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40" r:id="rId11"/>
    <p:sldId id="441" r:id="rId12"/>
    <p:sldId id="443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/>
    <p:restoredTop sz="81037"/>
  </p:normalViewPr>
  <p:slideViewPr>
    <p:cSldViewPr snapToGrid="0" snapToObjects="1">
      <p:cViewPr varScale="1">
        <p:scale>
          <a:sx n="169" d="100"/>
          <a:sy n="169" d="100"/>
        </p:scale>
        <p:origin x="3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memory:</a:t>
            </a:r>
            <a:r>
              <a:rPr lang="en-US" baseline="0" dirty="0" smtClean="0">
                <a:solidFill>
                  <a:srgbClr val="FF0000"/>
                </a:solidFill>
              </a:rPr>
              <a:t> bring a k-unit process into memory -&gt; search for k consecutive bit of 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FIFO</a:t>
            </a:r>
            <a:r>
              <a:rPr lang="en-US" baseline="0" dirty="0" smtClean="0"/>
              <a:t> with second chance. But this move the pointer instead of move the page to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able distinguish within 8 clock cycle but not more than 8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entire working set of the process is in the memory, then no page fault for that execution phase.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Principle of locality: process references only a small</a:t>
            </a:r>
            <a:r>
              <a:rPr lang="en-US" baseline="0" dirty="0" smtClean="0"/>
              <a:t> fraction of its pages during each </a:t>
            </a:r>
            <a:r>
              <a:rPr lang="en-US" dirty="0" smtClean="0"/>
              <a:t>execution phase.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Thrashing is because</a:t>
            </a:r>
            <a:r>
              <a:rPr lang="en-US" baseline="0" dirty="0" smtClean="0">
                <a:solidFill>
                  <a:srgbClr val="0000FF"/>
                </a:solidFill>
              </a:rPr>
              <a:t> available memory is too small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 is the opposite of </a:t>
            </a:r>
            <a:r>
              <a:rPr lang="en-US" smtClean="0">
                <a:solidFill>
                  <a:srgbClr val="0000FF"/>
                </a:solidFill>
              </a:rPr>
              <a:t>demand paging</a:t>
            </a:r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sure why R==1, we have to set the last use = current virtual time?</a:t>
            </a:r>
          </a:p>
          <a:p>
            <a:r>
              <a:rPr lang="en-US" baseline="0" dirty="0" smtClean="0"/>
              <a:t>Maybe because we want to increase its priority in the next page replacement (now his R=0 due to the clock tick). Similar idea of the second chance</a:t>
            </a:r>
          </a:p>
          <a:p>
            <a:endParaRPr lang="en-US" dirty="0" smtClean="0"/>
          </a:p>
          <a:p>
            <a:r>
              <a:rPr lang="en-US" dirty="0" smtClean="0"/>
              <a:t>In the worst</a:t>
            </a:r>
            <a:r>
              <a:rPr lang="en-US" baseline="0" dirty="0" smtClean="0"/>
              <a:t> case, all R=1 -&gt; select randomly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Memory merge for process termination/swapped out: 4 situations are</a:t>
            </a:r>
            <a:r>
              <a:rPr lang="en-US" baseline="0" dirty="0" smtClean="0"/>
              <a:t> depicted in the Figure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Double-linked list: to find the previous item since the process</a:t>
            </a:r>
            <a:r>
              <a:rPr lang="en-US" baseline="0" dirty="0" smtClean="0"/>
              <a:t> table only point to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assume that memory managemen</a:t>
            </a:r>
            <a:r>
              <a:rPr lang="en-US" baseline="0" dirty="0" smtClean="0"/>
              <a:t>t know how much memory to allocate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by John </a:t>
            </a:r>
            <a:r>
              <a:rPr lang="en-US" dirty="0" err="1" smtClean="0"/>
              <a:t>Fotheringham</a:t>
            </a:r>
            <a:r>
              <a:rPr lang="en-US" dirty="0" smtClean="0"/>
              <a:t> in 1961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physical memory located? Where is the virtual memory located?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the size of the physical memory in the picture? = 32K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Examples in the text 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4KB page size, 32-bit address has 1M (2</a:t>
            </a:r>
            <a:r>
              <a:rPr lang="en-US" baseline="30000" dirty="0" smtClean="0"/>
              <a:t>20</a:t>
            </a:r>
            <a:r>
              <a:rPr lang="en-US" dirty="0" smtClean="0"/>
              <a:t>) pages,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64-bit address has 2</a:t>
            </a:r>
            <a:r>
              <a:rPr lang="en-US" baseline="30000" dirty="0" smtClean="0"/>
              <a:t>52</a:t>
            </a:r>
            <a:r>
              <a:rPr lang="en-US" dirty="0" smtClean="0"/>
              <a:t> (4K trillion)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Replacement  occurs in other areas</a:t>
            </a:r>
            <a:r>
              <a:rPr lang="en-US" baseline="0" dirty="0" smtClean="0"/>
              <a:t> of computer design: web browsers, catch in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r>
              <a:rPr lang="en-US" baseline="0" dirty="0" smtClean="0"/>
              <a:t> is reset by OS every clock cycle (interrupt): Class 1 can achieved by resetting </a:t>
            </a:r>
            <a:r>
              <a:rPr lang="en-US" dirty="0" smtClean="0"/>
              <a:t>Referenced</a:t>
            </a:r>
            <a:r>
              <a:rPr lang="en-US" baseline="0" dirty="0" smtClean="0"/>
              <a:t> on class 3 on clock 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10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0332" y="1202267"/>
            <a:ext cx="3056467" cy="508423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frames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table </a:t>
            </a:r>
            <a:r>
              <a:rPr lang="en-US" dirty="0" smtClean="0"/>
              <a:t>(mapping function)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fault</a:t>
            </a:r>
          </a:p>
          <a:p>
            <a:endParaRPr lang="en-US" dirty="0"/>
          </a:p>
          <a:p>
            <a:r>
              <a:rPr lang="en-US" dirty="0" smtClean="0"/>
              <a:t>Present/absent bit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80741"/>
            <a:ext cx="8229600" cy="621526"/>
          </a:xfrm>
        </p:spPr>
        <p:txBody>
          <a:bodyPr/>
          <a:lstStyle/>
          <a:p>
            <a:r>
              <a:rPr lang="en-US" dirty="0"/>
              <a:t>Paging (2)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3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82146"/>
            <a:ext cx="2814004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988" y="5648325"/>
            <a:ext cx="7869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3-9. Relation between virtual addresses and physical memory addresses given by page table. </a:t>
            </a:r>
          </a:p>
        </p:txBody>
      </p:sp>
    </p:spTree>
    <p:extLst>
      <p:ext uri="{BB962C8B-B14F-4D97-AF65-F5344CB8AC3E}">
        <p14:creationId xmlns:p14="http://schemas.microsoft.com/office/powerpoint/2010/main" val="98511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7523"/>
            <a:ext cx="8229600" cy="774695"/>
          </a:xfrm>
        </p:spPr>
        <p:txBody>
          <a:bodyPr/>
          <a:lstStyle/>
          <a:p>
            <a:r>
              <a:rPr lang="en-US" dirty="0"/>
              <a:t>Paging (3)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1075" y="5729288"/>
            <a:ext cx="7239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3-10. The internal operation of the MMU with 16 4-KB pages.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1862668"/>
            <a:ext cx="2785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64KB of virtual address space (16 4KB pages) mapped onto 32KB of physical memory</a:t>
            </a:r>
          </a:p>
          <a:p>
            <a:endParaRPr lang="en-US" dirty="0" smtClean="0"/>
          </a:p>
          <a:p>
            <a:r>
              <a:rPr lang="en-US" dirty="0" smtClean="0"/>
              <a:t>Page number used as an index into the page table (mapping function)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D:\b\b4\IBM\03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2218"/>
            <a:ext cx="3551024" cy="39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implementation issues: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to physical </a:t>
            </a:r>
            <a:r>
              <a:rPr lang="en-US" dirty="0" smtClean="0">
                <a:solidFill>
                  <a:srgbClr val="FF0000"/>
                </a:solidFill>
              </a:rPr>
              <a:t>address mapping </a:t>
            </a:r>
            <a:r>
              <a:rPr lang="en-US" dirty="0">
                <a:solidFill>
                  <a:srgbClr val="FF0000"/>
                </a:solidFill>
              </a:rPr>
              <a:t>must be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</a:p>
          <a:p>
            <a:pPr lvl="1"/>
            <a:r>
              <a:rPr lang="en-US" dirty="0" smtClean="0"/>
              <a:t>Must be done every memory reference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space is large, the page table will be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smtClean="0"/>
              <a:t>With 4KB page size, 32-bit address -&gt; how many pages, </a:t>
            </a:r>
          </a:p>
          <a:p>
            <a:pPr lvl="1"/>
            <a:r>
              <a:rPr lang="en-US" dirty="0"/>
              <a:t>With 4KB page size, 64-bit </a:t>
            </a:r>
            <a:r>
              <a:rPr lang="en-US" dirty="0" smtClean="0"/>
              <a:t>address </a:t>
            </a:r>
            <a:r>
              <a:rPr lang="en-US" dirty="0"/>
              <a:t>-&gt; how many pages,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Paging, Page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Speeding up paging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Page tables for large memories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 algorithm</a:t>
            </a:r>
          </a:p>
          <a:p>
            <a:pPr lvl="1"/>
            <a:r>
              <a:rPr lang="en-US" dirty="0"/>
              <a:t>NRU, FIFO, Second-chance algorithms</a:t>
            </a:r>
          </a:p>
          <a:p>
            <a:pPr lvl="1"/>
            <a:r>
              <a:rPr lang="en-US" dirty="0"/>
              <a:t>Clock, LRU, Aging algorithms</a:t>
            </a:r>
          </a:p>
          <a:p>
            <a:pPr lvl="1"/>
            <a:r>
              <a:rPr lang="en-US" dirty="0"/>
              <a:t>Working set and </a:t>
            </a:r>
            <a:r>
              <a:rPr lang="en-US" dirty="0" err="1"/>
              <a:t>WSClock</a:t>
            </a:r>
            <a:r>
              <a:rPr lang="en-US" dirty="0"/>
              <a:t> algorithms</a:t>
            </a:r>
          </a:p>
          <a:p>
            <a:pPr lvl="1"/>
            <a:r>
              <a:rPr lang="en-US" dirty="0" smtClean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/>
          <a:lstStyle/>
          <a:p>
            <a:r>
              <a:rPr lang="en-US" dirty="0" smtClean="0"/>
              <a:t>When a page fault occurs, if page frames full, OS needs to choose a page to evict to make room</a:t>
            </a:r>
          </a:p>
          <a:p>
            <a:pPr lvl="1"/>
            <a:r>
              <a:rPr lang="en-US" dirty="0" smtClean="0"/>
              <a:t>Similar to cache line replacement</a:t>
            </a:r>
          </a:p>
          <a:p>
            <a:pPr lvl="1"/>
            <a:r>
              <a:rPr lang="en-US" dirty="0" smtClean="0"/>
              <a:t>Different in how fast they require</a:t>
            </a:r>
          </a:p>
          <a:p>
            <a:pPr lvl="1"/>
            <a:endParaRPr lang="en-US" dirty="0"/>
          </a:p>
          <a:p>
            <a:r>
              <a:rPr lang="en-US" dirty="0" smtClean="0"/>
              <a:t>If the evicted page is </a:t>
            </a:r>
            <a:r>
              <a:rPr lang="en-US" dirty="0" smtClean="0">
                <a:solidFill>
                  <a:srgbClr val="FF0000"/>
                </a:solidFill>
              </a:rPr>
              <a:t>dirty</a:t>
            </a:r>
            <a:r>
              <a:rPr lang="en-US" dirty="0" smtClean="0"/>
              <a:t>, it needs to be </a:t>
            </a:r>
            <a:r>
              <a:rPr lang="en-US" dirty="0" smtClean="0">
                <a:solidFill>
                  <a:srgbClr val="FF0000"/>
                </a:solidFill>
              </a:rPr>
              <a:t>written back</a:t>
            </a:r>
            <a:r>
              <a:rPr lang="en-US" dirty="0" smtClean="0"/>
              <a:t> to disk</a:t>
            </a:r>
          </a:p>
          <a:p>
            <a:pPr lvl="1"/>
            <a:r>
              <a:rPr lang="en-US" dirty="0" smtClean="0"/>
              <a:t>If clean, no rewrite needed</a:t>
            </a:r>
          </a:p>
          <a:p>
            <a:pPr lvl="1"/>
            <a:endParaRPr lang="en-US" dirty="0"/>
          </a:p>
          <a:p>
            <a:r>
              <a:rPr lang="en-US" dirty="0" smtClean="0"/>
              <a:t>Naïve random algorithm possible, but we can do a better job!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possible algorithm is to pick the page who has the </a:t>
            </a:r>
            <a:r>
              <a:rPr lang="en-US" dirty="0" smtClean="0">
                <a:solidFill>
                  <a:srgbClr val="0000FF"/>
                </a:solidFill>
              </a:rPr>
              <a:t>furthest distance to be accessed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E.g. if pages A, B, C, D in memory, E is referenced and needs to replace a page, with future accesses A, C, D, B, C, …Which one to be picked?</a:t>
            </a:r>
          </a:p>
          <a:p>
            <a:pPr lvl="1"/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 smtClean="0"/>
              <a:t>Impossible to implement though, need a magic fortune teller!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Replacement Algorithm (OPT)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28843"/>
          </a:xfrm>
        </p:spPr>
        <p:txBody>
          <a:bodyPr>
            <a:normAutofit/>
          </a:bodyPr>
          <a:lstStyle/>
          <a:p>
            <a:r>
              <a:rPr lang="en-US" dirty="0" smtClean="0"/>
              <a:t>Associate two bits for each page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R: reference bit</a:t>
            </a:r>
            <a:r>
              <a:rPr lang="en-US" dirty="0" smtClean="0"/>
              <a:t>, set when referenced (read/written)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M: modified bit</a:t>
            </a:r>
            <a:r>
              <a:rPr lang="en-US" dirty="0" smtClean="0"/>
              <a:t>, set when written</a:t>
            </a:r>
            <a:endParaRPr lang="en-US" dirty="0"/>
          </a:p>
          <a:p>
            <a:r>
              <a:rPr lang="en-US" dirty="0" smtClean="0"/>
              <a:t>OS classifies into 4 classes and </a:t>
            </a:r>
            <a:r>
              <a:rPr lang="en-US" dirty="0" smtClean="0">
                <a:solidFill>
                  <a:srgbClr val="0000FF"/>
                </a:solidFill>
              </a:rPr>
              <a:t>NRU picks a random page from the lowest-numbered nonempty class</a:t>
            </a:r>
            <a:r>
              <a:rPr lang="en-US" dirty="0" smtClean="0"/>
              <a:t> (higher priority to stay with reuse)</a:t>
            </a:r>
          </a:p>
          <a:p>
            <a:pPr lvl="1"/>
            <a:r>
              <a:rPr lang="en-US" dirty="0" smtClean="0"/>
              <a:t>Class 0: not referenced, not modified</a:t>
            </a:r>
          </a:p>
          <a:p>
            <a:pPr lvl="1"/>
            <a:r>
              <a:rPr lang="en-US" dirty="0" smtClean="0"/>
              <a:t>Class 1: </a:t>
            </a:r>
            <a:r>
              <a:rPr lang="en-US" dirty="0"/>
              <a:t>not referenced, </a:t>
            </a:r>
            <a:r>
              <a:rPr lang="en-US" dirty="0" smtClean="0"/>
              <a:t>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2: referenced</a:t>
            </a:r>
            <a:r>
              <a:rPr lang="en-US" dirty="0"/>
              <a:t>, </a:t>
            </a:r>
            <a:r>
              <a:rPr lang="en-US" dirty="0" smtClean="0"/>
              <a:t>not 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3: referenced</a:t>
            </a:r>
            <a:r>
              <a:rPr lang="en-US" dirty="0"/>
              <a:t>, modified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Recently Used (NRU)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8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picks the </a:t>
            </a:r>
            <a:r>
              <a:rPr lang="en-US" dirty="0" smtClean="0">
                <a:solidFill>
                  <a:srgbClr val="0000FF"/>
                </a:solidFill>
              </a:rPr>
              <a:t>oldest page </a:t>
            </a:r>
            <a:r>
              <a:rPr lang="en-US" dirty="0" smtClean="0"/>
              <a:t>as the victim page to be replaced</a:t>
            </a:r>
          </a:p>
          <a:p>
            <a:endParaRPr lang="en-US" dirty="0"/>
          </a:p>
          <a:p>
            <a:r>
              <a:rPr lang="en-US" dirty="0" smtClean="0"/>
              <a:t>Low-overhead, little book-keeping, easy to implement (FIFO queue)</a:t>
            </a:r>
          </a:p>
          <a:p>
            <a:endParaRPr lang="en-US" dirty="0"/>
          </a:p>
          <a:p>
            <a:r>
              <a:rPr lang="en-US" dirty="0" smtClean="0"/>
              <a:t>Issue: 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heavily-used early arrival page can be replaced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80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Follows FIFO, but </a:t>
            </a:r>
            <a:r>
              <a:rPr lang="en-US" dirty="0" smtClean="0">
                <a:solidFill>
                  <a:srgbClr val="0000FF"/>
                </a:solidFill>
              </a:rPr>
              <a:t>check R bit</a:t>
            </a:r>
            <a:r>
              <a:rPr lang="en-US" dirty="0" smtClean="0"/>
              <a:t>; if 0, replaced; if 1, clear R bit and put into the end of the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80232"/>
            <a:ext cx="8229600" cy="621526"/>
          </a:xfrm>
        </p:spPr>
        <p:txBody>
          <a:bodyPr/>
          <a:lstStyle/>
          <a:p>
            <a:r>
              <a:rPr lang="en-US" dirty="0"/>
              <a:t>Second Chance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511199"/>
            <a:ext cx="7616825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24223"/>
            <a:ext cx="9026434" cy="15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        Figure 3-15. Operation of second chance. </a:t>
            </a:r>
            <a:br>
              <a:rPr lang="en-US" sz="2000" dirty="0"/>
            </a:br>
            <a:r>
              <a:rPr lang="en-US" sz="2000" dirty="0"/>
              <a:t>(a) Pages sorted in FIFO order. </a:t>
            </a:r>
            <a:br>
              <a:rPr lang="en-US" sz="2000" dirty="0"/>
            </a:br>
            <a:r>
              <a:rPr lang="en-US" sz="2000" dirty="0"/>
              <a:t>(b) Page list if a page fault occurs at </a:t>
            </a:r>
            <a:r>
              <a:rPr lang="en-US" sz="2000" dirty="0">
                <a:solidFill>
                  <a:srgbClr val="FF0000"/>
                </a:solidFill>
              </a:rPr>
              <a:t>time 20</a:t>
            </a:r>
            <a:r>
              <a:rPr lang="en-US" sz="2000" dirty="0"/>
              <a:t> and A has its R bit set. The numbers above the pages are their load times.</a:t>
            </a:r>
          </a:p>
        </p:txBody>
      </p:sp>
    </p:spTree>
    <p:extLst>
      <p:ext uri="{BB962C8B-B14F-4D97-AF65-F5344CB8AC3E}">
        <p14:creationId xmlns:p14="http://schemas.microsoft.com/office/powerpoint/2010/main" val="26544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Clock Page Replacement Algorithm</a:t>
            </a:r>
          </a:p>
        </p:txBody>
      </p:sp>
      <p:pic>
        <p:nvPicPr>
          <p:cNvPr id="7" name="Picture 6" descr="D:\b\b4\IBM\03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35138"/>
            <a:ext cx="6343650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3-16. The clock page replacement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100537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Abstraction: Address Space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Free </a:t>
            </a:r>
            <a:r>
              <a:rPr lang="en-US" dirty="0" smtClean="0"/>
              <a:t>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paging</a:t>
            </a:r>
          </a:p>
          <a:p>
            <a:pPr lvl="1"/>
            <a:r>
              <a:rPr lang="en-US" dirty="0"/>
              <a:t>Page tables for large memories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8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469087" cy="4783914"/>
          </a:xfrm>
        </p:spPr>
        <p:txBody>
          <a:bodyPr/>
          <a:lstStyle/>
          <a:p>
            <a:r>
              <a:rPr lang="en-US" dirty="0" smtClean="0"/>
              <a:t>LRU picks the page that has not been used for the longest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Good approximation of OPT</a:t>
            </a:r>
          </a:p>
          <a:p>
            <a:r>
              <a:rPr lang="en-US" dirty="0" smtClean="0"/>
              <a:t>Not cheap to implement though</a:t>
            </a:r>
          </a:p>
          <a:p>
            <a:pPr lvl="1"/>
            <a:r>
              <a:rPr lang="en-US" dirty="0" smtClean="0"/>
              <a:t>Needs a linked list and needs to </a:t>
            </a:r>
            <a:r>
              <a:rPr lang="en-US" dirty="0" smtClean="0">
                <a:solidFill>
                  <a:srgbClr val="FF0000"/>
                </a:solidFill>
              </a:rPr>
              <a:t>update this linked list on every memory reference</a:t>
            </a:r>
          </a:p>
          <a:p>
            <a:endParaRPr lang="en-US" dirty="0" smtClean="0"/>
          </a:p>
          <a:p>
            <a:r>
              <a:rPr lang="en-US" dirty="0" smtClean="0"/>
              <a:t>Hardware implementations</a:t>
            </a:r>
          </a:p>
          <a:p>
            <a:pPr lvl="1"/>
            <a:r>
              <a:rPr lang="en-US" dirty="0" smtClean="0"/>
              <a:t>With a counter incrementing after each instruction (“timer”); each page table entry stores a counter value, entry with lowest counter picked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matrix of </a:t>
            </a:r>
            <a:r>
              <a:rPr lang="en-US" i="1" dirty="0" smtClean="0"/>
              <a:t>n x n </a:t>
            </a:r>
            <a:r>
              <a:rPr lang="en-US" dirty="0" smtClean="0"/>
              <a:t>bits, for n page frames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(LRU) Algorithm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4429"/>
            <a:ext cx="8229600" cy="4962071"/>
          </a:xfrm>
        </p:spPr>
        <p:txBody>
          <a:bodyPr/>
          <a:lstStyle/>
          <a:p>
            <a:r>
              <a:rPr lang="en-US" dirty="0" smtClean="0"/>
              <a:t>When page frame k referenced, row k sets to 1, col k sets to 0</a:t>
            </a:r>
          </a:p>
          <a:p>
            <a:r>
              <a:rPr lang="en-US" dirty="0" smtClean="0"/>
              <a:t>Row with lowest binary value picked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2903"/>
            <a:ext cx="8229600" cy="621526"/>
          </a:xfrm>
        </p:spPr>
        <p:txBody>
          <a:bodyPr/>
          <a:lstStyle/>
          <a:p>
            <a:r>
              <a:rPr lang="en-US" dirty="0"/>
              <a:t>Least Recently Used (LRU) Algorithm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 descr="D:\b\b4\IBM\03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0" y="2356885"/>
            <a:ext cx="6387872" cy="34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3657"/>
            <a:ext cx="9144000" cy="73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LRU </a:t>
            </a:r>
            <a:r>
              <a:rPr lang="en-US" sz="2000" dirty="0"/>
              <a:t>using a matrix when pages are referenced in the order 0, 1, 2, 3, 2, 1, 0, 3, 2, 3.</a:t>
            </a:r>
          </a:p>
        </p:txBody>
      </p:sp>
    </p:spTree>
    <p:extLst>
      <p:ext uri="{BB962C8B-B14F-4D97-AF65-F5344CB8AC3E}">
        <p14:creationId xmlns:p14="http://schemas.microsoft.com/office/powerpoint/2010/main" val="11683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9126"/>
            <a:ext cx="8229600" cy="51435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 counter associated with each page</a:t>
            </a:r>
          </a:p>
          <a:p>
            <a:r>
              <a:rPr lang="en-US" sz="2000" dirty="0" smtClean="0"/>
              <a:t>Counter shifted right 1 bit, and R bit added in to the leftmost, at each clock interrupt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Not exact LRU</a:t>
            </a:r>
            <a:r>
              <a:rPr lang="en-US" sz="1600" dirty="0" smtClean="0"/>
              <a:t>, e.g. pages 3 and 5 after not referenced a while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0787"/>
            <a:ext cx="8229600" cy="920972"/>
          </a:xfrm>
        </p:spPr>
        <p:txBody>
          <a:bodyPr/>
          <a:lstStyle/>
          <a:p>
            <a:r>
              <a:rPr lang="en-US" sz="2400" dirty="0"/>
              <a:t>Simulating LRU in </a:t>
            </a:r>
            <a:r>
              <a:rPr lang="en-US" sz="2400" dirty="0" smtClean="0"/>
              <a:t>Software </a:t>
            </a:r>
            <a:r>
              <a:rPr lang="en-US" dirty="0" smtClean="0"/>
              <a:t>– </a:t>
            </a:r>
            <a:r>
              <a:rPr lang="en-US" b="1" dirty="0" smtClean="0"/>
              <a:t>Aging</a:t>
            </a:r>
            <a:r>
              <a:rPr lang="en-US" dirty="0" smtClean="0"/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3" y="2483473"/>
            <a:ext cx="5941558" cy="3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70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17. </a:t>
            </a:r>
            <a:r>
              <a:rPr lang="en-US" sz="2000" dirty="0"/>
              <a:t>The aging algorithm simulates LRU in software. Shown are six pages for five clock ticks. The five clock ticks are represented by (a) to (e).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7640" y="4846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305799" cy="4783914"/>
          </a:xfrm>
        </p:spPr>
        <p:txBody>
          <a:bodyPr/>
          <a:lstStyle/>
          <a:p>
            <a:r>
              <a:rPr lang="en-US" dirty="0" smtClean="0"/>
              <a:t>The set of pages a process currently using called </a:t>
            </a:r>
            <a:r>
              <a:rPr lang="en-US" dirty="0" smtClean="0">
                <a:solidFill>
                  <a:srgbClr val="0000FF"/>
                </a:solidFill>
              </a:rPr>
              <a:t>working set</a:t>
            </a:r>
          </a:p>
          <a:p>
            <a:pPr lvl="1"/>
            <a:r>
              <a:rPr lang="en-US" dirty="0" smtClean="0"/>
              <a:t>Principle of locality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Demand </a:t>
            </a:r>
            <a:r>
              <a:rPr lang="en-US" dirty="0" smtClean="0">
                <a:solidFill>
                  <a:srgbClr val="0000FF"/>
                </a:solidFill>
              </a:rPr>
              <a:t>paging</a:t>
            </a:r>
            <a:r>
              <a:rPr lang="en-US" dirty="0" smtClean="0"/>
              <a:t>: pages are loaded only on demand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Thrashing: </a:t>
            </a:r>
            <a:r>
              <a:rPr lang="en-US" dirty="0" smtClean="0">
                <a:solidFill>
                  <a:srgbClr val="000000"/>
                </a:solidFill>
              </a:rPr>
              <a:t>if a process has frequent page faults e.g. every few instructions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(working set model)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Working set page replacement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 smtClean="0">
                <a:solidFill>
                  <a:srgbClr val="0000FF"/>
                </a:solidFill>
              </a:rPr>
              <a:t>a page not in the working set and evict 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Working Set Page Replacement (1)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Page Replacement (2)</a:t>
            </a:r>
          </a:p>
        </p:txBody>
      </p:sp>
      <p:pic>
        <p:nvPicPr>
          <p:cNvPr id="7" name="Picture 6" descr="D:\b\b4\IBM\03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3" y="1553553"/>
            <a:ext cx="6873875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93067"/>
            <a:ext cx="914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-19. </a:t>
            </a:r>
            <a:r>
              <a:rPr lang="en-US" sz="2000" dirty="0"/>
              <a:t>The working set algorithm.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9208" y="1950187"/>
            <a:ext cx="336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Current virtual time</a:t>
            </a:r>
            <a:r>
              <a:rPr lang="en-US" sz="1600" dirty="0" smtClean="0"/>
              <a:t>: amount of CPU time a process has used since started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On clock interrupt, set all R = 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 smtClean="0">
                <a:solidFill>
                  <a:srgbClr val="0000FF"/>
                </a:solidFill>
              </a:rPr>
              <a:t>τ</a:t>
            </a:r>
            <a:r>
              <a:rPr lang="en-US" sz="1600" dirty="0" smtClean="0"/>
              <a:t>: a threshold for defining working 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66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6477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Replacement </a:t>
            </a:r>
            <a:r>
              <a:rPr lang="en-US" dirty="0" smtClean="0">
                <a:solidFill>
                  <a:srgbClr val="000000"/>
                </a:solidFill>
              </a:rPr>
              <a:t>Algorithm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(a) and (b) give an example of what happens when R = 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767"/>
          <a:stretch/>
        </p:blipFill>
        <p:spPr>
          <a:xfrm>
            <a:off x="1322615" y="1614714"/>
            <a:ext cx="6150104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0661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 Replacement Algorithm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c) and (d) give an example of R = 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820"/>
          <a:stretch/>
        </p:blipFill>
        <p:spPr>
          <a:xfrm>
            <a:off x="1386114" y="2004785"/>
            <a:ext cx="6150104" cy="30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Page Replacement Algorithms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84313"/>
            <a:ext cx="81057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21. </a:t>
            </a:r>
            <a:r>
              <a:rPr lang="en-US" sz="2000" dirty="0"/>
              <a:t>Page replacement algorithms discussed in the text.</a:t>
            </a:r>
          </a:p>
        </p:txBody>
      </p:sp>
    </p:spTree>
    <p:extLst>
      <p:ext uri="{BB962C8B-B14F-4D97-AF65-F5344CB8AC3E}">
        <p14:creationId xmlns:p14="http://schemas.microsoft.com/office/powerpoint/2010/main" val="3758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3.2</a:t>
            </a:r>
            <a:endParaRPr lang="en-US" dirty="0"/>
          </a:p>
          <a:p>
            <a:pPr lvl="1"/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Section 3.4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5135033"/>
          </a:xfrm>
        </p:spPr>
        <p:txBody>
          <a:bodyPr/>
          <a:lstStyle/>
          <a:p>
            <a:r>
              <a:rPr lang="en-US" dirty="0" smtClean="0"/>
              <a:t>Memory divided into allocation units and mapped to a bitmap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Size of allocation unit needs a balance </a:t>
            </a:r>
            <a:r>
              <a:rPr lang="en-US" dirty="0" smtClean="0"/>
              <a:t>(bitmap storage </a:t>
            </a:r>
            <a:r>
              <a:rPr lang="en-US" dirty="0" err="1" smtClean="0"/>
              <a:t>v.s</a:t>
            </a:r>
            <a:r>
              <a:rPr lang="en-US" dirty="0" smtClean="0"/>
              <a:t>. waste of allocation unit)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Memory Management with Bitmaps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666" y="5524414"/>
            <a:ext cx="6942667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(a) A part of memory with five processes and three holes. The tick marks show the memory allocation units. The shaded regions (0 in the bitmap) are free. (b) The corresponding bitmap.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938328"/>
            <a:ext cx="6176433" cy="26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1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of segments</a:t>
            </a:r>
          </a:p>
          <a:p>
            <a:r>
              <a:rPr lang="en-US" dirty="0" smtClean="0"/>
              <a:t>P: Process</a:t>
            </a:r>
          </a:p>
          <a:p>
            <a:r>
              <a:rPr lang="en-US" dirty="0" smtClean="0"/>
              <a:t>H: Hole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02948"/>
            <a:ext cx="6616700" cy="287020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973148"/>
            <a:ext cx="9144000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</a:t>
            </a:r>
            <a:r>
              <a:rPr lang="en-US" dirty="0" smtClean="0"/>
              <a:t>(</a:t>
            </a:r>
            <a:r>
              <a:rPr lang="en-US" dirty="0"/>
              <a:t>c) The same information as a list.</a:t>
            </a:r>
          </a:p>
        </p:txBody>
      </p:sp>
    </p:spTree>
    <p:extLst>
      <p:ext uri="{BB962C8B-B14F-4D97-AF65-F5344CB8AC3E}">
        <p14:creationId xmlns:p14="http://schemas.microsoft.com/office/powerpoint/2010/main" val="3593734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merge for process termination/swapped out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Double-linked list preferred rather on single-linked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(2)</a:t>
            </a:r>
            <a:endParaRPr lang="en-US" dirty="0"/>
          </a:p>
        </p:txBody>
      </p:sp>
      <p:pic>
        <p:nvPicPr>
          <p:cNvPr id="9" name="Picture 6" descr="D:\b\b4\IBM\03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4" y="2791376"/>
            <a:ext cx="7012517" cy="28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8832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3-7. Four neighbor combinations </a:t>
            </a:r>
            <a:r>
              <a:rPr lang="en-US" sz="2000" dirty="0" smtClean="0"/>
              <a:t>for </a:t>
            </a:r>
            <a:r>
              <a:rPr lang="en-US" sz="2000" dirty="0"/>
              <a:t>the terminating process, X.</a:t>
            </a:r>
          </a:p>
        </p:txBody>
      </p:sp>
    </p:spTree>
    <p:extLst>
      <p:ext uri="{BB962C8B-B14F-4D97-AF65-F5344CB8AC3E}">
        <p14:creationId xmlns:p14="http://schemas.microsoft.com/office/powerpoint/2010/main" val="61994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686800" cy="5020447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for process creation/swapped in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First fit </a:t>
            </a:r>
            <a:r>
              <a:rPr lang="en-US" dirty="0" smtClean="0"/>
              <a:t>(searches from the beginning of the linked list)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Next fit </a:t>
            </a:r>
            <a:r>
              <a:rPr lang="en-US" dirty="0" smtClean="0"/>
              <a:t>(searches from left off last time)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fit </a:t>
            </a:r>
            <a:r>
              <a:rPr lang="en-US" dirty="0" smtClean="0"/>
              <a:t>(take the smallest adequate hole, widely used, example fitting a process of size 2 into Fig 3-6)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Worst fit </a:t>
            </a:r>
            <a:r>
              <a:rPr lang="en-US" dirty="0" smtClean="0"/>
              <a:t>(takes the largest hole, example fitting two processes of size 1 and </a:t>
            </a:r>
            <a:r>
              <a:rPr lang="en-US" dirty="0"/>
              <a:t>then 2 into Fig 3-6)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Quick fit </a:t>
            </a:r>
            <a:r>
              <a:rPr lang="en-US" dirty="0" smtClean="0"/>
              <a:t>(quick allocation for common sizes, e.g. maintaining extra lists of points to 4KB, 8KB </a:t>
            </a:r>
            <a:r>
              <a:rPr lang="mr-IN" dirty="0" smtClean="0"/>
              <a:t>…</a:t>
            </a:r>
            <a:r>
              <a:rPr lang="en-US" dirty="0" smtClean="0"/>
              <a:t> time and space trade-off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Lists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7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Memory </a:t>
            </a:r>
            <a:r>
              <a:rPr lang="en-US" dirty="0">
                <a:solidFill>
                  <a:srgbClr val="BFBFBF"/>
                </a:solidFill>
              </a:rPr>
              <a:t>Abstraction: Address Space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Managing </a:t>
            </a:r>
            <a:r>
              <a:rPr lang="en-US" dirty="0">
                <a:solidFill>
                  <a:srgbClr val="BFBFBF"/>
                </a:solidFill>
              </a:rPr>
              <a:t>Free 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</a:t>
            </a:r>
            <a:r>
              <a:rPr lang="en-US" dirty="0" smtClean="0"/>
              <a:t>paging</a:t>
            </a:r>
          </a:p>
          <a:p>
            <a:pPr lvl="1"/>
            <a:r>
              <a:rPr lang="en-US" dirty="0"/>
              <a:t>Page tables for large </a:t>
            </a:r>
            <a:r>
              <a:rPr lang="en-US" dirty="0" smtClean="0"/>
              <a:t>memories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4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the need of </a:t>
            </a:r>
            <a:r>
              <a:rPr lang="en-US" dirty="0" smtClean="0">
                <a:solidFill>
                  <a:srgbClr val="0000FF"/>
                </a:solidFill>
              </a:rPr>
              <a:t>running programs that are too large to fit in memory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0000FF"/>
                </a:solidFill>
              </a:rPr>
              <a:t>collectively with multiple programs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Each process has its own address space, divided into pages</a:t>
            </a:r>
          </a:p>
          <a:p>
            <a:r>
              <a:rPr lang="en-US" dirty="0" smtClean="0"/>
              <a:t>Pages mapped onto physical memory (not all)</a:t>
            </a:r>
          </a:p>
          <a:p>
            <a:r>
              <a:rPr lang="en-US" dirty="0" smtClean="0"/>
              <a:t>When a process refers part of address space in physical memory, a hardware/software performs mapping on the fly</a:t>
            </a:r>
          </a:p>
          <a:p>
            <a:r>
              <a:rPr lang="en-US" dirty="0" smtClean="0"/>
              <a:t>When not in memory, the OS load and re-execute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98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8333" y="1502586"/>
            <a:ext cx="28871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Virtual address </a:t>
            </a:r>
            <a:r>
              <a:rPr lang="en-US" dirty="0" smtClean="0"/>
              <a:t>(CPU generated)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Virtual address space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MMU (Memory Management Unit)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8603"/>
            <a:ext cx="8229600" cy="621526"/>
          </a:xfrm>
        </p:spPr>
        <p:txBody>
          <a:bodyPr/>
          <a:lstStyle/>
          <a:p>
            <a:r>
              <a:rPr lang="en-US" dirty="0" smtClean="0"/>
              <a:t>Paging </a:t>
            </a:r>
            <a:r>
              <a:rPr lang="en-US" dirty="0"/>
              <a:t>(1)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1340129"/>
            <a:ext cx="5888567" cy="38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41913"/>
            <a:ext cx="87545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3-8. The position and function of the MMU – shown as being a part of the CPU chip (it  commonly is nowadays). Logically it could be a separate chip, was in years gone by.</a:t>
            </a:r>
          </a:p>
        </p:txBody>
      </p:sp>
    </p:spTree>
    <p:extLst>
      <p:ext uri="{BB962C8B-B14F-4D97-AF65-F5344CB8AC3E}">
        <p14:creationId xmlns:p14="http://schemas.microsoft.com/office/powerpoint/2010/main" val="32729918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24038</TotalTime>
  <Words>1971</Words>
  <Application>Microsoft Macintosh PowerPoint</Application>
  <PresentationFormat>On-screen Show (4:3)</PresentationFormat>
  <Paragraphs>310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Mangal</vt:lpstr>
      <vt:lpstr>Arial</vt:lpstr>
      <vt:lpstr>Office Theme</vt:lpstr>
      <vt:lpstr>PowerPoint Presentation</vt:lpstr>
      <vt:lpstr>Outline</vt:lpstr>
      <vt:lpstr>Memory Management with Bitmaps </vt:lpstr>
      <vt:lpstr>Memory Management with Linked Lists (1)</vt:lpstr>
      <vt:lpstr>Memory Management with Linked Lists (2)</vt:lpstr>
      <vt:lpstr>Memory Management with Linked Lists (3)</vt:lpstr>
      <vt:lpstr>Outline</vt:lpstr>
      <vt:lpstr>Virtual Memory</vt:lpstr>
      <vt:lpstr>Paging (1) </vt:lpstr>
      <vt:lpstr>Paging (2) </vt:lpstr>
      <vt:lpstr>Paging (3) </vt:lpstr>
      <vt:lpstr>PowerPoint Presentation</vt:lpstr>
      <vt:lpstr>Outline</vt:lpstr>
      <vt:lpstr>Page Replacement Algorithms </vt:lpstr>
      <vt:lpstr>Optimal Page Replacement Algorithm (OPT)</vt:lpstr>
      <vt:lpstr>Not Recently Used (NRU)</vt:lpstr>
      <vt:lpstr>First-In First-Out (FIFO)</vt:lpstr>
      <vt:lpstr>Second Chance Algorithm </vt:lpstr>
      <vt:lpstr>The Clock Page Replacement Algorithm</vt:lpstr>
      <vt:lpstr>Least Recently Used (LRU) Algorithm (1)</vt:lpstr>
      <vt:lpstr>Least Recently Used (LRU) Algorithm (2)</vt:lpstr>
      <vt:lpstr>Simulating LRU in Software – Aging Algorithm </vt:lpstr>
      <vt:lpstr>Working Set Page Replacement (1) </vt:lpstr>
      <vt:lpstr>Working Set Page Replacement (2)</vt:lpstr>
      <vt:lpstr>The WSClock Page Replacement Algorithm (1)</vt:lpstr>
      <vt:lpstr>The WSClock Page  Replacement Algorithm (2) </vt:lpstr>
      <vt:lpstr>Summary of Page Replacement Algorithms 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588</cp:revision>
  <dcterms:created xsi:type="dcterms:W3CDTF">2012-08-25T03:05:58Z</dcterms:created>
  <dcterms:modified xsi:type="dcterms:W3CDTF">2018-10-30T15:34:40Z</dcterms:modified>
</cp:coreProperties>
</file>