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712" r:id="rId2"/>
    <p:sldId id="710" r:id="rId3"/>
    <p:sldId id="711" r:id="rId4"/>
    <p:sldId id="713" r:id="rId5"/>
    <p:sldId id="714" r:id="rId6"/>
    <p:sldId id="715" r:id="rId7"/>
    <p:sldId id="716" r:id="rId8"/>
  </p:sldIdLst>
  <p:sldSz cx="13716000" cy="6858000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BFA14-EF8A-425A-9B83-202A761E1D81}">
          <p14:sldIdLst>
            <p14:sldId id="712"/>
            <p14:sldId id="710"/>
            <p14:sldId id="711"/>
            <p14:sldId id="713"/>
            <p14:sldId id="714"/>
            <p14:sldId id="715"/>
            <p14:sldId id="71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00A5"/>
    <a:srgbClr val="000062"/>
    <a:srgbClr val="9BC14F"/>
    <a:srgbClr val="DB9323"/>
    <a:srgbClr val="FF812B"/>
    <a:srgbClr val="92D3FF"/>
    <a:srgbClr val="43A3D5"/>
    <a:srgbClr val="95AFD5"/>
    <a:srgbClr val="645FD5"/>
    <a:srgbClr val="B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4" autoAdjust="0"/>
    <p:restoredTop sz="99839" autoAdjust="0"/>
  </p:normalViewPr>
  <p:slideViewPr>
    <p:cSldViewPr>
      <p:cViewPr>
        <p:scale>
          <a:sx n="54" d="100"/>
          <a:sy n="54" d="100"/>
        </p:scale>
        <p:origin x="-1184" y="-760"/>
      </p:cViewPr>
      <p:guideLst>
        <p:guide orient="horz" pos="2160"/>
        <p:guide pos="288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501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9" y="0"/>
            <a:ext cx="4002299" cy="3501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A8D32-36C6-4B09-BCB3-215C06D7D31C}" type="datetimeFigureOut">
              <a:rPr lang="en-US" smtClean="0"/>
              <a:pPr/>
              <a:t>8/6/20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9043"/>
            <a:ext cx="4002299" cy="350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9" y="6659043"/>
            <a:ext cx="4002299" cy="350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474EC-94D2-4C30-A981-A59D4948AB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39" y="0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03B070B-BDF4-46F4-8151-05E78C69BB0A}" type="datetimeFigureOut">
              <a:rPr lang="en-US"/>
              <a:pPr>
                <a:defRPr/>
              </a:pPr>
              <a:t>8/6/20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9138" y="525463"/>
            <a:ext cx="52578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29940"/>
            <a:ext cx="7388860" cy="3154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3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39" y="6658663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0FD1F9-7C04-42FC-9249-3609A85DC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54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exas_Tech_Campus_Entrance.jpg"/>
          <p:cNvPicPr>
            <a:picLocks noChangeAspect="1"/>
          </p:cNvPicPr>
          <p:nvPr userDrawn="1"/>
        </p:nvPicPr>
        <p:blipFill>
          <a:blip r:embed="rId2" cstate="email">
            <a:lum bright="8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13716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5957887"/>
            <a:ext cx="13716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13716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13716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219200"/>
            <a:ext cx="116586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971800"/>
            <a:ext cx="96012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61143" y="87765"/>
            <a:ext cx="891432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6136" y="87765"/>
            <a:ext cx="933506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29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57887"/>
            <a:ext cx="13716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13716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13716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219200"/>
            <a:ext cx="116586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971800"/>
            <a:ext cx="96012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61143" y="87765"/>
            <a:ext cx="891432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6136" y="87765"/>
            <a:ext cx="933506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s-1.jpg"/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080"/>
            <a:ext cx="13716000" cy="49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74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616700"/>
            <a:ext cx="13716000" cy="2413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616700"/>
            <a:ext cx="13716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1385888" y="6610351"/>
            <a:ext cx="109442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F2F2F2"/>
                </a:solidFill>
                <a:latin typeface="Times New Roman" pitchFamily="18" charset="0"/>
                <a:cs typeface="Times New Roman" pitchFamily="18" charset="0"/>
              </a:rPr>
              <a:t>Department of Computer Science Texas </a:t>
            </a:r>
            <a:r>
              <a:rPr lang="en-US" sz="1200" dirty="0">
                <a:solidFill>
                  <a:srgbClr val="F2F2F2"/>
                </a:solidFill>
                <a:latin typeface="Times New Roman" pitchFamily="18" charset="0"/>
                <a:cs typeface="Times New Roman" pitchFamily="18" charset="0"/>
              </a:rPr>
              <a:t>Tech </a:t>
            </a:r>
            <a:r>
              <a:rPr lang="en-US" sz="1200" dirty="0" smtClean="0">
                <a:solidFill>
                  <a:srgbClr val="F2F2F2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  <a:endParaRPr lang="en-US" sz="1200" dirty="0">
              <a:solidFill>
                <a:srgbClr val="F2F2F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643" y="1066800"/>
            <a:ext cx="12039969" cy="5486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2734925" y="6626225"/>
            <a:ext cx="981075" cy="241300"/>
          </a:xfrm>
        </p:spPr>
        <p:txBody>
          <a:bodyPr/>
          <a:lstStyle>
            <a:lvl1pPr>
              <a:defRPr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>
              <a:defRPr/>
            </a:pPr>
            <a:fld id="{13B18A8D-AB88-4BA3-B436-48639E309B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3716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914400"/>
            <a:ext cx="13716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385887" y="38406"/>
            <a:ext cx="10944227" cy="817460"/>
          </a:xfrm>
        </p:spPr>
        <p:txBody>
          <a:bodyPr/>
          <a:lstStyle>
            <a:lvl1pPr>
              <a:defRPr sz="36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9" name="Picture 5" descr="http://www.orgs.ttu.edu/humanfactorssociety/files/TTU_CoatOfArms_4Crvs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586" y="48470"/>
            <a:ext cx="858627" cy="8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61143" y="87765"/>
            <a:ext cx="891432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10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143000" y="0"/>
            <a:ext cx="11430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858" y="1066801"/>
            <a:ext cx="12332541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172201"/>
            <a:ext cx="13258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1371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EA15AF2-2A42-4461-B422-F0F9E2946555}" type="datetime1">
              <a:rPr lang="en-US" smtClean="0"/>
              <a:pPr>
                <a:defRPr/>
              </a:pPr>
              <a:t>8/6/20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87200" y="6553200"/>
            <a:ext cx="1828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266D7DE-B6B2-4E56-915E-660969AABB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9" r:id="rId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2F2F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284163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51435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744538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02870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4pPr>
      <a:lvl5pPr marL="1311275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39643" y="971080"/>
            <a:ext cx="12676357" cy="5486400"/>
          </a:xfrm>
        </p:spPr>
        <p:txBody>
          <a:bodyPr/>
          <a:lstStyle/>
          <a:p>
            <a:r>
              <a:rPr lang="en-US" dirty="0" smtClean="0"/>
              <a:t>No use of elevator except </a:t>
            </a:r>
            <a:r>
              <a:rPr lang="en-US" dirty="0" smtClean="0"/>
              <a:t>disabled or heavy </a:t>
            </a:r>
            <a:r>
              <a:rPr lang="en-US" dirty="0" smtClean="0"/>
              <a:t>equipment</a:t>
            </a:r>
          </a:p>
          <a:p>
            <a:r>
              <a:rPr lang="en-US" b="1" dirty="0" smtClean="0">
                <a:solidFill>
                  <a:srgbClr val="B30000"/>
                </a:solidFill>
              </a:rPr>
              <a:t>One way traffic</a:t>
            </a:r>
          </a:p>
          <a:p>
            <a:pPr lvl="2"/>
            <a:r>
              <a:rPr lang="en-US" dirty="0" smtClean="0"/>
              <a:t>Enter through the door from the Engineering Key side (East)</a:t>
            </a:r>
          </a:p>
          <a:p>
            <a:pPr lvl="3"/>
            <a:r>
              <a:rPr lang="en-US" dirty="0" smtClean="0"/>
              <a:t>Up to 2</a:t>
            </a:r>
            <a:r>
              <a:rPr lang="en-US" baseline="30000" dirty="0" smtClean="0"/>
              <a:t>nd</a:t>
            </a:r>
            <a:r>
              <a:rPr lang="en-US" dirty="0" smtClean="0"/>
              <a:t> floor or 3</a:t>
            </a:r>
            <a:r>
              <a:rPr lang="en-US" baseline="30000" dirty="0" smtClean="0"/>
              <a:t>rd</a:t>
            </a:r>
            <a:r>
              <a:rPr lang="en-US" dirty="0" smtClean="0"/>
              <a:t> floor</a:t>
            </a:r>
          </a:p>
          <a:p>
            <a:pPr lvl="3"/>
            <a:r>
              <a:rPr lang="en-US" dirty="0" smtClean="0"/>
              <a:t>Walk from east to west</a:t>
            </a:r>
          </a:p>
          <a:p>
            <a:pPr lvl="2"/>
            <a:r>
              <a:rPr lang="en-US" dirty="0" smtClean="0"/>
              <a:t>Exit from the door to the dean's office area</a:t>
            </a:r>
          </a:p>
          <a:p>
            <a:r>
              <a:rPr lang="en-US" b="1" dirty="0" smtClean="0"/>
              <a:t>To walk from </a:t>
            </a:r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floor </a:t>
            </a:r>
            <a:r>
              <a:rPr lang="en-US" b="1" dirty="0" smtClean="0"/>
              <a:t>to </a:t>
            </a:r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</a:t>
            </a:r>
            <a:r>
              <a:rPr lang="en-US" b="1" dirty="0" smtClean="0"/>
              <a:t>floor</a:t>
            </a:r>
          </a:p>
          <a:p>
            <a:pPr lvl="3"/>
            <a:r>
              <a:rPr lang="en-US" dirty="0" smtClean="0"/>
              <a:t>Walk down to ground floor</a:t>
            </a:r>
          </a:p>
          <a:p>
            <a:pPr lvl="3"/>
            <a:r>
              <a:rPr lang="en-US" dirty="0" smtClean="0"/>
              <a:t>Exit the building</a:t>
            </a:r>
          </a:p>
          <a:p>
            <a:pPr lvl="3"/>
            <a:r>
              <a:rPr lang="en-US" dirty="0" smtClean="0"/>
              <a:t>Enter the building from Engineering Key</a:t>
            </a:r>
          </a:p>
          <a:p>
            <a:pPr lvl="3"/>
            <a:r>
              <a:rPr lang="en-US" dirty="0" smtClean="0"/>
              <a:t>Walk up to 3</a:t>
            </a:r>
            <a:r>
              <a:rPr lang="en-US" baseline="30000" dirty="0" smtClean="0"/>
              <a:t>rd</a:t>
            </a:r>
            <a:r>
              <a:rPr lang="en-US" dirty="0" smtClean="0"/>
              <a:t> floor  </a:t>
            </a:r>
          </a:p>
          <a:p>
            <a:r>
              <a:rPr lang="en-US" b="1" dirty="0" smtClean="0"/>
              <a:t>To walk from 3</a:t>
            </a:r>
            <a:r>
              <a:rPr lang="en-US" b="1" baseline="30000" dirty="0" smtClean="0"/>
              <a:t>rd</a:t>
            </a:r>
            <a:r>
              <a:rPr lang="en-US" b="1" dirty="0" smtClean="0"/>
              <a:t> floor to 2</a:t>
            </a:r>
            <a:r>
              <a:rPr lang="en-US" b="1" baseline="30000" dirty="0" smtClean="0"/>
              <a:t>nd</a:t>
            </a:r>
            <a:r>
              <a:rPr lang="en-US" b="1" dirty="0" smtClean="0"/>
              <a:t> floor </a:t>
            </a:r>
            <a:r>
              <a:rPr lang="mr-IN" dirty="0" smtClean="0"/>
              <a:t>–</a:t>
            </a:r>
            <a:r>
              <a:rPr lang="en-US" dirty="0" smtClean="0"/>
              <a:t> exit the building and enter from East up to 2</a:t>
            </a:r>
            <a:r>
              <a:rPr lang="en-US" baseline="30000" dirty="0" smtClean="0"/>
              <a:t>nd</a:t>
            </a:r>
            <a:r>
              <a:rPr lang="en-US" dirty="0" smtClean="0"/>
              <a:t> floor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Traffic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88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Floor Engineering Building</a:t>
            </a:r>
            <a:endParaRPr lang="en-US" dirty="0"/>
          </a:p>
        </p:txBody>
      </p:sp>
      <p:pic>
        <p:nvPicPr>
          <p:cNvPr id="7" name="Content Placeholder 6" descr="Screen Shot 2020-06-12 at 3.20.5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751" b="-37751"/>
          <a:stretch>
            <a:fillRect/>
          </a:stretch>
        </p:blipFill>
        <p:spPr>
          <a:xfrm>
            <a:off x="1039813" y="1066800"/>
            <a:ext cx="12039600" cy="5486400"/>
          </a:xfrm>
        </p:spPr>
      </p:pic>
      <p:sp>
        <p:nvSpPr>
          <p:cNvPr id="8" name="Left Arrow 7"/>
          <p:cNvSpPr/>
          <p:nvPr/>
        </p:nvSpPr>
        <p:spPr>
          <a:xfrm>
            <a:off x="5936280" y="4888390"/>
            <a:ext cx="1459390" cy="460860"/>
          </a:xfrm>
          <a:prstGeom prst="leftArrow">
            <a:avLst/>
          </a:prstGeom>
          <a:solidFill>
            <a:srgbClr val="B3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773840" y="1892800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Arial Black"/>
                <a:cs typeface="Arial Black"/>
              </a:rPr>
              <a:t>ENTER</a:t>
            </a:r>
            <a:endParaRPr lang="en-US" sz="2400" dirty="0">
              <a:solidFill>
                <a:srgbClr val="008000"/>
              </a:solidFill>
              <a:latin typeface="Arial Black"/>
              <a:cs typeface="Arial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6308" y="5157225"/>
            <a:ext cx="1116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Arial Narrow"/>
                <a:cs typeface="Arial Narrow"/>
              </a:rPr>
              <a:t>DOWN</a:t>
            </a:r>
            <a:endParaRPr lang="en-US" sz="2800" b="1" dirty="0">
              <a:solidFill>
                <a:schemeClr val="accent2"/>
              </a:solidFill>
              <a:latin typeface="Arial Narrow"/>
              <a:cs typeface="Arial Narrow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9315920" y="4965200"/>
            <a:ext cx="1459390" cy="460860"/>
          </a:xfrm>
          <a:prstGeom prst="leftArrow">
            <a:avLst/>
          </a:prstGeom>
          <a:solidFill>
            <a:srgbClr val="B3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8701440" y="3928265"/>
            <a:ext cx="499265" cy="460860"/>
          </a:xfrm>
          <a:prstGeom prst="mathMultiply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10775" y="3621025"/>
            <a:ext cx="588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Arial Narrow"/>
                <a:cs typeface="Arial Narrow"/>
              </a:rPr>
              <a:t>UP</a:t>
            </a:r>
            <a:endParaRPr lang="en-US" sz="2800" b="1" dirty="0">
              <a:solidFill>
                <a:schemeClr val="accent2"/>
              </a:solidFill>
              <a:latin typeface="Arial Narrow"/>
              <a:cs typeface="Arial Narro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498" y="4504340"/>
            <a:ext cx="988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Arial Black"/>
                <a:cs typeface="Arial Black"/>
              </a:rPr>
              <a:t>EXIT</a:t>
            </a:r>
            <a:endParaRPr lang="en-US" sz="2400" dirty="0">
              <a:solidFill>
                <a:srgbClr val="008000"/>
              </a:solidFill>
              <a:latin typeface="Arial Black"/>
              <a:cs typeface="Arial Black"/>
            </a:endParaRPr>
          </a:p>
        </p:txBody>
      </p:sp>
      <p:sp>
        <p:nvSpPr>
          <p:cNvPr id="15" name="Sun 14"/>
          <p:cNvSpPr/>
          <p:nvPr/>
        </p:nvSpPr>
        <p:spPr>
          <a:xfrm>
            <a:off x="11735435" y="4504340"/>
            <a:ext cx="307240" cy="307240"/>
          </a:xfrm>
          <a:prstGeom prst="sun">
            <a:avLst/>
          </a:prstGeom>
          <a:solidFill>
            <a:srgbClr val="EF00A5"/>
          </a:solidFill>
          <a:ln>
            <a:solidFill>
              <a:srgbClr val="EF00A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5475420" y="4197100"/>
            <a:ext cx="307240" cy="307240"/>
          </a:xfrm>
          <a:prstGeom prst="sun">
            <a:avLst/>
          </a:prstGeom>
          <a:solidFill>
            <a:srgbClr val="EF00A5"/>
          </a:solidFill>
          <a:ln>
            <a:solidFill>
              <a:srgbClr val="EF00A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8202175" y="4043480"/>
            <a:ext cx="307240" cy="307240"/>
          </a:xfrm>
          <a:prstGeom prst="sun">
            <a:avLst/>
          </a:prstGeom>
          <a:solidFill>
            <a:srgbClr val="EF00A5"/>
          </a:solidFill>
          <a:ln>
            <a:solidFill>
              <a:srgbClr val="EF00A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/>
          <p:cNvSpPr/>
          <p:nvPr/>
        </p:nvSpPr>
        <p:spPr>
          <a:xfrm>
            <a:off x="10468070" y="4273910"/>
            <a:ext cx="307240" cy="307240"/>
          </a:xfrm>
          <a:prstGeom prst="sun">
            <a:avLst/>
          </a:prstGeom>
          <a:solidFill>
            <a:srgbClr val="EF00A5"/>
          </a:solidFill>
          <a:ln>
            <a:solidFill>
              <a:srgbClr val="EF00A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n 19"/>
          <p:cNvSpPr/>
          <p:nvPr/>
        </p:nvSpPr>
        <p:spPr>
          <a:xfrm>
            <a:off x="2518235" y="4197100"/>
            <a:ext cx="307240" cy="307240"/>
          </a:xfrm>
          <a:prstGeom prst="sun">
            <a:avLst/>
          </a:prstGeom>
          <a:solidFill>
            <a:srgbClr val="EF00A5"/>
          </a:solidFill>
          <a:ln>
            <a:solidFill>
              <a:srgbClr val="EF00A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un 20"/>
          <p:cNvSpPr/>
          <p:nvPr/>
        </p:nvSpPr>
        <p:spPr>
          <a:xfrm>
            <a:off x="2595045" y="1508750"/>
            <a:ext cx="307240" cy="307240"/>
          </a:xfrm>
          <a:prstGeom prst="sun">
            <a:avLst/>
          </a:prstGeom>
          <a:solidFill>
            <a:srgbClr val="EF00A5"/>
          </a:solidFill>
          <a:ln>
            <a:solidFill>
              <a:srgbClr val="EF00A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940690" y="1508750"/>
            <a:ext cx="216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Sanitization Station</a:t>
            </a:r>
            <a:endParaRPr lang="en-US" dirty="0"/>
          </a:p>
        </p:txBody>
      </p:sp>
      <p:sp>
        <p:nvSpPr>
          <p:cNvPr id="23" name="Multiply 22"/>
          <p:cNvSpPr/>
          <p:nvPr/>
        </p:nvSpPr>
        <p:spPr>
          <a:xfrm>
            <a:off x="6665975" y="4081885"/>
            <a:ext cx="499265" cy="460860"/>
          </a:xfrm>
          <a:prstGeom prst="mathMultiply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5782660" y="4120290"/>
            <a:ext cx="499265" cy="460860"/>
          </a:xfrm>
          <a:prstGeom prst="mathMultiply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4592105" y="4120290"/>
            <a:ext cx="499265" cy="460860"/>
          </a:xfrm>
          <a:prstGeom prst="mathMultiply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3708790" y="4120290"/>
            <a:ext cx="499265" cy="460860"/>
          </a:xfrm>
          <a:prstGeom prst="mathMultiply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6013090" y="1470345"/>
            <a:ext cx="499265" cy="460860"/>
          </a:xfrm>
          <a:prstGeom prst="mathMultiply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473950" y="1508750"/>
            <a:ext cx="199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Inaccessible Area</a:t>
            </a:r>
            <a:endParaRPr lang="en-US" dirty="0"/>
          </a:p>
        </p:txBody>
      </p:sp>
      <p:sp>
        <p:nvSpPr>
          <p:cNvPr id="30" name="Multiply 29"/>
          <p:cNvSpPr/>
          <p:nvPr/>
        </p:nvSpPr>
        <p:spPr>
          <a:xfrm>
            <a:off x="4553700" y="3236975"/>
            <a:ext cx="499265" cy="460860"/>
          </a:xfrm>
          <a:prstGeom prst="mathMultiply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547820" y="4389125"/>
            <a:ext cx="103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Elevator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20-06-12 at 3.21.1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466" b="-39466"/>
          <a:stretch>
            <a:fillRect/>
          </a:stretch>
        </p:blipFill>
        <p:spPr>
          <a:xfrm>
            <a:off x="886021" y="943630"/>
            <a:ext cx="12039969" cy="591437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Floor Engineering Building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6934810" y="5195630"/>
            <a:ext cx="1459390" cy="460860"/>
          </a:xfrm>
          <a:prstGeom prst="leftArrow">
            <a:avLst/>
          </a:prstGeom>
          <a:solidFill>
            <a:srgbClr val="B3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33965" y="3712285"/>
            <a:ext cx="588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Arial Narrow"/>
                <a:cs typeface="Arial Narrow"/>
              </a:rPr>
              <a:t>UP</a:t>
            </a:r>
            <a:endParaRPr lang="en-US" sz="2800" b="1" dirty="0">
              <a:solidFill>
                <a:schemeClr val="accent2"/>
              </a:solidFill>
              <a:latin typeface="Arial Narrow"/>
              <a:cs typeface="Arial Narro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2465" y="5272440"/>
            <a:ext cx="1116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Arial Narrow"/>
                <a:cs typeface="Arial Narrow"/>
              </a:rPr>
              <a:t>DOWN</a:t>
            </a:r>
            <a:endParaRPr lang="en-US" sz="2800" b="1" dirty="0">
              <a:solidFill>
                <a:schemeClr val="accent2"/>
              </a:solidFill>
              <a:latin typeface="Arial Narrow"/>
              <a:cs typeface="Arial Narrow"/>
            </a:endParaRPr>
          </a:p>
        </p:txBody>
      </p:sp>
      <p:sp>
        <p:nvSpPr>
          <p:cNvPr id="11" name="Left Arrow 10"/>
          <p:cNvSpPr/>
          <p:nvPr/>
        </p:nvSpPr>
        <p:spPr>
          <a:xfrm rot="5400000">
            <a:off x="11447397" y="3947468"/>
            <a:ext cx="652885" cy="384050"/>
          </a:xfrm>
          <a:prstGeom prst="leftArrow">
            <a:avLst/>
          </a:prstGeom>
          <a:solidFill>
            <a:srgbClr val="B3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3785600" y="5195630"/>
            <a:ext cx="1459390" cy="460860"/>
          </a:xfrm>
          <a:prstGeom prst="leftArrow">
            <a:avLst/>
          </a:prstGeom>
          <a:solidFill>
            <a:srgbClr val="B3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8547820" y="4005075"/>
            <a:ext cx="499265" cy="460860"/>
          </a:xfrm>
          <a:prstGeom prst="mathMultiply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0561967" y="3613380"/>
            <a:ext cx="652885" cy="384050"/>
          </a:xfrm>
          <a:prstGeom prst="leftArrow">
            <a:avLst/>
          </a:prstGeom>
          <a:solidFill>
            <a:srgbClr val="B3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 rot="16200000" flipV="1">
            <a:off x="9834388" y="4216303"/>
            <a:ext cx="652885" cy="384050"/>
          </a:xfrm>
          <a:prstGeom prst="leftArrow">
            <a:avLst/>
          </a:prstGeom>
          <a:solidFill>
            <a:srgbClr val="B3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9162300" y="4465935"/>
            <a:ext cx="652885" cy="384050"/>
          </a:xfrm>
          <a:prstGeom prst="leftArrow">
            <a:avLst/>
          </a:prstGeom>
          <a:solidFill>
            <a:srgbClr val="B3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2595045" y="1508750"/>
            <a:ext cx="307240" cy="307240"/>
          </a:xfrm>
          <a:prstGeom prst="sun">
            <a:avLst/>
          </a:prstGeom>
          <a:solidFill>
            <a:srgbClr val="EF00A5"/>
          </a:solidFill>
          <a:ln>
            <a:solidFill>
              <a:srgbClr val="EF00A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40690" y="1508750"/>
            <a:ext cx="216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Sanitization Station</a:t>
            </a:r>
            <a:endParaRPr lang="en-US" dirty="0"/>
          </a:p>
        </p:txBody>
      </p:sp>
      <p:sp>
        <p:nvSpPr>
          <p:cNvPr id="19" name="Multiply 18"/>
          <p:cNvSpPr/>
          <p:nvPr/>
        </p:nvSpPr>
        <p:spPr>
          <a:xfrm>
            <a:off x="6013090" y="1470345"/>
            <a:ext cx="499265" cy="460860"/>
          </a:xfrm>
          <a:prstGeom prst="mathMultiply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73950" y="1508750"/>
            <a:ext cx="199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Inaccessible Area</a:t>
            </a:r>
            <a:endParaRPr lang="en-US" dirty="0"/>
          </a:p>
        </p:txBody>
      </p:sp>
      <p:sp>
        <p:nvSpPr>
          <p:cNvPr id="21" name="Sun 20"/>
          <p:cNvSpPr/>
          <p:nvPr/>
        </p:nvSpPr>
        <p:spPr>
          <a:xfrm>
            <a:off x="4361675" y="4504340"/>
            <a:ext cx="307240" cy="307240"/>
          </a:xfrm>
          <a:prstGeom prst="sun">
            <a:avLst/>
          </a:prstGeom>
          <a:solidFill>
            <a:srgbClr val="EF00A5"/>
          </a:solidFill>
          <a:ln>
            <a:solidFill>
              <a:srgbClr val="EF00A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n 21"/>
          <p:cNvSpPr/>
          <p:nvPr/>
        </p:nvSpPr>
        <p:spPr>
          <a:xfrm>
            <a:off x="8048555" y="3966670"/>
            <a:ext cx="307240" cy="307240"/>
          </a:xfrm>
          <a:prstGeom prst="sun">
            <a:avLst/>
          </a:prstGeom>
          <a:solidFill>
            <a:srgbClr val="EF00A5"/>
          </a:solidFill>
          <a:ln>
            <a:solidFill>
              <a:srgbClr val="EF00A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n 22"/>
          <p:cNvSpPr/>
          <p:nvPr/>
        </p:nvSpPr>
        <p:spPr>
          <a:xfrm>
            <a:off x="11658625" y="4504340"/>
            <a:ext cx="307240" cy="307240"/>
          </a:xfrm>
          <a:prstGeom prst="sun">
            <a:avLst/>
          </a:prstGeom>
          <a:solidFill>
            <a:srgbClr val="EF00A5"/>
          </a:solidFill>
          <a:ln>
            <a:solidFill>
              <a:srgbClr val="EF00A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11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Ingress from Ground Floor</a:t>
            </a:r>
            <a:endParaRPr lang="en-US" dirty="0"/>
          </a:p>
        </p:txBody>
      </p:sp>
      <p:pic>
        <p:nvPicPr>
          <p:cNvPr id="6" name="Picture 5" descr="download (1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90" y="1623965"/>
            <a:ext cx="2895600" cy="2895600"/>
          </a:xfrm>
          <a:prstGeom prst="rect">
            <a:avLst/>
          </a:prstGeom>
        </p:spPr>
      </p:pic>
      <p:pic>
        <p:nvPicPr>
          <p:cNvPr id="13" name="Picture 12" descr="elevato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03723" y="1868797"/>
            <a:ext cx="2880376" cy="2160282"/>
          </a:xfrm>
          <a:prstGeom prst="rect">
            <a:avLst/>
          </a:prstGeom>
        </p:spPr>
      </p:pic>
      <p:pic>
        <p:nvPicPr>
          <p:cNvPr id="14" name="Picture 13" descr="download (11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040" y="1547155"/>
            <a:ext cx="3072399" cy="2880375"/>
          </a:xfrm>
          <a:prstGeom prst="rect">
            <a:avLst/>
          </a:prstGeom>
        </p:spPr>
      </p:pic>
      <p:pic>
        <p:nvPicPr>
          <p:cNvPr id="16" name="Picture 15" descr="download (13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00" y="1585560"/>
            <a:ext cx="2895600" cy="2895600"/>
          </a:xfrm>
          <a:prstGeom prst="rect">
            <a:avLst/>
          </a:prstGeom>
        </p:spPr>
      </p:pic>
      <p:pic>
        <p:nvPicPr>
          <p:cNvPr id="17" name="Picture 16" descr="download (10)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715" y="1508750"/>
            <a:ext cx="3110805" cy="28956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404490" y="4696365"/>
            <a:ext cx="12566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4800" dirty="0">
              <a:solidFill>
                <a:srgbClr val="008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44087" y="4619555"/>
            <a:ext cx="6532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B30000"/>
                </a:solidFill>
                <a:latin typeface="Zapf Dingbats"/>
                <a:ea typeface="Zapf Dingbats"/>
                <a:cs typeface="Zapf Dingbats"/>
              </a:rPr>
              <a:t>✖</a:t>
            </a:r>
            <a:endParaRPr lang="en-US" sz="4800" dirty="0">
              <a:solidFill>
                <a:srgbClr val="B3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flipH="1">
            <a:off x="8931870" y="4581150"/>
            <a:ext cx="12901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B30000"/>
                </a:solidFill>
                <a:latin typeface="Zapf Dingbats"/>
                <a:ea typeface="Zapf Dingbats"/>
                <a:cs typeface="Zapf Dingbats"/>
              </a:rPr>
              <a:t>✖</a:t>
            </a:r>
            <a:endParaRPr lang="en-US" sz="4800" dirty="0">
              <a:solidFill>
                <a:srgbClr val="B30000"/>
              </a:solidFill>
            </a:endParaRPr>
          </a:p>
        </p:txBody>
      </p:sp>
      <p:sp>
        <p:nvSpPr>
          <p:cNvPr id="24" name="Up Arrow 23"/>
          <p:cNvSpPr/>
          <p:nvPr/>
        </p:nvSpPr>
        <p:spPr>
          <a:xfrm rot="20855201">
            <a:off x="12042650" y="2537946"/>
            <a:ext cx="549784" cy="1260445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21414990">
            <a:off x="3877343" y="2729644"/>
            <a:ext cx="540958" cy="93078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47195" y="4696365"/>
            <a:ext cx="12566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4800" dirty="0">
              <a:solidFill>
                <a:srgbClr val="008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11789496" y="4504340"/>
            <a:ext cx="12901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B30000"/>
                </a:solidFill>
                <a:latin typeface="Zapf Dingbats"/>
                <a:ea typeface="Zapf Dingbats"/>
                <a:cs typeface="Zapf Dingbats"/>
              </a:rPr>
              <a:t>✖</a:t>
            </a:r>
            <a:endParaRPr lang="en-US" sz="4800" dirty="0">
              <a:solidFill>
                <a:srgbClr val="B3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6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ownload (2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8" b="3148"/>
          <a:stretch>
            <a:fillRect/>
          </a:stretch>
        </p:blipFill>
        <p:spPr>
          <a:xfrm>
            <a:off x="252340" y="1047891"/>
            <a:ext cx="3764601" cy="437817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Egress from 2</a:t>
            </a:r>
            <a:r>
              <a:rPr lang="en-US" baseline="30000" dirty="0" smtClean="0"/>
              <a:t>nd</a:t>
            </a:r>
            <a:r>
              <a:rPr lang="en-US" dirty="0" smtClean="0"/>
              <a:t> Floor</a:t>
            </a:r>
            <a:endParaRPr lang="en-US" dirty="0"/>
          </a:p>
        </p:txBody>
      </p:sp>
      <p:pic>
        <p:nvPicPr>
          <p:cNvPr id="6" name="Picture 5" descr="download (9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335" y="1086295"/>
            <a:ext cx="3226021" cy="3226021"/>
          </a:xfrm>
          <a:prstGeom prst="rect">
            <a:avLst/>
          </a:prstGeom>
        </p:spPr>
      </p:pic>
      <p:pic>
        <p:nvPicPr>
          <p:cNvPr id="7" name="Picture 6" descr="download (8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635" y="1086295"/>
            <a:ext cx="3264425" cy="3264425"/>
          </a:xfrm>
          <a:prstGeom prst="rect">
            <a:avLst/>
          </a:prstGeom>
        </p:spPr>
      </p:pic>
      <p:pic>
        <p:nvPicPr>
          <p:cNvPr id="8" name="Picture 7" descr="download (7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985" y="1086295"/>
            <a:ext cx="3302830" cy="3302830"/>
          </a:xfrm>
          <a:prstGeom prst="rect">
            <a:avLst/>
          </a:prstGeom>
        </p:spPr>
      </p:pic>
      <p:pic>
        <p:nvPicPr>
          <p:cNvPr id="9" name="Picture 8" descr="download (3)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930" y="1086294"/>
            <a:ext cx="2895600" cy="334123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008680" y="4504340"/>
            <a:ext cx="12566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4800" dirty="0">
              <a:solidFill>
                <a:srgbClr val="008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735435" y="4542745"/>
            <a:ext cx="12566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4800" dirty="0">
              <a:solidFill>
                <a:srgbClr val="008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58735" y="4581150"/>
            <a:ext cx="12566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4800" dirty="0">
              <a:solidFill>
                <a:srgbClr val="008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1366085" y="5541275"/>
            <a:ext cx="8617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B30000"/>
                </a:solidFill>
                <a:latin typeface="Zapf Dingbats"/>
                <a:ea typeface="Zapf Dingbats"/>
                <a:cs typeface="Zapf Dingbats"/>
              </a:rPr>
              <a:t>✖</a:t>
            </a:r>
            <a:endParaRPr lang="en-US" sz="4800" dirty="0">
              <a:solidFill>
                <a:srgbClr val="B3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57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ownload (4)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3" r="24398" b="1714"/>
          <a:stretch/>
        </p:blipFill>
        <p:spPr>
          <a:xfrm>
            <a:off x="0" y="1201510"/>
            <a:ext cx="3055905" cy="43083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Floor</a:t>
            </a:r>
            <a:endParaRPr lang="en-US" dirty="0"/>
          </a:p>
        </p:txBody>
      </p:sp>
      <p:pic>
        <p:nvPicPr>
          <p:cNvPr id="6" name="Picture 5" descr="download (5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20" y="1147880"/>
            <a:ext cx="2895600" cy="2895600"/>
          </a:xfrm>
          <a:prstGeom prst="rect">
            <a:avLst/>
          </a:prstGeom>
        </p:spPr>
      </p:pic>
      <p:pic>
        <p:nvPicPr>
          <p:cNvPr id="7" name="Picture 6" descr="download (6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30" y="1071070"/>
            <a:ext cx="2895600" cy="2895600"/>
          </a:xfrm>
          <a:prstGeom prst="rect">
            <a:avLst/>
          </a:prstGeom>
        </p:spPr>
      </p:pic>
      <p:pic>
        <p:nvPicPr>
          <p:cNvPr id="10" name="Picture 9" descr="download (17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745" y="1086295"/>
            <a:ext cx="2895600" cy="2895600"/>
          </a:xfrm>
          <a:prstGeom prst="rect">
            <a:avLst/>
          </a:prstGeom>
        </p:spPr>
      </p:pic>
      <p:pic>
        <p:nvPicPr>
          <p:cNvPr id="11" name="Picture 10" descr="download (18)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665" y="1124700"/>
            <a:ext cx="2895600" cy="2895600"/>
          </a:xfrm>
          <a:prstGeom prst="rect">
            <a:avLst/>
          </a:prstGeom>
        </p:spPr>
      </p:pic>
      <p:pic>
        <p:nvPicPr>
          <p:cNvPr id="12" name="Picture 11" descr="download (19)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645" y="3659430"/>
            <a:ext cx="2895600" cy="2895600"/>
          </a:xfrm>
          <a:prstGeom prst="rect">
            <a:avLst/>
          </a:prstGeom>
        </p:spPr>
      </p:pic>
      <p:pic>
        <p:nvPicPr>
          <p:cNvPr id="13" name="Picture 12" descr="download (21)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615" y="3697835"/>
            <a:ext cx="2857025" cy="28570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8415" y="5656490"/>
            <a:ext cx="3398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Lock  211, 206, 203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5334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ownload (14)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" r="25435" b="4167"/>
          <a:stretch/>
        </p:blipFill>
        <p:spPr>
          <a:xfrm>
            <a:off x="1212465" y="1278320"/>
            <a:ext cx="3802095" cy="494989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Floor</a:t>
            </a:r>
            <a:endParaRPr lang="en-US" dirty="0"/>
          </a:p>
        </p:txBody>
      </p:sp>
      <p:pic>
        <p:nvPicPr>
          <p:cNvPr id="6" name="Picture 5" descr="download (15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74" y="1393534"/>
            <a:ext cx="4800625" cy="4800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21690" y="3083355"/>
            <a:ext cx="1821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Lock  306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00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NR_Theme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E8EDB"/>
      </a:accent1>
      <a:accent2>
        <a:srgbClr val="C90E0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ONR_Theme</Template>
  <TotalTime>113349</TotalTime>
  <Words>154</Words>
  <Application>Microsoft Macintosh PowerPoint</Application>
  <PresentationFormat>Custom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ONR_Theme</vt:lpstr>
      <vt:lpstr>CS Traffic Flow</vt:lpstr>
      <vt:lpstr>2nd Floor Engineering Building</vt:lpstr>
      <vt:lpstr>3rd Floor Engineering Building</vt:lpstr>
      <vt:lpstr>Ingress from Ground Floor</vt:lpstr>
      <vt:lpstr>Egress from 2nd Floor</vt:lpstr>
      <vt:lpstr>2nd Floor</vt:lpstr>
      <vt:lpstr>3rd Floor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Shad Holt</dc:creator>
  <cp:lastModifiedBy>Rattikorn Hewett</cp:lastModifiedBy>
  <cp:revision>1181</cp:revision>
  <cp:lastPrinted>2019-10-15T07:22:47Z</cp:lastPrinted>
  <dcterms:created xsi:type="dcterms:W3CDTF">2010-10-19T21:02:23Z</dcterms:created>
  <dcterms:modified xsi:type="dcterms:W3CDTF">2020-08-06T15:19:05Z</dcterms:modified>
</cp:coreProperties>
</file>