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9" r:id="rId4"/>
    <p:sldId id="260" r:id="rId5"/>
    <p:sldId id="279" r:id="rId6"/>
    <p:sldId id="280" r:id="rId7"/>
    <p:sldId id="281" r:id="rId8"/>
    <p:sldId id="282" r:id="rId9"/>
    <p:sldId id="283" r:id="rId10"/>
    <p:sldId id="284" r:id="rId11"/>
    <p:sldId id="262" r:id="rId12"/>
    <p:sldId id="263" r:id="rId13"/>
    <p:sldId id="265" r:id="rId14"/>
    <p:sldId id="266" r:id="rId15"/>
    <p:sldId id="267" r:id="rId16"/>
    <p:sldId id="291" r:id="rId17"/>
    <p:sldId id="268" r:id="rId18"/>
    <p:sldId id="269" r:id="rId19"/>
    <p:sldId id="273" r:id="rId20"/>
    <p:sldId id="270" r:id="rId21"/>
    <p:sldId id="274" r:id="rId22"/>
    <p:sldId id="275" r:id="rId23"/>
    <p:sldId id="276" r:id="rId24"/>
    <p:sldId id="271" r:id="rId25"/>
    <p:sldId id="277" r:id="rId26"/>
    <p:sldId id="285" r:id="rId27"/>
    <p:sldId id="278" r:id="rId28"/>
    <p:sldId id="286" r:id="rId29"/>
    <p:sldId id="287" r:id="rId30"/>
    <p:sldId id="288" r:id="rId31"/>
    <p:sldId id="289" r:id="rId32"/>
    <p:sldId id="290" r:id="rId33"/>
    <p:sldId id="26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A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64"/>
    <p:restoredTop sz="94664"/>
  </p:normalViewPr>
  <p:slideViewPr>
    <p:cSldViewPr snapToGrid="0" snapToObjects="1">
      <p:cViewPr>
        <p:scale>
          <a:sx n="157" d="100"/>
          <a:sy n="157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BC51B-BAD2-944D-9334-9F28DE53C863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4AE65-F8FB-DA46-A51E-0D604191F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3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4AE65-F8FB-DA46-A51E-0D604191F90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11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369B-1710-CB42-BDF6-9F0E72D68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11E8E-0687-F045-A704-87A0BC0A8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483E8-94F1-ED4A-96CF-0EAB306A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6B55-0A58-3E4B-B7A4-15EFA2C9EBA2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3F7B9-D712-D740-9950-866C96CC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B9021-7E3F-5A40-B014-0F8A66EF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A0A1-947F-6E42-A725-A46D76E8F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9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9785-E233-2044-986B-4597CF4F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2C695-E667-4949-9090-5541A53CF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40ED7-2EAB-4042-89DE-8EC1274F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6B55-0A58-3E4B-B7A4-15EFA2C9EBA2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254AC-E9E6-714B-8648-504BAF33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5BC6-5742-AD40-A6E1-A0CA70EE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A0A1-947F-6E42-A725-A46D76E8F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0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CD2939-4FA8-D344-A3E1-531C1BBAD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14870-4D9B-D844-BDD7-5EC5B80E0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6019C-BCAC-444D-B469-9A252F455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6B55-0A58-3E4B-B7A4-15EFA2C9EBA2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707DE-6381-2047-AB9D-0FBF7525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E9E77-C117-9B42-A84D-B48CCDA8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A0A1-947F-6E42-A725-A46D76E8F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5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3D110-8F9D-1642-88F2-6B0FF59CD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16F1F-7EAB-9446-88EB-FA9AD27BE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43789-6A76-684D-B5DA-81639E943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6B55-0A58-3E4B-B7A4-15EFA2C9EBA2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F9F43-7E6F-D040-AFD3-61FAD2FF2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B42D4-8350-C34E-AAF8-57C32C3E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A0A1-947F-6E42-A725-A46D76E8F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6DD6-AD93-974B-9519-F099C977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58182-2F1E-1D47-AD99-E20AA273C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E90CF-4001-9B44-8A7A-97959548B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6B55-0A58-3E4B-B7A4-15EFA2C9EBA2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844C5-8BAE-9E4D-8B9F-585CE3CE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C9FF6-4524-444E-8EC9-BA5D370A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A0A1-947F-6E42-A725-A46D76E8F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4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6A97-2A00-1D4C-B43F-61969303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9769F-5A5B-214C-9511-07C05B774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F5934-8DB9-2144-8A89-4CDD523E1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8A5F5-BE83-9B43-984C-A6079FD2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6B55-0A58-3E4B-B7A4-15EFA2C9EBA2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4CA2D-6E72-294B-A8BB-397782C1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D6982-771A-AB49-84EA-5446B5D8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A0A1-947F-6E42-A725-A46D76E8F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9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FCF7-7C86-264B-87C6-9B05495F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E5AF9-0E8F-BD4E-9D04-48159337A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8211A-ADF2-B84A-B4D0-F2F2511C6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82C16-3035-244D-BC04-28D214C5C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69CC3-E0FC-AE4B-AA3E-793B9987E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5F64C2-0597-EB42-93C3-8DD1897C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6B55-0A58-3E4B-B7A4-15EFA2C9EBA2}" type="datetimeFigureOut">
              <a:rPr lang="en-US" smtClean="0"/>
              <a:t>4/3/19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2DEA2-0B43-A541-8E37-1C7C4510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EA90A-2EF9-E24F-9CD2-71C5AE28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A0A1-947F-6E42-A725-A46D76E8F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3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FE259-068C-6447-9D44-5E7687F6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4E43E-064D-4D41-8404-D095755A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6B55-0A58-3E4B-B7A4-15EFA2C9EBA2}" type="datetimeFigureOut">
              <a:rPr lang="en-US" smtClean="0"/>
              <a:t>4/3/19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31676-FD5A-7F4A-B63C-B425D844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1B18A-BEC4-D748-970D-40ADCAF6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A0A1-947F-6E42-A725-A46D76E8F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0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10108-95FC-AD4F-9443-6255D6A3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6B55-0A58-3E4B-B7A4-15EFA2C9EBA2}" type="datetimeFigureOut">
              <a:rPr lang="en-US" smtClean="0"/>
              <a:t>4/3/19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9F34D-EA30-7E4F-BAD9-E52EB69E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C494D-0C33-7348-9B96-5DBADF06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A0A1-947F-6E42-A725-A46D76E8F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1E8D-1684-3846-BAD6-0EF97F3E2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3AE20-8529-BE41-AD87-BC0C3D01D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D1290-6F39-6B41-B5ED-87E123409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0408C-B9F8-F64F-8309-C07970FB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6B55-0A58-3E4B-B7A4-15EFA2C9EBA2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5FE7C-6DFE-BE4A-868C-D021A2B0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71D9F-E277-1045-8103-562986B4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A0A1-947F-6E42-A725-A46D76E8F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A6EF6-6076-D240-913E-0EF429167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3AB6AC-6619-0742-B0D8-24FAAFAD0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0013D-9A77-D745-9CF4-AF59C0315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F3298-E875-5844-BCB9-90CFFF0B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6B55-0A58-3E4B-B7A4-15EFA2C9EBA2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99510-6197-6047-9808-7F02E134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BCE4A-391E-A244-8759-7A930257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A0A1-947F-6E42-A725-A46D76E8F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9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3361CE-DFAB-0746-990C-3A2F1DB0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A178F-E769-814C-9C3A-D95D4DEB7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FDA4A-6EFA-F44E-A701-3BB37E5B6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26B55-0A58-3E4B-B7A4-15EFA2C9EBA2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BBBE0-E827-AB4A-90D5-95E76A1BA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69035-67E1-F849-9BC8-35600A8D5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1A0A1-947F-6E42-A725-A46D76E8F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pmjs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installati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mongodb.github.io/node-mongodb-native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CORS" TargetMode="External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IndexedDB_AP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HTTP/CORS" TargetMode="External"/><Relationship Id="rId5" Type="http://schemas.openxmlformats.org/officeDocument/2006/relationships/hyperlink" Target="http://mongodb.github.io/node-mongodb-native" TargetMode="External"/><Relationship Id="rId4" Type="http://schemas.openxmlformats.org/officeDocument/2006/relationships/hyperlink" Target="https://docs.mongodb.com/manual/installati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IndexedDB_AP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F194-FCF5-B74F-8502-049CE253F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Client Server Architecture and Data Persistence Options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2B7D9-C578-2042-A84D-BB0EBF115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50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9E04-AAD5-9B46-BD2C-86DC5A4A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5C5A1A-2BE1-4A40-BBAB-B9006F5B6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804" y="1281835"/>
            <a:ext cx="8638392" cy="549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45B6-13CE-1E49-92C2-804EF33D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55FDA-C5E9-7440-83B1-9B905E3A4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Installation</a:t>
            </a:r>
          </a:p>
          <a:p>
            <a:pPr lvl="1"/>
            <a:r>
              <a:rPr lang="en-US" dirty="0">
                <a:hlinkClick r:id="rId2"/>
              </a:rPr>
              <a:t>https://nodejs.org/en/download</a:t>
            </a:r>
            <a:endParaRPr lang="en-US" dirty="0"/>
          </a:p>
          <a:p>
            <a:r>
              <a:rPr lang="en-US" dirty="0"/>
              <a:t>Run-time environment for JavaScript</a:t>
            </a:r>
          </a:p>
          <a:p>
            <a:pPr lvl="1"/>
            <a:r>
              <a:rPr lang="en-US" dirty="0"/>
              <a:t>Built on top of Google’s V8 engine</a:t>
            </a:r>
          </a:p>
          <a:p>
            <a:pPr lvl="1"/>
            <a:r>
              <a:rPr lang="en-US" dirty="0"/>
              <a:t>Used to execute JavaScript on any platform that Node.js can be installed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JS code is compiled instead of interpreted</a:t>
            </a:r>
          </a:p>
          <a:p>
            <a:pPr lvl="1"/>
            <a:r>
              <a:rPr lang="en-US" dirty="0"/>
              <a:t>Node.js is single threaded</a:t>
            </a:r>
          </a:p>
          <a:p>
            <a:pPr lvl="1"/>
            <a:r>
              <a:rPr lang="en-US" dirty="0"/>
              <a:t>Non-blocking asynchronous execution</a:t>
            </a:r>
          </a:p>
          <a:p>
            <a:pPr lvl="1"/>
            <a:r>
              <a:rPr lang="en-US" dirty="0"/>
              <a:t>Sharing and reusing JS code (e.g., client validation vs. server validation)</a:t>
            </a:r>
          </a:p>
          <a:p>
            <a:pPr lvl="1"/>
            <a:r>
              <a:rPr lang="en-US" dirty="0"/>
              <a:t>Frameworks (</a:t>
            </a:r>
            <a:r>
              <a:rPr lang="en-US" dirty="0" err="1"/>
              <a:t>Express.js</a:t>
            </a:r>
            <a:r>
              <a:rPr lang="en-US" dirty="0"/>
              <a:t>, </a:t>
            </a:r>
            <a:r>
              <a:rPr lang="en-US" dirty="0" err="1"/>
              <a:t>Backbone.js</a:t>
            </a:r>
            <a:r>
              <a:rPr lang="en-US" dirty="0"/>
              <a:t>, </a:t>
            </a:r>
            <a:r>
              <a:rPr lang="en-US" dirty="0" err="1"/>
              <a:t>Ember.js</a:t>
            </a:r>
            <a:r>
              <a:rPr lang="en-US" dirty="0"/>
              <a:t>, etc.)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06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F735-85C9-A84F-817D-96EC56BB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Package Manager (</a:t>
            </a:r>
            <a:r>
              <a:rPr lang="en-US" dirty="0" err="1"/>
              <a:t>npm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094EC-848B-C443-83AF-87D44EB70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hundreds of thousands of modules (949,986 by the time of this writing) that can be installed and used</a:t>
            </a:r>
          </a:p>
          <a:p>
            <a:pPr lvl="1"/>
            <a:r>
              <a:rPr lang="en-US" dirty="0"/>
              <a:t>This is one reason for the success of Node.js</a:t>
            </a:r>
          </a:p>
          <a:p>
            <a:r>
              <a:rPr lang="en-US" dirty="0"/>
              <a:t>Installing a module form the World:</a:t>
            </a:r>
          </a:p>
          <a:p>
            <a:pPr lvl="1"/>
            <a:r>
              <a:rPr lang="en-US" dirty="0">
                <a:latin typeface="Courier" pitchFamily="2" charset="0"/>
              </a:rPr>
              <a:t>$ </a:t>
            </a:r>
            <a:r>
              <a:rPr lang="en-US" dirty="0" err="1">
                <a:latin typeface="Courier" pitchFamily="2" charset="0"/>
              </a:rPr>
              <a:t>npm</a:t>
            </a:r>
            <a:r>
              <a:rPr lang="en-US" dirty="0">
                <a:latin typeface="Courier" pitchFamily="2" charset="0"/>
              </a:rPr>
              <a:t> install </a:t>
            </a:r>
            <a:r>
              <a:rPr lang="en-US" dirty="0" err="1">
                <a:latin typeface="Courier" pitchFamily="2" charset="0"/>
              </a:rPr>
              <a:t>packageName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Share your module to the World:</a:t>
            </a:r>
          </a:p>
          <a:p>
            <a:pPr lvl="1"/>
            <a:r>
              <a:rPr lang="en-US" dirty="0"/>
              <a:t>Upload it to </a:t>
            </a:r>
            <a:r>
              <a:rPr lang="en-US" dirty="0">
                <a:hlinkClick r:id="rId2"/>
              </a:rPr>
              <a:t>www.npmjs.com</a:t>
            </a:r>
            <a:r>
              <a:rPr lang="en-US" dirty="0"/>
              <a:t> public registry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D4235D-ADD5-E540-87A4-023409367CB7}"/>
              </a:ext>
            </a:extLst>
          </p:cNvPr>
          <p:cNvSpPr/>
          <p:nvPr/>
        </p:nvSpPr>
        <p:spPr>
          <a:xfrm>
            <a:off x="7638984" y="958334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Std"/>
                <a:hlinkClick r:id="rId2"/>
              </a:rPr>
              <a:t>www.npmjs.com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756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95C92-0CA7-564A-BCB8-E65BF3D7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web server with Node.js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7875A8-4574-A04C-B908-AEA63472E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4" y="4171068"/>
            <a:ext cx="6896100" cy="965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975363-877F-7349-974E-3D6FE236F7B3}"/>
              </a:ext>
            </a:extLst>
          </p:cNvPr>
          <p:cNvSpPr txBox="1"/>
          <p:nvPr/>
        </p:nvSpPr>
        <p:spPr>
          <a:xfrm>
            <a:off x="2276472" y="1607563"/>
            <a:ext cx="348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Coding the server (</a:t>
            </a:r>
            <a:r>
              <a:rPr lang="en-US" b="1" dirty="0" err="1"/>
              <a:t>nodejsserver.js</a:t>
            </a:r>
            <a:r>
              <a:rPr lang="en-US" b="1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611406-AECF-BB49-A3AB-73C4FEBF9317}"/>
              </a:ext>
            </a:extLst>
          </p:cNvPr>
          <p:cNvSpPr txBox="1"/>
          <p:nvPr/>
        </p:nvSpPr>
        <p:spPr>
          <a:xfrm>
            <a:off x="2276471" y="3808554"/>
            <a:ext cx="3577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Starting the server (from Terminal)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9361B9-1EF6-6F43-B9E3-7CFB4B9D37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438"/>
          <a:stretch/>
        </p:blipFill>
        <p:spPr>
          <a:xfrm>
            <a:off x="2276471" y="5641657"/>
            <a:ext cx="6896100" cy="11075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9D6BBB-C378-544B-BBFE-BC28F75EB082}"/>
              </a:ext>
            </a:extLst>
          </p:cNvPr>
          <p:cNvSpPr txBox="1"/>
          <p:nvPr/>
        </p:nvSpPr>
        <p:spPr>
          <a:xfrm>
            <a:off x="2276471" y="5317792"/>
            <a:ext cx="3319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Testing the result (from Browser)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24C979-5E5E-1545-AB15-DA2DE1F9E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471" y="2091931"/>
            <a:ext cx="6896100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const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http = require(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'http'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http.createServer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function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req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res)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res.writeHead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200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'Content-Type'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'text/plain'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res.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'Hello World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}).listen(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8080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'localhost'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console.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'Server running at http://localhost:8080'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014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8CFB-F7CD-BA43-A083-73860BB5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vs. 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F5F5-1947-2E48-9377-DC1D037A3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RDBMS </a:t>
            </a:r>
          </a:p>
          <a:p>
            <a:pPr lvl="1"/>
            <a:r>
              <a:rPr lang="en-US" dirty="0"/>
              <a:t>+consistency, -availability, and -partitioning</a:t>
            </a:r>
          </a:p>
          <a:p>
            <a:r>
              <a:rPr lang="en-US" dirty="0"/>
              <a:t>NoSQL</a:t>
            </a:r>
          </a:p>
          <a:p>
            <a:pPr lvl="1"/>
            <a:r>
              <a:rPr lang="en-US" dirty="0"/>
              <a:t>-consistency, +availability, and +partitioning</a:t>
            </a:r>
          </a:p>
          <a:p>
            <a:r>
              <a:rPr lang="en-US" dirty="0"/>
              <a:t>Popular subsets of NoSQL</a:t>
            </a:r>
          </a:p>
          <a:p>
            <a:pPr lvl="1"/>
            <a:r>
              <a:rPr lang="en-US" dirty="0"/>
              <a:t>Document stores, key-value stores, and graph-based solutions</a:t>
            </a:r>
          </a:p>
          <a:p>
            <a:r>
              <a:rPr lang="en-US" dirty="0"/>
              <a:t>MongoDB</a:t>
            </a:r>
          </a:p>
          <a:p>
            <a:pPr lvl="1"/>
            <a:r>
              <a:rPr lang="en-US" dirty="0"/>
              <a:t>Belongs to the document store category</a:t>
            </a:r>
          </a:p>
        </p:txBody>
      </p:sp>
    </p:spTree>
    <p:extLst>
      <p:ext uri="{BB962C8B-B14F-4D97-AF65-F5344CB8AC3E}">
        <p14:creationId xmlns:p14="http://schemas.microsoft.com/office/powerpoint/2010/main" val="3650680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161D-B346-AC44-93DD-497B8C9E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6FB51-7E78-E14E-8BAF-4F5A685D7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 friendly</a:t>
            </a:r>
          </a:p>
          <a:p>
            <a:pPr lvl="1"/>
            <a:r>
              <a:rPr lang="en-US" dirty="0"/>
              <a:t>Means the data stored and retrieved are JavaScript objects</a:t>
            </a:r>
          </a:p>
          <a:p>
            <a:r>
              <a:rPr lang="en-US" dirty="0" err="1"/>
              <a:t>Schemaless</a:t>
            </a:r>
            <a:endParaRPr lang="en-US" dirty="0"/>
          </a:p>
          <a:p>
            <a:pPr lvl="1"/>
            <a:r>
              <a:rPr lang="en-US" dirty="0"/>
              <a:t>Increases flexibility (can still enforce this at application level)</a:t>
            </a:r>
          </a:p>
          <a:p>
            <a:r>
              <a:rPr lang="en-US" dirty="0"/>
              <a:t>Heavy reads</a:t>
            </a:r>
          </a:p>
          <a:p>
            <a:pPr lvl="1"/>
            <a:r>
              <a:rPr lang="en-US" dirty="0"/>
              <a:t>It’s designed to support read-intensive tasks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Scale well horizontally and vertically</a:t>
            </a:r>
          </a:p>
        </p:txBody>
      </p:sp>
    </p:spTree>
    <p:extLst>
      <p:ext uri="{BB962C8B-B14F-4D97-AF65-F5344CB8AC3E}">
        <p14:creationId xmlns:p14="http://schemas.microsoft.com/office/powerpoint/2010/main" val="1891676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CA6A-3D21-D441-B90C-E266AAF7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Installation, starting, and running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93177-19D1-994F-97D6-1B1989787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  <a:p>
            <a:pPr lvl="1"/>
            <a:r>
              <a:rPr lang="en-US" dirty="0">
                <a:hlinkClick r:id="rId2"/>
              </a:rPr>
              <a:t>https://docs.mongodb.com/manual/installation</a:t>
            </a:r>
            <a:endParaRPr lang="en-US" dirty="0"/>
          </a:p>
          <a:p>
            <a:r>
              <a:rPr lang="en-US" dirty="0"/>
              <a:t>Starting</a:t>
            </a:r>
          </a:p>
          <a:p>
            <a:pPr lvl="1"/>
            <a:r>
              <a:rPr lang="en-US" dirty="0">
                <a:latin typeface="Courier" pitchFamily="2" charset="0"/>
              </a:rPr>
              <a:t>$ </a:t>
            </a:r>
            <a:r>
              <a:rPr lang="en-US" dirty="0" err="1">
                <a:latin typeface="Courier" pitchFamily="2" charset="0"/>
              </a:rPr>
              <a:t>mongod</a:t>
            </a:r>
            <a:r>
              <a:rPr lang="en-US" dirty="0">
                <a:latin typeface="Courier" pitchFamily="2" charset="0"/>
              </a:rPr>
              <a:t> --config /</a:t>
            </a:r>
            <a:r>
              <a:rPr lang="en-US" dirty="0" err="1">
                <a:latin typeface="Courier" pitchFamily="2" charset="0"/>
              </a:rPr>
              <a:t>usr</a:t>
            </a:r>
            <a:r>
              <a:rPr lang="en-US" dirty="0">
                <a:latin typeface="Courier" pitchFamily="2" charset="0"/>
              </a:rPr>
              <a:t>/local/</a:t>
            </a:r>
            <a:r>
              <a:rPr lang="en-US" dirty="0" err="1">
                <a:latin typeface="Courier" pitchFamily="2" charset="0"/>
              </a:rPr>
              <a:t>etc</a:t>
            </a:r>
            <a:r>
              <a:rPr lang="en-US" dirty="0">
                <a:latin typeface="Courier" pitchFamily="2" charset="0"/>
              </a:rPr>
              <a:t>/</a:t>
            </a:r>
            <a:r>
              <a:rPr lang="en-US" dirty="0" err="1">
                <a:latin typeface="Courier" pitchFamily="2" charset="0"/>
              </a:rPr>
              <a:t>mongod.conf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Executing scripts</a:t>
            </a:r>
          </a:p>
          <a:p>
            <a:pPr lvl="1"/>
            <a:r>
              <a:rPr lang="en-US" dirty="0">
                <a:latin typeface="Courier" pitchFamily="2" charset="0"/>
              </a:rPr>
              <a:t>$ mongo</a:t>
            </a:r>
          </a:p>
        </p:txBody>
      </p:sp>
    </p:spTree>
    <p:extLst>
      <p:ext uri="{BB962C8B-B14F-4D97-AF65-F5344CB8AC3E}">
        <p14:creationId xmlns:p14="http://schemas.microsoft.com/office/powerpoint/2010/main" val="747106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7DCDD8-05DF-914B-9989-E977C203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Node.js MongoDB C/S App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31A5D-0C19-884B-99DF-169C1B326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Reference: </a:t>
            </a:r>
            <a:r>
              <a:rPr lang="en-US" dirty="0">
                <a:hlinkClick r:id="rId2"/>
              </a:rPr>
              <a:t>http://mongodb.github.io/node-mongodb-native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2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83FF-59AF-144E-851B-5B9E0837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and getting dependent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8C7795-8A1C-FA4B-B22F-76CADAC51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8195"/>
            <a:ext cx="7404100" cy="812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47CCC1-6829-5548-A153-256F3B6E6960}"/>
              </a:ext>
            </a:extLst>
          </p:cNvPr>
          <p:cNvSpPr txBox="1"/>
          <p:nvPr/>
        </p:nvSpPr>
        <p:spPr>
          <a:xfrm>
            <a:off x="838200" y="1506022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EA718-DFAD-DB47-A5E7-7A1EBBF8AD01}"/>
              </a:ext>
            </a:extLst>
          </p:cNvPr>
          <p:cNvSpPr txBox="1"/>
          <p:nvPr/>
        </p:nvSpPr>
        <p:spPr>
          <a:xfrm>
            <a:off x="838200" y="2846016"/>
            <a:ext cx="3190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Getting the dependent modules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78180F-3305-3640-B01F-ACCE3C2A7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30369"/>
            <a:ext cx="100965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76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54C3-3FE7-D34F-9143-729744BA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CD2128-D679-8D43-9C02-65AAF6568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2032000"/>
            <a:ext cx="57531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89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5C16-3F1F-4748-ABEE-9052A56DD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0DC1E-E810-524B-943C-BB56EFEF6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Client/Server Architecture for the Web</a:t>
            </a:r>
          </a:p>
          <a:p>
            <a:r>
              <a:rPr lang="en-US" dirty="0"/>
              <a:t>Persistence Data Options for the Web</a:t>
            </a:r>
          </a:p>
          <a:p>
            <a:pPr lvl="1"/>
            <a:r>
              <a:rPr lang="en-US" dirty="0" err="1"/>
              <a:t>IndexedDB</a:t>
            </a:r>
            <a:endParaRPr lang="en-US" dirty="0"/>
          </a:p>
          <a:p>
            <a:pPr lvl="1"/>
            <a:r>
              <a:rPr lang="en-US" dirty="0"/>
              <a:t>Server (e.g., MongoDB)</a:t>
            </a:r>
          </a:p>
          <a:p>
            <a:pPr lvl="1"/>
            <a:r>
              <a:rPr lang="en-US" dirty="0"/>
              <a:t>Web Server (e.g., Node.js)</a:t>
            </a:r>
          </a:p>
        </p:txBody>
      </p:sp>
    </p:spTree>
    <p:extLst>
      <p:ext uri="{BB962C8B-B14F-4D97-AF65-F5344CB8AC3E}">
        <p14:creationId xmlns:p14="http://schemas.microsoft.com/office/powerpoint/2010/main" val="4171430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35C7B-0CF5-3F4E-8BFE-C0A0BB90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connection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78BEA05-D0E1-CF4B-BB9B-D72F6FA3F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58539"/>
            <a:ext cx="10515600" cy="196977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const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MongoClient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= require(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mongodb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MongoClient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const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mongoUrl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mongodb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://localhost:27017'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exports.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getConnection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function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getConnection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onSuccess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MongoClient.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connect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mongoUrl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useNewUrlParser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(error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conn) =&gt;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(error)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throw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error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onSuccess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(conn)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4F9A90-E805-9D40-AA94-4C8CE9EDEBE9}"/>
              </a:ext>
            </a:extLst>
          </p:cNvPr>
          <p:cNvSpPr/>
          <p:nvPr/>
        </p:nvSpPr>
        <p:spPr>
          <a:xfrm>
            <a:off x="838200" y="1666097"/>
            <a:ext cx="1434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connection.js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96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A011-1497-4F4E-B9A3-5957B4C2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Handler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59B71D0-1A33-1547-9D7A-D65C641AB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97266"/>
            <a:ext cx="10515600" cy="5201424"/>
          </a:xfrm>
          <a:prstGeom prst="rect">
            <a:avLst/>
          </a:prstGeom>
          <a:solidFill>
            <a:srgbClr val="2B2B2A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8288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err="1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const</a:t>
            </a:r>
            <a:r>
              <a:rPr kumimoji="0" lang="en-US" altLang="en-US" sz="1300" b="1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dbName</a:t>
            </a: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</a:t>
            </a:r>
            <a:r>
              <a:rPr kumimoji="0" lang="en-US" altLang="en-US" sz="1300" b="0" i="0" u="none" strike="noStrike" cap="none" normalizeH="0" baseline="0" dirty="0" err="1"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nodejsmongodb</a:t>
            </a:r>
            <a:r>
              <a:rPr kumimoji="0" lang="en-US" altLang="en-US" sz="1300" b="0" i="0" u="none" strike="noStrike" cap="none" normalizeH="0" baseline="0" dirty="0"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</a:t>
            </a:r>
            <a: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1" i="0" u="none" strike="noStrike" cap="none" normalizeH="0" baseline="0" dirty="0" err="1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const</a:t>
            </a:r>
            <a:r>
              <a:rPr kumimoji="0" lang="en-US" altLang="en-US" sz="1300" b="1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collectionName</a:t>
            </a: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'students'</a:t>
            </a:r>
            <a: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1" i="0" u="none" strike="noStrike" cap="none" normalizeH="0" baseline="0" dirty="0" err="1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const</a:t>
            </a:r>
            <a:r>
              <a:rPr kumimoji="0" lang="en-US" altLang="en-US" sz="1300" b="1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connection = require(</a:t>
            </a:r>
            <a:r>
              <a:rPr kumimoji="0" lang="en-US" altLang="en-US" sz="1300" b="0" i="0" u="none" strike="noStrike" cap="none" normalizeH="0" baseline="0" dirty="0"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'./connection'</a:t>
            </a: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 err="1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exports.</a:t>
            </a:r>
            <a:r>
              <a:rPr kumimoji="0" lang="en-US" altLang="en-US" sz="1300" b="0" i="0" u="none" strike="noStrike" cap="none" normalizeH="0" baseline="0" dirty="0" err="1"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insertStudent</a:t>
            </a:r>
            <a:r>
              <a:rPr kumimoji="0" lang="en-US" altLang="en-US" sz="1300" b="0" i="0" u="none" strike="noStrike" cap="none" normalizeH="0" baseline="0" dirty="0"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= </a:t>
            </a:r>
            <a:r>
              <a:rPr kumimoji="0" lang="en-US" altLang="en-US" sz="1300" b="1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function</a:t>
            </a: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</a:t>
            </a:r>
            <a: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300" b="0" i="0" u="none" strike="noStrike" cap="none" normalizeH="0" baseline="0" dirty="0" err="1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onSuccess</a:t>
            </a: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){</a:t>
            </a:r>
            <a:b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300" b="0" i="0" u="none" strike="noStrike" cap="none" normalizeH="0" baseline="0" dirty="0" err="1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connection.</a:t>
            </a:r>
            <a:r>
              <a:rPr kumimoji="0" lang="en-US" altLang="en-US" sz="1300" b="0" i="0" u="none" strike="noStrike" cap="none" normalizeH="0" baseline="0" dirty="0" err="1"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getConnection</a:t>
            </a: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((conn)=&gt;{</a:t>
            </a:r>
            <a:b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300" b="1" i="0" u="none" strike="noStrike" cap="none" normalizeH="0" baseline="0" dirty="0" err="1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const</a:t>
            </a:r>
            <a:r>
              <a:rPr kumimoji="0" lang="en-US" altLang="en-US" sz="1300" b="1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db</a:t>
            </a: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kumimoji="0" lang="en-US" altLang="en-US" sz="1300" b="0" i="0" u="none" strike="noStrike" cap="none" normalizeH="0" baseline="0" dirty="0" err="1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conn.</a:t>
            </a:r>
            <a:r>
              <a:rPr kumimoji="0" lang="en-US" altLang="en-US" sz="1300" b="0" i="0" u="none" strike="noStrike" cap="none" normalizeH="0" baseline="0" dirty="0" err="1"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db</a:t>
            </a: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dbName</a:t>
            </a: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300" b="1" i="0" u="none" strike="noStrike" cap="none" normalizeH="0" baseline="0" dirty="0" err="1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const</a:t>
            </a:r>
            <a:r>
              <a:rPr kumimoji="0" lang="en-US" altLang="en-US" sz="1300" b="1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collection = </a:t>
            </a:r>
            <a:r>
              <a:rPr kumimoji="0" lang="en-US" altLang="en-US" sz="1300" b="0" i="0" u="none" strike="noStrike" cap="none" normalizeH="0" baseline="0" dirty="0" err="1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db.</a:t>
            </a:r>
            <a:r>
              <a:rPr kumimoji="0" lang="en-US" altLang="en-US" sz="1300" b="0" i="0" u="none" strike="noStrike" cap="none" normalizeH="0" baseline="0" dirty="0" err="1"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collection</a:t>
            </a: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collectionName</a:t>
            </a: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collection.</a:t>
            </a:r>
            <a:r>
              <a:rPr kumimoji="0" lang="en-US" altLang="en-US" sz="1300" b="0" i="0" u="none" strike="noStrike" cap="none" normalizeH="0" baseline="0" dirty="0" err="1"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insertOne</a:t>
            </a: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</a:t>
            </a:r>
            <a: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{}</a:t>
            </a:r>
            <a: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(error</a:t>
            </a:r>
            <a: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result)=&gt;{</a:t>
            </a:r>
            <a:b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kumimoji="0" lang="en-US" altLang="en-US" sz="1300" b="1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if</a:t>
            </a: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(error) </a:t>
            </a:r>
            <a:r>
              <a:rPr kumimoji="0" lang="en-US" altLang="en-US" sz="1300" b="1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throw </a:t>
            </a: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error</a:t>
            </a:r>
            <a: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kumimoji="0" lang="en-US" altLang="en-US" sz="1300" b="0" i="0" u="none" strike="noStrike" cap="none" normalizeH="0" baseline="0" dirty="0" err="1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onSuccess</a:t>
            </a: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(result)</a:t>
            </a:r>
            <a: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kumimoji="0" lang="en-US" altLang="en-US" sz="1300" b="0" i="0" u="none" strike="noStrike" cap="none" normalizeH="0" baseline="0" dirty="0" err="1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conn.</a:t>
            </a:r>
            <a:r>
              <a:rPr kumimoji="0" lang="en-US" altLang="en-US" sz="1300" b="0" i="0" u="none" strike="noStrike" cap="none" normalizeH="0" baseline="0" dirty="0" err="1"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close</a:t>
            </a: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r>
              <a:rPr kumimoji="0" lang="en-US" altLang="en-US" sz="1300" b="0" i="0" u="none" strike="noStrike" cap="none" normalizeH="0" baseline="0" dirty="0">
                <a:solidFill>
                  <a:srgbClr val="8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//This is to close the connection</a:t>
            </a:r>
            <a:br>
              <a:rPr kumimoji="0" lang="en-US" altLang="en-US" sz="1300" b="0" i="0" u="none" strike="noStrike" cap="none" normalizeH="0" baseline="0" dirty="0">
                <a:solidFill>
                  <a:srgbClr val="8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solidFill>
                  <a:srgbClr val="8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})</a:t>
            </a:r>
            <a: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})</a:t>
            </a:r>
            <a: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b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 err="1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exports.</a:t>
            </a:r>
            <a:r>
              <a:rPr kumimoji="0" lang="en-US" altLang="en-US" sz="1300" b="0" i="0" u="none" strike="noStrike" cap="none" normalizeH="0" baseline="0" dirty="0" err="1"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selectAll</a:t>
            </a:r>
            <a:r>
              <a:rPr kumimoji="0" lang="en-US" altLang="en-US" sz="1300" b="0" i="0" u="none" strike="noStrike" cap="none" normalizeH="0" baseline="0" dirty="0"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= </a:t>
            </a:r>
            <a:r>
              <a:rPr kumimoji="0" lang="en-US" altLang="en-US" sz="1300" b="1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function</a:t>
            </a: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onSuccess</a:t>
            </a: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){</a:t>
            </a:r>
            <a:b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300" b="0" i="0" u="none" strike="noStrike" cap="none" normalizeH="0" baseline="0" dirty="0" err="1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connection.</a:t>
            </a:r>
            <a:r>
              <a:rPr kumimoji="0" lang="en-US" altLang="en-US" sz="1300" b="0" i="0" u="none" strike="noStrike" cap="none" normalizeH="0" baseline="0" dirty="0" err="1"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getConnection</a:t>
            </a: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((conn)=&gt;{</a:t>
            </a:r>
            <a:b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300" b="1" i="0" u="none" strike="noStrike" cap="none" normalizeH="0" baseline="0" dirty="0" err="1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const</a:t>
            </a:r>
            <a:r>
              <a:rPr kumimoji="0" lang="en-US" altLang="en-US" sz="1300" b="1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db</a:t>
            </a: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kumimoji="0" lang="en-US" altLang="en-US" sz="1300" b="0" i="0" u="none" strike="noStrike" cap="none" normalizeH="0" baseline="0" dirty="0" err="1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conn.</a:t>
            </a:r>
            <a:r>
              <a:rPr kumimoji="0" lang="en-US" altLang="en-US" sz="1300" b="0" i="0" u="none" strike="noStrike" cap="none" normalizeH="0" baseline="0" dirty="0" err="1"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db</a:t>
            </a: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dbName</a:t>
            </a: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300" b="1" i="0" u="none" strike="noStrike" cap="none" normalizeH="0" baseline="0" dirty="0" err="1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const</a:t>
            </a:r>
            <a:r>
              <a:rPr kumimoji="0" lang="en-US" altLang="en-US" sz="1300" b="1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collection = </a:t>
            </a:r>
            <a:r>
              <a:rPr kumimoji="0" lang="en-US" altLang="en-US" sz="1300" b="0" i="0" u="none" strike="noStrike" cap="none" normalizeH="0" baseline="0" dirty="0" err="1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db.</a:t>
            </a:r>
            <a:r>
              <a:rPr kumimoji="0" lang="en-US" altLang="en-US" sz="1300" b="0" i="0" u="none" strike="noStrike" cap="none" normalizeH="0" baseline="0" dirty="0" err="1"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collection</a:t>
            </a: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collectionName</a:t>
            </a: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collection.</a:t>
            </a:r>
            <a:r>
              <a:rPr kumimoji="0" lang="en-US" altLang="en-US" sz="1300" b="0" i="0" u="none" strike="noStrike" cap="none" normalizeH="0" baseline="0" dirty="0" err="1"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find</a:t>
            </a: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({}</a:t>
            </a:r>
            <a: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(error</a:t>
            </a:r>
            <a: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cursor)=&gt;{</a:t>
            </a:r>
            <a:b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kumimoji="0" lang="en-US" altLang="en-US" sz="1300" b="1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if</a:t>
            </a: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(error) </a:t>
            </a:r>
            <a:r>
              <a:rPr kumimoji="0" lang="en-US" altLang="en-US" sz="1300" b="1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throw </a:t>
            </a: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error</a:t>
            </a:r>
            <a: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kumimoji="0" lang="en-US" altLang="en-US" sz="1300" b="0" i="0" u="none" strike="noStrike" cap="none" normalizeH="0" baseline="0" dirty="0" err="1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onSuccess</a:t>
            </a: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(cursor</a:t>
            </a:r>
            <a: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()=&gt;{</a:t>
            </a:r>
            <a:b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    </a:t>
            </a:r>
            <a:r>
              <a:rPr kumimoji="0" lang="en-US" altLang="en-US" sz="1300" b="0" i="0" u="none" strike="noStrike" cap="none" normalizeH="0" baseline="0" dirty="0" err="1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conn.</a:t>
            </a:r>
            <a:r>
              <a:rPr kumimoji="0" lang="en-US" altLang="en-US" sz="1300" b="0" i="0" u="none" strike="noStrike" cap="none" normalizeH="0" baseline="0" dirty="0" err="1"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close</a:t>
            </a: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r>
              <a:rPr kumimoji="0" lang="en-US" altLang="en-US" sz="1300" b="0" i="0" u="none" strike="noStrike" cap="none" normalizeH="0" baseline="0" dirty="0">
                <a:solidFill>
                  <a:srgbClr val="8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//Close the connection</a:t>
            </a:r>
            <a:br>
              <a:rPr kumimoji="0" lang="en-US" altLang="en-US" sz="1300" b="0" i="0" u="none" strike="noStrike" cap="none" normalizeH="0" baseline="0" dirty="0">
                <a:solidFill>
                  <a:srgbClr val="8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solidFill>
                  <a:srgbClr val="8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})</a:t>
            </a:r>
            <a: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})</a:t>
            </a:r>
            <a: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})</a:t>
            </a:r>
            <a: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r>
              <a:rPr kumimoji="0" lang="en-US" altLang="en-US" sz="900" b="0" i="0" u="none" strike="noStrike" cap="none" normalizeH="0" baseline="0" dirty="0"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35CC9C-5CCC-2D42-9010-4227F6180CCA}"/>
              </a:ext>
            </a:extLst>
          </p:cNvPr>
          <p:cNvSpPr/>
          <p:nvPr/>
        </p:nvSpPr>
        <p:spPr>
          <a:xfrm>
            <a:off x="980704" y="1218994"/>
            <a:ext cx="1807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studenthandler.js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794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B679-5C03-EB42-A766-43948F00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data test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7A9815-9FE7-C741-9A49-EED2F36F1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1317"/>
            <a:ext cx="10515600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const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studenthandler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= require(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'./modules/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studenthandler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const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st1 = 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'Name'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'Mr. A'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'Class'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'VVA'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const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st2 = 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'Name'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'Ms. B'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'Class'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'VVB'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studenthandler.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insertStudent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(st1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(result)=&gt;{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console.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`Inserted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${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result.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ops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length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row(s)`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studenthandler.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insertStudent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(st2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(result)=&gt;{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console.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`Inserted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${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result.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ops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length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row(s)`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B0522B-6437-AB45-A4C6-2A805968D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32243"/>
            <a:ext cx="10515600" cy="1346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9BC8DD-E9FE-B841-BA6E-5C68BE5BAC11}"/>
              </a:ext>
            </a:extLst>
          </p:cNvPr>
          <p:cNvSpPr txBox="1"/>
          <p:nvPr/>
        </p:nvSpPr>
        <p:spPr>
          <a:xfrm>
            <a:off x="838200" y="4262911"/>
            <a:ext cx="217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it in the terminal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EA6FBA-13AC-0740-A06B-A93CD6ADD899}"/>
              </a:ext>
            </a:extLst>
          </p:cNvPr>
          <p:cNvSpPr/>
          <p:nvPr/>
        </p:nvSpPr>
        <p:spPr>
          <a:xfrm>
            <a:off x="838200" y="1311985"/>
            <a:ext cx="1336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insertdata.js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34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7469-1676-854B-9719-3A3DB40E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data 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C0DA3-6695-9C46-ADFB-AB483A95193A}"/>
              </a:ext>
            </a:extLst>
          </p:cNvPr>
          <p:cNvSpPr txBox="1"/>
          <p:nvPr/>
        </p:nvSpPr>
        <p:spPr>
          <a:xfrm>
            <a:off x="838200" y="4262911"/>
            <a:ext cx="217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it in the terminal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9D7079-51B4-B140-AA93-44B6DEA4F6D8}"/>
              </a:ext>
            </a:extLst>
          </p:cNvPr>
          <p:cNvSpPr/>
          <p:nvPr/>
        </p:nvSpPr>
        <p:spPr>
          <a:xfrm>
            <a:off x="838200" y="1311985"/>
            <a:ext cx="1347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selectdata.js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1091A3-F1B0-DE4F-AA65-0C2B1477B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32243"/>
            <a:ext cx="10566872" cy="1162915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0CEBEB20-A28E-3343-91DE-7BBFA593B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328" y="1681317"/>
            <a:ext cx="10432472" cy="221599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const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studenthandler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= require(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'./modules/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studenthandler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studenthandler.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selectAll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((cursor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onComplete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 =&gt;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cursor.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(doc =&gt;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console.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(doc)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() =&gt;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onComplete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//At the end of the loop, close the connection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218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C4B7-0B13-1E4D-BD3C-2707D9E0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MongoDB CLI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9C35B-E78D-6B4B-ACB6-3DD1CFB067A6}"/>
              </a:ext>
            </a:extLst>
          </p:cNvPr>
          <p:cNvSpPr txBox="1"/>
          <p:nvPr/>
        </p:nvSpPr>
        <p:spPr>
          <a:xfrm>
            <a:off x="838198" y="3137447"/>
            <a:ext cx="10515599" cy="923330"/>
          </a:xfrm>
          <a:prstGeom prst="rect">
            <a:avLst/>
          </a:prstGeom>
          <a:solidFill>
            <a:srgbClr val="2B2B2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use </a:t>
            </a:r>
            <a:r>
              <a:rPr lang="en-US" dirty="0" err="1">
                <a:solidFill>
                  <a:schemeClr val="bg1"/>
                </a:solidFill>
              </a:rPr>
              <a:t>nodejsmongodb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&gt; show collections</a:t>
            </a:r>
          </a:p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db.students.find</a:t>
            </a:r>
            <a:r>
              <a:rPr lang="en-US" dirty="0">
                <a:solidFill>
                  <a:schemeClr val="bg1"/>
                </a:solidFill>
              </a:rPr>
              <a:t>().pretty()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83E36-74F9-6A42-BD63-3152A1DFF465}"/>
              </a:ext>
            </a:extLst>
          </p:cNvPr>
          <p:cNvSpPr txBox="1"/>
          <p:nvPr/>
        </p:nvSpPr>
        <p:spPr>
          <a:xfrm>
            <a:off x="838199" y="2768115"/>
            <a:ext cx="287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Commands to show the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5A294-0ED8-1947-9289-1202E3508C58}"/>
              </a:ext>
            </a:extLst>
          </p:cNvPr>
          <p:cNvSpPr txBox="1"/>
          <p:nvPr/>
        </p:nvSpPr>
        <p:spPr>
          <a:xfrm>
            <a:off x="838199" y="4423888"/>
            <a:ext cx="177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 a collection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C41F78-1D41-2B42-A29A-A69E2EA8A14F}"/>
              </a:ext>
            </a:extLst>
          </p:cNvPr>
          <p:cNvSpPr txBox="1"/>
          <p:nvPr/>
        </p:nvSpPr>
        <p:spPr>
          <a:xfrm>
            <a:off x="838200" y="4786415"/>
            <a:ext cx="10515598" cy="369332"/>
          </a:xfrm>
          <a:prstGeom prst="rect">
            <a:avLst/>
          </a:prstGeom>
          <a:solidFill>
            <a:srgbClr val="2B2B2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db.students.drop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A963C2-3AED-5A49-86ED-132B7DCE715C}"/>
              </a:ext>
            </a:extLst>
          </p:cNvPr>
          <p:cNvSpPr txBox="1"/>
          <p:nvPr/>
        </p:nvSpPr>
        <p:spPr>
          <a:xfrm>
            <a:off x="838200" y="1524392"/>
            <a:ext cx="3892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MongoDB (if you haven’t done so)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EEFA09-542D-AE4E-90EE-0B49A8CB6B52}"/>
              </a:ext>
            </a:extLst>
          </p:cNvPr>
          <p:cNvSpPr txBox="1"/>
          <p:nvPr/>
        </p:nvSpPr>
        <p:spPr>
          <a:xfrm>
            <a:off x="838201" y="1886919"/>
            <a:ext cx="10515598" cy="646331"/>
          </a:xfrm>
          <a:prstGeom prst="rect">
            <a:avLst/>
          </a:prstGeom>
          <a:solidFill>
            <a:srgbClr val="2B2B2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$ </a:t>
            </a:r>
            <a:r>
              <a:rPr lang="en-US" dirty="0" err="1">
                <a:solidFill>
                  <a:schemeClr val="bg1"/>
                </a:solidFill>
              </a:rPr>
              <a:t>mongod</a:t>
            </a:r>
            <a:r>
              <a:rPr lang="en-US" dirty="0">
                <a:solidFill>
                  <a:schemeClr val="bg1"/>
                </a:solidFill>
              </a:rPr>
              <a:t> --config </a:t>
            </a:r>
            <a:r>
              <a:rPr lang="pt" dirty="0">
                <a:solidFill>
                  <a:schemeClr val="bg1"/>
                </a:solidFill>
              </a:rPr>
              <a:t>/</a:t>
            </a:r>
            <a:r>
              <a:rPr lang="pt" dirty="0" err="1">
                <a:solidFill>
                  <a:schemeClr val="bg1"/>
                </a:solidFill>
              </a:rPr>
              <a:t>usr</a:t>
            </a:r>
            <a:r>
              <a:rPr lang="pt" dirty="0">
                <a:solidFill>
                  <a:schemeClr val="bg1"/>
                </a:solidFill>
              </a:rPr>
              <a:t>/local/</a:t>
            </a:r>
            <a:r>
              <a:rPr lang="pt" dirty="0" err="1">
                <a:solidFill>
                  <a:schemeClr val="bg1"/>
                </a:solidFill>
              </a:rPr>
              <a:t>etc</a:t>
            </a:r>
            <a:r>
              <a:rPr lang="pt" dirty="0">
                <a:solidFill>
                  <a:schemeClr val="bg1"/>
                </a:solidFill>
              </a:rPr>
              <a:t>/</a:t>
            </a:r>
            <a:r>
              <a:rPr lang="pt" dirty="0" err="1">
                <a:solidFill>
                  <a:schemeClr val="bg1"/>
                </a:solidFill>
              </a:rPr>
              <a:t>mongod.conf</a:t>
            </a:r>
            <a:endParaRPr lang="pt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$ mongo</a:t>
            </a:r>
          </a:p>
        </p:txBody>
      </p:sp>
    </p:spTree>
    <p:extLst>
      <p:ext uri="{BB962C8B-B14F-4D97-AF65-F5344CB8AC3E}">
        <p14:creationId xmlns:p14="http://schemas.microsoft.com/office/powerpoint/2010/main" val="3699866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26C6-B52A-6349-A24C-BA6428F4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RESFUL Web 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005AC1-9AF1-8740-80DE-942830B720C3}"/>
              </a:ext>
            </a:extLst>
          </p:cNvPr>
          <p:cNvSpPr txBox="1"/>
          <p:nvPr/>
        </p:nvSpPr>
        <p:spPr>
          <a:xfrm>
            <a:off x="838199" y="1274595"/>
            <a:ext cx="1381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webserver.js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7256965-0C44-824F-BF68-04D1492EC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1761073"/>
            <a:ext cx="11179630" cy="46012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const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http = require(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'http'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const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querystring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= require(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querystring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const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studenthandler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= require(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'./modules/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studenthandler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http.createServer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req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res) =&gt;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const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parts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req.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url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split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'?'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const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op = parts[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]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const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data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querystring.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parse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(parts[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])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(op ===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"/insert"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studenthandler.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insertStudent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(data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(result) =&gt;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res.writeHead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200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{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'Content-Type'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'text/plain'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'Access-Control-Allow-Origin'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'*'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res.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end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'success'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else 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(op ===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"/select"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studenthandler.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selectAll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((cursor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onComplete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 =&gt;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cursor.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toArray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((error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docs)=&gt;{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res.writeHead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200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{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'Content-Type'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'application/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json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'Access-Control-Allow-Origin'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'*'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res.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end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JSON.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stringify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(docs))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}).listen(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8888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'localhost'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console.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log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'Listening on http://localhost:8888'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754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BE8F-A2CC-704B-8130-DBDEA07A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Cross-Origin Resource Sharing (CORS)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3130A7-D854-6F4C-A1A4-7346AE189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170" y="1444029"/>
            <a:ext cx="6501659" cy="45173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BB98A3-DD81-FF4A-A92F-09D99FB1A4A0}"/>
              </a:ext>
            </a:extLst>
          </p:cNvPr>
          <p:cNvSpPr/>
          <p:nvPr/>
        </p:nvSpPr>
        <p:spPr>
          <a:xfrm>
            <a:off x="3208093" y="6123543"/>
            <a:ext cx="5775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https://developer.mozilla.org/en-US/docs/Web/HTTP/CORS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97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0D17-9422-FE4D-BAC4-A378B6579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to the web server from browser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57D40-FAC7-604F-B0E2-8DF5395FBE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973"/>
          <a:stretch/>
        </p:blipFill>
        <p:spPr>
          <a:xfrm>
            <a:off x="2457450" y="3278827"/>
            <a:ext cx="7277100" cy="11789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C7B704-7AD5-3442-9708-8E173F13D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450" y="1869127"/>
            <a:ext cx="7277100" cy="1409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DFB45D-4B95-0947-98EE-5750670C5A5E}"/>
              </a:ext>
            </a:extLst>
          </p:cNvPr>
          <p:cNvSpPr txBox="1"/>
          <p:nvPr/>
        </p:nvSpPr>
        <p:spPr>
          <a:xfrm>
            <a:off x="2457450" y="150602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08D5A-C6C7-E842-A895-9E5581C50F45}"/>
              </a:ext>
            </a:extLst>
          </p:cNvPr>
          <p:cNvSpPr txBox="1"/>
          <p:nvPr/>
        </p:nvSpPr>
        <p:spPr>
          <a:xfrm>
            <a:off x="2477736" y="290949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220666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65C9-E13D-6B49-A4F0-886F1ABC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client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7F6661-F9B3-6144-BB6D-7B69E9392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50" y="1690688"/>
            <a:ext cx="53467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63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10C77-6D87-F04A-B712-62B1BA4E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web service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179C7D-8745-AF4E-84B8-775985F4D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21466"/>
            <a:ext cx="10515600" cy="30162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function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getResource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url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processResult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const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xhr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XMLHttpRequest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xhr.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onreadystatechange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function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readyState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!=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status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==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200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const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result =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responseText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processResult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(result)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xhr.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open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"GET"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url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xhr.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C67262-59FB-BF4A-8EBD-6A5467D98948}"/>
              </a:ext>
            </a:extLst>
          </p:cNvPr>
          <p:cNvSpPr txBox="1"/>
          <p:nvPr/>
        </p:nvSpPr>
        <p:spPr>
          <a:xfrm>
            <a:off x="838200" y="132135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accessws.js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6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63D4-54FD-DF4F-9658-4F3B905C6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Client/Server and persistence options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D212B28-87CE-9940-A504-B11E874762E2}"/>
              </a:ext>
            </a:extLst>
          </p:cNvPr>
          <p:cNvSpPr/>
          <p:nvPr/>
        </p:nvSpPr>
        <p:spPr>
          <a:xfrm>
            <a:off x="7658100" y="2238375"/>
            <a:ext cx="2085975" cy="1190625"/>
          </a:xfrm>
          <a:prstGeom prst="roundRect">
            <a:avLst/>
          </a:prstGeo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Server</a:t>
            </a:r>
          </a:p>
          <a:p>
            <a:pPr algn="ctr"/>
            <a:r>
              <a:rPr lang="en-US" sz="1400" dirty="0"/>
              <a:t>(Apache, Node.js, etc.)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9280E55-ADAE-2B48-BC48-560B857E5333}"/>
              </a:ext>
            </a:extLst>
          </p:cNvPr>
          <p:cNvSpPr/>
          <p:nvPr/>
        </p:nvSpPr>
        <p:spPr>
          <a:xfrm>
            <a:off x="2505075" y="2238374"/>
            <a:ext cx="2085975" cy="1190625"/>
          </a:xfrm>
          <a:prstGeom prst="roundRect">
            <a:avLst/>
          </a:prstGeo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Client</a:t>
            </a:r>
          </a:p>
          <a:p>
            <a:pPr algn="ctr"/>
            <a:r>
              <a:rPr lang="en-US" sz="1400" dirty="0"/>
              <a:t>(Google Chrome, Firefox, etc.)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BD22E7-E570-C141-9D43-80AF51E7159A}"/>
              </a:ext>
            </a:extLst>
          </p:cNvPr>
          <p:cNvCxnSpPr/>
          <p:nvPr/>
        </p:nvCxnSpPr>
        <p:spPr>
          <a:xfrm flipH="1">
            <a:off x="4562475" y="3095625"/>
            <a:ext cx="3067050" cy="0"/>
          </a:xfrm>
          <a:prstGeom prst="straightConnector1">
            <a:avLst/>
          </a:prstGeom>
          <a:ln>
            <a:tailEnd type="triangle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BA3364-2322-8A4B-B04E-CF30C7EE2690}"/>
              </a:ext>
            </a:extLst>
          </p:cNvPr>
          <p:cNvCxnSpPr>
            <a:cxnSpLocks/>
          </p:cNvCxnSpPr>
          <p:nvPr/>
        </p:nvCxnSpPr>
        <p:spPr>
          <a:xfrm>
            <a:off x="4591050" y="2600325"/>
            <a:ext cx="3038475" cy="0"/>
          </a:xfrm>
          <a:prstGeom prst="straightConnector1">
            <a:avLst/>
          </a:prstGeom>
          <a:ln>
            <a:tailEnd type="triangle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70F8636-79BD-104B-AD96-126859625F93}"/>
              </a:ext>
            </a:extLst>
          </p:cNvPr>
          <p:cNvSpPr txBox="1"/>
          <p:nvPr/>
        </p:nvSpPr>
        <p:spPr>
          <a:xfrm>
            <a:off x="4820677" y="2246825"/>
            <a:ext cx="2837423" cy="369332"/>
          </a:xfrm>
          <a:prstGeom prst="rect">
            <a:avLst/>
          </a:prstGeom>
          <a:noFill/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 (GET, POST, etc.)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7A63D-5EB5-BC43-8762-D0D330E9C20E}"/>
              </a:ext>
            </a:extLst>
          </p:cNvPr>
          <p:cNvSpPr txBox="1"/>
          <p:nvPr/>
        </p:nvSpPr>
        <p:spPr>
          <a:xfrm>
            <a:off x="4619625" y="2747960"/>
            <a:ext cx="2979079" cy="369332"/>
          </a:xfrm>
          <a:prstGeom prst="rect">
            <a:avLst/>
          </a:prstGeom>
          <a:noFill/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 (html, </a:t>
            </a:r>
            <a:r>
              <a:rPr lang="en-US" dirty="0" err="1"/>
              <a:t>js</a:t>
            </a:r>
            <a:r>
              <a:rPr lang="en-US" dirty="0"/>
              <a:t>, </a:t>
            </a:r>
            <a:r>
              <a:rPr lang="en-US" dirty="0" err="1"/>
              <a:t>css</a:t>
            </a:r>
            <a:r>
              <a:rPr lang="en-US" dirty="0"/>
              <a:t>, etc.)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C40F03-1CC9-8849-BB85-40B970742A3A}"/>
              </a:ext>
            </a:extLst>
          </p:cNvPr>
          <p:cNvSpPr txBox="1"/>
          <p:nvPr/>
        </p:nvSpPr>
        <p:spPr>
          <a:xfrm>
            <a:off x="1943100" y="3651763"/>
            <a:ext cx="2079480" cy="369332"/>
          </a:xfrm>
          <a:prstGeom prst="rect">
            <a:avLst/>
          </a:prstGeom>
          <a:noFill/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User’s own machine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ACE7CA-1CCA-9143-A4C9-25081A560999}"/>
              </a:ext>
            </a:extLst>
          </p:cNvPr>
          <p:cNvSpPr txBox="1"/>
          <p:nvPr/>
        </p:nvSpPr>
        <p:spPr>
          <a:xfrm>
            <a:off x="8169422" y="3651763"/>
            <a:ext cx="2297232" cy="369332"/>
          </a:xfrm>
          <a:prstGeom prst="rect">
            <a:avLst/>
          </a:prstGeom>
          <a:noFill/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Company’s machine(s)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0C4CA867-07FC-3840-AEA8-97245B8B5EA0}"/>
              </a:ext>
            </a:extLst>
          </p:cNvPr>
          <p:cNvSpPr/>
          <p:nvPr/>
        </p:nvSpPr>
        <p:spPr>
          <a:xfrm>
            <a:off x="1257300" y="2238373"/>
            <a:ext cx="895350" cy="1190625"/>
          </a:xfrm>
          <a:prstGeom prst="can">
            <a:avLst/>
          </a:prstGeo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Cookie, </a:t>
            </a:r>
            <a:r>
              <a:rPr lang="en-US" sz="1200" dirty="0" err="1"/>
              <a:t>IndexedDB</a:t>
            </a:r>
            <a:r>
              <a:rPr lang="en-US" sz="1200" dirty="0"/>
              <a:t>, etc.,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935D37-6FCC-B541-80AA-6369A05292C3}"/>
              </a:ext>
            </a:extLst>
          </p:cNvPr>
          <p:cNvCxnSpPr/>
          <p:nvPr/>
        </p:nvCxnSpPr>
        <p:spPr>
          <a:xfrm>
            <a:off x="2152650" y="3095625"/>
            <a:ext cx="352425" cy="0"/>
          </a:xfrm>
          <a:prstGeom prst="straightConnector1">
            <a:avLst/>
          </a:prstGeom>
          <a:ln>
            <a:tailEnd type="triangle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817574-54E4-7A49-ABE9-A872C3AC2F53}"/>
              </a:ext>
            </a:extLst>
          </p:cNvPr>
          <p:cNvCxnSpPr>
            <a:cxnSpLocks/>
          </p:cNvCxnSpPr>
          <p:nvPr/>
        </p:nvCxnSpPr>
        <p:spPr>
          <a:xfrm flipH="1">
            <a:off x="2166937" y="2616157"/>
            <a:ext cx="323849" cy="0"/>
          </a:xfrm>
          <a:prstGeom prst="straightConnector1">
            <a:avLst/>
          </a:prstGeom>
          <a:ln>
            <a:tailEnd type="triangle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n 23">
            <a:extLst>
              <a:ext uri="{FF2B5EF4-FFF2-40B4-BE49-F238E27FC236}">
                <a16:creationId xmlns:a16="http://schemas.microsoft.com/office/drawing/2014/main" id="{D4AC9288-0D2E-5E46-A0A8-F470183202AD}"/>
              </a:ext>
            </a:extLst>
          </p:cNvPr>
          <p:cNvSpPr/>
          <p:nvPr/>
        </p:nvSpPr>
        <p:spPr>
          <a:xfrm>
            <a:off x="10110787" y="2238372"/>
            <a:ext cx="895350" cy="1190625"/>
          </a:xfrm>
          <a:prstGeom prst="can">
            <a:avLst/>
          </a:prstGeo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DBMS</a:t>
            </a:r>
          </a:p>
          <a:p>
            <a:pPr algn="ctr"/>
            <a:r>
              <a:rPr lang="en-US" sz="1200" dirty="0"/>
              <a:t>(MongoDB, MySQL, etc.)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8477FA-88E8-9D4A-9C2D-66AE2BC6921B}"/>
              </a:ext>
            </a:extLst>
          </p:cNvPr>
          <p:cNvCxnSpPr/>
          <p:nvPr/>
        </p:nvCxnSpPr>
        <p:spPr>
          <a:xfrm>
            <a:off x="9744075" y="3095625"/>
            <a:ext cx="352425" cy="0"/>
          </a:xfrm>
          <a:prstGeom prst="straightConnector1">
            <a:avLst/>
          </a:prstGeom>
          <a:ln>
            <a:tailEnd type="triangle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CB255D0-B7FC-6442-8739-B24E32B685B8}"/>
              </a:ext>
            </a:extLst>
          </p:cNvPr>
          <p:cNvCxnSpPr>
            <a:cxnSpLocks/>
          </p:cNvCxnSpPr>
          <p:nvPr/>
        </p:nvCxnSpPr>
        <p:spPr>
          <a:xfrm flipH="1">
            <a:off x="9758362" y="2616157"/>
            <a:ext cx="323849" cy="0"/>
          </a:xfrm>
          <a:prstGeom prst="straightConnector1">
            <a:avLst/>
          </a:prstGeom>
          <a:ln>
            <a:tailEnd type="triangle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AA78688-699D-D448-9ACA-18A1529E25A3}"/>
              </a:ext>
            </a:extLst>
          </p:cNvPr>
          <p:cNvSpPr txBox="1"/>
          <p:nvPr/>
        </p:nvSpPr>
        <p:spPr>
          <a:xfrm>
            <a:off x="2428908" y="4005263"/>
            <a:ext cx="1107867" cy="369332"/>
          </a:xfrm>
          <a:prstGeom prst="rect">
            <a:avLst/>
          </a:prstGeom>
          <a:noFill/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Front-end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F39EA7-E202-3044-B51D-1E4DFE2F8E32}"/>
              </a:ext>
            </a:extLst>
          </p:cNvPr>
          <p:cNvSpPr txBox="1"/>
          <p:nvPr/>
        </p:nvSpPr>
        <p:spPr>
          <a:xfrm>
            <a:off x="8796422" y="4005263"/>
            <a:ext cx="1043234" cy="369332"/>
          </a:xfrm>
          <a:prstGeom prst="rect">
            <a:avLst/>
          </a:prstGeom>
          <a:noFill/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3342310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E3D3-F1E0-934F-8798-4E38C1C83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1FEFCF-00EA-A040-8F10-74D758BBA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67605"/>
            <a:ext cx="10515600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const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baseUrl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'http://localhost:8888'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const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insertCmd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'/insert'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const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selectCmd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'/select'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function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insertStudent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let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objKeys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Object.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keys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let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query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`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${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objKeys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]}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${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objKeys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]]}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`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//First parameter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let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&lt;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objKeys.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++) 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//Other parameters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let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theKey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objKeys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query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`&amp;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${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theKey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${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theKey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]}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`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const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url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baseUrl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+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insertCmd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'?'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+ query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getResource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url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result=&gt;{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console.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(result)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function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selectStudents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const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url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baseUrl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+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selectCmd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getResource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url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result=&gt;{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console.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(result)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AD5AF0-D24A-3643-A5E1-B30244C5439C}"/>
              </a:ext>
            </a:extLst>
          </p:cNvPr>
          <p:cNvSpPr txBox="1"/>
          <p:nvPr/>
        </p:nvSpPr>
        <p:spPr>
          <a:xfrm>
            <a:off x="838200" y="1294412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index.js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35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01BF-8A35-EB4A-91FA-AFDF0D75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the functions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ADA8CF-492E-A642-8125-C743AC997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92895"/>
            <a:ext cx="10515600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&lt;!DOCTYPE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html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&lt;html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lang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&lt;head&gt;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&lt;meta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charset=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"UTF-8"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&lt;title&gt;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MongoDB Client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&lt;/title&gt;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&lt;script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src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js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accessws.js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&gt;&lt;/script&gt;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&lt;script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src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js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index.js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&gt;&lt;/script&gt;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&lt;/head&gt;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&lt;body&gt;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&lt;/body&gt;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&lt;/html&gt;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AD019-7423-3147-BAD2-6ECB41FFF00F}"/>
              </a:ext>
            </a:extLst>
          </p:cNvPr>
          <p:cNvSpPr txBox="1"/>
          <p:nvPr/>
        </p:nvSpPr>
        <p:spPr>
          <a:xfrm>
            <a:off x="838200" y="1520042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895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F045C-999E-6149-9392-BD546E7E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C71D1-7C58-204E-94AF-4AD9EC72F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1" cy="235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777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86E8-AB34-E343-8007-C0E05E3D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References/Resources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FB051-D5A0-664A-9E9F-4276A85EA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IndexedDB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3"/>
              </a:rPr>
              <a:t>https://developer.mozilla.org/en-US/docs/Web/API/IndexedDB_API</a:t>
            </a:r>
            <a:endParaRPr lang="en-US" dirty="0"/>
          </a:p>
          <a:p>
            <a:r>
              <a:rPr lang="en-US" dirty="0"/>
              <a:t>Node.js and MongoDB:</a:t>
            </a:r>
          </a:p>
          <a:p>
            <a:pPr lvl="1"/>
            <a:r>
              <a:rPr lang="en-US" dirty="0"/>
              <a:t>Satheesh, M., </a:t>
            </a:r>
            <a:r>
              <a:rPr lang="en-US" dirty="0" err="1"/>
              <a:t>D'mello</a:t>
            </a:r>
            <a:r>
              <a:rPr lang="en-US" dirty="0"/>
              <a:t>, B. J., &amp; </a:t>
            </a:r>
            <a:r>
              <a:rPr lang="en-US" dirty="0" err="1"/>
              <a:t>Krol</a:t>
            </a:r>
            <a:r>
              <a:rPr lang="en-US" dirty="0"/>
              <a:t>, J. (2015). </a:t>
            </a:r>
            <a:r>
              <a:rPr lang="en-US" i="1" dirty="0"/>
              <a:t>Web development with MongoDB and NodeJS</a:t>
            </a:r>
            <a:r>
              <a:rPr lang="en-US" dirty="0"/>
              <a:t>. </a:t>
            </a:r>
            <a:r>
              <a:rPr lang="en-US" dirty="0" err="1"/>
              <a:t>Packt</a:t>
            </a:r>
            <a:r>
              <a:rPr lang="en-US" dirty="0"/>
              <a:t> Publishing Ltd.</a:t>
            </a:r>
          </a:p>
          <a:p>
            <a:r>
              <a:rPr lang="en-US" dirty="0"/>
              <a:t>MongoDB</a:t>
            </a:r>
          </a:p>
          <a:p>
            <a:pPr lvl="1"/>
            <a:r>
              <a:rPr lang="en-US" dirty="0">
                <a:hlinkClick r:id="rId4"/>
              </a:rPr>
              <a:t>https://docs.mongodb.com/manual/installation</a:t>
            </a:r>
            <a:endParaRPr lang="en-US" dirty="0"/>
          </a:p>
          <a:p>
            <a:r>
              <a:rPr lang="en-US" dirty="0" err="1"/>
              <a:t>Node.JS</a:t>
            </a:r>
            <a:r>
              <a:rPr lang="en-US" dirty="0"/>
              <a:t> MongoDB API</a:t>
            </a:r>
          </a:p>
          <a:p>
            <a:pPr lvl="1"/>
            <a:r>
              <a:rPr lang="en-US" dirty="0">
                <a:hlinkClick r:id="rId5"/>
              </a:rPr>
              <a:t>http://mongodb.github.io/node-mongodb-native</a:t>
            </a:r>
            <a:endParaRPr lang="en-US" dirty="0"/>
          </a:p>
          <a:p>
            <a:r>
              <a:rPr lang="en-US" dirty="0"/>
              <a:t>CORS:</a:t>
            </a:r>
          </a:p>
          <a:p>
            <a:pPr lvl="1"/>
            <a:r>
              <a:rPr lang="en-US" dirty="0">
                <a:hlinkClick r:id="rId6"/>
              </a:rPr>
              <a:t>https://developer.mozilla.org/en-US/docs/Web/HTTP/CORS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8BC9F-2307-E944-ACA4-4EAB7897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IndexedDB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7136-9FB2-8541-81DD-E17096903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client-side storage for significant amounts of structured data</a:t>
            </a:r>
          </a:p>
          <a:p>
            <a:r>
              <a:rPr lang="en-US" dirty="0"/>
              <a:t>Uses indexes to enable high-performance searches of this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B82B72-DDC2-3541-8911-969D159FDCC0}"/>
              </a:ext>
            </a:extLst>
          </p:cNvPr>
          <p:cNvSpPr/>
          <p:nvPr/>
        </p:nvSpPr>
        <p:spPr>
          <a:xfrm>
            <a:off x="3362324" y="915085"/>
            <a:ext cx="78374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Std"/>
                <a:hlinkClick r:id="rId2"/>
              </a:rPr>
              <a:t>https://developer.mozilla.org/en-US/docs/Web/API/IndexedDB_API</a:t>
            </a:r>
            <a:endParaRPr lang="en-US" sz="1600" dirty="0">
              <a:latin typeface="CourierStd"/>
            </a:endParaRPr>
          </a:p>
        </p:txBody>
      </p:sp>
    </p:spTree>
    <p:extLst>
      <p:ext uri="{BB962C8B-B14F-4D97-AF65-F5344CB8AC3E}">
        <p14:creationId xmlns:p14="http://schemas.microsoft.com/office/powerpoint/2010/main" val="2944693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BEBE-467B-A84E-9488-AFFBA065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</a:t>
            </a:r>
            <a:r>
              <a:rPr lang="en-US" dirty="0" err="1"/>
              <a:t>IndexedDB</a:t>
            </a:r>
            <a:r>
              <a:rPr lang="en-US" dirty="0"/>
              <a:t>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645E60-05C7-774A-AAFE-6F8CD4278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0" y="1980211"/>
            <a:ext cx="56769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2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504B-1004-2B41-A2FA-6B191DE5C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handler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7357ED-C5FE-164D-86C6-94FF3EE42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02503"/>
            <a:ext cx="10515600" cy="297004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function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getDb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onsuccess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const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dbrequest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indexedDB.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open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studentdb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dbrequest.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onupgradeneeded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=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function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(){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let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db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dbrequest.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result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(!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db.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objectStoreNames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contains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tblStudents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)){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db.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createObjectStore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tblStudents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{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autoIncrement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true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}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dbrequest.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onsuccess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=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function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()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let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db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dbrequest.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result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onsuccess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db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631EB-34B2-2244-9CC4-CA84354E9AA8}"/>
              </a:ext>
            </a:extLst>
          </p:cNvPr>
          <p:cNvSpPr txBox="1"/>
          <p:nvPr/>
        </p:nvSpPr>
        <p:spPr>
          <a:xfrm>
            <a:off x="838200" y="1390606"/>
            <a:ext cx="1961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databasehandler.js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0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9589-1B2B-9E4C-AFA1-D781644F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Table Handler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02BA017-0CF5-214B-A439-4EF3F1D13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18131"/>
            <a:ext cx="10515600" cy="50013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class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StudentHandler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put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onSuccess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getDb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db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=&gt;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const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tx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db.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transaction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tblStudents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readwrite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const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tbl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tx.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objectStore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tblStudents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tbl.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put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onsuccess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= () =&gt;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onSuccess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db.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close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//close the connection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loadAll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onSuccess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getDb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db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=&gt;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const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tx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db.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transaction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tblStudents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readonly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const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tbl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tx.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objectStore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tblStudents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tbl.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openCursor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().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onsuccess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= 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evt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 =&gt;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   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const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cursor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evt.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target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.result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onSuccess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(cursor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() =&gt;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db.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close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//close the connection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})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46318-AF3E-8640-8B1E-3E646E276324}"/>
              </a:ext>
            </a:extLst>
          </p:cNvPr>
          <p:cNvSpPr txBox="1"/>
          <p:nvPr/>
        </p:nvSpPr>
        <p:spPr>
          <a:xfrm>
            <a:off x="838200" y="1348799"/>
            <a:ext cx="182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studenthandler.js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95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2211-8847-1C42-A285-A72C0054F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9F0AE2-12E9-DD43-9B25-2DED2C1CF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46613"/>
            <a:ext cx="10515600" cy="40010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const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studentHandler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new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StudentHandler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function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addStudent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studentHandler.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put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() =&gt;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console.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log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"Insert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sucessfully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function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loadStudents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()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studentHandler.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loadAll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((cursor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onComplete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 =&gt;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(cursor)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console.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log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cursor.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value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cursor.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continue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else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//Completed looping, call the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onComplete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to close conn.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console.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log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"Done"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onComplete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})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89E46-7700-5E44-AEE6-A4AABEFA60AD}"/>
              </a:ext>
            </a:extLst>
          </p:cNvPr>
          <p:cNvSpPr txBox="1"/>
          <p:nvPr/>
        </p:nvSpPr>
        <p:spPr>
          <a:xfrm>
            <a:off x="838200" y="1477281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index.js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84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A57C9-13EE-8645-BF72-E05C96C2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the scripts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E5F118-04AD-9147-B411-D19517E51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10515600" cy="24006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&lt;!DOCTYPE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html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&gt;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&lt;html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lang=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"en"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&gt;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&lt;head&gt;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&lt;meta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charset=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"UTF-8"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&gt;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&lt;title&gt;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IndexedDB Demo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&lt;/title&gt;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&lt;script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src=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"js/databasehandler.js"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&gt;&lt;/script&gt;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&lt;script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src=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"js/studenthandler.js"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&gt;&lt;/script&gt;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&lt;script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src=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"js/index.js"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&gt;&lt;/script&gt;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&lt;/head&gt;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&lt;body&gt;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&lt;/body&gt;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&lt;/html&gt;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29549-22D2-3A46-A4F4-557D4525B6F7}"/>
              </a:ext>
            </a:extLst>
          </p:cNvPr>
          <p:cNvSpPr txBox="1"/>
          <p:nvPr/>
        </p:nvSpPr>
        <p:spPr>
          <a:xfrm>
            <a:off x="838200" y="1321356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20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810</Words>
  <Application>Microsoft Macintosh PowerPoint</Application>
  <PresentationFormat>Widescreen</PresentationFormat>
  <Paragraphs>150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Courier</vt:lpstr>
      <vt:lpstr>CourierStd</vt:lpstr>
      <vt:lpstr>Menlo</vt:lpstr>
      <vt:lpstr>Office Theme</vt:lpstr>
      <vt:lpstr>Client Server Architecture and Data Persistence Options</vt:lpstr>
      <vt:lpstr>Outline</vt:lpstr>
      <vt:lpstr>Client/Server and persistence options</vt:lpstr>
      <vt:lpstr>IndexedDB</vt:lpstr>
      <vt:lpstr>A sample IndexedDB project</vt:lpstr>
      <vt:lpstr>Database handler</vt:lpstr>
      <vt:lpstr>Student Table Handler</vt:lpstr>
      <vt:lpstr>The functions</vt:lpstr>
      <vt:lpstr>Load the scripts</vt:lpstr>
      <vt:lpstr>Test the functions</vt:lpstr>
      <vt:lpstr>Node.js</vt:lpstr>
      <vt:lpstr>Node Package Manager (npm)</vt:lpstr>
      <vt:lpstr>A simple web server with Node.js</vt:lpstr>
      <vt:lpstr>NoSQL vs. RDBMS</vt:lpstr>
      <vt:lpstr>MongoDB features</vt:lpstr>
      <vt:lpstr>Installation, starting, and running scripts</vt:lpstr>
      <vt:lpstr>A Node.js MongoDB C/S App</vt:lpstr>
      <vt:lpstr>Initializing and getting dependent module</vt:lpstr>
      <vt:lpstr>Project structure</vt:lpstr>
      <vt:lpstr>The connection</vt:lpstr>
      <vt:lpstr>Student Handler</vt:lpstr>
      <vt:lpstr>Insert data test</vt:lpstr>
      <vt:lpstr>Select data test</vt:lpstr>
      <vt:lpstr>Using MongoDB CLI</vt:lpstr>
      <vt:lpstr>Setting up a RESFUL Web Server</vt:lpstr>
      <vt:lpstr>Cross-Origin Resource Sharing (CORS)</vt:lpstr>
      <vt:lpstr>Request to the web server from browser</vt:lpstr>
      <vt:lpstr>Web client application</vt:lpstr>
      <vt:lpstr>Accessing web service</vt:lpstr>
      <vt:lpstr>The functions</vt:lpstr>
      <vt:lpstr>Load the functions</vt:lpstr>
      <vt:lpstr>Test the functions</vt:lpstr>
      <vt:lpstr>References/Resources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Server Architecture and Data Persistence Options</dc:title>
  <dc:creator>Pham, Vung</dc:creator>
  <cp:lastModifiedBy>Pham, Vung</cp:lastModifiedBy>
  <cp:revision>304</cp:revision>
  <dcterms:created xsi:type="dcterms:W3CDTF">2019-04-03T14:56:38Z</dcterms:created>
  <dcterms:modified xsi:type="dcterms:W3CDTF">2019-04-04T16:09:34Z</dcterms:modified>
</cp:coreProperties>
</file>