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9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A7991-2E49-4CD8-927F-CD6F97213B3D}" v="1223" dt="2019-10-09T19:33:49.155"/>
    <p1510:client id="{915B0026-E7EF-4ED2-B5A9-37FD127722FC}" v="640" dt="2019-10-09T16:35:16.71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121" d="100"/>
          <a:sy n="121" d="100"/>
        </p:scale>
        <p:origin x="446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09.10.2019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www.youtube.com/watch?v=MXs1cOlidWs&amp;list=PLRqwX-V7Uu6Zy51Q-x9tMWIv9cueOFTFA" TargetMode="External"/><Relationship Id="rId7" Type="http://schemas.openxmlformats.org/officeDocument/2006/relationships/hyperlink" Target="https://www.w3schools.com/html/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www.youtube.com/watch?v=MXs1cOlidWs&amp;t=32s" TargetMode="External"/><Relationship Id="rId16" Type="http://schemas.microsoft.com/office/2007/relationships/hdphoto" Target="../media/hdphoto1.wdp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/" TargetMode="External"/><Relationship Id="rId11" Type="http://schemas.openxmlformats.org/officeDocument/2006/relationships/hyperlink" Target="https://jqueryui.com/" TargetMode="External"/><Relationship Id="rId5" Type="http://schemas.openxmlformats.org/officeDocument/2006/relationships/hyperlink" Target="https://p5js.org/examples/dom-video-capture.html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playlist?list=PLRqwX-V7Uu6bI1SlcCRfLH79HZrFAtBvX" TargetMode="External"/><Relationship Id="rId9" Type="http://schemas.openxmlformats.org/officeDocument/2006/relationships/hyperlink" Target="https://materializecss.com/" TargetMode="External"/><Relationship Id="rId1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v4syGpX6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#/p5/" TargetMode="External"/><Relationship Id="rId2" Type="http://schemas.openxmlformats.org/officeDocument/2006/relationships/hyperlink" Target="https://editor.p5js.org/Zipexpo/sketches/ZygUsbXlv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ZygUsbXlv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Zipexpo/sketches/bpmnboTK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Zipexpo/sketches/bpmnboTK4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editor.p5js.org/Zipexpo/sketches/q5yvEbBd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examples/dom-video-captur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P5js- </a:t>
            </a:r>
            <a:r>
              <a:rPr lang="en-US"/>
              <a:t>event handling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Ngan Nguyen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October 2019</a:t>
            </a:r>
            <a:endParaRPr lang="ru-RU" dirty="0"/>
          </a:p>
        </p:txBody>
      </p:sp>
      <p:pic>
        <p:nvPicPr>
          <p:cNvPr id="8" name="Picture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51E638BD-E5B1-47B9-A013-BEAC41D96AA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3058" r="130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Ngan Nguyen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Ngan.V.T.Nguyen@ttu.edu</a:t>
            </a:r>
            <a:endParaRPr lang="ru-RU" dirty="0"/>
          </a:p>
        </p:txBody>
      </p:sp>
      <p:pic>
        <p:nvPicPr>
          <p:cNvPr id="15" name="Picture Placeholder 14" descr="A picture containing star&#10;&#10;Description automatically generated">
            <a:extLst>
              <a:ext uri="{FF2B5EF4-FFF2-40B4-BE49-F238E27FC236}">
                <a16:creationId xmlns:a16="http://schemas.microsoft.com/office/drawing/2014/main" id="{E795FBF3-4BC1-45FD-A0F5-BB5A3546CE0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3433" r="13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P5js tutorial </a:t>
            </a:r>
            <a:r>
              <a:rPr lang="en-US" dirty="0"/>
              <a:t>use </a:t>
            </a:r>
            <a:r>
              <a:rPr lang="en-US"/>
              <a:t>in this </a:t>
            </a: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Official </a:t>
            </a:r>
            <a:r>
              <a:rPr lang="en-US" dirty="0"/>
              <a:t>material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4611294" cy="2333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P5js web editor: </a:t>
            </a:r>
            <a:r>
              <a:rPr lang="pt-BR" dirty="0">
                <a:hlinkClick r:id="rId2"/>
              </a:rPr>
              <a:t>1.2: p5.js Web Editor - p5.js Tutorial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P5js series: </a:t>
            </a:r>
            <a:r>
              <a:rPr lang="en-US" dirty="0">
                <a:hlinkClick r:id="rId3"/>
              </a:rPr>
              <a:t>Code! Programming with p5.js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Html with p5js: </a:t>
            </a:r>
            <a:r>
              <a:rPr lang="en-US" dirty="0">
                <a:hlinkClick r:id="rId4"/>
              </a:rPr>
              <a:t>8: HTML / CSS / DOM - p5.js Tutorial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P5js video capture example</a:t>
            </a:r>
            <a:endParaRPr lang="en-US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Recommendation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611294" cy="233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w3school: (</a:t>
            </a:r>
            <a:r>
              <a:rPr lang="en-US" dirty="0" err="1">
                <a:hlinkClick r:id="rId6"/>
              </a:rPr>
              <a:t>js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html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css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        Materialize</a:t>
            </a:r>
            <a:r>
              <a:rPr lang="en-US" dirty="0"/>
              <a:t>,         </a:t>
            </a:r>
            <a:r>
              <a:rPr lang="en-US" dirty="0">
                <a:hlinkClick r:id="rId10"/>
              </a:rPr>
              <a:t>Bootstrap</a:t>
            </a:r>
            <a:r>
              <a:rPr lang="en-US" dirty="0"/>
              <a:t>  -  Responsive UI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11"/>
              </a:rPr>
              <a:t>        </a:t>
            </a:r>
            <a:r>
              <a:rPr lang="en-US" dirty="0" err="1">
                <a:hlinkClick r:id="rId11"/>
              </a:rPr>
              <a:t>jQueryUI</a:t>
            </a:r>
            <a:r>
              <a:rPr lang="en-US" dirty="0"/>
              <a:t> - More control on UI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55F6C-34FA-4D6A-B4F1-6A4EB9E62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03" b="23155"/>
          <a:stretch/>
        </p:blipFill>
        <p:spPr bwMode="auto">
          <a:xfrm>
            <a:off x="6189507" y="4172061"/>
            <a:ext cx="409769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BC51E2F9-6B3E-4D45-AA3F-7755497B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24919" r="13983" b="9599"/>
          <a:stretch/>
        </p:blipFill>
        <p:spPr bwMode="auto">
          <a:xfrm>
            <a:off x="6189507" y="3715845"/>
            <a:ext cx="40977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713AB09-CC18-4C68-99C1-28571C30A73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732"/>
          <a:stretch/>
        </p:blipFill>
        <p:spPr>
          <a:xfrm>
            <a:off x="7550702" y="3712729"/>
            <a:ext cx="409770" cy="368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5BE0B-0239-4423-8211-1B2970B12C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386" b="94737" l="2400" r="96400">
                        <a14:foregroundMark x1="20000" y1="33333" x2="20800" y2="45614"/>
                        <a14:foregroundMark x1="2400" y1="34211" x2="2800" y2="56140"/>
                        <a14:foregroundMark x1="60000" y1="65789" x2="60000" y2="65789"/>
                        <a14:foregroundMark x1="37600" y1="5263" x2="37600" y2="5263"/>
                        <a14:foregroundMark x1="72000" y1="45614" x2="72000" y2="45614"/>
                        <a14:foregroundMark x1="85200" y1="47368" x2="85200" y2="47368"/>
                        <a14:foregroundMark x1="68000" y1="95614" x2="68000" y2="95614"/>
                        <a14:foregroundMark x1="96400" y1="64035" x2="96400" y2="64035"/>
                        <a14:backgroundMark x1="11200" y1="12281" x2="24400" y2="131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53" y="2834750"/>
            <a:ext cx="1012745" cy="4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HTML?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745" y="3252275"/>
            <a:ext cx="2845856" cy="1846732"/>
          </a:xfrm>
        </p:spPr>
        <p:txBody>
          <a:bodyPr/>
          <a:lstStyle/>
          <a:p>
            <a:r>
              <a:rPr lang="en-US" b="0" dirty="0"/>
              <a:t>HTML is the standard markup language for Web pages.</a:t>
            </a:r>
          </a:p>
          <a:p>
            <a:r>
              <a:rPr lang="en-US" b="0" dirty="0"/>
              <a:t>With HTML you can create your own Website.</a:t>
            </a:r>
          </a:p>
          <a:p>
            <a:r>
              <a:rPr lang="en-US" b="0" dirty="0"/>
              <a:t>HTML is easy to learn - You will enjoy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07B9A40-4347-42C0-980A-A5E49F6D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49" y="2134675"/>
            <a:ext cx="8286026" cy="35877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7A1D5F-895D-4F2B-A9CE-2B6935C83608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https://editor.p5js.org/Zipexpo/sketches/v4syGpX6L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01587-EAFB-4A95-827C-266200D45AAE}"/>
              </a:ext>
            </a:extLst>
          </p:cNvPr>
          <p:cNvSpPr/>
          <p:nvPr/>
        </p:nvSpPr>
        <p:spPr>
          <a:xfrm>
            <a:off x="6188308" y="3806309"/>
            <a:ext cx="340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x-locale-heading-primary"/>
              </a:rPr>
              <a:t>Document Object Model (DOM)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8D578-094F-4603-A997-5301AF56E4E4}"/>
              </a:ext>
            </a:extLst>
          </p:cNvPr>
          <p:cNvSpPr/>
          <p:nvPr/>
        </p:nvSpPr>
        <p:spPr>
          <a:xfrm>
            <a:off x="4856988" y="3911600"/>
            <a:ext cx="1334262" cy="1651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3403308" cy="676275"/>
          </a:xfrm>
        </p:spPr>
        <p:txBody>
          <a:bodyPr>
            <a:normAutofit/>
          </a:bodyPr>
          <a:lstStyle/>
          <a:p>
            <a:r>
              <a:rPr lang="en-US" sz="2800" dirty="0"/>
              <a:t>HTML with p5js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A1D5F-895D-4F2B-A9CE-2B6935C83608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https://editor.p5js.org/Zipexpo/sketches/ZygUsbXlv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5CCDF6-E002-48AF-B8FE-DF7725FF8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4"/>
            <a:ext cx="3403308" cy="2371285"/>
          </a:xfrm>
        </p:spPr>
        <p:txBody>
          <a:bodyPr/>
          <a:lstStyle/>
          <a:p>
            <a:r>
              <a:rPr lang="en-US" dirty="0" err="1"/>
              <a:t>createP</a:t>
            </a:r>
            <a:r>
              <a:rPr lang="en-US" dirty="0"/>
              <a:t>()</a:t>
            </a:r>
          </a:p>
          <a:p>
            <a:r>
              <a:rPr lang="en-US" dirty="0" err="1"/>
              <a:t>createDiv</a:t>
            </a:r>
            <a:r>
              <a:rPr lang="en-US" dirty="0"/>
              <a:t>()</a:t>
            </a:r>
          </a:p>
          <a:p>
            <a:r>
              <a:rPr lang="en-US" dirty="0" err="1"/>
              <a:t>createButon</a:t>
            </a:r>
            <a:r>
              <a:rPr lang="en-US" dirty="0"/>
              <a:t>()</a:t>
            </a:r>
          </a:p>
          <a:p>
            <a:r>
              <a:rPr lang="en-US" dirty="0" err="1"/>
              <a:t>createImg</a:t>
            </a:r>
            <a:r>
              <a:rPr lang="en-US" dirty="0"/>
              <a:t>()</a:t>
            </a:r>
          </a:p>
          <a:p>
            <a:r>
              <a:rPr lang="en-US" dirty="0"/>
              <a:t>….</a:t>
            </a:r>
          </a:p>
          <a:p>
            <a:r>
              <a:rPr lang="en-US" dirty="0" err="1"/>
              <a:t>createElement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sz="1600" dirty="0">
                <a:hlinkClick r:id="rId3"/>
              </a:rPr>
              <a:t>https://p5js.org/reference/#/p5/</a:t>
            </a:r>
            <a:endParaRPr lang="en-US" sz="16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09FD6A-FAF6-49A1-BE89-AC8FD626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65" y="2323868"/>
            <a:ext cx="6493135" cy="349295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B2AB68-81CC-4F9C-A8F9-B4244B30E9F8}"/>
              </a:ext>
            </a:extLst>
          </p:cNvPr>
          <p:cNvSpPr txBox="1">
            <a:spLocks/>
          </p:cNvSpPr>
          <p:nvPr/>
        </p:nvSpPr>
        <p:spPr>
          <a:xfrm>
            <a:off x="3131559" y="3207133"/>
            <a:ext cx="3403308" cy="237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.html(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.position(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F049B8-A740-4D7C-A414-5551D88C9061}"/>
              </a:ext>
            </a:extLst>
          </p:cNvPr>
          <p:cNvCxnSpPr/>
          <p:nvPr/>
        </p:nvCxnSpPr>
        <p:spPr>
          <a:xfrm>
            <a:off x="7310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D6F9-17D5-418D-9D33-E663845BD775}"/>
              </a:ext>
            </a:extLst>
          </p:cNvPr>
          <p:cNvSpPr txBox="1"/>
          <p:nvPr/>
        </p:nvSpPr>
        <p:spPr>
          <a:xfrm rot="16200000">
            <a:off x="-412324" y="40965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new DOM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A69BE5-04AF-49C6-9325-BC2BD82E27C3}"/>
              </a:ext>
            </a:extLst>
          </p:cNvPr>
          <p:cNvCxnSpPr/>
          <p:nvPr/>
        </p:nvCxnSpPr>
        <p:spPr>
          <a:xfrm>
            <a:off x="31428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E24039-DE98-49E7-939B-4BDA4404B14C}"/>
              </a:ext>
            </a:extLst>
          </p:cNvPr>
          <p:cNvSpPr txBox="1"/>
          <p:nvPr/>
        </p:nvSpPr>
        <p:spPr>
          <a:xfrm rot="16200000">
            <a:off x="1871237" y="409651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Manipulating DOM</a:t>
            </a:r>
          </a:p>
        </p:txBody>
      </p:sp>
    </p:spTree>
    <p:extLst>
      <p:ext uri="{BB962C8B-B14F-4D97-AF65-F5344CB8AC3E}">
        <p14:creationId xmlns:p14="http://schemas.microsoft.com/office/powerpoint/2010/main" val="9482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DOM events callbacks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82979-CB80-4DE2-915B-3E66B31D8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4768435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mybtn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3"/>
                </a:solidFill>
              </a:rPr>
              <a:t>createButton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/>
              <a:t>); </a:t>
            </a:r>
            <a:r>
              <a:rPr lang="en-US" dirty="0" err="1"/>
              <a:t>mybtn</a:t>
            </a:r>
            <a:r>
              <a:rPr lang="en-US" dirty="0" err="1">
                <a:solidFill>
                  <a:schemeClr val="accent3"/>
                </a:solidFill>
              </a:rPr>
              <a:t>.mousePressed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function&gt;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7807DF-3D93-4240-AA49-D2AE502B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50" y="1864122"/>
            <a:ext cx="6880150" cy="3594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4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https://editor.p5js.org/Zipexpo/sketches/ZygUsbXlv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0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 err="1"/>
              <a:t>SimpleUI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82979-CB80-4DE2-915B-3E66B31D8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673376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mybtn</a:t>
            </a:r>
            <a:r>
              <a:rPr lang="en-US" dirty="0"/>
              <a:t> = </a:t>
            </a:r>
            <a:r>
              <a:rPr lang="en-US" dirty="0" err="1"/>
              <a:t>createButton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content&gt;</a:t>
            </a:r>
            <a:r>
              <a:rPr lang="en-US" dirty="0"/>
              <a:t>);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myslider</a:t>
            </a:r>
            <a:r>
              <a:rPr lang="en-US" dirty="0"/>
              <a:t> = </a:t>
            </a:r>
            <a:r>
              <a:rPr lang="en-US" dirty="0" err="1"/>
              <a:t>createSlider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&lt;min&gt;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&lt;max&gt;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&lt;default&gt;</a:t>
            </a:r>
            <a:r>
              <a:rPr lang="en-US" dirty="0"/>
              <a:t>) 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myinput</a:t>
            </a:r>
            <a:r>
              <a:rPr lang="en-US" dirty="0"/>
              <a:t> = </a:t>
            </a:r>
            <a:r>
              <a:rPr lang="en-US" dirty="0" err="1"/>
              <a:t>createInput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&lt;content&gt;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https://editor.p5js.org/Zipexpo/sketches/bpmnboTK4</a:t>
            </a:r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628178-1FFE-4C01-AEEB-1887F50EBF89}"/>
              </a:ext>
            </a:extLst>
          </p:cNvPr>
          <p:cNvSpPr txBox="1">
            <a:spLocks/>
          </p:cNvSpPr>
          <p:nvPr/>
        </p:nvSpPr>
        <p:spPr>
          <a:xfrm>
            <a:off x="7191286" y="2995484"/>
            <a:ext cx="5725462" cy="1846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. </a:t>
            </a:r>
            <a:r>
              <a:rPr lang="en-US" dirty="0" err="1"/>
              <a:t>mousePressed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mouseOver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.changed()</a:t>
            </a:r>
          </a:p>
          <a:p>
            <a:pPr>
              <a:lnSpc>
                <a:spcPct val="150000"/>
              </a:lnSpc>
            </a:pPr>
            <a:r>
              <a:rPr lang="en-US" dirty="0"/>
              <a:t>.input()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78E8DF-C47E-4F89-9774-770376A2F4C8}"/>
              </a:ext>
            </a:extLst>
          </p:cNvPr>
          <p:cNvCxnSpPr/>
          <p:nvPr/>
        </p:nvCxnSpPr>
        <p:spPr>
          <a:xfrm>
            <a:off x="731018" y="3252274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3BB01-79C5-4371-B89B-830E0791C8C2}"/>
              </a:ext>
            </a:extLst>
          </p:cNvPr>
          <p:cNvSpPr txBox="1"/>
          <p:nvPr/>
        </p:nvSpPr>
        <p:spPr>
          <a:xfrm rot="16200000">
            <a:off x="-700864" y="409651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new UI element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B2997-129A-42C3-B93F-F5984746202D}"/>
              </a:ext>
            </a:extLst>
          </p:cNvPr>
          <p:cNvCxnSpPr/>
          <p:nvPr/>
        </p:nvCxnSpPr>
        <p:spPr>
          <a:xfrm>
            <a:off x="7060893" y="3252276"/>
            <a:ext cx="0" cy="218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EBE203-CB7C-4611-9D0E-AFC2BCD04F5E}"/>
              </a:ext>
            </a:extLst>
          </p:cNvPr>
          <p:cNvSpPr txBox="1"/>
          <p:nvPr/>
        </p:nvSpPr>
        <p:spPr>
          <a:xfrm rot="16200000">
            <a:off x="5885492" y="409651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 handler</a:t>
            </a:r>
          </a:p>
        </p:txBody>
      </p:sp>
    </p:spTree>
    <p:extLst>
      <p:ext uri="{BB962C8B-B14F-4D97-AF65-F5344CB8AC3E}">
        <p14:creationId xmlns:p14="http://schemas.microsoft.com/office/powerpoint/2010/main" val="17085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0D855-9FA3-4DFF-999F-949D3EA1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87" y="2223483"/>
            <a:ext cx="5044199" cy="3264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193555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/>
              <a:t>Decoration!!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https://editor.p5js.org/Zipexpo/sketches/bpmnboTK4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EA817-62B4-422D-AB75-9A078DA32E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9136" y="3151375"/>
            <a:ext cx="3396171" cy="2795377"/>
          </a:xfrm>
        </p:spPr>
        <p:txBody>
          <a:bodyPr/>
          <a:lstStyle/>
          <a:p>
            <a:pPr defTabSz="284163"/>
            <a:r>
              <a:rPr lang="en-US" dirty="0" err="1">
                <a:solidFill>
                  <a:schemeClr val="accent3"/>
                </a:solidFill>
              </a:rPr>
              <a:t>mytag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background-color: black;</a:t>
            </a:r>
          </a:p>
          <a:p>
            <a:pPr defTabSz="284163"/>
            <a:r>
              <a:rPr lang="en-US" dirty="0"/>
              <a:t>}</a:t>
            </a:r>
          </a:p>
          <a:p>
            <a:pPr defTabSz="284163"/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 err="1">
                <a:solidFill>
                  <a:schemeClr val="accent3"/>
                </a:solidFill>
              </a:rPr>
              <a:t>myclass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color: red;</a:t>
            </a:r>
          </a:p>
          <a:p>
            <a:pPr defTabSz="284163"/>
            <a:r>
              <a:rPr lang="en-US" dirty="0"/>
              <a:t>}</a:t>
            </a:r>
          </a:p>
          <a:p>
            <a:pPr defTabSz="284163"/>
            <a:endParaRPr lang="en-US" dirty="0"/>
          </a:p>
          <a:p>
            <a:pPr defTabSz="284163"/>
            <a:r>
              <a:rPr lang="en-US" dirty="0">
                <a:solidFill>
                  <a:schemeClr val="accent3"/>
                </a:solidFill>
              </a:rPr>
              <a:t>#</a:t>
            </a:r>
            <a:r>
              <a:rPr lang="en-US" dirty="0" err="1">
                <a:solidFill>
                  <a:schemeClr val="accent3"/>
                </a:solidFill>
              </a:rPr>
              <a:t>myId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{</a:t>
            </a:r>
          </a:p>
          <a:p>
            <a:pPr defTabSz="284163"/>
            <a:r>
              <a:rPr lang="en-US" dirty="0"/>
              <a:t>	margin: 10px;</a:t>
            </a:r>
          </a:p>
          <a:p>
            <a:pPr defTabSz="284163"/>
            <a:r>
              <a:rPr lang="en-US" dirty="0"/>
              <a:t>}</a:t>
            </a:r>
          </a:p>
        </p:txBody>
      </p:sp>
      <p:pic>
        <p:nvPicPr>
          <p:cNvPr id="3074" name="Picture 2" descr="Image result for css">
            <a:extLst>
              <a:ext uri="{FF2B5EF4-FFF2-40B4-BE49-F238E27FC236}">
                <a16:creationId xmlns:a16="http://schemas.microsoft.com/office/drawing/2014/main" id="{FCE95CFF-6303-40E4-AEE2-891E89A8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327" y="1724273"/>
            <a:ext cx="593338" cy="8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06C2CB-AF1A-4437-8BC8-FB290D8DF20C}"/>
              </a:ext>
            </a:extLst>
          </p:cNvPr>
          <p:cNvSpPr/>
          <p:nvPr/>
        </p:nvSpPr>
        <p:spPr>
          <a:xfrm>
            <a:off x="809405" y="2611830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x-locale-heading-primary"/>
              </a:rPr>
              <a:t>CSS: Cascading Style Sheets</a:t>
            </a:r>
            <a:endParaRPr lang="en-US" b="1" i="0" u="none" strike="noStrike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EDAB71-2174-4322-8386-4FE52EF5A180}"/>
              </a:ext>
            </a:extLst>
          </p:cNvPr>
          <p:cNvGrpSpPr/>
          <p:nvPr/>
        </p:nvGrpSpPr>
        <p:grpSpPr>
          <a:xfrm>
            <a:off x="2304217" y="3849283"/>
            <a:ext cx="5033884" cy="2629688"/>
            <a:chOff x="1204486" y="2837793"/>
            <a:chExt cx="5033884" cy="262968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C1A8D8-1DEC-4CD0-A31D-6F7A261413B2}"/>
                </a:ext>
              </a:extLst>
            </p:cNvPr>
            <p:cNvCxnSpPr/>
            <p:nvPr/>
          </p:nvCxnSpPr>
          <p:spPr>
            <a:xfrm>
              <a:off x="1204486" y="3941379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1B68AE-92D3-4E1B-9A65-0934B1E5061A}"/>
                </a:ext>
              </a:extLst>
            </p:cNvPr>
            <p:cNvCxnSpPr/>
            <p:nvPr/>
          </p:nvCxnSpPr>
          <p:spPr>
            <a:xfrm>
              <a:off x="1204486" y="5467481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B5A28-0994-4B98-A4F5-F57AC6D45D81}"/>
                </a:ext>
              </a:extLst>
            </p:cNvPr>
            <p:cNvSpPr txBox="1"/>
            <p:nvPr/>
          </p:nvSpPr>
          <p:spPr>
            <a:xfrm>
              <a:off x="4540469" y="4433375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attribute: value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9AA03-E866-4135-9EDF-ADABF4011C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6326" y="2837793"/>
              <a:ext cx="0" cy="2629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592D1B-604D-4B7F-B4BE-0227B58A1787}"/>
                </a:ext>
              </a:extLst>
            </p:cNvPr>
            <p:cNvCxnSpPr/>
            <p:nvPr/>
          </p:nvCxnSpPr>
          <p:spPr>
            <a:xfrm>
              <a:off x="1204486" y="2837793"/>
              <a:ext cx="3291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A5603B-BA55-44B4-9B97-6B2420981B1E}"/>
              </a:ext>
            </a:extLst>
          </p:cNvPr>
          <p:cNvGrpSpPr/>
          <p:nvPr/>
        </p:nvGrpSpPr>
        <p:grpSpPr>
          <a:xfrm>
            <a:off x="771182" y="3506251"/>
            <a:ext cx="2207800" cy="2604464"/>
            <a:chOff x="-328549" y="2440502"/>
            <a:chExt cx="2207800" cy="260446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E454D1-B7F6-49BE-93BA-114B48DE0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3537782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722468-8D7D-4AFC-A3B6-77C021743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5044966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78CA6-ED10-4D37-8B55-A2F6B301ECC0}"/>
                </a:ext>
              </a:extLst>
            </p:cNvPr>
            <p:cNvCxnSpPr>
              <a:cxnSpLocks/>
            </p:cNvCxnSpPr>
            <p:nvPr/>
          </p:nvCxnSpPr>
          <p:spPr>
            <a:xfrm>
              <a:off x="756745" y="2440502"/>
              <a:ext cx="0" cy="26044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6D7CEF-3815-4711-A13F-D0A299099874}"/>
                </a:ext>
              </a:extLst>
            </p:cNvPr>
            <p:cNvSpPr txBox="1"/>
            <p:nvPr/>
          </p:nvSpPr>
          <p:spPr>
            <a:xfrm>
              <a:off x="-328549" y="405329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selector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41C423-B65D-4C0C-B155-E9E42499E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745" y="2440502"/>
              <a:ext cx="1122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ADA69E0-2C70-43D4-93C2-F43D13EA8F05}"/>
              </a:ext>
            </a:extLst>
          </p:cNvPr>
          <p:cNvSpPr txBox="1"/>
          <p:nvPr/>
        </p:nvSpPr>
        <p:spPr>
          <a:xfrm>
            <a:off x="6932397" y="1129561"/>
            <a:ext cx="4421403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make round button!!!</a:t>
            </a:r>
          </a:p>
        </p:txBody>
      </p:sp>
    </p:spTree>
    <p:extLst>
      <p:ext uri="{BB962C8B-B14F-4D97-AF65-F5344CB8AC3E}">
        <p14:creationId xmlns:p14="http://schemas.microsoft.com/office/powerpoint/2010/main" val="21413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/>
          </a:bodyPr>
          <a:lstStyle/>
          <a:p>
            <a:r>
              <a:rPr lang="en-US" sz="2800" dirty="0"/>
              <a:t>Organize UI?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37F8-9952-4869-AEFA-0A7B1AB866CD}"/>
              </a:ext>
            </a:extLst>
          </p:cNvPr>
          <p:cNvSpPr/>
          <p:nvPr/>
        </p:nvSpPr>
        <p:spPr>
          <a:xfrm>
            <a:off x="6534867" y="1651549"/>
            <a:ext cx="557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https://editor.p5js.org/Zipexpo/sketches/q5yvEbBdL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CFB98-729D-463A-AD57-7EE0FB764F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383290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canvas.parent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selector&gt;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&lt;your element&gt;.parent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&lt;your selector&gt;</a:t>
            </a:r>
            <a:r>
              <a:rPr lang="en-US" dirty="0"/>
              <a:t>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A90A66-B638-4D46-B3BC-80CC4B74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73" y="2134675"/>
            <a:ext cx="3737944" cy="37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2134675"/>
            <a:ext cx="4016288" cy="6762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Video capture example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CFB98-729D-463A-AD57-7EE0FB764F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5749050" cy="1846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https://p5js.org/examples/dom-video-capture.html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2" ma:contentTypeDescription="Create a new document." ma:contentTypeScope="" ma:versionID="04f016a7bc73685bff7cc2dcbc02ec1e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bbb935865caffd96ca587cd4bd43fb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6e42570-7845-4378-8e20-72d8f65608c5"/>
    <ds:schemaRef ds:uri="http://purl.org/dc/elements/1.1/"/>
    <ds:schemaRef ds:uri="http://schemas.microsoft.com/office/2006/metadata/properties"/>
    <ds:schemaRef ds:uri="89b357b8-24de-4efd-83d6-488c2953c3c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75484-3D89-4AA8-829F-8DC248C7F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376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x-locale-heading-primary</vt:lpstr>
      <vt:lpstr>Office Theme</vt:lpstr>
      <vt:lpstr>P5js- event handling</vt:lpstr>
      <vt:lpstr>Materials</vt:lpstr>
      <vt:lpstr>HTML?</vt:lpstr>
      <vt:lpstr>HTML with p5js</vt:lpstr>
      <vt:lpstr>DOM events callbacks</vt:lpstr>
      <vt:lpstr>SimpleUI</vt:lpstr>
      <vt:lpstr>Decoration!!</vt:lpstr>
      <vt:lpstr>Organize UI?</vt:lpstr>
      <vt:lpstr>Video capture example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2019-10-09T15:17:25Z</dcterms:created>
  <dcterms:modified xsi:type="dcterms:W3CDTF">2019-10-09T19:39:35Z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