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7" r:id="rId3"/>
    <p:sldId id="256" r:id="rId4"/>
    <p:sldId id="257" r:id="rId5"/>
    <p:sldId id="259" r:id="rId6"/>
    <p:sldId id="260" r:id="rId7"/>
    <p:sldId id="262" r:id="rId8"/>
    <p:sldId id="264" r:id="rId9"/>
    <p:sldId id="261" r:id="rId10"/>
    <p:sldId id="266" r:id="rId11"/>
    <p:sldId id="268" r:id="rId12"/>
    <p:sldId id="269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75951-47B2-4BF9-8630-9B725E70A276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161B7-B513-4464-BF4A-0395AF0EFD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3B987-3EF9-4014-9A80-9DB00CD31C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61B7-B513-4464-BF4A-0395AF0EFD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2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6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>
              <a:defRPr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285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282823"/>
            <a:ext cx="10363200" cy="1815767"/>
          </a:xfrm>
        </p:spPr>
        <p:txBody>
          <a:bodyPr anchor="ctr">
            <a:normAutofit/>
          </a:bodyPr>
          <a:lstStyle>
            <a:lvl1pPr algn="ctr">
              <a:defRPr sz="4800" b="1" i="1" cap="none" spc="-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12297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2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685E-2848-4878-BA23-FFFAE3A548DC}" type="datetimeFigureOut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AA1-D92D-4175-A2A9-427A2E3F9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"/>
          <a:stretch/>
        </p:blipFill>
        <p:spPr>
          <a:xfrm>
            <a:off x="0" y="2570228"/>
            <a:ext cx="12192000" cy="43159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047" y="382910"/>
            <a:ext cx="10319907" cy="2004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047" y="2570230"/>
            <a:ext cx="10319907" cy="279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181" y="5514122"/>
            <a:ext cx="799628" cy="93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r" defTabSz="609585" rtl="0" eaLnBrk="1" latinLnBrk="0" hangingPunct="1">
        <a:spcBef>
          <a:spcPct val="0"/>
        </a:spcBef>
        <a:buNone/>
        <a:defRPr sz="6400" b="1" i="1" kern="1200" spc="-200">
          <a:solidFill>
            <a:srgbClr val="FF0000"/>
          </a:solidFill>
          <a:latin typeface="Times New Roman"/>
          <a:ea typeface="+mj-ea"/>
          <a:cs typeface="Times New Roman"/>
        </a:defRPr>
      </a:lvl1pPr>
    </p:titleStyle>
    <p:bodyStyle>
      <a:lvl1pPr marL="0" indent="0" algn="r" defTabSz="609585" rtl="0" eaLnBrk="1" latinLnBrk="0" hangingPunct="1">
        <a:lnSpc>
          <a:spcPct val="80000"/>
        </a:lnSpc>
        <a:spcBef>
          <a:spcPct val="20000"/>
        </a:spcBef>
        <a:buFontTx/>
        <a:buNone/>
        <a:defRPr sz="3733" b="1" i="0" kern="1200" spc="-133" baseline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3Cgc7us0nq-HAhoOnivGDQhaibEYqRMO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open?id=1awT7Kwm_1p7MysnB6QCL4ybo3t8dhGU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swagger.io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drive.google.com/open?id=1C1B_y6In2YVcsrFBE7CqsMC0jRZ6uMaV" TargetMode="External"/><Relationship Id="rId4" Type="http://schemas.openxmlformats.org/officeDocument/2006/relationships/hyperlink" Target="https://drive.google.com/open?id=10-7UbKNYFge0MaeQJcRX-OqUbCFX0NJ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6835" y="407848"/>
            <a:ext cx="10817679" cy="913875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i="0" dirty="0">
                <a:solidFill>
                  <a:srgbClr val="EE0000"/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OpenAPI Project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5391" y="1514514"/>
            <a:ext cx="10740565" cy="1170497"/>
          </a:xfrm>
        </p:spPr>
        <p:txBody>
          <a:bodyPr>
            <a:normAutofit fontScale="92500" lnSpcReduction="10000"/>
          </a:bodyPr>
          <a:lstStyle/>
          <a:p>
            <a:pPr algn="l"/>
            <a:br>
              <a:rPr lang="en-US" sz="2400" dirty="0">
                <a:latin typeface="DejaVu Serif" panose="02060603050605020204" pitchFamily="18" charset="0"/>
                <a:ea typeface="DejaVu Serif" panose="02060603050605020204" pitchFamily="18" charset="0"/>
              </a:rPr>
            </a:br>
            <a:r>
              <a:rPr lang="en-US" sz="2400" dirty="0">
                <a:latin typeface="DejaVu Serif" panose="02060603050605020204" pitchFamily="18" charset="0"/>
                <a:ea typeface="DejaVu Serif" panose="02060603050605020204" pitchFamily="18" charset="0"/>
              </a:rPr>
              <a:t>Abhishek Kumar</a:t>
            </a:r>
          </a:p>
          <a:p>
            <a:pPr algn="l"/>
            <a:br>
              <a:rPr lang="en-US" sz="2400" dirty="0">
                <a:latin typeface="DejaVu Serif" panose="02060603050605020204" pitchFamily="18" charset="0"/>
                <a:ea typeface="DejaVu Serif" panose="02060603050605020204" pitchFamily="18" charset="0"/>
              </a:rPr>
            </a:br>
            <a:r>
              <a:rPr lang="en-US" sz="2400" dirty="0">
                <a:latin typeface="DejaVu Serif" panose="02060603050605020204" pitchFamily="18" charset="0"/>
                <a:ea typeface="DejaVu Serif" panose="02060603050605020204" pitchFamily="18" charset="0"/>
              </a:rPr>
              <a:t>Dept. of Computer Science</a:t>
            </a:r>
          </a:p>
          <a:p>
            <a:pPr algn="l"/>
            <a:endParaRPr lang="en-US" sz="2400" dirty="0">
              <a:latin typeface="DejaVu Serif" panose="02060603050605020204" pitchFamily="18" charset="0"/>
              <a:ea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462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8109" y="439992"/>
            <a:ext cx="867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Swagger Hub</a:t>
            </a:r>
            <a:endParaRPr lang="en-US" sz="1200" b="1" dirty="0">
              <a:latin typeface="Century Gothic" panose="020B0502020202020204" pitchFamily="34" charset="0"/>
            </a:endParaRPr>
          </a:p>
          <a:p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7" y="3201925"/>
            <a:ext cx="6395507" cy="348707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8108" y="1147878"/>
            <a:ext cx="9916951" cy="205404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Provides all Swagger tools on a hosted platform.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Free for one user, $75month for a team of 5.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Advantages: </a:t>
            </a:r>
          </a:p>
          <a:p>
            <a:pPr lvl="1"/>
            <a:r>
              <a:rPr lang="en-US" sz="1200" dirty="0"/>
              <a:t>Don’t have to install and host.</a:t>
            </a:r>
          </a:p>
          <a:p>
            <a:pPr lvl="1"/>
            <a:r>
              <a:rPr lang="en-US" sz="1200" dirty="0"/>
              <a:t>Designed for collaboration.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Publishing is a way to show that the API is in a stable state and its endpoints can be reliably called from other applications.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err="1"/>
              <a:t>SwaggerHub</a:t>
            </a:r>
            <a:r>
              <a:rPr lang="en-US" sz="1200" dirty="0"/>
              <a:t> will generate the SDK to make it easy to call your API.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38" y="3201925"/>
            <a:ext cx="3333167" cy="34870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95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09" y="1147878"/>
            <a:ext cx="10715691" cy="53462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In JSON, strings have quotes around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YAML indents are like JSON curly brackets {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YAML lists are like JSON arrays [ ]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Advantages of YAML</a:t>
            </a:r>
          </a:p>
          <a:p>
            <a:pPr lvl="1"/>
            <a:r>
              <a:rPr lang="en-US" sz="1200" dirty="0"/>
              <a:t>Fewer characters</a:t>
            </a:r>
          </a:p>
          <a:p>
            <a:pPr lvl="1"/>
            <a:r>
              <a:rPr lang="en-US" sz="1200" dirty="0"/>
              <a:t>Easier to read </a:t>
            </a:r>
          </a:p>
          <a:p>
            <a:pPr lvl="1"/>
            <a:r>
              <a:rPr lang="en-US" sz="1200" dirty="0"/>
              <a:t>Swagger uses YAML as the default</a:t>
            </a:r>
          </a:p>
          <a:p>
            <a:pPr marL="457200" lvl="1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Alternatives to Swagger  </a:t>
            </a:r>
          </a:p>
          <a:p>
            <a:pPr lvl="1"/>
            <a:r>
              <a:rPr lang="en-US" sz="1200" dirty="0" err="1"/>
              <a:t>DapperDox</a:t>
            </a:r>
            <a:endParaRPr lang="en-US" sz="1200" dirty="0"/>
          </a:p>
          <a:p>
            <a:pPr lvl="1"/>
            <a:r>
              <a:rPr lang="en-US" sz="1200" dirty="0"/>
              <a:t>ReadMe.io</a:t>
            </a:r>
          </a:p>
          <a:p>
            <a:pPr lvl="1"/>
            <a:r>
              <a:rPr lang="en-US" sz="1200" dirty="0"/>
              <a:t>StopLight.io</a:t>
            </a:r>
          </a:p>
          <a:p>
            <a:pPr marL="457200" lvl="1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Alternatives to OAS</a:t>
            </a:r>
          </a:p>
          <a:p>
            <a:pPr lvl="1"/>
            <a:r>
              <a:rPr lang="en-US" sz="1200" dirty="0"/>
              <a:t>RAML</a:t>
            </a:r>
          </a:p>
          <a:p>
            <a:pPr lvl="1"/>
            <a:r>
              <a:rPr lang="en-US" sz="1200" dirty="0"/>
              <a:t>API Blueprint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38109" y="439992"/>
            <a:ext cx="867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YAML vs JSON</a:t>
            </a:r>
            <a:endParaRPr lang="en-US" sz="1200" b="1" dirty="0">
              <a:latin typeface="Century Gothic" panose="020B0502020202020204" pitchFamily="34" charset="0"/>
            </a:endParaRPr>
          </a:p>
          <a:p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61" y="1259879"/>
            <a:ext cx="3542005" cy="193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62" y="3179509"/>
            <a:ext cx="3542004" cy="193098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48761" y="1248520"/>
            <a:ext cx="3542005" cy="193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YAML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info: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  version: "0.1.0"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  title: Meme Meister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  description: Meme API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48761" y="3202227"/>
            <a:ext cx="3542006" cy="193098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JSON</a:t>
            </a: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 "</a:t>
            </a:r>
            <a:r>
              <a:rPr lang="mr-IN" sz="900" dirty="0" err="1">
                <a:latin typeface="Courier New" charset="0"/>
                <a:ea typeface="Courier New" charset="0"/>
                <a:cs typeface="Courier New" charset="0"/>
              </a:rPr>
              <a:t>info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":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 {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mr-IN" sz="900" dirty="0" err="1">
                <a:latin typeface="Courier New" charset="0"/>
                <a:ea typeface="Courier New" charset="0"/>
                <a:cs typeface="Courier New" charset="0"/>
              </a:rPr>
              <a:t>version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": "0.1.0"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mr-IN" sz="900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900" dirty="0" err="1">
                <a:latin typeface="Courier New" charset="0"/>
                <a:ea typeface="Courier New" charset="0"/>
                <a:cs typeface="Courier New" charset="0"/>
              </a:rPr>
              <a:t>Meme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latin typeface="Courier New" charset="0"/>
                <a:ea typeface="Courier New" charset="0"/>
                <a:cs typeface="Courier New" charset="0"/>
              </a:rPr>
              <a:t>Meister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mr-IN" sz="900" dirty="0" err="1">
                <a:latin typeface="Courier New" charset="0"/>
                <a:ea typeface="Courier New" charset="0"/>
                <a:cs typeface="Courier New" charset="0"/>
              </a:rPr>
              <a:t>description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Meme API</a:t>
            </a: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9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15915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403794"/>
            <a:ext cx="2520462" cy="84398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230" y="1283972"/>
            <a:ext cx="10953384" cy="5135877"/>
          </a:xfrm>
        </p:spPr>
        <p:txBody>
          <a:bodyPr>
            <a:normAutofit/>
          </a:bodyPr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Swagger and the Open API Specification are ways to define an API.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b="1" dirty="0"/>
              <a:t>Application Programming Interface (API):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 UI to data and systems that is consumed by applications rather than humans.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It is a well defined contract between provider and consumer.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It defines how two pieces of software talk to each other. 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How API request and response works? Not the full web-page, just the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API request: Send me the feed of my data.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API response: Transferring data that represents state of your feed. 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Swagger and the Open API Specification are designed for REST APIs.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Swagger was a specification for how to create an API definition file.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After Swagger 2.0, the specification became the Open API Specification (OAS).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Swagger is now a collection of tools that use the Open API Specification.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/>
              <a:t>The Open API Initiative (OAI) is an organization created by a consortium of industry experts.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b="1" dirty="0"/>
              <a:t>Swagger Tools: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Swagger Editor: Helps you write OAS files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Swagger CodeGen: Generates code in popular languages for using your API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Swagger UI: Generates documentation from OAS files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SwaggerHub</a:t>
            </a:r>
            <a:r>
              <a:rPr lang="en-US" sz="1200" dirty="0"/>
              <a:t>: Hosted platform for designing and documenting APIs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l"/>
            <a:endParaRPr lang="en-US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468" y="439992"/>
            <a:ext cx="1724146" cy="807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669" y="2128572"/>
            <a:ext cx="3822945" cy="1239272"/>
          </a:xfrm>
          <a:prstGeom prst="rect">
            <a:avLst/>
          </a:prstGeom>
          <a:ln w="6350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25230" y="439992"/>
            <a:ext cx="86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Introduction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025" y="3599304"/>
            <a:ext cx="4520589" cy="2421068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400836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30" y="1088967"/>
            <a:ext cx="10728570" cy="50879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API Definition File: </a:t>
            </a:r>
            <a:r>
              <a:rPr lang="en-US" sz="1200" dirty="0"/>
              <a:t>A file that describes everything you can do with an API.</a:t>
            </a:r>
          </a:p>
          <a:p>
            <a:pPr lvl="1" fontAlgn="base"/>
            <a:r>
              <a:rPr lang="en-US" sz="1200" dirty="0"/>
              <a:t>Server location</a:t>
            </a:r>
          </a:p>
          <a:p>
            <a:pPr lvl="1" fontAlgn="base"/>
            <a:r>
              <a:rPr lang="en-US" sz="1200" dirty="0"/>
              <a:t>Authentication and authorization </a:t>
            </a:r>
          </a:p>
          <a:p>
            <a:pPr lvl="1" fontAlgn="base"/>
            <a:r>
              <a:rPr lang="en-US" sz="1200" dirty="0"/>
              <a:t>All the available requests in that API</a:t>
            </a:r>
          </a:p>
          <a:p>
            <a:pPr lvl="1" fontAlgn="base"/>
            <a:r>
              <a:rPr lang="en-US" sz="1200" dirty="0"/>
              <a:t>All the different data you can send in a request</a:t>
            </a:r>
          </a:p>
          <a:p>
            <a:pPr lvl="1" fontAlgn="base"/>
            <a:r>
              <a:rPr lang="en-US" sz="1200" dirty="0"/>
              <a:t>What data is returned</a:t>
            </a:r>
          </a:p>
          <a:p>
            <a:pPr lvl="1" fontAlgn="base"/>
            <a:r>
              <a:rPr lang="en-US" sz="1200" dirty="0"/>
              <a:t>What HTTP status codes can be returned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URL: </a:t>
            </a:r>
            <a:r>
              <a:rPr lang="en-US" sz="1200" u="sng" dirty="0"/>
              <a:t>https://api.example.com/v2/user</a:t>
            </a:r>
          </a:p>
          <a:p>
            <a:pPr lvl="1" fontAlgn="base"/>
            <a:r>
              <a:rPr lang="en-US" sz="1200" dirty="0"/>
              <a:t>Scheme: https </a:t>
            </a:r>
          </a:p>
          <a:p>
            <a:pPr lvl="1" fontAlgn="base"/>
            <a:r>
              <a:rPr lang="en-US" sz="1200" dirty="0"/>
              <a:t>Host: api.example.com </a:t>
            </a:r>
          </a:p>
          <a:p>
            <a:pPr lvl="1" fontAlgn="base"/>
            <a:r>
              <a:rPr lang="en-US" sz="1200" dirty="0"/>
              <a:t>Base Path: /v2, Path: /user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200" dirty="0"/>
              <a:t>The HTTP method describes what kind of action to take (GET, POST, PUT, DELETE, etc.)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200" b="1" dirty="0"/>
              <a:t>Example: </a:t>
            </a:r>
            <a:r>
              <a:rPr lang="en-US" sz="1200" u="sng" dirty="0"/>
              <a:t>https://api.example.com/v2/user/{user-id}/connections?degrees=2</a:t>
            </a:r>
          </a:p>
          <a:p>
            <a:pPr lvl="1" fontAlgn="base"/>
            <a:r>
              <a:rPr lang="en-US" sz="1200" dirty="0"/>
              <a:t>Path Parameters: {user-id} </a:t>
            </a:r>
          </a:p>
          <a:p>
            <a:pPr lvl="1" fontAlgn="base"/>
            <a:r>
              <a:rPr lang="en-US" sz="1200" dirty="0"/>
              <a:t>Query Parameters: degrees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200" dirty="0"/>
              <a:t>In REST, the response body can be anything, but is most often structured data, such as JSON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200" dirty="0"/>
              <a:t>Security can be achieved using Basic Auth, API Key, OAuth.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200" dirty="0"/>
              <a:t>Developers can provide sample requests and responses to create an OAS file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230" y="439992"/>
            <a:ext cx="86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API Definition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80" y="840102"/>
            <a:ext cx="4438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7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2464"/>
            <a:ext cx="10515600" cy="57191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YAML </a:t>
            </a:r>
            <a:r>
              <a:rPr lang="en-US" sz="1200" dirty="0"/>
              <a:t>stands for</a:t>
            </a:r>
            <a:r>
              <a:rPr lang="en-US" sz="1200" b="1" dirty="0"/>
              <a:t> Y</a:t>
            </a:r>
            <a:r>
              <a:rPr lang="en-US" sz="1200" dirty="0"/>
              <a:t>AML </a:t>
            </a:r>
            <a:r>
              <a:rPr lang="en-US" sz="1200" b="1" dirty="0"/>
              <a:t>A</a:t>
            </a:r>
            <a:r>
              <a:rPr lang="en-US" sz="1200" dirty="0"/>
              <a:t>in’t </a:t>
            </a:r>
            <a:r>
              <a:rPr lang="en-US" sz="1200" b="1" dirty="0"/>
              <a:t>M</a:t>
            </a:r>
            <a:r>
              <a:rPr lang="en-US" sz="1200" dirty="0"/>
              <a:t>arkup </a:t>
            </a:r>
            <a:r>
              <a:rPr lang="en-US" sz="1200" b="1" dirty="0"/>
              <a:t>L</a:t>
            </a:r>
            <a:r>
              <a:rPr lang="en-US" sz="1200" dirty="0"/>
              <a:t>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Open API Specification (OAS) uses structured data for its API definition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We can use one of two structured data formats: YAML or JSON.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Compared to JSON and XML, YAML minimizes characters. It's most often used for configuration files, rather than files passed over the web, like JSON.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We can use one of two structured data formats: YAML or JSON.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Lists</a:t>
            </a:r>
            <a:r>
              <a:rPr lang="en-US" sz="1200" dirty="0"/>
              <a:t>: Use a dash to indicate a list item.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Multi-line strings: </a:t>
            </a:r>
            <a:r>
              <a:rPr lang="en-US" sz="1200" dirty="0"/>
              <a:t>‘|’ means preserve lines and spaces, ‘&gt;’ means fold lines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Comments are denoted with the #. Everything after # is ignored.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OAS uses references for schemas.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$ref</a:t>
            </a:r>
            <a:r>
              <a:rPr lang="en-US" sz="1200" dirty="0"/>
              <a:t> is used to indicate a reference. We put the schema in a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definitions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section.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We can use one of two structured data formats: YAML or JSON.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230" y="439992"/>
            <a:ext cx="86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YAML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460" y="699672"/>
            <a:ext cx="2481287" cy="908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37550" y="2376009"/>
            <a:ext cx="3056197" cy="8925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9525">
              <a:buNone/>
            </a:pP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JSON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name: {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  "first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ame": “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Abhishek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  "last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ame": “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Kumar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2376009"/>
            <a:ext cx="2993968" cy="8925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9525">
              <a:buNone/>
            </a:pP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XML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&lt;name&gt;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  &lt;firs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tN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ame&gt;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Abhishek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&lt;/firs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tN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ame&gt;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  &lt;last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ame&gt;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Kumar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&lt;/last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ame&gt;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hu-HU" sz="1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3954" y="2376009"/>
            <a:ext cx="3184092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9525">
              <a:buNone/>
            </a:pP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YAML</a:t>
            </a:r>
          </a:p>
          <a:p>
            <a:pPr marL="9525">
              <a:buNone/>
            </a:pP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name:</a:t>
            </a: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  first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ame: 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Abhishek</a:t>
            </a:r>
            <a:endParaRPr lang="hu-HU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9525">
              <a:buNone/>
            </a:pP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  last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000" dirty="0">
                <a:latin typeface="Courier New" charset="0"/>
                <a:ea typeface="Courier New" charset="0"/>
                <a:cs typeface="Courier New" charset="0"/>
              </a:rPr>
              <a:t>ame: 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Kumar</a:t>
            </a:r>
            <a:endParaRPr lang="hu-HU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435" y="3514905"/>
            <a:ext cx="2834312" cy="2789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030" y="4231044"/>
            <a:ext cx="4805495" cy="13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95" y="1047404"/>
            <a:ext cx="10638905" cy="55196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Open API Specification File example: </a:t>
            </a:r>
            <a:r>
              <a:rPr lang="en-US" sz="1200" dirty="0"/>
              <a:t>A service for uploading and sharing photos.</a:t>
            </a:r>
            <a:r>
              <a:rPr lang="en-US" b="1" dirty="0"/>
              <a:t>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Company: example.com	API base URL: https://api.example.com/photo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Requests</a:t>
            </a:r>
            <a:r>
              <a:rPr lang="en-US" sz="1200" dirty="0"/>
              <a:t> will have: URL endpoint, HTTP Method, Path parameters, Query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Example with query parameters: </a:t>
            </a:r>
          </a:p>
          <a:p>
            <a:pPr lvl="1"/>
            <a:r>
              <a:rPr lang="en-US" sz="1200" dirty="0"/>
              <a:t>GET https://api.example.com/photo/album?start=2017-09-01&amp;end=2017-09-31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 Example with path parameter:</a:t>
            </a:r>
          </a:p>
          <a:p>
            <a:pPr lvl="1"/>
            <a:r>
              <a:rPr lang="en-US" sz="1200" dirty="0"/>
              <a:t>GET https://api.example.com/photo/album/123456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5230" y="439992"/>
            <a:ext cx="86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OpenAPI Specification Basics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891"/>
          <a:stretch/>
        </p:blipFill>
        <p:spPr>
          <a:xfrm>
            <a:off x="714893" y="3536358"/>
            <a:ext cx="3350030" cy="22817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58" y="3536358"/>
            <a:ext cx="2975957" cy="273520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6" b="32977"/>
          <a:stretch/>
        </p:blipFill>
        <p:spPr>
          <a:xfrm>
            <a:off x="7742086" y="3536357"/>
            <a:ext cx="3535346" cy="27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30" y="947651"/>
            <a:ext cx="10728570" cy="5827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schema indicates the structure of the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$ref is a special OAS key that indicates that the value is a </a:t>
            </a:r>
            <a:br>
              <a:rPr lang="en-US" sz="1200" dirty="0"/>
            </a:br>
            <a:r>
              <a:rPr lang="en-US" sz="1200" dirty="0"/>
              <a:t>reference to a structure somewhere else in the YAML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Request Body: Under </a:t>
            </a:r>
            <a:r>
              <a:rPr lang="en-US" sz="1200" b="1" dirty="0"/>
              <a:t>parameters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b="1" dirty="0"/>
              <a:t>name</a:t>
            </a:r>
            <a:r>
              <a:rPr lang="en-US" sz="1200" dirty="0"/>
              <a:t>  </a:t>
            </a:r>
            <a:r>
              <a:rPr lang="mr-IN" sz="1200" dirty="0"/>
              <a:t>–</a:t>
            </a:r>
            <a:r>
              <a:rPr lang="en-US" sz="1200" dirty="0"/>
              <a:t>  just for reference (not shown in docs)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b="1" dirty="0"/>
              <a:t>in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set to </a:t>
            </a:r>
            <a:r>
              <a:rPr lang="en-US" sz="1200" dirty="0">
                <a:ea typeface="Courier New" charset="0"/>
                <a:cs typeface="Courier New" charset="0"/>
              </a:rPr>
              <a:t>body</a:t>
            </a:r>
            <a:br>
              <a:rPr lang="en-US" sz="1200" dirty="0">
                <a:ea typeface="Courier New" charset="0"/>
                <a:cs typeface="Courier New" charset="0"/>
              </a:rPr>
            </a:br>
            <a:r>
              <a:rPr lang="en-US" sz="1200" dirty="0">
                <a:ea typeface="Courier New" charset="0"/>
                <a:cs typeface="Courier New" charset="0"/>
              </a:rPr>
              <a:t>		</a:t>
            </a:r>
            <a:r>
              <a:rPr lang="en-US" sz="1200" b="1" dirty="0"/>
              <a:t>required</a:t>
            </a:r>
            <a:r>
              <a:rPr lang="mr-IN" sz="1200" dirty="0"/>
              <a:t> –</a:t>
            </a:r>
            <a:r>
              <a:rPr lang="en-US" sz="1200" dirty="0"/>
              <a:t> typically set to </a:t>
            </a:r>
            <a:r>
              <a:rPr lang="en-US" sz="1200" dirty="0">
                <a:ea typeface="Courier New" charset="0"/>
                <a:cs typeface="Courier New" charset="0"/>
              </a:rPr>
              <a:t>true</a:t>
            </a:r>
            <a:br>
              <a:rPr lang="en-US" sz="1200" dirty="0">
                <a:ea typeface="Courier New" charset="0"/>
                <a:cs typeface="Courier New" charset="0"/>
              </a:rPr>
            </a:br>
            <a:r>
              <a:rPr lang="en-US" sz="1200" dirty="0">
                <a:ea typeface="Courier New" charset="0"/>
                <a:cs typeface="Courier New" charset="0"/>
              </a:rPr>
              <a:t>		</a:t>
            </a:r>
            <a:r>
              <a:rPr lang="en-US" sz="1200" b="1" dirty="0"/>
              <a:t>schema </a:t>
            </a:r>
            <a:r>
              <a:rPr lang="mr-IN" sz="1200" dirty="0"/>
              <a:t>–</a:t>
            </a:r>
            <a:br>
              <a:rPr lang="en-US" sz="1200" dirty="0"/>
            </a:br>
            <a:r>
              <a:rPr lang="en-US" sz="1200" dirty="0"/>
              <a:t>		- Add a level</a:t>
            </a:r>
            <a:br>
              <a:rPr lang="en-US" sz="1200" dirty="0"/>
            </a:br>
            <a:r>
              <a:rPr lang="en-US" sz="1200" dirty="0"/>
              <a:t>		- Key of </a:t>
            </a:r>
            <a:r>
              <a:rPr lang="en-US" sz="1200" dirty="0">
                <a:ea typeface="Courier New" charset="0"/>
                <a:cs typeface="Courier New" charset="0"/>
              </a:rPr>
              <a:t>$ref</a:t>
            </a:r>
            <a:br>
              <a:rPr lang="en-US" sz="1200" dirty="0">
                <a:ea typeface="Courier New" charset="0"/>
                <a:cs typeface="Courier New" charset="0"/>
              </a:rPr>
            </a:br>
            <a:r>
              <a:rPr lang="en-US" sz="1200" dirty="0">
                <a:ea typeface="Courier New" charset="0"/>
                <a:cs typeface="Courier New" charset="0"/>
              </a:rPr>
              <a:t>		- </a:t>
            </a:r>
            <a:r>
              <a:rPr lang="en-US" sz="1200" dirty="0"/>
              <a:t>Value of the reference path, in quotes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Create a key called </a:t>
            </a:r>
            <a:r>
              <a:rPr lang="en-US" sz="1200" b="1" dirty="0"/>
              <a:t>definitions </a:t>
            </a:r>
            <a:r>
              <a:rPr lang="en-US" sz="1200" dirty="0"/>
              <a:t>at the end of the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Add a level and give it the name from the </a:t>
            </a:r>
            <a:r>
              <a:rPr lang="en-US" sz="1200" b="1" dirty="0"/>
              <a:t>$ref</a:t>
            </a:r>
            <a:r>
              <a:rPr lang="en-US" sz="1200" dirty="0"/>
              <a:t>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Add a </a:t>
            </a:r>
            <a:r>
              <a:rPr lang="en-US" sz="1200" b="1" dirty="0"/>
              <a:t>properties</a:t>
            </a:r>
            <a:r>
              <a:rPr lang="en-US" sz="1200" dirty="0"/>
              <a:t> key.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Add a </a:t>
            </a:r>
            <a:r>
              <a:rPr lang="en-US" sz="1200" b="1" dirty="0"/>
              <a:t>type</a:t>
            </a:r>
            <a:r>
              <a:rPr lang="en-US" sz="1200" dirty="0"/>
              <a:t> key that says what type of data it 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In requests, you can specify that certain elements are required or optional.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Given below is the example of response body.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Can use the </a:t>
            </a:r>
            <a:r>
              <a:rPr lang="en-US" sz="1200" b="1" dirty="0" err="1"/>
              <a:t>allOf</a:t>
            </a:r>
            <a:r>
              <a:rPr lang="en-US" sz="1200" dirty="0"/>
              <a:t> key to combine several objects into one.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5230" y="439992"/>
            <a:ext cx="86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Schemas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8325" r="48342" b="307"/>
          <a:stretch/>
        </p:blipFill>
        <p:spPr>
          <a:xfrm>
            <a:off x="6723352" y="2409945"/>
            <a:ext cx="2432295" cy="1823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75" y="2409945"/>
            <a:ext cx="2590800" cy="2424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5562"/>
          <a:stretch/>
        </p:blipFill>
        <p:spPr>
          <a:xfrm>
            <a:off x="6723352" y="5042675"/>
            <a:ext cx="5106223" cy="1660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5533" r="6877" b="17091"/>
          <a:stretch/>
        </p:blipFill>
        <p:spPr>
          <a:xfrm>
            <a:off x="625230" y="5184046"/>
            <a:ext cx="4161237" cy="1519098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6210" r="10857"/>
          <a:stretch/>
        </p:blipFill>
        <p:spPr>
          <a:xfrm>
            <a:off x="6723352" y="138016"/>
            <a:ext cx="5106223" cy="22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28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30" y="1163782"/>
            <a:ext cx="10728570" cy="5013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Security means what kind of authentication or authorization is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Authentication: the user has correct username and password.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Authorization: the user has access to this API and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API key</a:t>
            </a:r>
            <a:r>
              <a:rPr lang="en-US" sz="1200" dirty="0"/>
              <a:t>: Indicates that the app has permission to use the API.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Basic Authentication</a:t>
            </a:r>
            <a:r>
              <a:rPr lang="en-US" sz="1200" dirty="0"/>
              <a:t>: Username and password is included in a header.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OAuth</a:t>
            </a:r>
            <a:r>
              <a:rPr lang="en-US" sz="1200" dirty="0"/>
              <a:t>: Complex issuance of temporary token.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Security Definitions</a:t>
            </a:r>
            <a:r>
              <a:rPr lang="en-US" sz="1200" dirty="0"/>
              <a:t>: The file contains a </a:t>
            </a:r>
            <a:r>
              <a:rPr lang="en-US" sz="1200" b="1" dirty="0" err="1"/>
              <a:t>securityDefinitions</a:t>
            </a:r>
            <a:r>
              <a:rPr lang="en-US" sz="1200" dirty="0"/>
              <a:t> key typically at the end.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API key example: </a:t>
            </a:r>
            <a:r>
              <a:rPr lang="en-US" sz="1200" dirty="0"/>
              <a:t>Put a security key in the </a:t>
            </a:r>
            <a:r>
              <a:rPr lang="en-US" sz="1200" b="1" dirty="0"/>
              <a:t>get</a:t>
            </a:r>
            <a:r>
              <a:rPr lang="en-US" sz="1200" dirty="0"/>
              <a:t> section.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Errors are simply different response codes.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Example: 401 (Unauthorized) code returned</a:t>
            </a:r>
            <a:br>
              <a:rPr lang="en-US" sz="1200" dirty="0"/>
            </a:br>
            <a:r>
              <a:rPr lang="en-US" sz="1200" dirty="0"/>
              <a:t>                 {"</a:t>
            </a:r>
            <a:r>
              <a:rPr lang="en-US" sz="1200" dirty="0" err="1"/>
              <a:t>errorCode</a:t>
            </a:r>
            <a:r>
              <a:rPr lang="en-US" sz="1200" dirty="0"/>
              <a:t>": 13,  "message": "Username not found"}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Content types indicate the format of the data in the request and response bodies.</a:t>
            </a:r>
            <a:br>
              <a:rPr lang="en-US" sz="1200" dirty="0"/>
            </a:br>
            <a:r>
              <a:rPr lang="en-US" sz="1200" dirty="0" err="1"/>
              <a:t>eExample</a:t>
            </a:r>
            <a:r>
              <a:rPr lang="en-US" sz="1200" dirty="0"/>
              <a:t>: </a:t>
            </a:r>
            <a:r>
              <a:rPr lang="en-US" sz="1200" b="1" dirty="0"/>
              <a:t>consumes</a:t>
            </a:r>
            <a:r>
              <a:rPr lang="en-US" sz="1200" dirty="0"/>
              <a:t> for requests, </a:t>
            </a:r>
            <a:r>
              <a:rPr lang="en-US" sz="1200" b="1" dirty="0"/>
              <a:t>produces</a:t>
            </a:r>
            <a:r>
              <a:rPr lang="en-US" sz="1200" dirty="0"/>
              <a:t> for responses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u="sng" dirty="0"/>
              <a:t>Documentation</a:t>
            </a:r>
            <a:r>
              <a:rPr lang="en-US" sz="12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Use the </a:t>
            </a:r>
            <a:r>
              <a:rPr lang="en-US" sz="1200" b="1" dirty="0"/>
              <a:t>description</a:t>
            </a:r>
            <a:r>
              <a:rPr lang="en-US" sz="1200" dirty="0"/>
              <a:t> key to add documentation – API Info, Operations. Parameters, Responses, Schema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230" y="439992"/>
            <a:ext cx="86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OpenAPI Specification Continued 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t="18059" r="11938"/>
          <a:stretch/>
        </p:blipFill>
        <p:spPr>
          <a:xfrm>
            <a:off x="7844867" y="1123652"/>
            <a:ext cx="326824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67" y="1925782"/>
            <a:ext cx="3277562" cy="1512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67" y="4688325"/>
            <a:ext cx="3277562" cy="1189203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r="1686"/>
          <a:stretch/>
        </p:blipFill>
        <p:spPr>
          <a:xfrm>
            <a:off x="7844867" y="3708138"/>
            <a:ext cx="3259930" cy="94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1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109" y="439992"/>
            <a:ext cx="86772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Swagger Editor</a:t>
            </a:r>
          </a:p>
          <a:p>
            <a:r>
              <a:rPr lang="en-US" sz="1200" b="1" dirty="0">
                <a:latin typeface="Century Gothic" panose="020B0502020202020204" pitchFamily="34" charset="0"/>
                <a:hlinkClick r:id="rId2"/>
              </a:rPr>
              <a:t>https://editor.swagger.io/</a:t>
            </a:r>
            <a:endParaRPr lang="en-US" sz="1200" b="1" dirty="0">
              <a:latin typeface="Century Gothic" panose="020B0502020202020204" pitchFamily="34" charset="0"/>
            </a:endParaRPr>
          </a:p>
          <a:p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760" y="5755757"/>
            <a:ext cx="5645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OpenAPI Specification Basics (version 1)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Click the following link to find the Open API file for a simple Music API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hlinkClick r:id="rId3"/>
              </a:rPr>
              <a:t>https://drive.google.com/open?id=13Cgc7us0nq-HAhoOnivGDQhaibEYqRMO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9" y="1073708"/>
            <a:ext cx="4667987" cy="32082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921" y="1073708"/>
            <a:ext cx="4965181" cy="44484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387921" y="5755757"/>
            <a:ext cx="539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Schemas (version 2)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Click the following link to find the Open API file 2 for a simple Music API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hlinkClick r:id="rId6"/>
              </a:rPr>
              <a:t>https://drive.google.com/open?id=1awT7Kwm_1p7MysnB6QCL4ybo3t8dhGUf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6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10" y="1190926"/>
            <a:ext cx="5468276" cy="34140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38109" y="439992"/>
            <a:ext cx="86772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Swagger Editor</a:t>
            </a:r>
          </a:p>
          <a:p>
            <a:r>
              <a:rPr lang="en-US" sz="1200" b="1" dirty="0">
                <a:latin typeface="Century Gothic" panose="020B0502020202020204" pitchFamily="34" charset="0"/>
                <a:hlinkClick r:id="rId3"/>
              </a:rPr>
              <a:t>https://editor.swagger.io/</a:t>
            </a:r>
            <a:endParaRPr lang="en-US" sz="1200" b="1" dirty="0">
              <a:latin typeface="Century Gothic" panose="020B0502020202020204" pitchFamily="34" charset="0"/>
            </a:endParaRPr>
          </a:p>
          <a:p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109" y="52605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OpenAPI Specification Continued (version 3)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Click the following link to find the Open API file for a simple Music API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hlinkClick r:id="rId4"/>
              </a:rPr>
              <a:t>https://drive.google.com/open?id=10-7UbKNYFge0MaeQJcRX-OqUbCFX0NJV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06386" y="5260542"/>
            <a:ext cx="63678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Documentation (version 4)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Click the following link to find the Open API file for a simple Music API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hlinkClick r:id="rId5"/>
              </a:rPr>
              <a:t>https://drive.google.com/open?id=1C1B_y6In2YVcsrFBE7CqsMC0jRZ6uMaV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157" y="1190926"/>
            <a:ext cx="5299978" cy="34140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19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29&quot;&gt;&lt;object type=&quot;3&quot; unique_id=&quot;10030&quot;&gt;&lt;property id=&quot;20148&quot; value=&quot;5&quot;/&gt;&lt;property id=&quot;20300&quot; value=&quot;Slide 2&quot;/&gt;&lt;property id=&quot;20307&quot; value=&quot;256&quot;/&gt;&lt;/object&gt;&lt;object type=&quot;3&quot; unique_id=&quot;10031&quot;&gt;&lt;property id=&quot;20148&quot; value=&quot;5&quot;/&gt;&lt;property id=&quot;20300&quot; value=&quot;Slide 3&quot;/&gt;&lt;property id=&quot;20307&quot; value=&quot;257&quot;/&gt;&lt;/object&gt;&lt;object type=&quot;3&quot; unique_id=&quot;10119&quot;&gt;&lt;property id=&quot;20148&quot; value=&quot;5&quot;/&gt;&lt;property id=&quot;20300&quot; value=&quot;Slide 4&quot;/&gt;&lt;property id=&quot;20307&quot; value=&quot;259&quot;/&gt;&lt;/object&gt;&lt;object type=&quot;3&quot; unique_id=&quot;10120&quot;&gt;&lt;property id=&quot;20148&quot; value=&quot;5&quot;/&gt;&lt;property id=&quot;20300&quot; value=&quot;Slide 5&quot;/&gt;&lt;property id=&quot;20307&quot; value=&quot;260&quot;/&gt;&lt;/object&gt;&lt;object type=&quot;3&quot; unique_id=&quot;10121&quot;&gt;&lt;property id=&quot;20148&quot; value=&quot;5&quot;/&gt;&lt;property id=&quot;20300&quot; value=&quot;Slide 8&quot;/&gt;&lt;property id=&quot;20307&quot; value=&quot;261&quot;/&gt;&lt;/object&gt;&lt;object type=&quot;3&quot; unique_id=&quot;10122&quot;&gt;&lt;property id=&quot;20148&quot; value=&quot;5&quot;/&gt;&lt;property id=&quot;20300&quot; value=&quot;Slide 6&quot;/&gt;&lt;property id=&quot;20307&quot; value=&quot;262&quot;/&gt;&lt;/object&gt;&lt;object type=&quot;3&quot; unique_id=&quot;10124&quot;&gt;&lt;property id=&quot;20148&quot; value=&quot;5&quot;/&gt;&lt;property id=&quot;20300&quot; value=&quot;Slide 7&quot;/&gt;&lt;property id=&quot;20307&quot; value=&quot;264&quot;/&gt;&lt;/object&gt;&lt;object type=&quot;3&quot; unique_id=&quot;10126&quot;&gt;&lt;property id=&quot;20148&quot; value=&quot;5&quot;/&gt;&lt;property id=&quot;20300&quot; value=&quot;Slide 9&quot;/&gt;&lt;property id=&quot;20307&quot; value=&quot;266&quot;/&gt;&lt;/object&gt;&lt;object type=&quot;3&quot; unique_id=&quot;10400&quot;&gt;&lt;property id=&quot;20148&quot; value=&quot;5&quot;/&gt;&lt;property id=&quot;20300&quot; value=&quot;Slide 1 - &amp;quot;OpenAPI Project&amp;quot;&quot;/&gt;&lt;property id=&quot;20307&quot; value=&quot;267&quot;/&gt;&lt;/object&gt;&lt;object type=&quot;3&quot; unique_id=&quot;10401&quot;&gt;&lt;property id=&quot;20148&quot; value=&quot;5&quot;/&gt;&lt;property id=&quot;20300&quot; value=&quot;Slide 10&quot;/&gt;&lt;property id=&quot;20307&quot; value=&quot;268&quot;/&gt;&lt;/object&gt;&lt;object type=&quot;3&quot; unique_id=&quot;10402&quot;&gt;&lt;property id=&quot;20148&quot; value=&quot;5&quot;/&gt;&lt;property id=&quot;20300&quot; value=&quot;Slide 11&quot;/&gt;&lt;property id=&quot;20307&quot; value=&quot;269&quot;/&gt;&lt;/object&gt;&lt;/object&gt;&lt;object type=&quot;8&quot; unique_id=&quot;100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1110</Words>
  <Application>Microsoft Macintosh PowerPoint</Application>
  <PresentationFormat>Widescreen</PresentationFormat>
  <Paragraphs>201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DejaVu Serif</vt:lpstr>
      <vt:lpstr>Mangal</vt:lpstr>
      <vt:lpstr>Times New Roman</vt:lpstr>
      <vt:lpstr>Wingdings</vt:lpstr>
      <vt:lpstr>Wingdings 3</vt:lpstr>
      <vt:lpstr>Office Theme</vt:lpstr>
      <vt:lpstr>Custom Design</vt:lpstr>
      <vt:lpstr>OpenAPI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Abhishek</dc:creator>
  <cp:lastModifiedBy>Sill, Alan</cp:lastModifiedBy>
  <cp:revision>62</cp:revision>
  <dcterms:created xsi:type="dcterms:W3CDTF">2018-10-01T20:41:43Z</dcterms:created>
  <dcterms:modified xsi:type="dcterms:W3CDTF">2018-10-22T07:51:35Z</dcterms:modified>
</cp:coreProperties>
</file>