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302" r:id="rId2"/>
    <p:sldId id="303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>
      <p:cViewPr varScale="1">
        <p:scale>
          <a:sx n="97" d="100"/>
          <a:sy n="97" d="100"/>
        </p:scale>
        <p:origin x="14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D588CC-F2A7-EF48-B6B5-3282E877AC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4380A-B955-384C-AA01-B121A3FE1C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4BC498D6-E3B4-4B44-B20B-8A97FFDD00FB}" type="datetimeFigureOut">
              <a:rPr lang="en-US" altLang="x-none"/>
              <a:pPr>
                <a:defRPr/>
              </a:pPr>
              <a:t>10/22/18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7C59B-6B91-2046-8F60-0656E0297E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478B2-D9B3-BF46-ADEB-FCE6B412B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ED248C9-A645-7546-AFED-3998A45E3A9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308C219-5D2B-4D44-A8D5-BDB6376BD1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0651A29-BF21-4C4B-A76C-4DC65F8D28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719DBDE-96E5-3A42-AD55-93DC641845D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6B13F7E-B1C7-F34E-9846-3907AFD8C6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6ED01A2-A89A-CE40-B7A0-5E40CDBD01D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2702E128-6785-484B-A0B3-5C35DA9B8F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100EDC2-1831-8D4C-A938-D4F73C33D7C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431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425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e40b2a456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e40b2a456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082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e44004bf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e44004bf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307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e44004bf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e44004bf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14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69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5385b8d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5385b8d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021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65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e44004bf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e44004bf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32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e40b2a4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e40b2a4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336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5385b8df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5385b8df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264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5385b8df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5385b8df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883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40b2a45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40b2a45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37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jpeg"/><Relationship Id="rId7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62AAA210-FF52-E04A-8361-CF41091AA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983288"/>
            <a:ext cx="34290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1400" dirty="0">
                <a:latin typeface="Myriad Pro" pitchFamily="34" charset="0"/>
                <a:ea typeface="+mn-ea"/>
              </a:rPr>
              <a:t>Cloud and  Autonomic Computing Center</a:t>
            </a:r>
          </a:p>
          <a:p>
            <a:pPr>
              <a:defRPr/>
            </a:pPr>
            <a:r>
              <a:rPr lang="en-US" sz="1400" dirty="0">
                <a:latin typeface="Myriad Pro" charset="0"/>
              </a:rPr>
              <a:t>Semi Annual IAB Meeting, Oct. 22-23, 2018</a:t>
            </a:r>
            <a:endParaRPr lang="en-US" sz="1400" dirty="0">
              <a:latin typeface="Verdana" charset="0"/>
            </a:endParaRPr>
          </a:p>
          <a:p>
            <a:pPr>
              <a:defRPr/>
            </a:pPr>
            <a:r>
              <a:rPr lang="en-US" altLang="en-US" sz="1400" dirty="0">
                <a:latin typeface="Myriad Pro" pitchFamily="34" charset="0"/>
                <a:ea typeface="+mn-ea"/>
              </a:rPr>
              <a:t>University of North Texas, Denton, Texas</a:t>
            </a:r>
          </a:p>
        </p:txBody>
      </p:sp>
      <p:pic>
        <p:nvPicPr>
          <p:cNvPr id="5" name="Picture 10" descr="nsfc">
            <a:extLst>
              <a:ext uri="{FF2B5EF4-FFF2-40B4-BE49-F238E27FC236}">
                <a16:creationId xmlns:a16="http://schemas.microsoft.com/office/drawing/2014/main" id="{F0F44C93-0906-D94E-BD15-C1066063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5891213"/>
            <a:ext cx="823912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cac_logo_notext">
            <a:extLst>
              <a:ext uri="{FF2B5EF4-FFF2-40B4-BE49-F238E27FC236}">
                <a16:creationId xmlns:a16="http://schemas.microsoft.com/office/drawing/2014/main" id="{2F184847-A467-AB4F-8D2E-33F763E0C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856288"/>
            <a:ext cx="2378075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CAC\Desktop\Newsletter\Pictures\LogoTT.png">
            <a:extLst>
              <a:ext uri="{FF2B5EF4-FFF2-40B4-BE49-F238E27FC236}">
                <a16:creationId xmlns:a16="http://schemas.microsoft.com/office/drawing/2014/main" id="{9C1BA9F2-32C5-274E-A2EE-444E287376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38" y="4965700"/>
            <a:ext cx="10906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Users\CAC\Desktop\Newsletter\Pictures\LogoUA.png">
            <a:extLst>
              <a:ext uri="{FF2B5EF4-FFF2-40B4-BE49-F238E27FC236}">
                <a16:creationId xmlns:a16="http://schemas.microsoft.com/office/drawing/2014/main" id="{F0E0EC10-C22D-7844-A59C-7BDF9C8C16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150" y="5283200"/>
            <a:ext cx="1092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248B69A4-48D7-3E42-92FB-4ABC5B7867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0650" y="3017838"/>
            <a:ext cx="8931275" cy="68262"/>
          </a:xfrm>
          <a:prstGeom prst="rect">
            <a:avLst/>
          </a:prstGeom>
          <a:solidFill>
            <a:srgbClr val="00853E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x-none" altLang="x-none" sz="1800"/>
          </a:p>
        </p:txBody>
      </p:sp>
      <p:pic>
        <p:nvPicPr>
          <p:cNvPr id="10" name="Picture 24">
            <a:extLst>
              <a:ext uri="{FF2B5EF4-FFF2-40B4-BE49-F238E27FC236}">
                <a16:creationId xmlns:a16="http://schemas.microsoft.com/office/drawing/2014/main" id="{9FD45F6A-60C0-8A45-89F0-4216A03B7D0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513" y="5924550"/>
            <a:ext cx="107791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Image result for virginia commonwealth university logo">
            <a:extLst>
              <a:ext uri="{FF2B5EF4-FFF2-40B4-BE49-F238E27FC236}">
                <a16:creationId xmlns:a16="http://schemas.microsoft.com/office/drawing/2014/main" id="{48D4736E-761D-5847-81DE-1DD1219082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619750"/>
            <a:ext cx="10858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6">
            <a:extLst>
              <a:ext uri="{FF2B5EF4-FFF2-40B4-BE49-F238E27FC236}">
                <a16:creationId xmlns:a16="http://schemas.microsoft.com/office/drawing/2014/main" id="{F0083E24-EA48-2D4B-B8A6-DFF5D79370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150" y="6324600"/>
            <a:ext cx="5905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5800">
                <a:solidFill>
                  <a:srgbClr val="0085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171291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360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863133"/>
            <a:ext cx="4045200" cy="175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364716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tx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053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6321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942024" y="1427400"/>
            <a:ext cx="30714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029200" y="1427400"/>
            <a:ext cx="3071400" cy="4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123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Ref idx="1001">
        <a:schemeClr val="bg1"/>
      </p:bgRef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2409100"/>
            <a:ext cx="8296800" cy="20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tx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1276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6321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62000" y="1066805"/>
            <a:ext cx="7969712" cy="506409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6251679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513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5A0DE7-73DA-E649-B7DA-778B587DE7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19750" y="6411913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E92FAD-CF55-0741-8C0D-1B1F871E28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F9E42-FC98-574D-B596-65F919A44BB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858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922A73-68B2-2C46-BC14-1989D36B4A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2B375-61CB-7846-920A-F54F1FDDA5A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79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050925"/>
            <a:ext cx="3992563" cy="4938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4238" y="1050925"/>
            <a:ext cx="3992562" cy="4938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B6D3AD-72A8-C748-A3E2-33B12AA8C8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73C83-5119-DD47-A874-51D31B47C2E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414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06" y="-3774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9B701AD-1C66-094D-BB10-F6D87EA6E3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EE543-A111-6B45-B6FC-8548F0D2FC2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7743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1AC34AA-75BA-7147-8ED3-3C4E78E73F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E13D3-2512-F94A-903F-4275B59141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689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6ECFC72-B856-7B46-AA38-E1EC028C55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A915D-E965-4748-84A3-2F9D06ACECA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0111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F1E13A-1A1D-7944-9325-F920506849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92645-4237-0148-BE88-E4A84649577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638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D792A4-1A66-0844-B3A7-39AFE72302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B492C-E535-6846-9558-792870F3285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7847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34D0AD-4978-F24A-B3F8-5933E239F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49275" y="46038"/>
            <a:ext cx="81375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5670AEB-AB17-7A4C-A062-76CA60302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9275" y="1050925"/>
            <a:ext cx="8137525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0B718E6-312D-0A40-A120-5EA8C8FC6D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94725" y="6629400"/>
            <a:ext cx="5492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Verdan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83F08CF-FA73-7C44-8B45-0F6D653AD87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548F16A0-5709-4A4B-878F-E441DEBA6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275" y="868363"/>
            <a:ext cx="8137525" cy="0"/>
          </a:xfrm>
          <a:prstGeom prst="line">
            <a:avLst/>
          </a:prstGeom>
          <a:noFill/>
          <a:ln w="19050">
            <a:solidFill>
              <a:srgbClr val="00853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DB0512E2-68CF-404A-9876-4D2A5D861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74638" cy="6858000"/>
          </a:xfrm>
          <a:prstGeom prst="rect">
            <a:avLst/>
          </a:prstGeom>
          <a:solidFill>
            <a:srgbClr val="00853E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x-none" altLang="x-none" sz="1800">
              <a:solidFill>
                <a:srgbClr val="00853E"/>
              </a:solidFill>
            </a:endParaRPr>
          </a:p>
        </p:txBody>
      </p:sp>
      <p:pic>
        <p:nvPicPr>
          <p:cNvPr id="1031" name="Picture 3" descr="C:\Users\CAC\Desktop\Newsletter\Pictures\LogoTT.png">
            <a:extLst>
              <a:ext uri="{FF2B5EF4-FFF2-40B4-BE49-F238E27FC236}">
                <a16:creationId xmlns:a16="http://schemas.microsoft.com/office/drawing/2014/main" id="{5084D273-177B-EF40-88DD-326D1ED421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6070600"/>
            <a:ext cx="1270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4" descr="C:\Users\CAC\Desktop\Newsletter\Pictures\LogoUA.png">
            <a:extLst>
              <a:ext uri="{FF2B5EF4-FFF2-40B4-BE49-F238E27FC236}">
                <a16:creationId xmlns:a16="http://schemas.microsoft.com/office/drawing/2014/main" id="{6EDCFF71-E0F4-EF4F-A8AC-4C3EDD61FE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3" y="6070600"/>
            <a:ext cx="12017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1">
            <a:extLst>
              <a:ext uri="{FF2B5EF4-FFF2-40B4-BE49-F238E27FC236}">
                <a16:creationId xmlns:a16="http://schemas.microsoft.com/office/drawing/2014/main" id="{C9AA9127-7109-CD4A-9CEF-EBD080B3FC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172200"/>
            <a:ext cx="8874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Line 6">
            <a:extLst>
              <a:ext uri="{FF2B5EF4-FFF2-40B4-BE49-F238E27FC236}">
                <a16:creationId xmlns:a16="http://schemas.microsoft.com/office/drawing/2014/main" id="{FB83B5A8-E627-C341-8F63-BD9ADA4597E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49275" y="6019800"/>
            <a:ext cx="8137525" cy="0"/>
          </a:xfrm>
          <a:prstGeom prst="line">
            <a:avLst/>
          </a:prstGeom>
          <a:noFill/>
          <a:ln w="19050">
            <a:solidFill>
              <a:srgbClr val="00853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5" name="Picture 10" descr="nsfc">
            <a:extLst>
              <a:ext uri="{FF2B5EF4-FFF2-40B4-BE49-F238E27FC236}">
                <a16:creationId xmlns:a16="http://schemas.microsoft.com/office/drawing/2014/main" id="{89D3AD1F-638C-9F4E-9DFC-AD859CCE90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6162675"/>
            <a:ext cx="53022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F1D6AFD-9E08-6848-B993-1F60365FC0F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6483350"/>
            <a:ext cx="11144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2" descr="Image result for virginia commonwealth university logo">
            <a:extLst>
              <a:ext uri="{FF2B5EF4-FFF2-40B4-BE49-F238E27FC236}">
                <a16:creationId xmlns:a16="http://schemas.microsoft.com/office/drawing/2014/main" id="{D21048BA-8EA9-664B-BF59-EB9A06021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0" y="6094413"/>
            <a:ext cx="9096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2">
            <a:extLst>
              <a:ext uri="{FF2B5EF4-FFF2-40B4-BE49-F238E27FC236}">
                <a16:creationId xmlns:a16="http://schemas.microsoft.com/office/drawing/2014/main" id="{60B5DD76-C37B-BD4F-9BE9-FCB1DAA6F4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6500813"/>
            <a:ext cx="5905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61" r:id="rId10"/>
    <p:sldLayoutId id="2147483962" r:id="rId11"/>
    <p:sldLayoutId id="2147483963" r:id="rId12"/>
    <p:sldLayoutId id="214748396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853E"/>
          </a:solidFill>
          <a:latin typeface="Arial Black" panose="020B0604020202020204" pitchFamily="34" charset="0"/>
          <a:ea typeface="ＭＳ Ｐゴシック" charset="0"/>
          <a:cs typeface="Arial Black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853E"/>
          </a:solidFill>
          <a:latin typeface="Arial Black" panose="020B0604020202020204" pitchFamily="34" charset="0"/>
          <a:ea typeface="ＭＳ Ｐゴシック" charset="0"/>
          <a:cs typeface="Arial Black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853E"/>
          </a:solidFill>
          <a:latin typeface="Arial Black" panose="020B0604020202020204" pitchFamily="34" charset="0"/>
          <a:ea typeface="ＭＳ Ｐゴシック" charset="0"/>
          <a:cs typeface="Arial Black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853E"/>
          </a:solidFill>
          <a:latin typeface="Arial Black" panose="020B0604020202020204" pitchFamily="34" charset="0"/>
          <a:ea typeface="ＭＳ Ｐゴシック" charset="0"/>
          <a:cs typeface="Arial Black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853E"/>
          </a:solidFill>
          <a:latin typeface="Arial Black" panose="020B0604020202020204" pitchFamily="34" charset="0"/>
          <a:ea typeface="ＭＳ Ｐゴシック" charset="0"/>
          <a:cs typeface="Arial Black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Georgia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Georgia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Georgia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Georgia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53E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53E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53E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53E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53E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533400" y="228600"/>
            <a:ext cx="8169825" cy="2800875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" sz="4800" dirty="0"/>
              <a:t>Status Report:</a:t>
            </a:r>
            <a:br>
              <a:rPr lang="en" sz="4800" dirty="0"/>
            </a:br>
            <a:r>
              <a:rPr lang="en" sz="4800" dirty="0"/>
              <a:t>Redfish Service Conformance Checker</a:t>
            </a:r>
            <a:endParaRPr sz="48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35282" y="3657600"/>
            <a:ext cx="6331500" cy="1241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" dirty="0"/>
              <a:t>Dr. Alan Sill, Robin </a:t>
            </a:r>
            <a:r>
              <a:rPr lang="en" dirty="0" err="1"/>
              <a:t>Ronson</a:t>
            </a:r>
            <a:r>
              <a:rPr lang="en" dirty="0"/>
              <a:t>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" dirty="0"/>
              <a:t>CAC IAB • 10.22.2018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7824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 descr="Background pointer shape in timeline graphic"/>
          <p:cNvSpPr/>
          <p:nvPr/>
        </p:nvSpPr>
        <p:spPr>
          <a:xfrm>
            <a:off x="340934" y="305625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4294967295"/>
          </p:nvPr>
        </p:nvSpPr>
        <p:spPr>
          <a:xfrm>
            <a:off x="340923" y="3193800"/>
            <a:ext cx="1455600" cy="470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08.15.18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44" name="Google Shape;144;p24" descr="Background pointer shape in timeline graphic"/>
          <p:cNvSpPr/>
          <p:nvPr/>
        </p:nvSpPr>
        <p:spPr>
          <a:xfrm>
            <a:off x="1817054" y="305625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4294967295"/>
          </p:nvPr>
        </p:nvSpPr>
        <p:spPr>
          <a:xfrm>
            <a:off x="2126317" y="3193800"/>
            <a:ext cx="1315500" cy="470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10.20.18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46" name="Google Shape;146;p24" descr="Background pointer shape in timeline graphic"/>
          <p:cNvSpPr/>
          <p:nvPr/>
        </p:nvSpPr>
        <p:spPr>
          <a:xfrm>
            <a:off x="3471973" y="305625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4294967295"/>
          </p:nvPr>
        </p:nvSpPr>
        <p:spPr>
          <a:xfrm>
            <a:off x="3767755" y="3193800"/>
            <a:ext cx="1315500" cy="470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11.10.18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48" name="Google Shape;148;p24"/>
          <p:cNvGrpSpPr/>
          <p:nvPr/>
        </p:nvGrpSpPr>
        <p:grpSpPr>
          <a:xfrm>
            <a:off x="4436195" y="2467465"/>
            <a:ext cx="198900" cy="593656"/>
            <a:chOff x="3918084" y="1610215"/>
            <a:chExt cx="198900" cy="593656"/>
          </a:xfrm>
        </p:grpSpPr>
        <p:cxnSp>
          <p:nvCxnSpPr>
            <p:cNvPr id="149" name="Google Shape;149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" name="Google Shape;150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</p:grpSp>
      <p:sp>
        <p:nvSpPr>
          <p:cNvPr id="151" name="Google Shape;151;p24"/>
          <p:cNvSpPr txBox="1">
            <a:spLocks noGrp="1"/>
          </p:cNvSpPr>
          <p:nvPr>
            <p:ph type="body" idx="4294967295"/>
          </p:nvPr>
        </p:nvSpPr>
        <p:spPr>
          <a:xfrm>
            <a:off x="1662669" y="4389867"/>
            <a:ext cx="2242800" cy="9063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Complete majority of the Assertions.</a:t>
            </a:r>
            <a:endParaRPr sz="1600"/>
          </a:p>
        </p:txBody>
      </p:sp>
      <p:sp>
        <p:nvSpPr>
          <p:cNvPr id="152" name="Google Shape;152;p24" descr="Background pointer shape in timeline graphic"/>
          <p:cNvSpPr/>
          <p:nvPr/>
        </p:nvSpPr>
        <p:spPr>
          <a:xfrm>
            <a:off x="5126893" y="305625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4294967295"/>
          </p:nvPr>
        </p:nvSpPr>
        <p:spPr>
          <a:xfrm>
            <a:off x="5416699" y="3193800"/>
            <a:ext cx="1315500" cy="470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12.0.18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154" name="Google Shape;154;p24" descr="Background pointer shape in timeline graphic"/>
          <p:cNvSpPr/>
          <p:nvPr/>
        </p:nvSpPr>
        <p:spPr>
          <a:xfrm>
            <a:off x="6781813" y="305625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4294967295"/>
          </p:nvPr>
        </p:nvSpPr>
        <p:spPr>
          <a:xfrm>
            <a:off x="7111512" y="3193800"/>
            <a:ext cx="1315500" cy="470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12.20.18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156" name="Google Shape;156;p24"/>
          <p:cNvGrpSpPr/>
          <p:nvPr/>
        </p:nvGrpSpPr>
        <p:grpSpPr>
          <a:xfrm>
            <a:off x="7669807" y="2467465"/>
            <a:ext cx="198900" cy="593656"/>
            <a:chOff x="3918084" y="1610215"/>
            <a:chExt cx="198900" cy="593656"/>
          </a:xfrm>
        </p:grpSpPr>
        <p:cxnSp>
          <p:nvCxnSpPr>
            <p:cNvPr id="157" name="Google Shape;157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8" name="Google Shape;158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</p:grpSp>
      <p:sp>
        <p:nvSpPr>
          <p:cNvPr id="159" name="Google Shape;159;p24"/>
          <p:cNvSpPr txBox="1">
            <a:spLocks noGrp="1"/>
          </p:cNvSpPr>
          <p:nvPr>
            <p:ph type="body" idx="4294967295"/>
          </p:nvPr>
        </p:nvSpPr>
        <p:spPr>
          <a:xfrm>
            <a:off x="6685979" y="1569142"/>
            <a:ext cx="2242800" cy="9063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Final Report and Code Submission</a:t>
            </a:r>
            <a:endParaRPr sz="1600"/>
          </a:p>
        </p:txBody>
      </p:sp>
      <p:grpSp>
        <p:nvGrpSpPr>
          <p:cNvPr id="160" name="Google Shape;160;p24"/>
          <p:cNvGrpSpPr/>
          <p:nvPr/>
        </p:nvGrpSpPr>
        <p:grpSpPr>
          <a:xfrm>
            <a:off x="969295" y="2467465"/>
            <a:ext cx="198900" cy="593656"/>
            <a:chOff x="3918084" y="1610215"/>
            <a:chExt cx="198900" cy="593656"/>
          </a:xfrm>
        </p:grpSpPr>
        <p:cxnSp>
          <p:nvCxnSpPr>
            <p:cNvPr id="161" name="Google Shape;161;p2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2" name="Google Shape;162;p2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</p:grpSp>
      <p:sp>
        <p:nvSpPr>
          <p:cNvPr id="163" name="Google Shape;163;p24"/>
          <p:cNvSpPr txBox="1">
            <a:spLocks noGrp="1"/>
          </p:cNvSpPr>
          <p:nvPr>
            <p:ph type="body" idx="4294967295"/>
          </p:nvPr>
        </p:nvSpPr>
        <p:spPr>
          <a:xfrm>
            <a:off x="-52656" y="1994392"/>
            <a:ext cx="2242800" cy="9063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Better Logging</a:t>
            </a:r>
            <a:endParaRPr sz="1600"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4294967295"/>
          </p:nvPr>
        </p:nvSpPr>
        <p:spPr>
          <a:xfrm>
            <a:off x="3450594" y="1569142"/>
            <a:ext cx="2242800" cy="9063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Improvements in Security and Service Assertions</a:t>
            </a:r>
            <a:endParaRPr sz="1600"/>
          </a:p>
        </p:txBody>
      </p:sp>
      <p:grpSp>
        <p:nvGrpSpPr>
          <p:cNvPr id="165" name="Google Shape;165;p24"/>
          <p:cNvGrpSpPr/>
          <p:nvPr/>
        </p:nvGrpSpPr>
        <p:grpSpPr>
          <a:xfrm>
            <a:off x="2684632" y="3796208"/>
            <a:ext cx="198900" cy="593656"/>
            <a:chOff x="2223534" y="2938958"/>
            <a:chExt cx="198900" cy="593656"/>
          </a:xfrm>
        </p:grpSpPr>
        <p:cxnSp>
          <p:nvCxnSpPr>
            <p:cNvPr id="166" name="Google Shape;166;p2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7" name="Google Shape;167;p24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rgbClr val="F4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</p:grpSp>
      <p:grpSp>
        <p:nvGrpSpPr>
          <p:cNvPr id="168" name="Google Shape;168;p24"/>
          <p:cNvGrpSpPr/>
          <p:nvPr/>
        </p:nvGrpSpPr>
        <p:grpSpPr>
          <a:xfrm>
            <a:off x="6053007" y="3796208"/>
            <a:ext cx="198900" cy="593656"/>
            <a:chOff x="2223534" y="2938958"/>
            <a:chExt cx="198900" cy="593656"/>
          </a:xfrm>
        </p:grpSpPr>
        <p:cxnSp>
          <p:nvCxnSpPr>
            <p:cNvPr id="169" name="Google Shape;169;p2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" name="Google Shape;170;p24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rgbClr val="F4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</p:grpSp>
      <p:sp>
        <p:nvSpPr>
          <p:cNvPr id="171" name="Google Shape;171;p24"/>
          <p:cNvSpPr txBox="1">
            <a:spLocks noGrp="1"/>
          </p:cNvSpPr>
          <p:nvPr>
            <p:ph type="body" idx="4294967295"/>
          </p:nvPr>
        </p:nvSpPr>
        <p:spPr>
          <a:xfrm>
            <a:off x="5031044" y="4389867"/>
            <a:ext cx="2242800" cy="9063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Minor Enhancements / Bug Fixes </a:t>
            </a:r>
            <a:endParaRPr sz="1600"/>
          </a:p>
        </p:txBody>
      </p:sp>
      <p:sp>
        <p:nvSpPr>
          <p:cNvPr id="33" name="Google Shape;176;p25">
            <a:extLst>
              <a:ext uri="{FF2B5EF4-FFF2-40B4-BE49-F238E27FC236}">
                <a16:creationId xmlns:a16="http://schemas.microsoft.com/office/drawing/2014/main" id="{20A5D981-02A3-6A4A-80BA-66010F1A488C}"/>
              </a:ext>
            </a:extLst>
          </p:cNvPr>
          <p:cNvSpPr txBox="1">
            <a:spLocks/>
          </p:cNvSpPr>
          <p:nvPr/>
        </p:nvSpPr>
        <p:spPr>
          <a:xfrm>
            <a:off x="707354" y="133751"/>
            <a:ext cx="6321600" cy="635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853E"/>
                </a:solidFill>
                <a:latin typeface="Arial Black" panose="020B0604020202020204" pitchFamily="34" charset="0"/>
                <a:ea typeface="ＭＳ Ｐゴシック" charset="0"/>
                <a:cs typeface="Arial Black" panose="020B060402020202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853E"/>
                </a:solidFill>
                <a:latin typeface="Arial Black" panose="020B0604020202020204" pitchFamily="34" charset="0"/>
                <a:ea typeface="ＭＳ Ｐゴシック" charset="0"/>
                <a:cs typeface="Arial Black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853E"/>
                </a:solidFill>
                <a:latin typeface="Arial Black" panose="020B0604020202020204" pitchFamily="34" charset="0"/>
                <a:ea typeface="ＭＳ Ｐゴシック" charset="0"/>
                <a:cs typeface="Arial Black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853E"/>
                </a:solidFill>
                <a:latin typeface="Arial Black" panose="020B0604020202020204" pitchFamily="34" charset="0"/>
                <a:ea typeface="ＭＳ Ｐゴシック" charset="0"/>
                <a:cs typeface="Arial Black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853E"/>
                </a:solidFill>
                <a:latin typeface="Arial Black" panose="020B0604020202020204" pitchFamily="34" charset="0"/>
                <a:ea typeface="ＭＳ Ｐゴシック" charset="0"/>
                <a:cs typeface="Arial Black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8000"/>
                </a:solidFill>
                <a:latin typeface="Georgia" pitchFamily="18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8000"/>
                </a:solidFill>
                <a:latin typeface="Georgia" pitchFamily="18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8000"/>
                </a:solidFill>
                <a:latin typeface="Georgia" pitchFamily="18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8000"/>
                </a:solidFill>
                <a:latin typeface="Georgia" pitchFamily="18" charset="0"/>
                <a:cs typeface="Arial" charset="0"/>
              </a:defRPr>
            </a:lvl9pPr>
          </a:lstStyle>
          <a:p>
            <a:pPr algn="l"/>
            <a:r>
              <a:rPr lang="en-US" kern="0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379008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6321600" cy="635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" dirty="0"/>
              <a:t>Next steps</a:t>
            </a:r>
            <a:endParaRPr dirty="0"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762000" y="1219200"/>
            <a:ext cx="7993887" cy="3711001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Clr>
                <a:schemeClr val="dk2"/>
              </a:buClr>
              <a:buSzPts val="1100"/>
              <a:buNone/>
            </a:pPr>
            <a:r>
              <a:rPr lang="en" sz="2100" b="1" dirty="0">
                <a:solidFill>
                  <a:schemeClr val="dk1"/>
                </a:solidFill>
              </a:rPr>
              <a:t>Assertions that requires completion</a:t>
            </a:r>
            <a:endParaRPr sz="2100" b="1" dirty="0">
              <a:solidFill>
                <a:schemeClr val="dk1"/>
              </a:solidFill>
            </a:endParaRPr>
          </a:p>
          <a:p>
            <a:pPr indent="-330200">
              <a:buSzPts val="1600"/>
            </a:pPr>
            <a:r>
              <a:rPr lang="en" sz="1600" dirty="0"/>
              <a:t>Event Destination:</a:t>
            </a:r>
            <a:endParaRPr sz="1600" dirty="0"/>
          </a:p>
          <a:p>
            <a:pPr lvl="1" indent="-330200">
              <a:spcBef>
                <a:spcPts val="0"/>
              </a:spcBef>
              <a:buSzPts val="1600"/>
            </a:pPr>
            <a:r>
              <a:rPr lang="en" sz="1600" dirty="0"/>
              <a:t>EVEN101</a:t>
            </a:r>
            <a:endParaRPr sz="1600" dirty="0"/>
          </a:p>
          <a:p>
            <a:pPr lvl="1" indent="-330200">
              <a:spcBef>
                <a:spcPts val="0"/>
              </a:spcBef>
              <a:buSzPts val="1600"/>
            </a:pPr>
            <a:r>
              <a:rPr lang="en" sz="1600" dirty="0"/>
              <a:t>EVEN100</a:t>
            </a:r>
            <a:endParaRPr sz="1600" dirty="0"/>
          </a:p>
          <a:p>
            <a:pPr marL="914400" indent="0">
              <a:buNone/>
            </a:pPr>
            <a:endParaRPr sz="1600" dirty="0"/>
          </a:p>
          <a:p>
            <a:pPr indent="-330200">
              <a:buSzPts val="1600"/>
            </a:pPr>
            <a:r>
              <a:rPr lang="en" sz="1600" dirty="0"/>
              <a:t>Session Services</a:t>
            </a:r>
            <a:endParaRPr sz="1600" dirty="0"/>
          </a:p>
          <a:p>
            <a:pPr lvl="1" indent="-330200">
              <a:spcBef>
                <a:spcPts val="0"/>
              </a:spcBef>
              <a:buSzPts val="1600"/>
            </a:pPr>
            <a:r>
              <a:rPr lang="en" sz="1600" dirty="0"/>
              <a:t>SESS102         </a:t>
            </a:r>
            <a:endParaRPr sz="1600" dirty="0"/>
          </a:p>
          <a:p>
            <a:pPr lvl="1" indent="-330200">
              <a:spcBef>
                <a:spcPts val="0"/>
              </a:spcBef>
              <a:buSzPts val="1600"/>
            </a:pPr>
            <a:r>
              <a:rPr lang="en" sz="1600" dirty="0"/>
              <a:t>SESS103</a:t>
            </a:r>
            <a:endParaRPr sz="1600" dirty="0"/>
          </a:p>
          <a:p>
            <a:pPr marL="914400" indent="0">
              <a:buNone/>
            </a:pPr>
            <a:endParaRPr sz="1600" dirty="0"/>
          </a:p>
          <a:p>
            <a:pPr indent="-330200">
              <a:buSzPts val="1600"/>
            </a:pPr>
            <a:r>
              <a:rPr lang="en" sz="1600" dirty="0"/>
              <a:t>Session</a:t>
            </a:r>
            <a:endParaRPr sz="1600" dirty="0"/>
          </a:p>
          <a:p>
            <a:pPr lvl="1" indent="-330200">
              <a:spcBef>
                <a:spcPts val="0"/>
              </a:spcBef>
              <a:buSzPts val="1600"/>
            </a:pPr>
            <a:r>
              <a:rPr lang="en" sz="1600" dirty="0"/>
              <a:t>SES1102</a:t>
            </a:r>
            <a:endParaRPr sz="1600" dirty="0"/>
          </a:p>
          <a:p>
            <a:pPr marL="0" indent="0">
              <a:spcAft>
                <a:spcPts val="16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217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406425" y="2664075"/>
            <a:ext cx="8296800" cy="15420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Questions 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183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406425" y="2664075"/>
            <a:ext cx="8296800" cy="15420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Thank You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650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2769900"/>
            <a:ext cx="4045200" cy="13182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1581450"/>
            <a:ext cx="3837000" cy="36951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pPr indent="-317500">
              <a:buSzPts val="1400"/>
            </a:pPr>
            <a:r>
              <a:rPr lang="en"/>
              <a:t>Improvements in Running Time</a:t>
            </a:r>
            <a:endParaRPr/>
          </a:p>
          <a:p>
            <a:pPr indent="-317500">
              <a:buSzPts val="1400"/>
            </a:pPr>
            <a:r>
              <a:rPr lang="en"/>
              <a:t>Enhancement in Log Viewing</a:t>
            </a:r>
            <a:endParaRPr/>
          </a:p>
          <a:p>
            <a:pPr indent="-317500">
              <a:buSzPts val="1400"/>
            </a:pPr>
            <a:r>
              <a:rPr lang="en"/>
              <a:t>Identification of potential bugs</a:t>
            </a:r>
            <a:endParaRPr/>
          </a:p>
          <a:p>
            <a:pPr indent="-317500">
              <a:buSzPts val="1400"/>
            </a:pPr>
            <a:r>
              <a:rPr lang="en"/>
              <a:t>Next steps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191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65500" y="2769900"/>
            <a:ext cx="4045200" cy="13182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"/>
              <a:t>About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2"/>
          </p:nvPr>
        </p:nvSpPr>
        <p:spPr>
          <a:xfrm>
            <a:off x="4939500" y="1581450"/>
            <a:ext cx="3837000" cy="36951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/>
          <a:p>
            <a:pPr indent="0">
              <a:spcAft>
                <a:spcPts val="1600"/>
              </a:spcAft>
              <a:buNone/>
            </a:pPr>
            <a:r>
              <a:rPr lang="en"/>
              <a:t>The Redfish Conformance tool checks an operational Redfish Service API to see that it conforms to the normative</a:t>
            </a:r>
            <a:br>
              <a:rPr lang="en"/>
            </a:br>
            <a:r>
              <a:rPr lang="en"/>
              <a:t>statements from the Redfish specification.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925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8305800" cy="635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" dirty="0"/>
              <a:t>Progress: Functional Assertions</a:t>
            </a:r>
            <a:endParaRPr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762000" y="1143001"/>
            <a:ext cx="7884600" cy="27432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" sz="2100" b="1" dirty="0">
                <a:solidFill>
                  <a:schemeClr val="dk1"/>
                </a:solidFill>
              </a:rPr>
              <a:t>Completed Assertions   </a:t>
            </a:r>
            <a:endParaRPr sz="2100" b="1" dirty="0">
              <a:solidFill>
                <a:schemeClr val="dk1"/>
              </a:solidFill>
            </a:endParaRPr>
          </a:p>
          <a:p>
            <a:pPr indent="-342900">
              <a:spcBef>
                <a:spcPts val="1600"/>
              </a:spcBef>
              <a:buSzPts val="1800"/>
            </a:pPr>
            <a:r>
              <a:rPr lang="en" sz="1800" dirty="0"/>
              <a:t>Account Service	</a:t>
            </a:r>
            <a:endParaRPr sz="1800" dirty="0"/>
          </a:p>
          <a:p>
            <a:pPr indent="-342900">
              <a:spcBef>
                <a:spcPts val="1200"/>
              </a:spcBef>
              <a:buSzPts val="1800"/>
            </a:pPr>
            <a:r>
              <a:rPr lang="en" sz="1800" dirty="0" err="1"/>
              <a:t>Actioninfo</a:t>
            </a:r>
            <a:endParaRPr sz="1800" dirty="0"/>
          </a:p>
          <a:p>
            <a:pPr indent="-342900">
              <a:spcBef>
                <a:spcPts val="1200"/>
              </a:spcBef>
              <a:buSzPts val="1800"/>
            </a:pPr>
            <a:r>
              <a:rPr lang="en" sz="1800" dirty="0"/>
              <a:t>Assembly</a:t>
            </a:r>
            <a:endParaRPr sz="1800" dirty="0"/>
          </a:p>
          <a:p>
            <a:pPr indent="-342900">
              <a:spcBef>
                <a:spcPts val="1200"/>
              </a:spcBef>
              <a:buSzPts val="1800"/>
            </a:pPr>
            <a:r>
              <a:rPr lang="en" sz="1800" dirty="0"/>
              <a:t>Boot Option</a:t>
            </a:r>
            <a:endParaRPr sz="1800" dirty="0"/>
          </a:p>
          <a:p>
            <a:pPr indent="-342900">
              <a:spcBef>
                <a:spcPts val="1200"/>
              </a:spcBef>
              <a:buSzPts val="1800"/>
            </a:pPr>
            <a:r>
              <a:rPr lang="en" sz="1800" dirty="0"/>
              <a:t>Manager</a:t>
            </a:r>
            <a:endParaRPr sz="18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2"/>
          </p:nvPr>
        </p:nvSpPr>
        <p:spPr>
          <a:xfrm>
            <a:off x="4114800" y="1169504"/>
            <a:ext cx="3200400" cy="2945296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Clr>
                <a:schemeClr val="dk2"/>
              </a:buClr>
              <a:buSzPts val="110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indent="-342900">
              <a:spcBef>
                <a:spcPts val="1600"/>
              </a:spcBef>
              <a:buSzPts val="1800"/>
            </a:pPr>
            <a:r>
              <a:rPr lang="en" sz="1800" dirty="0"/>
              <a:t>Collection Capabilities</a:t>
            </a:r>
            <a:endParaRPr sz="1800" dirty="0"/>
          </a:p>
          <a:p>
            <a:pPr indent="-342900">
              <a:spcBef>
                <a:spcPts val="1200"/>
              </a:spcBef>
              <a:buSzPts val="1800"/>
            </a:pPr>
            <a:r>
              <a:rPr lang="en" sz="1800" dirty="0"/>
              <a:t>Computer Systems</a:t>
            </a:r>
            <a:endParaRPr sz="1800" dirty="0"/>
          </a:p>
          <a:p>
            <a:pPr indent="-342900">
              <a:spcBef>
                <a:spcPts val="1200"/>
              </a:spcBef>
              <a:buSzPts val="1800"/>
            </a:pPr>
            <a:r>
              <a:rPr lang="en" sz="1800" dirty="0"/>
              <a:t>Bios</a:t>
            </a:r>
            <a:endParaRPr sz="1800" dirty="0"/>
          </a:p>
          <a:p>
            <a:pPr indent="-342900">
              <a:spcBef>
                <a:spcPts val="1200"/>
              </a:spcBef>
              <a:buSzPts val="1800"/>
            </a:pPr>
            <a:r>
              <a:rPr lang="en" sz="1800" dirty="0"/>
              <a:t>Protocol Details</a:t>
            </a:r>
            <a:endParaRPr sz="1800" dirty="0"/>
          </a:p>
          <a:p>
            <a:pPr indent="-342900">
              <a:spcBef>
                <a:spcPts val="1200"/>
              </a:spcBef>
              <a:spcAft>
                <a:spcPts val="1200"/>
              </a:spcAft>
              <a:buSzPts val="1800"/>
            </a:pPr>
            <a:r>
              <a:rPr lang="en" sz="1800" dirty="0"/>
              <a:t>Manager Account 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2415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1" y="1439909"/>
            <a:ext cx="5935152" cy="366990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6858000" cy="1355035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" dirty="0"/>
              <a:t>Challenge- Choosing Functional Assertions</a:t>
            </a:r>
            <a:endParaRPr dirty="0"/>
          </a:p>
        </p:txBody>
      </p:sp>
      <p:sp>
        <p:nvSpPr>
          <p:cNvPr id="99" name="Google Shape;99;p17"/>
          <p:cNvSpPr txBox="1"/>
          <p:nvPr/>
        </p:nvSpPr>
        <p:spPr>
          <a:xfrm>
            <a:off x="457200" y="1600200"/>
            <a:ext cx="31242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000" dirty="0"/>
              <a:t>Most shall requirements are checked by the service validator</a:t>
            </a:r>
            <a:endParaRPr sz="2000" dirty="0"/>
          </a:p>
          <a:p>
            <a:pPr marL="457200">
              <a:spcBef>
                <a:spcPts val="0"/>
              </a:spcBef>
              <a:spcAft>
                <a:spcPts val="0"/>
              </a:spcAft>
            </a:pPr>
            <a:endParaRPr sz="2000" dirty="0"/>
          </a:p>
          <a:p>
            <a: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000" dirty="0"/>
              <a:t>Requirement is to identify assertions that generally requires HTTP requests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01971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400250" y="1433200"/>
            <a:ext cx="6321600" cy="635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"/>
              <a:t>Progress - General 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400300" y="2459925"/>
            <a:ext cx="5234100" cy="3002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indent="0">
              <a:buNone/>
            </a:pPr>
            <a:r>
              <a:rPr lang="en" sz="2100" b="1">
                <a:solidFill>
                  <a:schemeClr val="dk1"/>
                </a:solidFill>
              </a:rPr>
              <a:t>Runtime</a:t>
            </a:r>
            <a:endParaRPr sz="2100" b="1">
              <a:solidFill>
                <a:schemeClr val="dk1"/>
              </a:solidFill>
            </a:endParaRPr>
          </a:p>
          <a:p>
            <a:pPr indent="-342900">
              <a:spcBef>
                <a:spcPts val="1200"/>
              </a:spcBef>
              <a:buSzPts val="1800"/>
            </a:pPr>
            <a:r>
              <a:rPr lang="en" sz="1800"/>
              <a:t>Significant reduction in run time as a result of caching many of the HTTP GET requests. </a:t>
            </a:r>
            <a:endParaRPr sz="1800"/>
          </a:p>
          <a:p>
            <a:pPr indent="-342900">
              <a:spcBef>
                <a:spcPts val="1200"/>
              </a:spcBef>
              <a:spcAft>
                <a:spcPts val="1200"/>
              </a:spcAft>
              <a:buSzPts val="1800"/>
            </a:pPr>
            <a:r>
              <a:rPr lang="en" sz="1800"/>
              <a:t>Better debugging support as a result of caching the list of URI’s.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77732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6321600" cy="635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"/>
              <a:t>Progress - General 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609600" y="1016400"/>
            <a:ext cx="8305800" cy="14220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indent="0">
              <a:buNone/>
            </a:pPr>
            <a:r>
              <a:rPr lang="en" sz="2100" b="1" dirty="0">
                <a:solidFill>
                  <a:schemeClr val="dk1"/>
                </a:solidFill>
              </a:rPr>
              <a:t>Log Generation</a:t>
            </a:r>
            <a:endParaRPr sz="2100" b="1" dirty="0">
              <a:solidFill>
                <a:schemeClr val="dk1"/>
              </a:solidFill>
            </a:endParaRPr>
          </a:p>
          <a:p>
            <a:pPr indent="-342900">
              <a:spcBef>
                <a:spcPts val="1200"/>
              </a:spcBef>
              <a:buSzPts val="1800"/>
            </a:pPr>
            <a:r>
              <a:rPr lang="en" sz="1800" dirty="0"/>
              <a:t>Produced JSON that could be consumed by a HTML generator</a:t>
            </a:r>
            <a:endParaRPr sz="1800" dirty="0"/>
          </a:p>
          <a:p>
            <a:pPr indent="-342900">
              <a:spcBef>
                <a:spcPts val="1200"/>
              </a:spcBef>
              <a:spcAft>
                <a:spcPts val="1200"/>
              </a:spcAft>
              <a:buSzPts val="1800"/>
            </a:pPr>
            <a:r>
              <a:rPr lang="en" sz="1800" dirty="0"/>
              <a:t>Enhanced identification of failures as a result of enhanced log generation</a:t>
            </a:r>
            <a:endParaRPr sz="1800" dirty="0"/>
          </a:p>
        </p:txBody>
      </p:sp>
      <p:pic>
        <p:nvPicPr>
          <p:cNvPr id="4" name="Google Shape;117;p20">
            <a:extLst>
              <a:ext uri="{FF2B5EF4-FFF2-40B4-BE49-F238E27FC236}">
                <a16:creationId xmlns:a16="http://schemas.microsoft.com/office/drawing/2014/main" id="{3C9E8378-8A17-A24C-A7C2-DFEE9329F0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638950"/>
            <a:ext cx="8839200" cy="2037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5" name="Google Shape;118;p20">
            <a:extLst>
              <a:ext uri="{FF2B5EF4-FFF2-40B4-BE49-F238E27FC236}">
                <a16:creationId xmlns:a16="http://schemas.microsoft.com/office/drawing/2014/main" id="{C55D3299-4A55-A043-85C0-A7B8AB1D6439}"/>
              </a:ext>
            </a:extLst>
          </p:cNvPr>
          <p:cNvSpPr txBox="1"/>
          <p:nvPr/>
        </p:nvSpPr>
        <p:spPr>
          <a:xfrm>
            <a:off x="1609575" y="4876800"/>
            <a:ext cx="49312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i="1" dirty="0"/>
              <a:t>Fig 1.1 New summary section for Log Viewer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20253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1219200" y="137663"/>
            <a:ext cx="6321600" cy="635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" dirty="0"/>
              <a:t>Progress - General </a:t>
            </a:r>
            <a:endParaRPr dirty="0"/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r="1058" b="1787"/>
          <a:stretch/>
        </p:blipFill>
        <p:spPr>
          <a:xfrm>
            <a:off x="304800" y="773062"/>
            <a:ext cx="10744200" cy="524673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2047062" y="5562599"/>
            <a:ext cx="5049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i="1" dirty="0"/>
              <a:t>Fig 1.2 New assertions section for Log Viewer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25831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762000" y="3313"/>
            <a:ext cx="6321600" cy="635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" dirty="0"/>
              <a:t>Attention areas</a:t>
            </a:r>
            <a:endParaRPr dirty="0"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533399" y="3047999"/>
            <a:ext cx="8279554" cy="2414325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" sz="2100" b="1" dirty="0">
                <a:solidFill>
                  <a:schemeClr val="dk1"/>
                </a:solidFill>
              </a:rPr>
              <a:t>Assertions</a:t>
            </a:r>
            <a:endParaRPr sz="2100" b="1" dirty="0">
              <a:solidFill>
                <a:schemeClr val="dk1"/>
              </a:solidFill>
            </a:endParaRPr>
          </a:p>
          <a:p>
            <a:pPr indent="-342900">
              <a:spcBef>
                <a:spcPts val="1600"/>
              </a:spcBef>
              <a:spcAft>
                <a:spcPts val="1200"/>
              </a:spcAft>
              <a:buSzPts val="1800"/>
            </a:pPr>
            <a:r>
              <a:rPr lang="en" sz="1800" dirty="0"/>
              <a:t>Security and Service Details assertions requires further development. </a:t>
            </a:r>
            <a:endParaRPr sz="1800" dirty="0"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2"/>
          </p:nvPr>
        </p:nvSpPr>
        <p:spPr>
          <a:xfrm>
            <a:off x="533399" y="1143001"/>
            <a:ext cx="8279553" cy="16764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" sz="2100" b="1" dirty="0">
                <a:solidFill>
                  <a:schemeClr val="dk1"/>
                </a:solidFill>
              </a:rPr>
              <a:t>Caching</a:t>
            </a:r>
            <a:endParaRPr sz="2100" b="1" dirty="0">
              <a:solidFill>
                <a:schemeClr val="dk1"/>
              </a:solidFill>
            </a:endParaRPr>
          </a:p>
          <a:p>
            <a:pPr indent="-330200">
              <a:spcBef>
                <a:spcPts val="1600"/>
              </a:spcBef>
              <a:buSzPts val="1600"/>
            </a:pPr>
            <a:r>
              <a:rPr lang="en" sz="1800" dirty="0"/>
              <a:t>Some assertions may falsely fail as a result of resources updating during testing.</a:t>
            </a:r>
            <a:endParaRPr sz="1800" dirty="0"/>
          </a:p>
          <a:p>
            <a:pPr indent="-342900">
              <a:spcBef>
                <a:spcPts val="1200"/>
              </a:spcBef>
              <a:spcAft>
                <a:spcPts val="1200"/>
              </a:spcAft>
              <a:buSzPts val="1800"/>
            </a:pPr>
            <a:r>
              <a:rPr lang="en" sz="1800" dirty="0"/>
              <a:t>Recheck failing assertions without caching.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475752463"/>
      </p:ext>
    </p:extLst>
  </p:cSld>
  <p:clrMapOvr>
    <a:masterClrMapping/>
  </p:clrMapOvr>
</p:sld>
</file>

<file path=ppt/theme/theme1.xml><?xml version="1.0" encoding="utf-8"?>
<a:theme xmlns:a="http://schemas.openxmlformats.org/drawingml/2006/main" name="1_Level">
  <a:themeElements>
    <a:clrScheme name="1_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Level">
      <a:majorFont>
        <a:latin typeface="Georgi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</TotalTime>
  <Words>251</Words>
  <Application>Microsoft Macintosh PowerPoint</Application>
  <PresentationFormat>On-screen Show (4:3)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Arial Black</vt:lpstr>
      <vt:lpstr>Georgia</vt:lpstr>
      <vt:lpstr>Myriad Pro</vt:lpstr>
      <vt:lpstr>Verdana</vt:lpstr>
      <vt:lpstr>Wingdings</vt:lpstr>
      <vt:lpstr>1_Level</vt:lpstr>
      <vt:lpstr>Status Report: Redfish Service Conformance Checker</vt:lpstr>
      <vt:lpstr>Overview</vt:lpstr>
      <vt:lpstr>About</vt:lpstr>
      <vt:lpstr>Progress: Functional Assertions</vt:lpstr>
      <vt:lpstr>Challenge- Choosing Functional Assertions</vt:lpstr>
      <vt:lpstr>Progress - General </vt:lpstr>
      <vt:lpstr>Progress - General </vt:lpstr>
      <vt:lpstr>Progress - General </vt:lpstr>
      <vt:lpstr>Attention areas</vt:lpstr>
      <vt:lpstr>PowerPoint Presentation</vt:lpstr>
      <vt:lpstr>Next steps</vt:lpstr>
      <vt:lpstr>Questions ?</vt:lpstr>
      <vt:lpstr>Thank You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Cayla Townes</dc:creator>
  <cp:lastModifiedBy>Sill, Alan</cp:lastModifiedBy>
  <cp:revision>139</cp:revision>
  <dcterms:created xsi:type="dcterms:W3CDTF">2008-03-25T14:52:00Z</dcterms:created>
  <dcterms:modified xsi:type="dcterms:W3CDTF">2018-10-22T07:52:02Z</dcterms:modified>
</cp:coreProperties>
</file>