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1" r:id="rId5"/>
    <p:sldId id="262" r:id="rId6"/>
    <p:sldId id="264" r:id="rId7"/>
    <p:sldId id="266" r:id="rId8"/>
    <p:sldId id="26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3"/>
    <p:restoredTop sz="88180"/>
  </p:normalViewPr>
  <p:slideViewPr>
    <p:cSldViewPr snapToGrid="0" snapToObjects="1">
      <p:cViewPr>
        <p:scale>
          <a:sx n="154" d="100"/>
          <a:sy n="154" d="100"/>
        </p:scale>
        <p:origin x="552" y="1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idvlab/Desktop/Time.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idvlab/Desktop/Time.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idvlab/Desktop/Time.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Users/idvlab/Desktop/Time.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localhost//Users/idvlab/Desktop/Time.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localhost//Users/idvlab/Desktop/Time.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localhost//Users/idvlab/Desktop/Time.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localhost//Users/idvlab/Desktop/Time.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localhost//Users/idvlab/Desktop/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Average binning time per plot </a:t>
            </a:r>
          </a:p>
        </c:rich>
      </c:tx>
      <c:layout>
        <c:manualLayout>
          <c:xMode val="edge"/>
          <c:yMode val="edge"/>
          <c:x val="0.271419308895023"/>
          <c:y val="0.067122570151063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Sheet1!$Z$3</c:f>
              <c:strCache>
                <c:ptCount val="1"/>
                <c:pt idx="0">
                  <c:v>Preprocessing</c:v>
                </c:pt>
              </c:strCache>
            </c:strRef>
          </c:tx>
          <c:spPr>
            <a:solidFill>
              <a:schemeClr val="accent3"/>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Sheet1!$Z$4:$Z$12</c:f>
              <c:numCache>
                <c:formatCode>General</c:formatCode>
                <c:ptCount val="9"/>
                <c:pt idx="0">
                  <c:v>0.657894736842105</c:v>
                </c:pt>
                <c:pt idx="1">
                  <c:v>0.983482142857142</c:v>
                </c:pt>
                <c:pt idx="2">
                  <c:v>2.792727272727273</c:v>
                </c:pt>
                <c:pt idx="3">
                  <c:v>7.608333333333333</c:v>
                </c:pt>
                <c:pt idx="4">
                  <c:v>1.158928571428572</c:v>
                </c:pt>
                <c:pt idx="5">
                  <c:v>0.310714285714286</c:v>
                </c:pt>
                <c:pt idx="6">
                  <c:v>0.796428571428572</c:v>
                </c:pt>
                <c:pt idx="7">
                  <c:v>1.133333333333334</c:v>
                </c:pt>
                <c:pt idx="8">
                  <c:v>1.135714285714285</c:v>
                </c:pt>
              </c:numCache>
            </c:numRef>
          </c:val>
          <c:extLst xmlns:c16r2="http://schemas.microsoft.com/office/drawing/2015/06/chart">
            <c:ext xmlns:c16="http://schemas.microsoft.com/office/drawing/2014/chart" uri="{C3380CC4-5D6E-409C-BE32-E72D297353CC}">
              <c16:uniqueId val="{00000000-E7FA-7A41-B8A7-42C9EC1BB5F3}"/>
            </c:ext>
          </c:extLst>
        </c:ser>
        <c:dLbls>
          <c:showLegendKey val="0"/>
          <c:showVal val="0"/>
          <c:showCatName val="0"/>
          <c:showSerName val="0"/>
          <c:showPercent val="0"/>
          <c:showBubbleSize val="0"/>
        </c:dLbls>
        <c:gapWidth val="150"/>
        <c:overlap val="100"/>
        <c:axId val="-2124553088"/>
        <c:axId val="2126230064"/>
      </c:barChart>
      <c:catAx>
        <c:axId val="-212455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6230064"/>
        <c:crosses val="autoZero"/>
        <c:auto val="1"/>
        <c:lblAlgn val="ctr"/>
        <c:lblOffset val="100"/>
        <c:noMultiLvlLbl val="0"/>
      </c:catAx>
      <c:valAx>
        <c:axId val="212623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455308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Average outlier</a:t>
            </a:r>
            <a:r>
              <a:rPr lang="en-US" baseline="0" dirty="0"/>
              <a:t> computation time</a:t>
            </a:r>
            <a:r>
              <a:rPr lang="en-US" dirty="0"/>
              <a:t> </a:t>
            </a:r>
            <a:r>
              <a:rPr lang="en-US" baseline="0" dirty="0"/>
              <a:t>for original plots</a:t>
            </a:r>
            <a:endParaRPr lang="en-US" dirty="0"/>
          </a:p>
        </c:rich>
      </c:tx>
      <c:layout>
        <c:manualLayout>
          <c:xMode val="edge"/>
          <c:yMode val="edge"/>
          <c:x val="0.14698479362124"/>
          <c:y val="0.064128935100270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Sheet1!$AB$3</c:f>
              <c:strCache>
                <c:ptCount val="1"/>
                <c:pt idx="0">
                  <c:v>Triangulation</c:v>
                </c:pt>
              </c:strCache>
            </c:strRef>
          </c:tx>
          <c:spPr>
            <a:solidFill>
              <a:schemeClr val="accent2"/>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Sheet1!$AB$4:$AB$12</c:f>
              <c:numCache>
                <c:formatCode>General</c:formatCode>
                <c:ptCount val="9"/>
                <c:pt idx="0">
                  <c:v>1.626315789473684</c:v>
                </c:pt>
                <c:pt idx="1">
                  <c:v>0.354464285714286</c:v>
                </c:pt>
                <c:pt idx="2">
                  <c:v>0.876363636363637</c:v>
                </c:pt>
                <c:pt idx="3">
                  <c:v>0.7</c:v>
                </c:pt>
                <c:pt idx="4">
                  <c:v>0.575</c:v>
                </c:pt>
                <c:pt idx="5">
                  <c:v>0.7875</c:v>
                </c:pt>
                <c:pt idx="6">
                  <c:v>0.892857142857143</c:v>
                </c:pt>
                <c:pt idx="7">
                  <c:v>1.554545454545454</c:v>
                </c:pt>
                <c:pt idx="8">
                  <c:v>0.533333333333333</c:v>
                </c:pt>
              </c:numCache>
            </c:numRef>
          </c:val>
          <c:extLst xmlns:c16r2="http://schemas.microsoft.com/office/drawing/2015/06/chart">
            <c:ext xmlns:c16="http://schemas.microsoft.com/office/drawing/2014/chart" uri="{C3380CC4-5D6E-409C-BE32-E72D297353CC}">
              <c16:uniqueId val="{00000000-FCAA-DF48-940B-840974F137B8}"/>
            </c:ext>
          </c:extLst>
        </c:ser>
        <c:ser>
          <c:idx val="1"/>
          <c:order val="1"/>
          <c:tx>
            <c:strRef>
              <c:f>Sheet1!$AC$3</c:f>
              <c:strCache>
                <c:ptCount val="1"/>
                <c:pt idx="0">
                  <c:v>MST</c:v>
                </c:pt>
              </c:strCache>
            </c:strRef>
          </c:tx>
          <c:spPr>
            <a:solidFill>
              <a:srgbClr val="00B05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Sheet1!$AC$4:$AC$12</c:f>
              <c:numCache>
                <c:formatCode>General</c:formatCode>
                <c:ptCount val="9"/>
                <c:pt idx="0">
                  <c:v>3.21578947368421</c:v>
                </c:pt>
                <c:pt idx="1">
                  <c:v>3.296428571428571</c:v>
                </c:pt>
                <c:pt idx="2">
                  <c:v>2.536363636363636</c:v>
                </c:pt>
                <c:pt idx="3">
                  <c:v>2.493749999999999</c:v>
                </c:pt>
                <c:pt idx="4">
                  <c:v>1.325</c:v>
                </c:pt>
                <c:pt idx="5">
                  <c:v>1.589285714285714</c:v>
                </c:pt>
                <c:pt idx="6">
                  <c:v>2.916071428571428</c:v>
                </c:pt>
                <c:pt idx="7">
                  <c:v>5.415151515151515</c:v>
                </c:pt>
                <c:pt idx="8">
                  <c:v>2.26547619047619</c:v>
                </c:pt>
              </c:numCache>
            </c:numRef>
          </c:val>
          <c:extLst xmlns:c16r2="http://schemas.microsoft.com/office/drawing/2015/06/chart">
            <c:ext xmlns:c16="http://schemas.microsoft.com/office/drawing/2014/chart" uri="{C3380CC4-5D6E-409C-BE32-E72D297353CC}">
              <c16:uniqueId val="{00000001-FCAA-DF48-940B-840974F137B8}"/>
            </c:ext>
          </c:extLst>
        </c:ser>
        <c:ser>
          <c:idx val="2"/>
          <c:order val="2"/>
          <c:tx>
            <c:strRef>
              <c:f>Sheet1!$AD$3</c:f>
              <c:strCache>
                <c:ptCount val="1"/>
                <c:pt idx="0">
                  <c:v>Calculating score</c:v>
                </c:pt>
              </c:strCache>
            </c:strRef>
          </c:tx>
          <c:spPr>
            <a:solidFill>
              <a:srgbClr val="FF000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Sheet1!$AD$4:$AD$12</c:f>
              <c:numCache>
                <c:formatCode>General</c:formatCode>
                <c:ptCount val="9"/>
                <c:pt idx="0">
                  <c:v>0.268421052631579</c:v>
                </c:pt>
                <c:pt idx="1">
                  <c:v>0.233035714285714</c:v>
                </c:pt>
                <c:pt idx="2">
                  <c:v>0.243636363636364</c:v>
                </c:pt>
                <c:pt idx="3">
                  <c:v>0.2</c:v>
                </c:pt>
                <c:pt idx="4">
                  <c:v>0.15</c:v>
                </c:pt>
                <c:pt idx="5">
                  <c:v>0.144642857142857</c:v>
                </c:pt>
                <c:pt idx="6">
                  <c:v>0.269642857142857</c:v>
                </c:pt>
                <c:pt idx="7">
                  <c:v>0.378787878787879</c:v>
                </c:pt>
                <c:pt idx="8">
                  <c:v>0.24047619047619</c:v>
                </c:pt>
              </c:numCache>
            </c:numRef>
          </c:val>
          <c:extLst xmlns:c16r2="http://schemas.microsoft.com/office/drawing/2015/06/chart">
            <c:ext xmlns:c16="http://schemas.microsoft.com/office/drawing/2014/chart" uri="{C3380CC4-5D6E-409C-BE32-E72D297353CC}">
              <c16:uniqueId val="{00000002-FCAA-DF48-940B-840974F137B8}"/>
            </c:ext>
          </c:extLst>
        </c:ser>
        <c:dLbls>
          <c:showLegendKey val="0"/>
          <c:showVal val="0"/>
          <c:showCatName val="0"/>
          <c:showSerName val="0"/>
          <c:showPercent val="0"/>
          <c:showBubbleSize val="0"/>
        </c:dLbls>
        <c:gapWidth val="150"/>
        <c:overlap val="100"/>
        <c:axId val="-2130608448"/>
        <c:axId val="-2130533200"/>
      </c:barChart>
      <c:catAx>
        <c:axId val="-213060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30533200"/>
        <c:crosses val="autoZero"/>
        <c:auto val="1"/>
        <c:lblAlgn val="ctr"/>
        <c:lblOffset val="100"/>
        <c:noMultiLvlLbl val="0"/>
      </c:catAx>
      <c:valAx>
        <c:axId val="-213053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3060844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aseline="0" dirty="0"/>
              <a:t>Average outlier computation time for </a:t>
            </a:r>
            <a:r>
              <a:rPr lang="en-US" i="1" baseline="0" dirty="0" smtClean="0"/>
              <a:t>leave-one-out</a:t>
            </a:r>
            <a:r>
              <a:rPr lang="en-US" baseline="0" dirty="0" smtClean="0"/>
              <a:t> </a:t>
            </a:r>
            <a:r>
              <a:rPr lang="en-US" baseline="0" dirty="0"/>
              <a:t>plots</a:t>
            </a:r>
            <a:endParaRPr lang="en-US" dirty="0"/>
          </a:p>
        </c:rich>
      </c:tx>
      <c:layout>
        <c:manualLayout>
          <c:xMode val="edge"/>
          <c:yMode val="edge"/>
          <c:x val="0.144360404709532"/>
          <c:y val="0.081547081935547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Sheet1!$AY$3</c:f>
              <c:strCache>
                <c:ptCount val="1"/>
                <c:pt idx="0">
                  <c:v>Triangulation</c:v>
                </c:pt>
              </c:strCache>
            </c:strRef>
          </c:tx>
          <c:spPr>
            <a:solidFill>
              <a:schemeClr val="accent2"/>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Sheet1!$AY$4:$AY$12</c:f>
              <c:numCache>
                <c:formatCode>General</c:formatCode>
                <c:ptCount val="9"/>
                <c:pt idx="0">
                  <c:v>0.179050567595459</c:v>
                </c:pt>
                <c:pt idx="1">
                  <c:v>0.162171495956873</c:v>
                </c:pt>
                <c:pt idx="2">
                  <c:v>0.0524193548387097</c:v>
                </c:pt>
                <c:pt idx="3">
                  <c:v>0.0306707317073171</c:v>
                </c:pt>
                <c:pt idx="4">
                  <c:v>0.0151250822909809</c:v>
                </c:pt>
                <c:pt idx="5">
                  <c:v>0.0120776526378186</c:v>
                </c:pt>
                <c:pt idx="6">
                  <c:v>0.0120043454644215</c:v>
                </c:pt>
                <c:pt idx="7">
                  <c:v>0.0266108623710337</c:v>
                </c:pt>
                <c:pt idx="8">
                  <c:v>0.00825967113392263</c:v>
                </c:pt>
              </c:numCache>
            </c:numRef>
          </c:val>
          <c:extLst xmlns:c16r2="http://schemas.microsoft.com/office/drawing/2015/06/chart">
            <c:ext xmlns:c16="http://schemas.microsoft.com/office/drawing/2014/chart" uri="{C3380CC4-5D6E-409C-BE32-E72D297353CC}">
              <c16:uniqueId val="{00000000-6CA3-1141-BC66-586E9B19E872}"/>
            </c:ext>
          </c:extLst>
        </c:ser>
        <c:ser>
          <c:idx val="1"/>
          <c:order val="1"/>
          <c:tx>
            <c:strRef>
              <c:f>Sheet1!$AZ$3</c:f>
              <c:strCache>
                <c:ptCount val="1"/>
                <c:pt idx="0">
                  <c:v>MST</c:v>
                </c:pt>
              </c:strCache>
            </c:strRef>
          </c:tx>
          <c:spPr>
            <a:solidFill>
              <a:srgbClr val="00B05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Sheet1!$AZ$4:$AZ$12</c:f>
              <c:numCache>
                <c:formatCode>General</c:formatCode>
                <c:ptCount val="9"/>
                <c:pt idx="0">
                  <c:v>1.715995872033024</c:v>
                </c:pt>
                <c:pt idx="1">
                  <c:v>1.583591644204852</c:v>
                </c:pt>
                <c:pt idx="2">
                  <c:v>0.529970674486804</c:v>
                </c:pt>
                <c:pt idx="3">
                  <c:v>0.301788617886179</c:v>
                </c:pt>
                <c:pt idx="4">
                  <c:v>0.158854509545754</c:v>
                </c:pt>
                <c:pt idx="5">
                  <c:v>0.115893598103142</c:v>
                </c:pt>
                <c:pt idx="6">
                  <c:v>0.120084193373167</c:v>
                </c:pt>
                <c:pt idx="7">
                  <c:v>0.233962753877101</c:v>
                </c:pt>
                <c:pt idx="8">
                  <c:v>0.0845143047238856</c:v>
                </c:pt>
              </c:numCache>
            </c:numRef>
          </c:val>
          <c:extLst xmlns:c16r2="http://schemas.microsoft.com/office/drawing/2015/06/chart">
            <c:ext xmlns:c16="http://schemas.microsoft.com/office/drawing/2014/chart" uri="{C3380CC4-5D6E-409C-BE32-E72D297353CC}">
              <c16:uniqueId val="{00000001-6CA3-1141-BC66-586E9B19E872}"/>
            </c:ext>
          </c:extLst>
        </c:ser>
        <c:ser>
          <c:idx val="2"/>
          <c:order val="2"/>
          <c:tx>
            <c:strRef>
              <c:f>Sheet1!$BA$3</c:f>
              <c:strCache>
                <c:ptCount val="1"/>
                <c:pt idx="0">
                  <c:v>Calculating score</c:v>
                </c:pt>
              </c:strCache>
            </c:strRef>
          </c:tx>
          <c:spPr>
            <a:solidFill>
              <a:srgbClr val="FF000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Sheet1!$BA$4:$BA$12</c:f>
              <c:numCache>
                <c:formatCode>General</c:formatCode>
                <c:ptCount val="9"/>
                <c:pt idx="0">
                  <c:v>0.174200206398349</c:v>
                </c:pt>
                <c:pt idx="1">
                  <c:v>0.170628369272237</c:v>
                </c:pt>
                <c:pt idx="2">
                  <c:v>0.0569794721407625</c:v>
                </c:pt>
                <c:pt idx="3">
                  <c:v>0.035020325203252</c:v>
                </c:pt>
                <c:pt idx="4">
                  <c:v>0.0158903884134299</c:v>
                </c:pt>
                <c:pt idx="5">
                  <c:v>0.0103289863663308</c:v>
                </c:pt>
                <c:pt idx="6">
                  <c:v>0.0115290602933188</c:v>
                </c:pt>
                <c:pt idx="7">
                  <c:v>0.0166180001297774</c:v>
                </c:pt>
                <c:pt idx="8">
                  <c:v>0.00851867693185058</c:v>
                </c:pt>
              </c:numCache>
            </c:numRef>
          </c:val>
          <c:extLst xmlns:c16r2="http://schemas.microsoft.com/office/drawing/2015/06/chart">
            <c:ext xmlns:c16="http://schemas.microsoft.com/office/drawing/2014/chart" uri="{C3380CC4-5D6E-409C-BE32-E72D297353CC}">
              <c16:uniqueId val="{00000002-6CA3-1141-BC66-586E9B19E872}"/>
            </c:ext>
          </c:extLst>
        </c:ser>
        <c:dLbls>
          <c:showLegendKey val="0"/>
          <c:showVal val="0"/>
          <c:showCatName val="0"/>
          <c:showSerName val="0"/>
          <c:showPercent val="0"/>
          <c:showBubbleSize val="0"/>
        </c:dLbls>
        <c:gapWidth val="150"/>
        <c:overlap val="100"/>
        <c:axId val="2147284928"/>
        <c:axId val="1408915536"/>
      </c:barChart>
      <c:catAx>
        <c:axId val="214728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08915536"/>
        <c:crosses val="autoZero"/>
        <c:auto val="1"/>
        <c:lblAlgn val="ctr"/>
        <c:lblOffset val="100"/>
        <c:noMultiLvlLbl val="0"/>
      </c:catAx>
      <c:valAx>
        <c:axId val="1408915536"/>
        <c:scaling>
          <c:orientation val="minMax"/>
          <c:max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47284928"/>
        <c:crosses val="autoZero"/>
        <c:crossBetween val="between"/>
      </c:valAx>
      <c:spPr>
        <a:noFill/>
        <a:ln>
          <a:noFill/>
        </a:ln>
        <a:effectLst/>
      </c:spPr>
    </c:plotArea>
    <c:legend>
      <c:legendPos val="b"/>
      <c:layout>
        <c:manualLayout>
          <c:xMode val="edge"/>
          <c:yMode val="edge"/>
          <c:x val="0.291559798292965"/>
          <c:y val="0.86805457702685"/>
          <c:w val="0.436889874296358"/>
          <c:h val="0.1016784750463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aseline="0" dirty="0"/>
              <a:t>Average outlier computation time for all </a:t>
            </a:r>
            <a:r>
              <a:rPr lang="en-US" i="1" baseline="0" dirty="0"/>
              <a:t>leave-one-out</a:t>
            </a:r>
            <a:r>
              <a:rPr lang="en-US" baseline="0" dirty="0"/>
              <a:t> plots</a:t>
            </a:r>
            <a:endParaRPr lang="en-US" dirty="0"/>
          </a:p>
        </c:rich>
      </c:tx>
      <c:layout>
        <c:manualLayout>
          <c:xMode val="edge"/>
          <c:yMode val="edge"/>
          <c:x val="0.144360449927257"/>
          <c:y val="0.092897096018159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Sheet1!$AY$3</c:f>
              <c:strCache>
                <c:ptCount val="1"/>
                <c:pt idx="0">
                  <c:v>Triangulation</c:v>
                </c:pt>
              </c:strCache>
            </c:strRef>
          </c:tx>
          <c:spPr>
            <a:solidFill>
              <a:schemeClr val="accent2"/>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Sheet1!$AY$4:$AY$12</c:f>
              <c:numCache>
                <c:formatCode>General</c:formatCode>
                <c:ptCount val="9"/>
                <c:pt idx="0">
                  <c:v>0.179050567595459</c:v>
                </c:pt>
                <c:pt idx="1">
                  <c:v>0.162171495956873</c:v>
                </c:pt>
                <c:pt idx="2">
                  <c:v>0.0524193548387097</c:v>
                </c:pt>
                <c:pt idx="3">
                  <c:v>0.0306707317073171</c:v>
                </c:pt>
                <c:pt idx="4">
                  <c:v>0.0151250822909809</c:v>
                </c:pt>
                <c:pt idx="5">
                  <c:v>0.0120776526378186</c:v>
                </c:pt>
                <c:pt idx="6">
                  <c:v>0.0120043454644215</c:v>
                </c:pt>
                <c:pt idx="7">
                  <c:v>0.0266108623710337</c:v>
                </c:pt>
                <c:pt idx="8">
                  <c:v>0.00825967113392263</c:v>
                </c:pt>
              </c:numCache>
            </c:numRef>
          </c:val>
          <c:extLst xmlns:c16r2="http://schemas.microsoft.com/office/drawing/2015/06/chart">
            <c:ext xmlns:c16="http://schemas.microsoft.com/office/drawing/2014/chart" uri="{C3380CC4-5D6E-409C-BE32-E72D297353CC}">
              <c16:uniqueId val="{00000000-6CA3-1141-BC66-586E9B19E872}"/>
            </c:ext>
          </c:extLst>
        </c:ser>
        <c:ser>
          <c:idx val="1"/>
          <c:order val="1"/>
          <c:tx>
            <c:strRef>
              <c:f>Sheet1!$AZ$3</c:f>
              <c:strCache>
                <c:ptCount val="1"/>
                <c:pt idx="0">
                  <c:v>MST</c:v>
                </c:pt>
              </c:strCache>
            </c:strRef>
          </c:tx>
          <c:spPr>
            <a:solidFill>
              <a:srgbClr val="00B05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Sheet1!$AZ$4:$AZ$12</c:f>
              <c:numCache>
                <c:formatCode>General</c:formatCode>
                <c:ptCount val="9"/>
                <c:pt idx="0">
                  <c:v>1.715995872033024</c:v>
                </c:pt>
                <c:pt idx="1">
                  <c:v>1.583591644204852</c:v>
                </c:pt>
                <c:pt idx="2">
                  <c:v>0.529970674486804</c:v>
                </c:pt>
                <c:pt idx="3">
                  <c:v>0.301788617886179</c:v>
                </c:pt>
                <c:pt idx="4">
                  <c:v>0.158854509545754</c:v>
                </c:pt>
                <c:pt idx="5">
                  <c:v>0.115893598103142</c:v>
                </c:pt>
                <c:pt idx="6">
                  <c:v>0.120084193373167</c:v>
                </c:pt>
                <c:pt idx="7">
                  <c:v>0.233962753877101</c:v>
                </c:pt>
                <c:pt idx="8">
                  <c:v>0.0845143047238856</c:v>
                </c:pt>
              </c:numCache>
            </c:numRef>
          </c:val>
          <c:extLst xmlns:c16r2="http://schemas.microsoft.com/office/drawing/2015/06/chart">
            <c:ext xmlns:c16="http://schemas.microsoft.com/office/drawing/2014/chart" uri="{C3380CC4-5D6E-409C-BE32-E72D297353CC}">
              <c16:uniqueId val="{00000001-6CA3-1141-BC66-586E9B19E872}"/>
            </c:ext>
          </c:extLst>
        </c:ser>
        <c:ser>
          <c:idx val="2"/>
          <c:order val="2"/>
          <c:tx>
            <c:strRef>
              <c:f>Sheet1!$BA$3</c:f>
              <c:strCache>
                <c:ptCount val="1"/>
                <c:pt idx="0">
                  <c:v>Calculating score</c:v>
                </c:pt>
              </c:strCache>
            </c:strRef>
          </c:tx>
          <c:spPr>
            <a:solidFill>
              <a:srgbClr val="FF000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Sheet1!$BA$4:$BA$12</c:f>
              <c:numCache>
                <c:formatCode>General</c:formatCode>
                <c:ptCount val="9"/>
                <c:pt idx="0">
                  <c:v>0.174200206398349</c:v>
                </c:pt>
                <c:pt idx="1">
                  <c:v>0.170628369272237</c:v>
                </c:pt>
                <c:pt idx="2">
                  <c:v>0.0569794721407625</c:v>
                </c:pt>
                <c:pt idx="3">
                  <c:v>0.035020325203252</c:v>
                </c:pt>
                <c:pt idx="4">
                  <c:v>0.0158903884134299</c:v>
                </c:pt>
                <c:pt idx="5">
                  <c:v>0.0103289863663308</c:v>
                </c:pt>
                <c:pt idx="6">
                  <c:v>0.0115290602933188</c:v>
                </c:pt>
                <c:pt idx="7">
                  <c:v>0.0166180001297774</c:v>
                </c:pt>
                <c:pt idx="8">
                  <c:v>0.00851867693185058</c:v>
                </c:pt>
              </c:numCache>
            </c:numRef>
          </c:val>
          <c:extLst xmlns:c16r2="http://schemas.microsoft.com/office/drawing/2015/06/chart">
            <c:ext xmlns:c16="http://schemas.microsoft.com/office/drawing/2014/chart" uri="{C3380CC4-5D6E-409C-BE32-E72D297353CC}">
              <c16:uniqueId val="{00000002-6CA3-1141-BC66-586E9B19E872}"/>
            </c:ext>
          </c:extLst>
        </c:ser>
        <c:dLbls>
          <c:showLegendKey val="0"/>
          <c:showVal val="0"/>
          <c:showCatName val="0"/>
          <c:showSerName val="0"/>
          <c:showPercent val="0"/>
          <c:showBubbleSize val="0"/>
        </c:dLbls>
        <c:gapWidth val="150"/>
        <c:overlap val="100"/>
        <c:axId val="-2125137584"/>
        <c:axId val="1254944640"/>
      </c:barChart>
      <c:catAx>
        <c:axId val="-21251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254944640"/>
        <c:crosses val="autoZero"/>
        <c:auto val="1"/>
        <c:lblAlgn val="ctr"/>
        <c:lblOffset val="100"/>
        <c:noMultiLvlLbl val="0"/>
      </c:catAx>
      <c:valAx>
        <c:axId val="1254944640"/>
        <c:scaling>
          <c:orientation val="minMax"/>
          <c:max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5137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Average outlier</a:t>
            </a:r>
            <a:r>
              <a:rPr lang="en-US" baseline="0" dirty="0"/>
              <a:t> computation time per </a:t>
            </a:r>
            <a:r>
              <a:rPr lang="en-US" i="1" baseline="0" dirty="0"/>
              <a:t>leave-one-out</a:t>
            </a:r>
            <a:r>
              <a:rPr lang="en-US" baseline="0" dirty="0"/>
              <a:t> plot</a:t>
            </a:r>
            <a:endParaRPr lang="en-US" dirty="0"/>
          </a:p>
        </c:rich>
      </c:tx>
      <c:layout>
        <c:manualLayout>
          <c:xMode val="edge"/>
          <c:yMode val="edge"/>
          <c:x val="0.113966849964305"/>
          <c:y val="0.1577076743085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Sheet1!$BC$3</c:f>
              <c:strCache>
                <c:ptCount val="1"/>
                <c:pt idx="0">
                  <c:v>Triangulation</c:v>
                </c:pt>
              </c:strCache>
            </c:strRef>
          </c:tx>
          <c:spPr>
            <a:solidFill>
              <a:schemeClr val="accent2"/>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Sheet1!$BC$4:$BC$12</c:f>
              <c:numCache>
                <c:formatCode>General</c:formatCode>
                <c:ptCount val="9"/>
                <c:pt idx="0">
                  <c:v>0.191501103752759</c:v>
                </c:pt>
                <c:pt idx="1">
                  <c:v>0.180187178287319</c:v>
                </c:pt>
                <c:pt idx="2">
                  <c:v>0.172621921776919</c:v>
                </c:pt>
                <c:pt idx="3">
                  <c:v>0.16804008908686</c:v>
                </c:pt>
                <c:pt idx="4">
                  <c:v>0.180196078431373</c:v>
                </c:pt>
                <c:pt idx="5">
                  <c:v>0.235209235209235</c:v>
                </c:pt>
                <c:pt idx="6">
                  <c:v>0.206060606060606</c:v>
                </c:pt>
                <c:pt idx="7">
                  <c:v>0.470298165137615</c:v>
                </c:pt>
                <c:pt idx="8">
                  <c:v>0.176985743380855</c:v>
                </c:pt>
              </c:numCache>
            </c:numRef>
          </c:val>
          <c:extLst xmlns:c16r2="http://schemas.microsoft.com/office/drawing/2015/06/chart">
            <c:ext xmlns:c16="http://schemas.microsoft.com/office/drawing/2014/chart" uri="{C3380CC4-5D6E-409C-BE32-E72D297353CC}">
              <c16:uniqueId val="{00000000-8479-D340-9738-6CF4D93B1AA2}"/>
            </c:ext>
          </c:extLst>
        </c:ser>
        <c:ser>
          <c:idx val="1"/>
          <c:order val="1"/>
          <c:tx>
            <c:strRef>
              <c:f>Sheet1!$BD$3</c:f>
              <c:strCache>
                <c:ptCount val="1"/>
                <c:pt idx="0">
                  <c:v>MST</c:v>
                </c:pt>
              </c:strCache>
            </c:strRef>
          </c:tx>
          <c:spPr>
            <a:solidFill>
              <a:srgbClr val="00B05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Sheet1!$BD$4:$BD$12</c:f>
              <c:numCache>
                <c:formatCode>General</c:formatCode>
                <c:ptCount val="9"/>
                <c:pt idx="0">
                  <c:v>1.835320088300221</c:v>
                </c:pt>
                <c:pt idx="1">
                  <c:v>1.759513336452972</c:v>
                </c:pt>
                <c:pt idx="2">
                  <c:v>1.74524384355384</c:v>
                </c:pt>
                <c:pt idx="3">
                  <c:v>1.653452115812918</c:v>
                </c:pt>
                <c:pt idx="4">
                  <c:v>1.892549019607843</c:v>
                </c:pt>
                <c:pt idx="5">
                  <c:v>2.256998556998557</c:v>
                </c:pt>
                <c:pt idx="6">
                  <c:v>2.061305361305361</c:v>
                </c:pt>
                <c:pt idx="7">
                  <c:v>4.1348623853211</c:v>
                </c:pt>
                <c:pt idx="8">
                  <c:v>1.810947046843177</c:v>
                </c:pt>
              </c:numCache>
            </c:numRef>
          </c:val>
          <c:extLst xmlns:c16r2="http://schemas.microsoft.com/office/drawing/2015/06/chart">
            <c:ext xmlns:c16="http://schemas.microsoft.com/office/drawing/2014/chart" uri="{C3380CC4-5D6E-409C-BE32-E72D297353CC}">
              <c16:uniqueId val="{00000001-8479-D340-9738-6CF4D93B1AA2}"/>
            </c:ext>
          </c:extLst>
        </c:ser>
        <c:ser>
          <c:idx val="2"/>
          <c:order val="2"/>
          <c:tx>
            <c:strRef>
              <c:f>Sheet1!$BE$3</c:f>
              <c:strCache>
                <c:ptCount val="1"/>
                <c:pt idx="0">
                  <c:v>Calculating score</c:v>
                </c:pt>
              </c:strCache>
            </c:strRef>
          </c:tx>
          <c:spPr>
            <a:solidFill>
              <a:srgbClr val="FF000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Sheet1!$BE$4:$BE$12</c:f>
              <c:numCache>
                <c:formatCode>General</c:formatCode>
                <c:ptCount val="9"/>
                <c:pt idx="0">
                  <c:v>0.186313465783664</c:v>
                </c:pt>
                <c:pt idx="1">
                  <c:v>0.189583528310716</c:v>
                </c:pt>
                <c:pt idx="2">
                  <c:v>0.187638821825205</c:v>
                </c:pt>
                <c:pt idx="3">
                  <c:v>0.191870824053452</c:v>
                </c:pt>
                <c:pt idx="4">
                  <c:v>0.189313725490196</c:v>
                </c:pt>
                <c:pt idx="5">
                  <c:v>0.201154401154401</c:v>
                </c:pt>
                <c:pt idx="6">
                  <c:v>0.197902097902098</c:v>
                </c:pt>
                <c:pt idx="7">
                  <c:v>0.293692660550459</c:v>
                </c:pt>
                <c:pt idx="8">
                  <c:v>0.182535641547862</c:v>
                </c:pt>
              </c:numCache>
            </c:numRef>
          </c:val>
          <c:extLst xmlns:c16r2="http://schemas.microsoft.com/office/drawing/2015/06/chart">
            <c:ext xmlns:c16="http://schemas.microsoft.com/office/drawing/2014/chart" uri="{C3380CC4-5D6E-409C-BE32-E72D297353CC}">
              <c16:uniqueId val="{00000002-8479-D340-9738-6CF4D93B1AA2}"/>
            </c:ext>
          </c:extLst>
        </c:ser>
        <c:dLbls>
          <c:showLegendKey val="0"/>
          <c:showVal val="0"/>
          <c:showCatName val="0"/>
          <c:showSerName val="0"/>
          <c:showPercent val="0"/>
          <c:showBubbleSize val="0"/>
        </c:dLbls>
        <c:gapWidth val="150"/>
        <c:overlap val="100"/>
        <c:axId val="-2124871360"/>
        <c:axId val="-2129919680"/>
      </c:barChart>
      <c:catAx>
        <c:axId val="-2124871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9919680"/>
        <c:crosses val="autoZero"/>
        <c:auto val="1"/>
        <c:lblAlgn val="ctr"/>
        <c:lblOffset val="100"/>
        <c:noMultiLvlLbl val="0"/>
      </c:catAx>
      <c:valAx>
        <c:axId val="-2129919680"/>
        <c:scaling>
          <c:orientation val="minMax"/>
          <c:max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487136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Average binning time per plot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Sheet1!$Z$3</c:f>
              <c:strCache>
                <c:ptCount val="1"/>
                <c:pt idx="0">
                  <c:v>Preprocessing</c:v>
                </c:pt>
              </c:strCache>
            </c:strRef>
          </c:tx>
          <c:spPr>
            <a:solidFill>
              <a:schemeClr val="accent3"/>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Sheet1!$Z$4:$Z$12</c:f>
              <c:numCache>
                <c:formatCode>General</c:formatCode>
                <c:ptCount val="9"/>
                <c:pt idx="0">
                  <c:v>0.657894736842105</c:v>
                </c:pt>
                <c:pt idx="1">
                  <c:v>0.983482142857142</c:v>
                </c:pt>
                <c:pt idx="2">
                  <c:v>2.792727272727273</c:v>
                </c:pt>
                <c:pt idx="3">
                  <c:v>7.608333333333333</c:v>
                </c:pt>
                <c:pt idx="4">
                  <c:v>1.158928571428572</c:v>
                </c:pt>
                <c:pt idx="5">
                  <c:v>0.310714285714286</c:v>
                </c:pt>
                <c:pt idx="6">
                  <c:v>0.796428571428572</c:v>
                </c:pt>
                <c:pt idx="7">
                  <c:v>1.133333333333334</c:v>
                </c:pt>
                <c:pt idx="8">
                  <c:v>1.135714285714285</c:v>
                </c:pt>
              </c:numCache>
            </c:numRef>
          </c:val>
          <c:extLst xmlns:c16r2="http://schemas.microsoft.com/office/drawing/2015/06/chart">
            <c:ext xmlns:c16="http://schemas.microsoft.com/office/drawing/2014/chart" uri="{C3380CC4-5D6E-409C-BE32-E72D297353CC}">
              <c16:uniqueId val="{00000000-E7FA-7A41-B8A7-42C9EC1BB5F3}"/>
            </c:ext>
          </c:extLst>
        </c:ser>
        <c:dLbls>
          <c:showLegendKey val="0"/>
          <c:showVal val="0"/>
          <c:showCatName val="0"/>
          <c:showSerName val="0"/>
          <c:showPercent val="0"/>
          <c:showBubbleSize val="0"/>
        </c:dLbls>
        <c:gapWidth val="150"/>
        <c:overlap val="100"/>
        <c:axId val="-2127182336"/>
        <c:axId val="-1177391328"/>
      </c:barChart>
      <c:catAx>
        <c:axId val="-212718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77391328"/>
        <c:crosses val="autoZero"/>
        <c:auto val="1"/>
        <c:lblAlgn val="ctr"/>
        <c:lblOffset val="100"/>
        <c:noMultiLvlLbl val="0"/>
      </c:catAx>
      <c:valAx>
        <c:axId val="-117739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718233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Average outlier</a:t>
            </a:r>
            <a:r>
              <a:rPr lang="en-US" baseline="0" dirty="0"/>
              <a:t> computation time</a:t>
            </a:r>
            <a:r>
              <a:rPr lang="en-US" dirty="0"/>
              <a:t> </a:t>
            </a:r>
            <a:r>
              <a:rPr lang="en-US" baseline="0" dirty="0"/>
              <a:t>for original plots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Sheet1!$AB$3</c:f>
              <c:strCache>
                <c:ptCount val="1"/>
                <c:pt idx="0">
                  <c:v>Triangulation</c:v>
                </c:pt>
              </c:strCache>
            </c:strRef>
          </c:tx>
          <c:spPr>
            <a:solidFill>
              <a:schemeClr val="accent2"/>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Sheet1!$AB$4:$AB$12</c:f>
              <c:numCache>
                <c:formatCode>General</c:formatCode>
                <c:ptCount val="9"/>
                <c:pt idx="0">
                  <c:v>1.626315789473684</c:v>
                </c:pt>
                <c:pt idx="1">
                  <c:v>0.354464285714286</c:v>
                </c:pt>
                <c:pt idx="2">
                  <c:v>0.876363636363637</c:v>
                </c:pt>
                <c:pt idx="3">
                  <c:v>0.7</c:v>
                </c:pt>
                <c:pt idx="4">
                  <c:v>0.575</c:v>
                </c:pt>
                <c:pt idx="5">
                  <c:v>0.7875</c:v>
                </c:pt>
                <c:pt idx="6">
                  <c:v>0.892857142857143</c:v>
                </c:pt>
                <c:pt idx="7">
                  <c:v>1.554545454545454</c:v>
                </c:pt>
                <c:pt idx="8">
                  <c:v>0.533333333333333</c:v>
                </c:pt>
              </c:numCache>
            </c:numRef>
          </c:val>
          <c:extLst xmlns:c16r2="http://schemas.microsoft.com/office/drawing/2015/06/chart">
            <c:ext xmlns:c16="http://schemas.microsoft.com/office/drawing/2014/chart" uri="{C3380CC4-5D6E-409C-BE32-E72D297353CC}">
              <c16:uniqueId val="{00000000-FCAA-DF48-940B-840974F137B8}"/>
            </c:ext>
          </c:extLst>
        </c:ser>
        <c:ser>
          <c:idx val="1"/>
          <c:order val="1"/>
          <c:tx>
            <c:strRef>
              <c:f>Sheet1!$AC$3</c:f>
              <c:strCache>
                <c:ptCount val="1"/>
                <c:pt idx="0">
                  <c:v>MST</c:v>
                </c:pt>
              </c:strCache>
            </c:strRef>
          </c:tx>
          <c:spPr>
            <a:solidFill>
              <a:srgbClr val="00B05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Sheet1!$AC$4:$AC$12</c:f>
              <c:numCache>
                <c:formatCode>General</c:formatCode>
                <c:ptCount val="9"/>
                <c:pt idx="0">
                  <c:v>3.21578947368421</c:v>
                </c:pt>
                <c:pt idx="1">
                  <c:v>3.296428571428571</c:v>
                </c:pt>
                <c:pt idx="2">
                  <c:v>2.536363636363636</c:v>
                </c:pt>
                <c:pt idx="3">
                  <c:v>2.493749999999999</c:v>
                </c:pt>
                <c:pt idx="4">
                  <c:v>1.325</c:v>
                </c:pt>
                <c:pt idx="5">
                  <c:v>1.589285714285714</c:v>
                </c:pt>
                <c:pt idx="6">
                  <c:v>2.916071428571428</c:v>
                </c:pt>
                <c:pt idx="7">
                  <c:v>5.415151515151515</c:v>
                </c:pt>
                <c:pt idx="8">
                  <c:v>2.26547619047619</c:v>
                </c:pt>
              </c:numCache>
            </c:numRef>
          </c:val>
          <c:extLst xmlns:c16r2="http://schemas.microsoft.com/office/drawing/2015/06/chart">
            <c:ext xmlns:c16="http://schemas.microsoft.com/office/drawing/2014/chart" uri="{C3380CC4-5D6E-409C-BE32-E72D297353CC}">
              <c16:uniqueId val="{00000001-FCAA-DF48-940B-840974F137B8}"/>
            </c:ext>
          </c:extLst>
        </c:ser>
        <c:ser>
          <c:idx val="2"/>
          <c:order val="2"/>
          <c:tx>
            <c:strRef>
              <c:f>Sheet1!$AD$3</c:f>
              <c:strCache>
                <c:ptCount val="1"/>
                <c:pt idx="0">
                  <c:v>Calculating score</c:v>
                </c:pt>
              </c:strCache>
            </c:strRef>
          </c:tx>
          <c:spPr>
            <a:solidFill>
              <a:srgbClr val="FF000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Sheet1!$AD$4:$AD$12</c:f>
              <c:numCache>
                <c:formatCode>General</c:formatCode>
                <c:ptCount val="9"/>
                <c:pt idx="0">
                  <c:v>0.268421052631579</c:v>
                </c:pt>
                <c:pt idx="1">
                  <c:v>0.233035714285714</c:v>
                </c:pt>
                <c:pt idx="2">
                  <c:v>0.243636363636364</c:v>
                </c:pt>
                <c:pt idx="3">
                  <c:v>0.2</c:v>
                </c:pt>
                <c:pt idx="4">
                  <c:v>0.15</c:v>
                </c:pt>
                <c:pt idx="5">
                  <c:v>0.144642857142857</c:v>
                </c:pt>
                <c:pt idx="6">
                  <c:v>0.269642857142857</c:v>
                </c:pt>
                <c:pt idx="7">
                  <c:v>0.378787878787879</c:v>
                </c:pt>
                <c:pt idx="8">
                  <c:v>0.24047619047619</c:v>
                </c:pt>
              </c:numCache>
            </c:numRef>
          </c:val>
          <c:extLst xmlns:c16r2="http://schemas.microsoft.com/office/drawing/2015/06/chart">
            <c:ext xmlns:c16="http://schemas.microsoft.com/office/drawing/2014/chart" uri="{C3380CC4-5D6E-409C-BE32-E72D297353CC}">
              <c16:uniqueId val="{00000002-FCAA-DF48-940B-840974F137B8}"/>
            </c:ext>
          </c:extLst>
        </c:ser>
        <c:dLbls>
          <c:showLegendKey val="0"/>
          <c:showVal val="0"/>
          <c:showCatName val="0"/>
          <c:showSerName val="0"/>
          <c:showPercent val="0"/>
          <c:showBubbleSize val="0"/>
        </c:dLbls>
        <c:gapWidth val="150"/>
        <c:overlap val="100"/>
        <c:axId val="-2125804432"/>
        <c:axId val="-2126922240"/>
      </c:barChart>
      <c:catAx>
        <c:axId val="-212580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6922240"/>
        <c:crosses val="autoZero"/>
        <c:auto val="1"/>
        <c:lblAlgn val="ctr"/>
        <c:lblOffset val="100"/>
        <c:noMultiLvlLbl val="0"/>
      </c:catAx>
      <c:valAx>
        <c:axId val="-212692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5804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aseline="0" dirty="0"/>
              <a:t>Average outlier computation time for all </a:t>
            </a:r>
            <a:r>
              <a:rPr lang="en-US" i="1" baseline="0" dirty="0"/>
              <a:t>leave-one-out</a:t>
            </a:r>
            <a:r>
              <a:rPr lang="en-US" baseline="0" dirty="0"/>
              <a:t> plots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Sheet1!$AY$3</c:f>
              <c:strCache>
                <c:ptCount val="1"/>
                <c:pt idx="0">
                  <c:v>Triangulation</c:v>
                </c:pt>
              </c:strCache>
            </c:strRef>
          </c:tx>
          <c:spPr>
            <a:solidFill>
              <a:schemeClr val="accent2"/>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Sheet1!$AY$4:$AY$12</c:f>
              <c:numCache>
                <c:formatCode>General</c:formatCode>
                <c:ptCount val="9"/>
                <c:pt idx="0">
                  <c:v>0.179050567595459</c:v>
                </c:pt>
                <c:pt idx="1">
                  <c:v>0.162171495956873</c:v>
                </c:pt>
                <c:pt idx="2">
                  <c:v>0.0524193548387097</c:v>
                </c:pt>
                <c:pt idx="3">
                  <c:v>0.0306707317073171</c:v>
                </c:pt>
                <c:pt idx="4">
                  <c:v>0.0151250822909809</c:v>
                </c:pt>
                <c:pt idx="5">
                  <c:v>0.0120776526378186</c:v>
                </c:pt>
                <c:pt idx="6">
                  <c:v>0.0120043454644215</c:v>
                </c:pt>
                <c:pt idx="7">
                  <c:v>0.0266108623710337</c:v>
                </c:pt>
                <c:pt idx="8">
                  <c:v>0.00825967113392263</c:v>
                </c:pt>
              </c:numCache>
            </c:numRef>
          </c:val>
          <c:extLst xmlns:c16r2="http://schemas.microsoft.com/office/drawing/2015/06/chart">
            <c:ext xmlns:c16="http://schemas.microsoft.com/office/drawing/2014/chart" uri="{C3380CC4-5D6E-409C-BE32-E72D297353CC}">
              <c16:uniqueId val="{00000000-6CA3-1141-BC66-586E9B19E872}"/>
            </c:ext>
          </c:extLst>
        </c:ser>
        <c:ser>
          <c:idx val="1"/>
          <c:order val="1"/>
          <c:tx>
            <c:strRef>
              <c:f>Sheet1!$AZ$3</c:f>
              <c:strCache>
                <c:ptCount val="1"/>
                <c:pt idx="0">
                  <c:v>MST</c:v>
                </c:pt>
              </c:strCache>
            </c:strRef>
          </c:tx>
          <c:spPr>
            <a:solidFill>
              <a:srgbClr val="00B05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Sheet1!$AZ$4:$AZ$12</c:f>
              <c:numCache>
                <c:formatCode>General</c:formatCode>
                <c:ptCount val="9"/>
                <c:pt idx="0">
                  <c:v>1.715995872033024</c:v>
                </c:pt>
                <c:pt idx="1">
                  <c:v>1.583591644204852</c:v>
                </c:pt>
                <c:pt idx="2">
                  <c:v>0.529970674486804</c:v>
                </c:pt>
                <c:pt idx="3">
                  <c:v>0.301788617886179</c:v>
                </c:pt>
                <c:pt idx="4">
                  <c:v>0.158854509545754</c:v>
                </c:pt>
                <c:pt idx="5">
                  <c:v>0.115893598103142</c:v>
                </c:pt>
                <c:pt idx="6">
                  <c:v>0.120084193373167</c:v>
                </c:pt>
                <c:pt idx="7">
                  <c:v>0.233962753877101</c:v>
                </c:pt>
                <c:pt idx="8">
                  <c:v>0.0845143047238856</c:v>
                </c:pt>
              </c:numCache>
            </c:numRef>
          </c:val>
          <c:extLst xmlns:c16r2="http://schemas.microsoft.com/office/drawing/2015/06/chart">
            <c:ext xmlns:c16="http://schemas.microsoft.com/office/drawing/2014/chart" uri="{C3380CC4-5D6E-409C-BE32-E72D297353CC}">
              <c16:uniqueId val="{00000001-6CA3-1141-BC66-586E9B19E872}"/>
            </c:ext>
          </c:extLst>
        </c:ser>
        <c:ser>
          <c:idx val="2"/>
          <c:order val="2"/>
          <c:tx>
            <c:strRef>
              <c:f>Sheet1!$BA$3</c:f>
              <c:strCache>
                <c:ptCount val="1"/>
                <c:pt idx="0">
                  <c:v>Calculating score</c:v>
                </c:pt>
              </c:strCache>
            </c:strRef>
          </c:tx>
          <c:spPr>
            <a:solidFill>
              <a:srgbClr val="FF000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Sheet1!$BA$4:$BA$12</c:f>
              <c:numCache>
                <c:formatCode>General</c:formatCode>
                <c:ptCount val="9"/>
                <c:pt idx="0">
                  <c:v>0.174200206398349</c:v>
                </c:pt>
                <c:pt idx="1">
                  <c:v>0.170628369272237</c:v>
                </c:pt>
                <c:pt idx="2">
                  <c:v>0.0569794721407625</c:v>
                </c:pt>
                <c:pt idx="3">
                  <c:v>0.035020325203252</c:v>
                </c:pt>
                <c:pt idx="4">
                  <c:v>0.0158903884134299</c:v>
                </c:pt>
                <c:pt idx="5">
                  <c:v>0.0103289863663308</c:v>
                </c:pt>
                <c:pt idx="6">
                  <c:v>0.0115290602933188</c:v>
                </c:pt>
                <c:pt idx="7">
                  <c:v>0.0166180001297774</c:v>
                </c:pt>
                <c:pt idx="8">
                  <c:v>0.00851867693185058</c:v>
                </c:pt>
              </c:numCache>
            </c:numRef>
          </c:val>
          <c:extLst xmlns:c16r2="http://schemas.microsoft.com/office/drawing/2015/06/chart">
            <c:ext xmlns:c16="http://schemas.microsoft.com/office/drawing/2014/chart" uri="{C3380CC4-5D6E-409C-BE32-E72D297353CC}">
              <c16:uniqueId val="{00000002-6CA3-1141-BC66-586E9B19E872}"/>
            </c:ext>
          </c:extLst>
        </c:ser>
        <c:dLbls>
          <c:showLegendKey val="0"/>
          <c:showVal val="0"/>
          <c:showCatName val="0"/>
          <c:showSerName val="0"/>
          <c:showPercent val="0"/>
          <c:showBubbleSize val="0"/>
        </c:dLbls>
        <c:gapWidth val="150"/>
        <c:overlap val="100"/>
        <c:axId val="-1177869344"/>
        <c:axId val="-2125615504"/>
      </c:barChart>
      <c:catAx>
        <c:axId val="-1177869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5615504"/>
        <c:crosses val="autoZero"/>
        <c:auto val="1"/>
        <c:lblAlgn val="ctr"/>
        <c:lblOffset val="100"/>
        <c:noMultiLvlLbl val="0"/>
      </c:catAx>
      <c:valAx>
        <c:axId val="-2125615504"/>
        <c:scaling>
          <c:orientation val="minMax"/>
          <c:max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778693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Average outlier</a:t>
            </a:r>
            <a:r>
              <a:rPr lang="en-US" baseline="0" dirty="0"/>
              <a:t> computation time per </a:t>
            </a:r>
            <a:r>
              <a:rPr lang="en-US" i="1" baseline="0" dirty="0"/>
              <a:t>leave-one-out</a:t>
            </a:r>
            <a:r>
              <a:rPr lang="en-US" baseline="0" dirty="0"/>
              <a:t> plot</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Sheet1!$BC$3</c:f>
              <c:strCache>
                <c:ptCount val="1"/>
                <c:pt idx="0">
                  <c:v>Triangulation</c:v>
                </c:pt>
              </c:strCache>
            </c:strRef>
          </c:tx>
          <c:spPr>
            <a:solidFill>
              <a:schemeClr val="accent2"/>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Sheet1!$BC$4:$BC$12</c:f>
              <c:numCache>
                <c:formatCode>General</c:formatCode>
                <c:ptCount val="9"/>
                <c:pt idx="0">
                  <c:v>0.191501103752759</c:v>
                </c:pt>
                <c:pt idx="1">
                  <c:v>0.180187178287319</c:v>
                </c:pt>
                <c:pt idx="2">
                  <c:v>0.172621921776919</c:v>
                </c:pt>
                <c:pt idx="3">
                  <c:v>0.16804008908686</c:v>
                </c:pt>
                <c:pt idx="4">
                  <c:v>0.180196078431373</c:v>
                </c:pt>
                <c:pt idx="5">
                  <c:v>0.235209235209235</c:v>
                </c:pt>
                <c:pt idx="6">
                  <c:v>0.206060606060606</c:v>
                </c:pt>
                <c:pt idx="7">
                  <c:v>0.470298165137615</c:v>
                </c:pt>
                <c:pt idx="8">
                  <c:v>0.176985743380855</c:v>
                </c:pt>
              </c:numCache>
            </c:numRef>
          </c:val>
          <c:extLst xmlns:c16r2="http://schemas.microsoft.com/office/drawing/2015/06/chart">
            <c:ext xmlns:c16="http://schemas.microsoft.com/office/drawing/2014/chart" uri="{C3380CC4-5D6E-409C-BE32-E72D297353CC}">
              <c16:uniqueId val="{00000000-8479-D340-9738-6CF4D93B1AA2}"/>
            </c:ext>
          </c:extLst>
        </c:ser>
        <c:ser>
          <c:idx val="1"/>
          <c:order val="1"/>
          <c:tx>
            <c:strRef>
              <c:f>Sheet1!$BD$3</c:f>
              <c:strCache>
                <c:ptCount val="1"/>
                <c:pt idx="0">
                  <c:v>MST</c:v>
                </c:pt>
              </c:strCache>
            </c:strRef>
          </c:tx>
          <c:spPr>
            <a:solidFill>
              <a:srgbClr val="00B05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Sheet1!$BD$4:$BD$12</c:f>
              <c:numCache>
                <c:formatCode>General</c:formatCode>
                <c:ptCount val="9"/>
                <c:pt idx="0">
                  <c:v>1.835320088300221</c:v>
                </c:pt>
                <c:pt idx="1">
                  <c:v>1.759513336452972</c:v>
                </c:pt>
                <c:pt idx="2">
                  <c:v>1.74524384355384</c:v>
                </c:pt>
                <c:pt idx="3">
                  <c:v>1.653452115812918</c:v>
                </c:pt>
                <c:pt idx="4">
                  <c:v>1.892549019607843</c:v>
                </c:pt>
                <c:pt idx="5">
                  <c:v>2.256998556998557</c:v>
                </c:pt>
                <c:pt idx="6">
                  <c:v>2.061305361305361</c:v>
                </c:pt>
                <c:pt idx="7">
                  <c:v>4.1348623853211</c:v>
                </c:pt>
                <c:pt idx="8">
                  <c:v>1.810947046843177</c:v>
                </c:pt>
              </c:numCache>
            </c:numRef>
          </c:val>
          <c:extLst xmlns:c16r2="http://schemas.microsoft.com/office/drawing/2015/06/chart">
            <c:ext xmlns:c16="http://schemas.microsoft.com/office/drawing/2014/chart" uri="{C3380CC4-5D6E-409C-BE32-E72D297353CC}">
              <c16:uniqueId val="{00000001-8479-D340-9738-6CF4D93B1AA2}"/>
            </c:ext>
          </c:extLst>
        </c:ser>
        <c:ser>
          <c:idx val="2"/>
          <c:order val="2"/>
          <c:tx>
            <c:strRef>
              <c:f>Sheet1!$BE$3</c:f>
              <c:strCache>
                <c:ptCount val="1"/>
                <c:pt idx="0">
                  <c:v>Calculating score</c:v>
                </c:pt>
              </c:strCache>
            </c:strRef>
          </c:tx>
          <c:spPr>
            <a:solidFill>
              <a:srgbClr val="FF0000"/>
            </a:solidFill>
            <a:ln>
              <a:noFill/>
            </a:ln>
            <a:effectLst/>
          </c:spPr>
          <c:invertIfNegative val="0"/>
          <c:cat>
            <c:strRef>
              <c:f>Sheet1!$B$4:$B$12</c:f>
              <c:strCache>
                <c:ptCount val="9"/>
                <c:pt idx="0">
                  <c:v>USUER</c:v>
                </c:pt>
                <c:pt idx="1">
                  <c:v>USENC</c:v>
                </c:pt>
                <c:pt idx="2">
                  <c:v>WBID</c:v>
                </c:pt>
                <c:pt idx="3">
                  <c:v>WTRSM</c:v>
                </c:pt>
                <c:pt idx="4">
                  <c:v>WBHIV</c:v>
                </c:pt>
                <c:pt idx="5">
                  <c:v>WUER</c:v>
                </c:pt>
                <c:pt idx="6">
                  <c:v>WBLE</c:v>
                </c:pt>
                <c:pt idx="7">
                  <c:v>HPCC</c:v>
                </c:pt>
                <c:pt idx="8">
                  <c:v>NYSE</c:v>
                </c:pt>
              </c:strCache>
            </c:strRef>
          </c:cat>
          <c:val>
            <c:numRef>
              <c:f>Sheet1!$BE$4:$BE$12</c:f>
              <c:numCache>
                <c:formatCode>General</c:formatCode>
                <c:ptCount val="9"/>
                <c:pt idx="0">
                  <c:v>0.186313465783664</c:v>
                </c:pt>
                <c:pt idx="1">
                  <c:v>0.189583528310716</c:v>
                </c:pt>
                <c:pt idx="2">
                  <c:v>0.187638821825205</c:v>
                </c:pt>
                <c:pt idx="3">
                  <c:v>0.191870824053452</c:v>
                </c:pt>
                <c:pt idx="4">
                  <c:v>0.189313725490196</c:v>
                </c:pt>
                <c:pt idx="5">
                  <c:v>0.201154401154401</c:v>
                </c:pt>
                <c:pt idx="6">
                  <c:v>0.197902097902098</c:v>
                </c:pt>
                <c:pt idx="7">
                  <c:v>0.293692660550459</c:v>
                </c:pt>
                <c:pt idx="8">
                  <c:v>0.182535641547862</c:v>
                </c:pt>
              </c:numCache>
            </c:numRef>
          </c:val>
          <c:extLst xmlns:c16r2="http://schemas.microsoft.com/office/drawing/2015/06/chart">
            <c:ext xmlns:c16="http://schemas.microsoft.com/office/drawing/2014/chart" uri="{C3380CC4-5D6E-409C-BE32-E72D297353CC}">
              <c16:uniqueId val="{00000002-8479-D340-9738-6CF4D93B1AA2}"/>
            </c:ext>
          </c:extLst>
        </c:ser>
        <c:dLbls>
          <c:showLegendKey val="0"/>
          <c:showVal val="0"/>
          <c:showCatName val="0"/>
          <c:showSerName val="0"/>
          <c:showPercent val="0"/>
          <c:showBubbleSize val="0"/>
        </c:dLbls>
        <c:gapWidth val="150"/>
        <c:overlap val="100"/>
        <c:axId val="-1178540224"/>
        <c:axId val="-2126451440"/>
      </c:barChart>
      <c:catAx>
        <c:axId val="-1178540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6451440"/>
        <c:crosses val="autoZero"/>
        <c:auto val="1"/>
        <c:lblAlgn val="ctr"/>
        <c:lblOffset val="100"/>
        <c:noMultiLvlLbl val="0"/>
      </c:catAx>
      <c:valAx>
        <c:axId val="-2126451440"/>
        <c:scaling>
          <c:orientation val="minMax"/>
          <c:max val="8.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78540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31D73-B1D5-9841-86F8-B930AD81276A}" type="datetimeFigureOut">
              <a:rPr lang="en-US" smtClean="0"/>
              <a:t>10/5/18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CD911-445B-6C49-8A12-BE7913D87AFE}" type="slidenum">
              <a:rPr lang="en-US" smtClean="0"/>
              <a:t>‹#›</a:t>
            </a:fld>
            <a:endParaRPr lang="en-US"/>
          </a:p>
        </p:txBody>
      </p:sp>
    </p:spTree>
    <p:extLst>
      <p:ext uri="{BB962C8B-B14F-4D97-AF65-F5344CB8AC3E}">
        <p14:creationId xmlns:p14="http://schemas.microsoft.com/office/powerpoint/2010/main" val="6844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7ECD911-445B-6C49-8A12-BE7913D87AFE}" type="slidenum">
              <a:rPr lang="en-US" smtClean="0"/>
              <a:t>1</a:t>
            </a:fld>
            <a:endParaRPr lang="en-US"/>
          </a:p>
        </p:txBody>
      </p:sp>
    </p:spTree>
    <p:extLst>
      <p:ext uri="{BB962C8B-B14F-4D97-AF65-F5344CB8AC3E}">
        <p14:creationId xmlns:p14="http://schemas.microsoft.com/office/powerpoint/2010/main" val="262506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ECD911-445B-6C49-8A12-BE7913D87AFE}" type="slidenum">
              <a:rPr lang="en-US" smtClean="0"/>
              <a:t>4</a:t>
            </a:fld>
            <a:endParaRPr lang="en-US"/>
          </a:p>
        </p:txBody>
      </p:sp>
    </p:spTree>
    <p:extLst>
      <p:ext uri="{BB962C8B-B14F-4D97-AF65-F5344CB8AC3E}">
        <p14:creationId xmlns:p14="http://schemas.microsoft.com/office/powerpoint/2010/main" val="1207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11D78-74B9-E441-A3F3-21CE5BAD0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CB2355A-4BFA-A841-9FC6-7A84B3E83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189E831-89E6-CF4D-BECF-F4C6A13EDBAC}"/>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5" name="Footer Placeholder 4">
            <a:extLst>
              <a:ext uri="{FF2B5EF4-FFF2-40B4-BE49-F238E27FC236}">
                <a16:creationId xmlns:a16="http://schemas.microsoft.com/office/drawing/2014/main" xmlns="" id="{276DC49D-E24A-7246-8D2D-6AADC85CF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59AA1C-A552-6449-9CDF-2ADAB4051582}"/>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354389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7EE90-2C27-A44D-AE49-25298AA1C5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26CEB37-AA94-C34D-ADEC-0BAF35E6D4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59F9B74-0489-E64E-BA1A-025A9D24449F}"/>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5" name="Footer Placeholder 4">
            <a:extLst>
              <a:ext uri="{FF2B5EF4-FFF2-40B4-BE49-F238E27FC236}">
                <a16:creationId xmlns:a16="http://schemas.microsoft.com/office/drawing/2014/main" xmlns="" id="{B0ED5B73-054F-164B-81C1-3CAA9D2C3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FDD103B-B0E3-CB49-8853-9F2B02611291}"/>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124843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507CD0-35FC-1140-A596-7F5A550F05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FE95AAD-7F62-5949-9C17-C540C1C3D0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B23565-78F1-5B4C-A49E-94B314ADD873}"/>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5" name="Footer Placeholder 4">
            <a:extLst>
              <a:ext uri="{FF2B5EF4-FFF2-40B4-BE49-F238E27FC236}">
                <a16:creationId xmlns:a16="http://schemas.microsoft.com/office/drawing/2014/main" xmlns="" id="{D32ECAF1-9626-0348-B347-5C3200860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DF7057-CCC3-0947-A24A-2D50235E9D0B}"/>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66987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144A0-9129-F74E-82FB-57978E016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BAC2B10-336A-2745-BB39-FFEEEBEBD8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A53527-1D5F-5145-BDD4-2F606E8265C8}"/>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5" name="Footer Placeholder 4">
            <a:extLst>
              <a:ext uri="{FF2B5EF4-FFF2-40B4-BE49-F238E27FC236}">
                <a16:creationId xmlns:a16="http://schemas.microsoft.com/office/drawing/2014/main" xmlns="" id="{8B913D65-C27A-E84A-A4F0-C3BB6506D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82F942E-577F-694D-B245-81059D2EB493}"/>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109386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5413B-8FEF-5146-B589-E8019C495C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616819A-6BD1-284E-BC56-98E6E5FD64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BE85AF6-375A-C245-B0F6-EDE2CBD31397}"/>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5" name="Footer Placeholder 4">
            <a:extLst>
              <a:ext uri="{FF2B5EF4-FFF2-40B4-BE49-F238E27FC236}">
                <a16:creationId xmlns:a16="http://schemas.microsoft.com/office/drawing/2014/main" xmlns="" id="{6160491E-919B-3440-8A73-F1F6CC005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8ADBBE-52FA-FA49-9317-6EB7D31C5B62}"/>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343345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807F8-2311-394E-AC6B-AA3D75C60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B97B1C5-2A32-A148-A737-1320F5B673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A402613-31F0-CB41-BA6A-7A098A56A9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C619388-32BA-D746-828D-157711A68006}"/>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6" name="Footer Placeholder 5">
            <a:extLst>
              <a:ext uri="{FF2B5EF4-FFF2-40B4-BE49-F238E27FC236}">
                <a16:creationId xmlns:a16="http://schemas.microsoft.com/office/drawing/2014/main" xmlns="" id="{6D5A0076-50B7-2A42-B856-8F9352EC0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AB20381-3373-3D48-8E85-C76D9DDE9C8E}"/>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116458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A0180-15C0-0D4D-8553-5C94A1231D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AC159E4-8DDF-3449-BEE3-5AB320A11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CCB9AE50-8D7A-C644-8679-2FFCED11AE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1665C89-7A1E-AC4A-A509-606B17CE3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CD6EBE9-49AA-7D44-A361-FBB2D1835D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B6807EF-9A22-C247-B9C1-7BF66394F357}"/>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8" name="Footer Placeholder 7">
            <a:extLst>
              <a:ext uri="{FF2B5EF4-FFF2-40B4-BE49-F238E27FC236}">
                <a16:creationId xmlns:a16="http://schemas.microsoft.com/office/drawing/2014/main" xmlns="" id="{92869A89-EF93-A246-88C8-6E31045D21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78C4803-9FEB-B541-831B-E00EA9C98974}"/>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211626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D602E-697D-4648-87B1-37D2DD9D76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87DD02C-BF0A-3C45-8068-B639F8701236}"/>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4" name="Footer Placeholder 3">
            <a:extLst>
              <a:ext uri="{FF2B5EF4-FFF2-40B4-BE49-F238E27FC236}">
                <a16:creationId xmlns:a16="http://schemas.microsoft.com/office/drawing/2014/main" xmlns="" id="{6563C336-7A9A-224B-9F4D-FBFCFEE5F3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3559608-14A1-C644-B86A-DDBA24D7B9A7}"/>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34467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A6C92FB-BD8A-8D4A-9527-4A336758DB5B}"/>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3" name="Footer Placeholder 2">
            <a:extLst>
              <a:ext uri="{FF2B5EF4-FFF2-40B4-BE49-F238E27FC236}">
                <a16:creationId xmlns:a16="http://schemas.microsoft.com/office/drawing/2014/main" xmlns="" id="{73C5BEF3-2398-AE47-8185-C7359E8E3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E4DA44B-6415-B140-B648-4D138CAEEE64}"/>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135310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2893C4-9540-484C-BC47-84E3A83E3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B7B1E8-2AAE-DF47-8DDB-67CB69243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19D2349-1BE5-744A-91E4-BDCB62580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D8D0588-4933-8649-8EB2-315BC1C8027C}"/>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6" name="Footer Placeholder 5">
            <a:extLst>
              <a:ext uri="{FF2B5EF4-FFF2-40B4-BE49-F238E27FC236}">
                <a16:creationId xmlns:a16="http://schemas.microsoft.com/office/drawing/2014/main" xmlns="" id="{AC3DFEDA-DBDD-2C46-9212-9FE326F06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CC74BB0-8C34-5F43-B04C-7BB86E5B66FF}"/>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186832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8D401-A7E0-1A4B-A8FB-9088CE3B4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3A79629-6085-9644-BD29-5B2676AED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482E032-FE33-CF49-8EDB-B4719B64C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C10120C-C0EF-9F4C-9D61-38C2715AE149}"/>
              </a:ext>
            </a:extLst>
          </p:cNvPr>
          <p:cNvSpPr>
            <a:spLocks noGrp="1"/>
          </p:cNvSpPr>
          <p:nvPr>
            <p:ph type="dt" sz="half" idx="10"/>
          </p:nvPr>
        </p:nvSpPr>
        <p:spPr/>
        <p:txBody>
          <a:bodyPr/>
          <a:lstStyle/>
          <a:p>
            <a:fld id="{EADC89E0-F5F8-6A4E-AED1-6ECC4C035956}" type="datetimeFigureOut">
              <a:rPr lang="en-US" smtClean="0"/>
              <a:t>10/5/18</a:t>
            </a:fld>
            <a:endParaRPr lang="en-US"/>
          </a:p>
        </p:txBody>
      </p:sp>
      <p:sp>
        <p:nvSpPr>
          <p:cNvPr id="6" name="Footer Placeholder 5">
            <a:extLst>
              <a:ext uri="{FF2B5EF4-FFF2-40B4-BE49-F238E27FC236}">
                <a16:creationId xmlns:a16="http://schemas.microsoft.com/office/drawing/2014/main" xmlns="" id="{2D65D859-24E1-814A-B217-E29EAA684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195C89D-F529-DF49-9A68-18C704D900F5}"/>
              </a:ext>
            </a:extLst>
          </p:cNvPr>
          <p:cNvSpPr>
            <a:spLocks noGrp="1"/>
          </p:cNvSpPr>
          <p:nvPr>
            <p:ph type="sldNum" sz="quarter" idx="12"/>
          </p:nvPr>
        </p:nvSpPr>
        <p:spPr/>
        <p:txBody>
          <a:bodyPr/>
          <a:lstStyle/>
          <a:p>
            <a:fld id="{6AFD907C-A716-3140-9046-C0622FA56335}" type="slidenum">
              <a:rPr lang="en-US" smtClean="0"/>
              <a:t>‹#›</a:t>
            </a:fld>
            <a:endParaRPr lang="en-US"/>
          </a:p>
        </p:txBody>
      </p:sp>
    </p:spTree>
    <p:extLst>
      <p:ext uri="{BB962C8B-B14F-4D97-AF65-F5344CB8AC3E}">
        <p14:creationId xmlns:p14="http://schemas.microsoft.com/office/powerpoint/2010/main" val="22568851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F21E6A-EFCA-894E-A99E-53FE104B6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15579C0-D55E-C44C-BC10-2EB24B08C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08A5F5-2FBF-874A-99B4-99E502A9B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C89E0-F5F8-6A4E-AED1-6ECC4C035956}" type="datetimeFigureOut">
              <a:rPr lang="en-US" smtClean="0"/>
              <a:t>10/5/18</a:t>
            </a:fld>
            <a:endParaRPr lang="en-US"/>
          </a:p>
        </p:txBody>
      </p:sp>
      <p:sp>
        <p:nvSpPr>
          <p:cNvPr id="5" name="Footer Placeholder 4">
            <a:extLst>
              <a:ext uri="{FF2B5EF4-FFF2-40B4-BE49-F238E27FC236}">
                <a16:creationId xmlns:a16="http://schemas.microsoft.com/office/drawing/2014/main" xmlns="" id="{CBD9A9A3-2A28-8746-9B58-DF5761727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BCFDF62-4012-6648-BE01-3307AA00C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D907C-A716-3140-9046-C0622FA56335}" type="slidenum">
              <a:rPr lang="en-US" smtClean="0"/>
              <a:t>‹#›</a:t>
            </a:fld>
            <a:endParaRPr lang="en-US"/>
          </a:p>
        </p:txBody>
      </p:sp>
    </p:spTree>
    <p:extLst>
      <p:ext uri="{BB962C8B-B14F-4D97-AF65-F5344CB8AC3E}">
        <p14:creationId xmlns:p14="http://schemas.microsoft.com/office/powerpoint/2010/main" val="332601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 Id="rId3"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1" Type="http://schemas.openxmlformats.org/officeDocument/2006/relationships/slideLayout" Target="../slideLayouts/slideLayout2.xml"/><Relationship Id="rId2"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355E5CA3-D80A-2841-B852-56E4A09607F2}"/>
              </a:ext>
            </a:extLst>
          </p:cNvPr>
          <p:cNvPicPr>
            <a:picLocks noChangeAspect="1"/>
          </p:cNvPicPr>
          <p:nvPr/>
        </p:nvPicPr>
        <p:blipFill>
          <a:blip r:embed="rId3"/>
          <a:stretch>
            <a:fillRect/>
          </a:stretch>
        </p:blipFill>
        <p:spPr>
          <a:xfrm>
            <a:off x="8189397" y="344340"/>
            <a:ext cx="2883655" cy="2872347"/>
          </a:xfrm>
          <a:prstGeom prst="rect">
            <a:avLst/>
          </a:prstGeom>
        </p:spPr>
      </p:pic>
      <p:sp>
        <p:nvSpPr>
          <p:cNvPr id="16" name="Oval 15">
            <a:extLst>
              <a:ext uri="{FF2B5EF4-FFF2-40B4-BE49-F238E27FC236}">
                <a16:creationId xmlns:a16="http://schemas.microsoft.com/office/drawing/2014/main" xmlns="" id="{8616F469-33AB-CE43-906B-730C2FE2A5EA}"/>
              </a:ext>
            </a:extLst>
          </p:cNvPr>
          <p:cNvSpPr/>
          <p:nvPr/>
        </p:nvSpPr>
        <p:spPr>
          <a:xfrm>
            <a:off x="10007739" y="1819277"/>
            <a:ext cx="60324" cy="603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Oval 16">
            <a:extLst>
              <a:ext uri="{FF2B5EF4-FFF2-40B4-BE49-F238E27FC236}">
                <a16:creationId xmlns:a16="http://schemas.microsoft.com/office/drawing/2014/main" xmlns="" id="{B1AB838A-8EFB-D64A-B409-9195562B79CC}"/>
              </a:ext>
            </a:extLst>
          </p:cNvPr>
          <p:cNvSpPr/>
          <p:nvPr/>
        </p:nvSpPr>
        <p:spPr>
          <a:xfrm>
            <a:off x="9826764" y="2016127"/>
            <a:ext cx="60324" cy="603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Oval 17">
            <a:extLst>
              <a:ext uri="{FF2B5EF4-FFF2-40B4-BE49-F238E27FC236}">
                <a16:creationId xmlns:a16="http://schemas.microsoft.com/office/drawing/2014/main" xmlns="" id="{969F11EE-EAAE-5348-82FA-B4BD9494C144}"/>
              </a:ext>
            </a:extLst>
          </p:cNvPr>
          <p:cNvSpPr/>
          <p:nvPr/>
        </p:nvSpPr>
        <p:spPr>
          <a:xfrm>
            <a:off x="9699764" y="2328864"/>
            <a:ext cx="60324" cy="603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TextBox 18">
            <a:extLst>
              <a:ext uri="{FF2B5EF4-FFF2-40B4-BE49-F238E27FC236}">
                <a16:creationId xmlns:a16="http://schemas.microsoft.com/office/drawing/2014/main" xmlns="" id="{C898E21A-C76A-6A49-921D-4203C4923B22}"/>
              </a:ext>
            </a:extLst>
          </p:cNvPr>
          <p:cNvSpPr txBox="1"/>
          <p:nvPr/>
        </p:nvSpPr>
        <p:spPr>
          <a:xfrm>
            <a:off x="10033732" y="1641022"/>
            <a:ext cx="507383" cy="338554"/>
          </a:xfrm>
          <a:prstGeom prst="rect">
            <a:avLst/>
          </a:prstGeom>
          <a:noFill/>
        </p:spPr>
        <p:txBody>
          <a:bodyPr wrap="none" rtlCol="0">
            <a:spAutoFit/>
          </a:bodyPr>
          <a:lstStyle/>
          <a:p>
            <a:r>
              <a:rPr lang="en-US" sz="1600" b="1" dirty="0" err="1">
                <a:solidFill>
                  <a:srgbClr val="C00000"/>
                </a:solidFill>
              </a:rPr>
              <a:t>Irag</a:t>
            </a:r>
            <a:endParaRPr lang="en-US" sz="1600" b="1" dirty="0">
              <a:solidFill>
                <a:srgbClr val="C00000"/>
              </a:solidFill>
            </a:endParaRPr>
          </a:p>
        </p:txBody>
      </p:sp>
      <p:sp>
        <p:nvSpPr>
          <p:cNvPr id="20" name="TextBox 19">
            <a:extLst>
              <a:ext uri="{FF2B5EF4-FFF2-40B4-BE49-F238E27FC236}">
                <a16:creationId xmlns:a16="http://schemas.microsoft.com/office/drawing/2014/main" xmlns="" id="{72F33AAF-7B6B-AF43-BB20-3A01AE8A5FDD}"/>
              </a:ext>
            </a:extLst>
          </p:cNvPr>
          <p:cNvSpPr txBox="1"/>
          <p:nvPr/>
        </p:nvSpPr>
        <p:spPr>
          <a:xfrm>
            <a:off x="9840850" y="1922661"/>
            <a:ext cx="1119537" cy="338554"/>
          </a:xfrm>
          <a:prstGeom prst="rect">
            <a:avLst/>
          </a:prstGeom>
          <a:noFill/>
        </p:spPr>
        <p:txBody>
          <a:bodyPr wrap="none" rtlCol="0">
            <a:spAutoFit/>
          </a:bodyPr>
          <a:lstStyle/>
          <a:p>
            <a:r>
              <a:rPr lang="en-US" sz="1600" b="1" dirty="0">
                <a:solidFill>
                  <a:srgbClr val="C00000"/>
                </a:solidFill>
              </a:rPr>
              <a:t>El Salvador</a:t>
            </a:r>
          </a:p>
        </p:txBody>
      </p:sp>
      <p:sp>
        <p:nvSpPr>
          <p:cNvPr id="21" name="TextBox 20">
            <a:extLst>
              <a:ext uri="{FF2B5EF4-FFF2-40B4-BE49-F238E27FC236}">
                <a16:creationId xmlns:a16="http://schemas.microsoft.com/office/drawing/2014/main" xmlns="" id="{1A7FFB39-FD1F-1D4B-86E6-2E6E1992970C}"/>
              </a:ext>
            </a:extLst>
          </p:cNvPr>
          <p:cNvSpPr txBox="1"/>
          <p:nvPr/>
        </p:nvSpPr>
        <p:spPr>
          <a:xfrm>
            <a:off x="9724463" y="2221861"/>
            <a:ext cx="520207" cy="338554"/>
          </a:xfrm>
          <a:prstGeom prst="rect">
            <a:avLst/>
          </a:prstGeom>
          <a:noFill/>
        </p:spPr>
        <p:txBody>
          <a:bodyPr wrap="none" rtlCol="0">
            <a:spAutoFit/>
          </a:bodyPr>
          <a:lstStyle/>
          <a:p>
            <a:r>
              <a:rPr lang="en-US" sz="1600" b="1" dirty="0">
                <a:solidFill>
                  <a:srgbClr val="C00000"/>
                </a:solidFill>
              </a:rPr>
              <a:t>Iran</a:t>
            </a:r>
          </a:p>
        </p:txBody>
      </p:sp>
      <p:pic>
        <p:nvPicPr>
          <p:cNvPr id="27" name="Picture 26">
            <a:extLst>
              <a:ext uri="{FF2B5EF4-FFF2-40B4-BE49-F238E27FC236}">
                <a16:creationId xmlns:a16="http://schemas.microsoft.com/office/drawing/2014/main" xmlns="" id="{A6540A91-8890-2744-8272-92F26420788B}"/>
              </a:ext>
            </a:extLst>
          </p:cNvPr>
          <p:cNvPicPr>
            <a:picLocks noChangeAspect="1"/>
          </p:cNvPicPr>
          <p:nvPr/>
        </p:nvPicPr>
        <p:blipFill>
          <a:blip r:embed="rId4"/>
          <a:stretch>
            <a:fillRect/>
          </a:stretch>
        </p:blipFill>
        <p:spPr>
          <a:xfrm>
            <a:off x="890128" y="328428"/>
            <a:ext cx="2902745" cy="2891317"/>
          </a:xfrm>
          <a:prstGeom prst="rect">
            <a:avLst/>
          </a:prstGeom>
        </p:spPr>
      </p:pic>
      <p:sp>
        <p:nvSpPr>
          <p:cNvPr id="28" name="Oval 27">
            <a:extLst>
              <a:ext uri="{FF2B5EF4-FFF2-40B4-BE49-F238E27FC236}">
                <a16:creationId xmlns:a16="http://schemas.microsoft.com/office/drawing/2014/main" xmlns="" id="{14009797-3A1A-2145-8956-A5360DDA1B40}"/>
              </a:ext>
            </a:extLst>
          </p:cNvPr>
          <p:cNvSpPr/>
          <p:nvPr/>
        </p:nvSpPr>
        <p:spPr>
          <a:xfrm>
            <a:off x="1787209" y="497433"/>
            <a:ext cx="60324" cy="603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29" name="Oval 28">
            <a:extLst>
              <a:ext uri="{FF2B5EF4-FFF2-40B4-BE49-F238E27FC236}">
                <a16:creationId xmlns:a16="http://schemas.microsoft.com/office/drawing/2014/main" xmlns="" id="{9944FA39-1E15-FD43-B211-CB0511AF5D08}"/>
              </a:ext>
            </a:extLst>
          </p:cNvPr>
          <p:cNvSpPr/>
          <p:nvPr/>
        </p:nvSpPr>
        <p:spPr>
          <a:xfrm>
            <a:off x="3144036" y="427583"/>
            <a:ext cx="60324" cy="603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sp>
        <p:nvSpPr>
          <p:cNvPr id="31" name="TextBox 30">
            <a:extLst>
              <a:ext uri="{FF2B5EF4-FFF2-40B4-BE49-F238E27FC236}">
                <a16:creationId xmlns:a16="http://schemas.microsoft.com/office/drawing/2014/main" xmlns="" id="{09D4D375-67F5-2245-8689-C0980EA1850B}"/>
              </a:ext>
            </a:extLst>
          </p:cNvPr>
          <p:cNvSpPr txBox="1"/>
          <p:nvPr/>
        </p:nvSpPr>
        <p:spPr>
          <a:xfrm>
            <a:off x="1492602" y="534225"/>
            <a:ext cx="611065" cy="338554"/>
          </a:xfrm>
          <a:prstGeom prst="rect">
            <a:avLst/>
          </a:prstGeom>
          <a:noFill/>
        </p:spPr>
        <p:txBody>
          <a:bodyPr wrap="none" rtlCol="0">
            <a:spAutoFit/>
          </a:bodyPr>
          <a:lstStyle/>
          <a:p>
            <a:r>
              <a:rPr lang="en-US" sz="1600" b="1" dirty="0">
                <a:solidFill>
                  <a:srgbClr val="C00000"/>
                </a:solidFill>
              </a:rPr>
              <a:t>India</a:t>
            </a:r>
          </a:p>
        </p:txBody>
      </p:sp>
      <p:sp>
        <p:nvSpPr>
          <p:cNvPr id="32" name="TextBox 31">
            <a:extLst>
              <a:ext uri="{FF2B5EF4-FFF2-40B4-BE49-F238E27FC236}">
                <a16:creationId xmlns:a16="http://schemas.microsoft.com/office/drawing/2014/main" xmlns="" id="{C1289FD4-3A37-EE47-A82F-797C22E17360}"/>
              </a:ext>
            </a:extLst>
          </p:cNvPr>
          <p:cNvSpPr txBox="1"/>
          <p:nvPr/>
        </p:nvSpPr>
        <p:spPr>
          <a:xfrm>
            <a:off x="2812172" y="467025"/>
            <a:ext cx="665567" cy="338554"/>
          </a:xfrm>
          <a:prstGeom prst="rect">
            <a:avLst/>
          </a:prstGeom>
          <a:noFill/>
        </p:spPr>
        <p:txBody>
          <a:bodyPr wrap="none" rtlCol="0">
            <a:spAutoFit/>
          </a:bodyPr>
          <a:lstStyle/>
          <a:p>
            <a:r>
              <a:rPr lang="en-US" sz="1600" b="1" dirty="0">
                <a:solidFill>
                  <a:srgbClr val="C00000"/>
                </a:solidFill>
              </a:rPr>
              <a:t>China</a:t>
            </a:r>
          </a:p>
        </p:txBody>
      </p:sp>
      <p:sp>
        <p:nvSpPr>
          <p:cNvPr id="33" name="TextBox 32">
            <a:extLst>
              <a:ext uri="{FF2B5EF4-FFF2-40B4-BE49-F238E27FC236}">
                <a16:creationId xmlns:a16="http://schemas.microsoft.com/office/drawing/2014/main" xmlns="" id="{F6EA0B3D-D3D4-7845-80BE-BF9FD02CB299}"/>
              </a:ext>
            </a:extLst>
          </p:cNvPr>
          <p:cNvSpPr txBox="1"/>
          <p:nvPr/>
        </p:nvSpPr>
        <p:spPr>
          <a:xfrm>
            <a:off x="2940300" y="2360189"/>
            <a:ext cx="898003" cy="338554"/>
          </a:xfrm>
          <a:prstGeom prst="rect">
            <a:avLst/>
          </a:prstGeom>
          <a:noFill/>
        </p:spPr>
        <p:txBody>
          <a:bodyPr wrap="none" rtlCol="0">
            <a:spAutoFit/>
          </a:bodyPr>
          <a:lstStyle/>
          <a:p>
            <a:r>
              <a:rPr lang="en-US" sz="1600" b="1" dirty="0">
                <a:solidFill>
                  <a:srgbClr val="C00000"/>
                </a:solidFill>
              </a:rPr>
              <a:t>Pakistan</a:t>
            </a:r>
          </a:p>
        </p:txBody>
      </p:sp>
      <p:sp>
        <p:nvSpPr>
          <p:cNvPr id="34" name="Oval 33">
            <a:extLst>
              <a:ext uri="{FF2B5EF4-FFF2-40B4-BE49-F238E27FC236}">
                <a16:creationId xmlns:a16="http://schemas.microsoft.com/office/drawing/2014/main" xmlns="" id="{D23EA8F7-86EF-D348-A538-64BEF297910C}"/>
              </a:ext>
            </a:extLst>
          </p:cNvPr>
          <p:cNvSpPr/>
          <p:nvPr/>
        </p:nvSpPr>
        <p:spPr>
          <a:xfrm>
            <a:off x="3622583" y="2674747"/>
            <a:ext cx="60324" cy="603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0000"/>
              </a:solidFill>
            </a:endParaRPr>
          </a:p>
        </p:txBody>
      </p:sp>
      <p:grpSp>
        <p:nvGrpSpPr>
          <p:cNvPr id="37" name="Group 36">
            <a:extLst>
              <a:ext uri="{FF2B5EF4-FFF2-40B4-BE49-F238E27FC236}">
                <a16:creationId xmlns:a16="http://schemas.microsoft.com/office/drawing/2014/main" xmlns="" id="{0644DF61-0709-8344-9946-F69EA440162E}"/>
              </a:ext>
            </a:extLst>
          </p:cNvPr>
          <p:cNvGrpSpPr/>
          <p:nvPr/>
        </p:nvGrpSpPr>
        <p:grpSpPr>
          <a:xfrm>
            <a:off x="4536001" y="337993"/>
            <a:ext cx="2916338" cy="2891317"/>
            <a:chOff x="4477682" y="334856"/>
            <a:chExt cx="2916338" cy="2891317"/>
          </a:xfrm>
        </p:grpSpPr>
        <p:pic>
          <p:nvPicPr>
            <p:cNvPr id="4" name="Picture 3">
              <a:extLst>
                <a:ext uri="{FF2B5EF4-FFF2-40B4-BE49-F238E27FC236}">
                  <a16:creationId xmlns:a16="http://schemas.microsoft.com/office/drawing/2014/main" xmlns="" id="{A4005698-7926-E94C-A16D-9FBB5DC638A6}"/>
                </a:ext>
              </a:extLst>
            </p:cNvPr>
            <p:cNvPicPr>
              <a:picLocks noChangeAspect="1"/>
            </p:cNvPicPr>
            <p:nvPr/>
          </p:nvPicPr>
          <p:blipFill>
            <a:blip r:embed="rId5"/>
            <a:stretch>
              <a:fillRect/>
            </a:stretch>
          </p:blipFill>
          <p:spPr>
            <a:xfrm>
              <a:off x="4477682" y="334856"/>
              <a:ext cx="2874309" cy="2891317"/>
            </a:xfrm>
            <a:prstGeom prst="rect">
              <a:avLst/>
            </a:prstGeom>
          </p:spPr>
        </p:pic>
        <p:sp>
          <p:nvSpPr>
            <p:cNvPr id="5" name="Oval 4">
              <a:extLst>
                <a:ext uri="{FF2B5EF4-FFF2-40B4-BE49-F238E27FC236}">
                  <a16:creationId xmlns:a16="http://schemas.microsoft.com/office/drawing/2014/main" xmlns="" id="{3D2A1AD8-6DDC-BB46-ADA4-7C2D13973D89}"/>
                </a:ext>
              </a:extLst>
            </p:cNvPr>
            <p:cNvSpPr/>
            <p:nvPr/>
          </p:nvSpPr>
          <p:spPr>
            <a:xfrm>
              <a:off x="4639984" y="438151"/>
              <a:ext cx="60324" cy="603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Oval 5">
              <a:extLst>
                <a:ext uri="{FF2B5EF4-FFF2-40B4-BE49-F238E27FC236}">
                  <a16:creationId xmlns:a16="http://schemas.microsoft.com/office/drawing/2014/main" xmlns="" id="{7307E3EC-7853-824A-8B1D-7423C0B417AD}"/>
                </a:ext>
              </a:extLst>
            </p:cNvPr>
            <p:cNvSpPr/>
            <p:nvPr/>
          </p:nvSpPr>
          <p:spPr>
            <a:xfrm>
              <a:off x="6068734" y="876301"/>
              <a:ext cx="60324" cy="603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a16="http://schemas.microsoft.com/office/drawing/2014/main" xmlns="" id="{5F27894F-1E0B-8E43-B4BF-CEA34CFD9E1F}"/>
                </a:ext>
              </a:extLst>
            </p:cNvPr>
            <p:cNvSpPr/>
            <p:nvPr/>
          </p:nvSpPr>
          <p:spPr>
            <a:xfrm>
              <a:off x="5522634" y="2362201"/>
              <a:ext cx="60324" cy="603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Oval 7">
              <a:extLst>
                <a:ext uri="{FF2B5EF4-FFF2-40B4-BE49-F238E27FC236}">
                  <a16:creationId xmlns:a16="http://schemas.microsoft.com/office/drawing/2014/main" xmlns="" id="{81C938D1-5665-7F4D-AAF3-DB662FA9F524}"/>
                </a:ext>
              </a:extLst>
            </p:cNvPr>
            <p:cNvSpPr/>
            <p:nvPr/>
          </p:nvSpPr>
          <p:spPr>
            <a:xfrm>
              <a:off x="6475134" y="3028951"/>
              <a:ext cx="60324" cy="603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Oval 8">
              <a:extLst>
                <a:ext uri="{FF2B5EF4-FFF2-40B4-BE49-F238E27FC236}">
                  <a16:creationId xmlns:a16="http://schemas.microsoft.com/office/drawing/2014/main" xmlns="" id="{7EFF9D67-8BF8-8945-8002-16C1CF8F03EA}"/>
                </a:ext>
              </a:extLst>
            </p:cNvPr>
            <p:cNvSpPr/>
            <p:nvPr/>
          </p:nvSpPr>
          <p:spPr>
            <a:xfrm>
              <a:off x="7190543" y="2971802"/>
              <a:ext cx="60324" cy="603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TextBox 9">
              <a:extLst>
                <a:ext uri="{FF2B5EF4-FFF2-40B4-BE49-F238E27FC236}">
                  <a16:creationId xmlns:a16="http://schemas.microsoft.com/office/drawing/2014/main" xmlns="" id="{D1662150-37F4-DF49-BA2D-22B5E9FEDBCF}"/>
                </a:ext>
              </a:extLst>
            </p:cNvPr>
            <p:cNvSpPr txBox="1"/>
            <p:nvPr/>
          </p:nvSpPr>
          <p:spPr>
            <a:xfrm>
              <a:off x="4700308" y="334856"/>
              <a:ext cx="530017" cy="338554"/>
            </a:xfrm>
            <a:prstGeom prst="rect">
              <a:avLst/>
            </a:prstGeom>
            <a:noFill/>
          </p:spPr>
          <p:txBody>
            <a:bodyPr wrap="none" rtlCol="0">
              <a:spAutoFit/>
            </a:bodyPr>
            <a:lstStyle/>
            <a:p>
              <a:r>
                <a:rPr lang="en-US" sz="1600" b="1" dirty="0">
                  <a:solidFill>
                    <a:srgbClr val="C00000"/>
                  </a:solidFill>
                </a:rPr>
                <a:t>BAC</a:t>
              </a:r>
            </a:p>
          </p:txBody>
        </p:sp>
        <p:sp>
          <p:nvSpPr>
            <p:cNvPr id="11" name="TextBox 10">
              <a:extLst>
                <a:ext uri="{FF2B5EF4-FFF2-40B4-BE49-F238E27FC236}">
                  <a16:creationId xmlns:a16="http://schemas.microsoft.com/office/drawing/2014/main" xmlns="" id="{64085B89-6EF3-A647-BA56-34751332AC95}"/>
                </a:ext>
              </a:extLst>
            </p:cNvPr>
            <p:cNvSpPr txBox="1"/>
            <p:nvPr/>
          </p:nvSpPr>
          <p:spPr>
            <a:xfrm>
              <a:off x="6107492" y="721797"/>
              <a:ext cx="630301" cy="338554"/>
            </a:xfrm>
            <a:prstGeom prst="rect">
              <a:avLst/>
            </a:prstGeom>
            <a:noFill/>
          </p:spPr>
          <p:txBody>
            <a:bodyPr wrap="none" rtlCol="0">
              <a:spAutoFit/>
            </a:bodyPr>
            <a:lstStyle/>
            <a:p>
              <a:r>
                <a:rPr lang="en-US" sz="1600" b="1" dirty="0">
                  <a:solidFill>
                    <a:srgbClr val="C00000"/>
                  </a:solidFill>
                </a:rPr>
                <a:t>AAPL</a:t>
              </a:r>
            </a:p>
          </p:txBody>
        </p:sp>
        <p:sp>
          <p:nvSpPr>
            <p:cNvPr id="12" name="TextBox 11">
              <a:extLst>
                <a:ext uri="{FF2B5EF4-FFF2-40B4-BE49-F238E27FC236}">
                  <a16:creationId xmlns:a16="http://schemas.microsoft.com/office/drawing/2014/main" xmlns="" id="{2805C498-7113-F242-83C5-0CB3F48F7A56}"/>
                </a:ext>
              </a:extLst>
            </p:cNvPr>
            <p:cNvSpPr txBox="1"/>
            <p:nvPr/>
          </p:nvSpPr>
          <p:spPr>
            <a:xfrm>
              <a:off x="5941849" y="1664772"/>
              <a:ext cx="614271" cy="338554"/>
            </a:xfrm>
            <a:prstGeom prst="rect">
              <a:avLst/>
            </a:prstGeom>
            <a:noFill/>
          </p:spPr>
          <p:txBody>
            <a:bodyPr wrap="none" rtlCol="0">
              <a:spAutoFit/>
            </a:bodyPr>
            <a:lstStyle/>
            <a:p>
              <a:r>
                <a:rPr lang="en-US" sz="1600" b="1" dirty="0">
                  <a:solidFill>
                    <a:srgbClr val="C00000"/>
                  </a:solidFill>
                </a:rPr>
                <a:t>NFLX</a:t>
              </a:r>
            </a:p>
          </p:txBody>
        </p:sp>
        <p:sp>
          <p:nvSpPr>
            <p:cNvPr id="13" name="TextBox 12">
              <a:extLst>
                <a:ext uri="{FF2B5EF4-FFF2-40B4-BE49-F238E27FC236}">
                  <a16:creationId xmlns:a16="http://schemas.microsoft.com/office/drawing/2014/main" xmlns="" id="{7A558457-52F3-A245-8DF0-870E66350E43}"/>
                </a:ext>
              </a:extLst>
            </p:cNvPr>
            <p:cNvSpPr txBox="1"/>
            <p:nvPr/>
          </p:nvSpPr>
          <p:spPr>
            <a:xfrm>
              <a:off x="6176520" y="2659619"/>
              <a:ext cx="673582" cy="369332"/>
            </a:xfrm>
            <a:prstGeom prst="rect">
              <a:avLst/>
            </a:prstGeom>
            <a:noFill/>
          </p:spPr>
          <p:txBody>
            <a:bodyPr wrap="none" rtlCol="0">
              <a:spAutoFit/>
            </a:bodyPr>
            <a:lstStyle/>
            <a:p>
              <a:r>
                <a:rPr lang="en-US" dirty="0"/>
                <a:t>PCLN</a:t>
              </a:r>
            </a:p>
          </p:txBody>
        </p:sp>
        <p:pic>
          <p:nvPicPr>
            <p:cNvPr id="22" name="Picture 21">
              <a:extLst>
                <a:ext uri="{FF2B5EF4-FFF2-40B4-BE49-F238E27FC236}">
                  <a16:creationId xmlns:a16="http://schemas.microsoft.com/office/drawing/2014/main" xmlns="" id="{B17F22A6-4E5A-254D-AE97-DE01631719A8}"/>
                </a:ext>
              </a:extLst>
            </p:cNvPr>
            <p:cNvPicPr>
              <a:picLocks noChangeAspect="1"/>
            </p:cNvPicPr>
            <p:nvPr/>
          </p:nvPicPr>
          <p:blipFill>
            <a:blip r:embed="rId6"/>
            <a:stretch>
              <a:fillRect/>
            </a:stretch>
          </p:blipFill>
          <p:spPr>
            <a:xfrm>
              <a:off x="4592173" y="1625455"/>
              <a:ext cx="216270" cy="387350"/>
            </a:xfrm>
            <a:prstGeom prst="rect">
              <a:avLst/>
            </a:prstGeom>
          </p:spPr>
        </p:pic>
        <p:pic>
          <p:nvPicPr>
            <p:cNvPr id="23" name="Picture 22">
              <a:extLst>
                <a:ext uri="{FF2B5EF4-FFF2-40B4-BE49-F238E27FC236}">
                  <a16:creationId xmlns:a16="http://schemas.microsoft.com/office/drawing/2014/main" xmlns="" id="{01D2D8FB-9991-1643-9AB5-DEFD7E627540}"/>
                </a:ext>
              </a:extLst>
            </p:cNvPr>
            <p:cNvPicPr>
              <a:picLocks noChangeAspect="1"/>
            </p:cNvPicPr>
            <p:nvPr/>
          </p:nvPicPr>
          <p:blipFill>
            <a:blip r:embed="rId7"/>
            <a:stretch>
              <a:fillRect/>
            </a:stretch>
          </p:blipFill>
          <p:spPr>
            <a:xfrm>
              <a:off x="4592173" y="1020555"/>
              <a:ext cx="437217" cy="494245"/>
            </a:xfrm>
            <a:prstGeom prst="rect">
              <a:avLst/>
            </a:prstGeom>
          </p:spPr>
        </p:pic>
        <p:pic>
          <p:nvPicPr>
            <p:cNvPr id="24" name="Picture 23">
              <a:extLst>
                <a:ext uri="{FF2B5EF4-FFF2-40B4-BE49-F238E27FC236}">
                  <a16:creationId xmlns:a16="http://schemas.microsoft.com/office/drawing/2014/main" xmlns="" id="{2D0FD0C0-0B76-E240-8056-53DA5A11A0C8}"/>
                </a:ext>
              </a:extLst>
            </p:cNvPr>
            <p:cNvPicPr>
              <a:picLocks noChangeAspect="1"/>
            </p:cNvPicPr>
            <p:nvPr/>
          </p:nvPicPr>
          <p:blipFill>
            <a:blip r:embed="rId7"/>
            <a:stretch>
              <a:fillRect/>
            </a:stretch>
          </p:blipFill>
          <p:spPr>
            <a:xfrm>
              <a:off x="6270625" y="2659619"/>
              <a:ext cx="483441" cy="494245"/>
            </a:xfrm>
            <a:prstGeom prst="rect">
              <a:avLst/>
            </a:prstGeom>
          </p:spPr>
        </p:pic>
        <p:pic>
          <p:nvPicPr>
            <p:cNvPr id="26" name="Picture 25">
              <a:extLst>
                <a:ext uri="{FF2B5EF4-FFF2-40B4-BE49-F238E27FC236}">
                  <a16:creationId xmlns:a16="http://schemas.microsoft.com/office/drawing/2014/main" xmlns="" id="{700CAAFD-C3DE-944C-BCEC-9323BB3EE06E}"/>
                </a:ext>
              </a:extLst>
            </p:cNvPr>
            <p:cNvPicPr>
              <a:picLocks noChangeAspect="1"/>
            </p:cNvPicPr>
            <p:nvPr/>
          </p:nvPicPr>
          <p:blipFill>
            <a:blip r:embed="rId7"/>
            <a:stretch>
              <a:fillRect/>
            </a:stretch>
          </p:blipFill>
          <p:spPr>
            <a:xfrm>
              <a:off x="5337439" y="2247094"/>
              <a:ext cx="933186" cy="494245"/>
            </a:xfrm>
            <a:prstGeom prst="rect">
              <a:avLst/>
            </a:prstGeom>
          </p:spPr>
        </p:pic>
        <p:pic>
          <p:nvPicPr>
            <p:cNvPr id="36" name="Picture 35">
              <a:extLst>
                <a:ext uri="{FF2B5EF4-FFF2-40B4-BE49-F238E27FC236}">
                  <a16:creationId xmlns:a16="http://schemas.microsoft.com/office/drawing/2014/main" xmlns="" id="{3EC1119B-A0DF-B740-9CF4-0F17ABF0AA04}"/>
                </a:ext>
              </a:extLst>
            </p:cNvPr>
            <p:cNvPicPr>
              <a:picLocks noChangeAspect="1"/>
            </p:cNvPicPr>
            <p:nvPr/>
          </p:nvPicPr>
          <p:blipFill>
            <a:blip r:embed="rId8"/>
            <a:stretch>
              <a:fillRect/>
            </a:stretch>
          </p:blipFill>
          <p:spPr>
            <a:xfrm>
              <a:off x="5804032" y="1778878"/>
              <a:ext cx="166321" cy="141121"/>
            </a:xfrm>
            <a:prstGeom prst="rect">
              <a:avLst/>
            </a:prstGeom>
          </p:spPr>
        </p:pic>
        <p:sp>
          <p:nvSpPr>
            <p:cNvPr id="14" name="TextBox 13">
              <a:extLst>
                <a:ext uri="{FF2B5EF4-FFF2-40B4-BE49-F238E27FC236}">
                  <a16:creationId xmlns:a16="http://schemas.microsoft.com/office/drawing/2014/main" xmlns="" id="{9C28B1FC-25B5-8347-97D6-FC01C28B788D}"/>
                </a:ext>
              </a:extLst>
            </p:cNvPr>
            <p:cNvSpPr txBox="1"/>
            <p:nvPr/>
          </p:nvSpPr>
          <p:spPr>
            <a:xfrm>
              <a:off x="6667539" y="2689086"/>
              <a:ext cx="726481" cy="338554"/>
            </a:xfrm>
            <a:prstGeom prst="rect">
              <a:avLst/>
            </a:prstGeom>
            <a:noFill/>
          </p:spPr>
          <p:txBody>
            <a:bodyPr wrap="none" rtlCol="0">
              <a:spAutoFit/>
            </a:bodyPr>
            <a:lstStyle/>
            <a:p>
              <a:r>
                <a:rPr lang="en-US" sz="1600" b="1" dirty="0">
                  <a:solidFill>
                    <a:srgbClr val="C00000"/>
                  </a:solidFill>
                </a:rPr>
                <a:t>GOOG</a:t>
              </a:r>
            </a:p>
          </p:txBody>
        </p:sp>
      </p:grpSp>
      <p:sp>
        <p:nvSpPr>
          <p:cNvPr id="39" name="TextBox 38">
            <a:extLst>
              <a:ext uri="{FF2B5EF4-FFF2-40B4-BE49-F238E27FC236}">
                <a16:creationId xmlns:a16="http://schemas.microsoft.com/office/drawing/2014/main" xmlns="" id="{C66C5A2F-BA75-0949-83C8-45D7FF28896F}"/>
              </a:ext>
            </a:extLst>
          </p:cNvPr>
          <p:cNvSpPr txBox="1"/>
          <p:nvPr/>
        </p:nvSpPr>
        <p:spPr>
          <a:xfrm>
            <a:off x="9368747" y="3181062"/>
            <a:ext cx="865750" cy="369332"/>
          </a:xfrm>
          <a:prstGeom prst="rect">
            <a:avLst/>
          </a:prstGeom>
          <a:noFill/>
        </p:spPr>
        <p:txBody>
          <a:bodyPr wrap="none" rtlCol="0">
            <a:spAutoFit/>
          </a:bodyPr>
          <a:lstStyle/>
          <a:p>
            <a:r>
              <a:rPr lang="en-US" i="1" dirty="0"/>
              <a:t>Female</a:t>
            </a:r>
          </a:p>
        </p:txBody>
      </p:sp>
      <p:sp>
        <p:nvSpPr>
          <p:cNvPr id="40" name="TextBox 39">
            <a:extLst>
              <a:ext uri="{FF2B5EF4-FFF2-40B4-BE49-F238E27FC236}">
                <a16:creationId xmlns:a16="http://schemas.microsoft.com/office/drawing/2014/main" xmlns="" id="{365AFC51-3C7E-464F-B296-27D9036ADED7}"/>
              </a:ext>
            </a:extLst>
          </p:cNvPr>
          <p:cNvSpPr txBox="1"/>
          <p:nvPr/>
        </p:nvSpPr>
        <p:spPr>
          <a:xfrm rot="16200000">
            <a:off x="7698102" y="1553264"/>
            <a:ext cx="660758" cy="369332"/>
          </a:xfrm>
          <a:prstGeom prst="rect">
            <a:avLst/>
          </a:prstGeom>
          <a:noFill/>
        </p:spPr>
        <p:txBody>
          <a:bodyPr wrap="none" rtlCol="0">
            <a:spAutoFit/>
          </a:bodyPr>
          <a:lstStyle/>
          <a:p>
            <a:r>
              <a:rPr lang="en-US" i="1" dirty="0"/>
              <a:t>Male</a:t>
            </a:r>
          </a:p>
        </p:txBody>
      </p:sp>
      <p:sp>
        <p:nvSpPr>
          <p:cNvPr id="41" name="TextBox 40">
            <a:extLst>
              <a:ext uri="{FF2B5EF4-FFF2-40B4-BE49-F238E27FC236}">
                <a16:creationId xmlns:a16="http://schemas.microsoft.com/office/drawing/2014/main" xmlns="" id="{479F09AB-AB29-8249-AFA5-110EFACC8EA0}"/>
              </a:ext>
            </a:extLst>
          </p:cNvPr>
          <p:cNvSpPr txBox="1"/>
          <p:nvPr/>
        </p:nvSpPr>
        <p:spPr>
          <a:xfrm>
            <a:off x="5732910" y="3202160"/>
            <a:ext cx="649537" cy="369332"/>
          </a:xfrm>
          <a:prstGeom prst="rect">
            <a:avLst/>
          </a:prstGeom>
          <a:noFill/>
        </p:spPr>
        <p:txBody>
          <a:bodyPr wrap="none" rtlCol="0">
            <a:spAutoFit/>
          </a:bodyPr>
          <a:lstStyle/>
          <a:p>
            <a:r>
              <a:rPr lang="en-US" i="1" dirty="0"/>
              <a:t>Price</a:t>
            </a:r>
          </a:p>
        </p:txBody>
      </p:sp>
      <p:sp>
        <p:nvSpPr>
          <p:cNvPr id="42" name="TextBox 41">
            <a:extLst>
              <a:ext uri="{FF2B5EF4-FFF2-40B4-BE49-F238E27FC236}">
                <a16:creationId xmlns:a16="http://schemas.microsoft.com/office/drawing/2014/main" xmlns="" id="{061EC807-E260-CC43-86EA-C09E5793FE2C}"/>
              </a:ext>
            </a:extLst>
          </p:cNvPr>
          <p:cNvSpPr txBox="1"/>
          <p:nvPr/>
        </p:nvSpPr>
        <p:spPr>
          <a:xfrm rot="16200000">
            <a:off x="3870020" y="1538737"/>
            <a:ext cx="902748" cy="369332"/>
          </a:xfrm>
          <a:prstGeom prst="rect">
            <a:avLst/>
          </a:prstGeom>
          <a:noFill/>
        </p:spPr>
        <p:txBody>
          <a:bodyPr wrap="none" rtlCol="0">
            <a:spAutoFit/>
          </a:bodyPr>
          <a:lstStyle/>
          <a:p>
            <a:r>
              <a:rPr lang="en-US" i="1" dirty="0"/>
              <a:t>Volume</a:t>
            </a:r>
          </a:p>
        </p:txBody>
      </p:sp>
      <p:sp>
        <p:nvSpPr>
          <p:cNvPr id="43" name="TextBox 42">
            <a:extLst>
              <a:ext uri="{FF2B5EF4-FFF2-40B4-BE49-F238E27FC236}">
                <a16:creationId xmlns:a16="http://schemas.microsoft.com/office/drawing/2014/main" xmlns="" id="{0798B99F-FCE0-7747-9AD4-297C36E91E7F}"/>
              </a:ext>
            </a:extLst>
          </p:cNvPr>
          <p:cNvSpPr txBox="1"/>
          <p:nvPr/>
        </p:nvSpPr>
        <p:spPr>
          <a:xfrm>
            <a:off x="2040181" y="3180751"/>
            <a:ext cx="640496" cy="369332"/>
          </a:xfrm>
          <a:prstGeom prst="rect">
            <a:avLst/>
          </a:prstGeom>
          <a:noFill/>
        </p:spPr>
        <p:txBody>
          <a:bodyPr wrap="none" rtlCol="0">
            <a:spAutoFit/>
          </a:bodyPr>
          <a:lstStyle/>
          <a:p>
            <a:r>
              <a:rPr lang="en-US" i="1" dirty="0"/>
              <a:t>Debt</a:t>
            </a:r>
          </a:p>
        </p:txBody>
      </p:sp>
      <p:sp>
        <p:nvSpPr>
          <p:cNvPr id="44" name="TextBox 43">
            <a:extLst>
              <a:ext uri="{FF2B5EF4-FFF2-40B4-BE49-F238E27FC236}">
                <a16:creationId xmlns:a16="http://schemas.microsoft.com/office/drawing/2014/main" xmlns="" id="{EEE6EF57-2722-3943-AC27-5E03A303F6AF}"/>
              </a:ext>
            </a:extLst>
          </p:cNvPr>
          <p:cNvSpPr txBox="1"/>
          <p:nvPr/>
        </p:nvSpPr>
        <p:spPr>
          <a:xfrm rot="16200000">
            <a:off x="134988" y="1493578"/>
            <a:ext cx="1199046" cy="369332"/>
          </a:xfrm>
          <a:prstGeom prst="rect">
            <a:avLst/>
          </a:prstGeom>
          <a:noFill/>
        </p:spPr>
        <p:txBody>
          <a:bodyPr wrap="none" rtlCol="0">
            <a:spAutoFit/>
          </a:bodyPr>
          <a:lstStyle/>
          <a:p>
            <a:r>
              <a:rPr lang="en-US" i="1" dirty="0"/>
              <a:t>Population</a:t>
            </a:r>
          </a:p>
        </p:txBody>
      </p:sp>
      <p:sp>
        <p:nvSpPr>
          <p:cNvPr id="45" name="TextBox 44">
            <a:extLst>
              <a:ext uri="{FF2B5EF4-FFF2-40B4-BE49-F238E27FC236}">
                <a16:creationId xmlns:a16="http://schemas.microsoft.com/office/drawing/2014/main" xmlns="" id="{493A0C83-B296-0548-8A08-AFD01C89834F}"/>
              </a:ext>
            </a:extLst>
          </p:cNvPr>
          <p:cNvSpPr txBox="1"/>
          <p:nvPr/>
        </p:nvSpPr>
        <p:spPr>
          <a:xfrm>
            <a:off x="536046" y="4224123"/>
            <a:ext cx="10874217" cy="2862322"/>
          </a:xfrm>
          <a:prstGeom prst="rect">
            <a:avLst/>
          </a:prstGeom>
          <a:noFill/>
        </p:spPr>
        <p:txBody>
          <a:bodyPr wrap="square" rtlCol="0">
            <a:spAutoFit/>
          </a:bodyPr>
          <a:lstStyle/>
          <a:p>
            <a:r>
              <a:rPr lang="en-US" dirty="0"/>
              <a:t>Facts</a:t>
            </a:r>
          </a:p>
          <a:p>
            <a:pPr lvl="0">
              <a:defRPr/>
            </a:pPr>
            <a:r>
              <a:rPr lang="en-US" dirty="0"/>
              <a:t>Pic0: </a:t>
            </a:r>
          </a:p>
          <a:p>
            <a:r>
              <a:rPr lang="en-US" dirty="0"/>
              <a:t>International debt (</a:t>
            </a:r>
            <a:r>
              <a:rPr lang="en-US" dirty="0" err="1"/>
              <a:t>india</a:t>
            </a:r>
            <a:r>
              <a:rPr lang="en-US" dirty="0"/>
              <a:t>) -&gt; Debt vs. Population (Year 2017)</a:t>
            </a:r>
          </a:p>
          <a:p>
            <a:r>
              <a:rPr lang="en-US" dirty="0"/>
              <a:t>Pic 1</a:t>
            </a:r>
          </a:p>
          <a:p>
            <a:r>
              <a:rPr lang="en-US" dirty="0"/>
              <a:t>New York stock exchange price vs. volume (Jan 2011)</a:t>
            </a:r>
          </a:p>
          <a:p>
            <a:r>
              <a:rPr lang="en-US" dirty="0"/>
              <a:t>BAC: 14.3 vs. 232571115</a:t>
            </a:r>
          </a:p>
          <a:p>
            <a:r>
              <a:rPr lang="en-US" dirty="0"/>
              <a:t>AAPL: 338.38 vs. 1355</a:t>
            </a:r>
          </a:p>
          <a:p>
            <a:r>
              <a:rPr lang="en-US" dirty="0"/>
              <a:t>Pic 2</a:t>
            </a:r>
          </a:p>
          <a:p>
            <a:r>
              <a:rPr lang="en-US" dirty="0"/>
              <a:t>Life expectancy 1982</a:t>
            </a:r>
          </a:p>
          <a:p>
            <a:r>
              <a:rPr lang="en-US" dirty="0"/>
              <a:t>Life expectancy at birth (years), female vs. male</a:t>
            </a:r>
          </a:p>
        </p:txBody>
      </p:sp>
      <p:sp>
        <p:nvSpPr>
          <p:cNvPr id="2" name="Rectangle 1"/>
          <p:cNvSpPr/>
          <p:nvPr/>
        </p:nvSpPr>
        <p:spPr>
          <a:xfrm>
            <a:off x="925970" y="-59659"/>
            <a:ext cx="2730684" cy="369332"/>
          </a:xfrm>
          <a:prstGeom prst="rect">
            <a:avLst/>
          </a:prstGeom>
        </p:spPr>
        <p:txBody>
          <a:bodyPr wrap="none">
            <a:spAutoFit/>
          </a:bodyPr>
          <a:lstStyle/>
          <a:p>
            <a:r>
              <a:rPr lang="en-US" b="1" dirty="0"/>
              <a:t>International </a:t>
            </a:r>
            <a:r>
              <a:rPr lang="en-US" b="1" dirty="0" smtClean="0"/>
              <a:t>debt in 2017 </a:t>
            </a:r>
            <a:endParaRPr lang="en-US" b="1" dirty="0"/>
          </a:p>
        </p:txBody>
      </p:sp>
      <p:sp>
        <p:nvSpPr>
          <p:cNvPr id="3" name="Rectangle 2"/>
          <p:cNvSpPr/>
          <p:nvPr/>
        </p:nvSpPr>
        <p:spPr>
          <a:xfrm>
            <a:off x="4437592" y="-59165"/>
            <a:ext cx="3139577" cy="369332"/>
          </a:xfrm>
          <a:prstGeom prst="rect">
            <a:avLst/>
          </a:prstGeom>
        </p:spPr>
        <p:txBody>
          <a:bodyPr wrap="none">
            <a:spAutoFit/>
          </a:bodyPr>
          <a:lstStyle/>
          <a:p>
            <a:r>
              <a:rPr lang="en-US" b="1" smtClean="0"/>
              <a:t>NY </a:t>
            </a:r>
            <a:r>
              <a:rPr lang="en-US" b="1" dirty="0"/>
              <a:t>stock exchange </a:t>
            </a:r>
            <a:r>
              <a:rPr lang="en-US" b="1" dirty="0" smtClean="0"/>
              <a:t>on Jan 2011</a:t>
            </a:r>
            <a:endParaRPr lang="en-US" b="1" dirty="0"/>
          </a:p>
        </p:txBody>
      </p:sp>
      <p:sp>
        <p:nvSpPr>
          <p:cNvPr id="25" name="Rectangle 24"/>
          <p:cNvSpPr/>
          <p:nvPr/>
        </p:nvSpPr>
        <p:spPr>
          <a:xfrm>
            <a:off x="8429516" y="-44214"/>
            <a:ext cx="2403415" cy="369332"/>
          </a:xfrm>
          <a:prstGeom prst="rect">
            <a:avLst/>
          </a:prstGeom>
        </p:spPr>
        <p:txBody>
          <a:bodyPr wrap="none">
            <a:spAutoFit/>
          </a:bodyPr>
          <a:lstStyle/>
          <a:p>
            <a:r>
              <a:rPr lang="en-US" b="1" dirty="0"/>
              <a:t>Life </a:t>
            </a:r>
            <a:r>
              <a:rPr lang="en-US" b="1"/>
              <a:t>expectancy </a:t>
            </a:r>
            <a:r>
              <a:rPr lang="en-US" b="1" smtClean="0"/>
              <a:t>in </a:t>
            </a:r>
            <a:r>
              <a:rPr lang="en-US" b="1" dirty="0" smtClean="0"/>
              <a:t>1982</a:t>
            </a:r>
            <a:endParaRPr lang="en-US" b="1" dirty="0"/>
          </a:p>
        </p:txBody>
      </p:sp>
      <p:sp>
        <p:nvSpPr>
          <p:cNvPr id="46" name="TextBox 45">
            <a:extLst>
              <a:ext uri="{FF2B5EF4-FFF2-40B4-BE49-F238E27FC236}">
                <a16:creationId xmlns:a16="http://schemas.microsoft.com/office/drawing/2014/main" xmlns="" id="{0798B99F-FCE0-7747-9AD4-297C36E91E7F}"/>
              </a:ext>
            </a:extLst>
          </p:cNvPr>
          <p:cNvSpPr txBox="1"/>
          <p:nvPr/>
        </p:nvSpPr>
        <p:spPr>
          <a:xfrm>
            <a:off x="2027551" y="3368623"/>
            <a:ext cx="574196" cy="523220"/>
          </a:xfrm>
          <a:prstGeom prst="rect">
            <a:avLst/>
          </a:prstGeom>
          <a:noFill/>
        </p:spPr>
        <p:txBody>
          <a:bodyPr wrap="none" rtlCol="0">
            <a:spAutoFit/>
          </a:bodyPr>
          <a:lstStyle/>
          <a:p>
            <a:r>
              <a:rPr lang="en-US" sz="2800" dirty="0" smtClean="0"/>
              <a:t>(a)</a:t>
            </a:r>
            <a:endParaRPr lang="en-US" sz="2800" dirty="0"/>
          </a:p>
        </p:txBody>
      </p:sp>
      <p:sp>
        <p:nvSpPr>
          <p:cNvPr id="47" name="TextBox 46">
            <a:extLst>
              <a:ext uri="{FF2B5EF4-FFF2-40B4-BE49-F238E27FC236}">
                <a16:creationId xmlns:a16="http://schemas.microsoft.com/office/drawing/2014/main" xmlns="" id="{0798B99F-FCE0-7747-9AD4-297C36E91E7F}"/>
              </a:ext>
            </a:extLst>
          </p:cNvPr>
          <p:cNvSpPr txBox="1"/>
          <p:nvPr/>
        </p:nvSpPr>
        <p:spPr>
          <a:xfrm>
            <a:off x="5688018" y="3398728"/>
            <a:ext cx="591829" cy="523220"/>
          </a:xfrm>
          <a:prstGeom prst="rect">
            <a:avLst/>
          </a:prstGeom>
          <a:noFill/>
        </p:spPr>
        <p:txBody>
          <a:bodyPr wrap="none" rtlCol="0">
            <a:spAutoFit/>
          </a:bodyPr>
          <a:lstStyle/>
          <a:p>
            <a:r>
              <a:rPr lang="en-US" sz="2800" dirty="0" smtClean="0"/>
              <a:t>(b)</a:t>
            </a:r>
            <a:endParaRPr lang="en-US" sz="2800" dirty="0"/>
          </a:p>
        </p:txBody>
      </p:sp>
      <p:sp>
        <p:nvSpPr>
          <p:cNvPr id="48" name="TextBox 47">
            <a:extLst>
              <a:ext uri="{FF2B5EF4-FFF2-40B4-BE49-F238E27FC236}">
                <a16:creationId xmlns:a16="http://schemas.microsoft.com/office/drawing/2014/main" xmlns="" id="{0798B99F-FCE0-7747-9AD4-297C36E91E7F}"/>
              </a:ext>
            </a:extLst>
          </p:cNvPr>
          <p:cNvSpPr txBox="1"/>
          <p:nvPr/>
        </p:nvSpPr>
        <p:spPr>
          <a:xfrm>
            <a:off x="9429606" y="3385520"/>
            <a:ext cx="554960" cy="523220"/>
          </a:xfrm>
          <a:prstGeom prst="rect">
            <a:avLst/>
          </a:prstGeom>
          <a:noFill/>
        </p:spPr>
        <p:txBody>
          <a:bodyPr wrap="none" rtlCol="0">
            <a:spAutoFit/>
          </a:bodyPr>
          <a:lstStyle/>
          <a:p>
            <a:r>
              <a:rPr lang="en-US" sz="2800" dirty="0" smtClean="0"/>
              <a:t>(c)</a:t>
            </a:r>
            <a:endParaRPr lang="en-US" sz="2800" dirty="0"/>
          </a:p>
        </p:txBody>
      </p:sp>
    </p:spTree>
    <p:extLst>
      <p:ext uri="{BB962C8B-B14F-4D97-AF65-F5344CB8AC3E}">
        <p14:creationId xmlns:p14="http://schemas.microsoft.com/office/powerpoint/2010/main" val="3278785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A91ECD9-D840-1343-BEE5-F49A16B1CA91}"/>
              </a:ext>
            </a:extLst>
          </p:cNvPr>
          <p:cNvPicPr>
            <a:picLocks noChangeAspect="1"/>
          </p:cNvPicPr>
          <p:nvPr/>
        </p:nvPicPr>
        <p:blipFill>
          <a:blip r:embed="rId2"/>
          <a:stretch>
            <a:fillRect/>
          </a:stretch>
        </p:blipFill>
        <p:spPr>
          <a:xfrm>
            <a:off x="58882" y="494025"/>
            <a:ext cx="3748347" cy="3748347"/>
          </a:xfrm>
          <a:prstGeom prst="rect">
            <a:avLst/>
          </a:prstGeom>
        </p:spPr>
      </p:pic>
      <p:pic>
        <p:nvPicPr>
          <p:cNvPr id="2" name="Picture 1">
            <a:extLst>
              <a:ext uri="{FF2B5EF4-FFF2-40B4-BE49-F238E27FC236}">
                <a16:creationId xmlns:a16="http://schemas.microsoft.com/office/drawing/2014/main" xmlns="" id="{CFB03B4F-763D-3F40-BBEF-EF908B158904}"/>
              </a:ext>
            </a:extLst>
          </p:cNvPr>
          <p:cNvPicPr>
            <a:picLocks noChangeAspect="1"/>
          </p:cNvPicPr>
          <p:nvPr/>
        </p:nvPicPr>
        <p:blipFill>
          <a:blip r:embed="rId3"/>
          <a:stretch>
            <a:fillRect/>
          </a:stretch>
        </p:blipFill>
        <p:spPr>
          <a:xfrm>
            <a:off x="4081550" y="494025"/>
            <a:ext cx="3770526" cy="3748347"/>
          </a:xfrm>
          <a:prstGeom prst="rect">
            <a:avLst/>
          </a:prstGeom>
        </p:spPr>
      </p:pic>
      <p:sp>
        <p:nvSpPr>
          <p:cNvPr id="7" name="TextBox 6">
            <a:extLst>
              <a:ext uri="{FF2B5EF4-FFF2-40B4-BE49-F238E27FC236}">
                <a16:creationId xmlns:a16="http://schemas.microsoft.com/office/drawing/2014/main" xmlns="" id="{D6522514-518E-D94A-AF9A-6B4D99F5691D}"/>
              </a:ext>
            </a:extLst>
          </p:cNvPr>
          <p:cNvSpPr txBox="1"/>
          <p:nvPr/>
        </p:nvSpPr>
        <p:spPr>
          <a:xfrm rot="16200000">
            <a:off x="3624982" y="1308038"/>
            <a:ext cx="1251689" cy="338554"/>
          </a:xfrm>
          <a:prstGeom prst="rect">
            <a:avLst/>
          </a:prstGeom>
          <a:noFill/>
        </p:spPr>
        <p:txBody>
          <a:bodyPr wrap="none" rtlCol="0">
            <a:spAutoFit/>
          </a:bodyPr>
          <a:lstStyle/>
          <a:p>
            <a:r>
              <a:rPr lang="en-US" sz="1600" dirty="0"/>
              <a:t>Waiting time</a:t>
            </a:r>
          </a:p>
        </p:txBody>
      </p:sp>
      <p:sp>
        <p:nvSpPr>
          <p:cNvPr id="9" name="TextBox 8">
            <a:extLst>
              <a:ext uri="{FF2B5EF4-FFF2-40B4-BE49-F238E27FC236}">
                <a16:creationId xmlns:a16="http://schemas.microsoft.com/office/drawing/2014/main" xmlns="" id="{BBD486EA-EF24-F14F-B6E9-1D13AFFBE9CD}"/>
              </a:ext>
            </a:extLst>
          </p:cNvPr>
          <p:cNvSpPr txBox="1"/>
          <p:nvPr/>
        </p:nvSpPr>
        <p:spPr>
          <a:xfrm>
            <a:off x="1988037" y="3843053"/>
            <a:ext cx="1660647" cy="338554"/>
          </a:xfrm>
          <a:prstGeom prst="rect">
            <a:avLst/>
          </a:prstGeom>
          <a:noFill/>
        </p:spPr>
        <p:txBody>
          <a:bodyPr wrap="none" rtlCol="0">
            <a:spAutoFit/>
          </a:bodyPr>
          <a:lstStyle/>
          <a:p>
            <a:r>
              <a:rPr lang="en-US" sz="1600" dirty="0"/>
              <a:t>Eruption </a:t>
            </a:r>
            <a:r>
              <a:rPr lang="en-US" sz="1600" dirty="0" smtClean="0"/>
              <a:t>duration</a:t>
            </a:r>
            <a:endParaRPr lang="en-US" sz="1600" dirty="0"/>
          </a:p>
        </p:txBody>
      </p:sp>
      <p:sp>
        <p:nvSpPr>
          <p:cNvPr id="10" name="TextBox 9">
            <a:extLst>
              <a:ext uri="{FF2B5EF4-FFF2-40B4-BE49-F238E27FC236}">
                <a16:creationId xmlns:a16="http://schemas.microsoft.com/office/drawing/2014/main" xmlns="" id="{D9A5DDC0-EF07-4D48-89DC-8FC5A5F32B1E}"/>
              </a:ext>
            </a:extLst>
          </p:cNvPr>
          <p:cNvSpPr txBox="1"/>
          <p:nvPr/>
        </p:nvSpPr>
        <p:spPr>
          <a:xfrm rot="16200000">
            <a:off x="-382296" y="1308039"/>
            <a:ext cx="1251689" cy="338554"/>
          </a:xfrm>
          <a:prstGeom prst="rect">
            <a:avLst/>
          </a:prstGeom>
          <a:noFill/>
        </p:spPr>
        <p:txBody>
          <a:bodyPr wrap="none" rtlCol="0">
            <a:spAutoFit/>
          </a:bodyPr>
          <a:lstStyle/>
          <a:p>
            <a:r>
              <a:rPr lang="en-US" sz="1600" dirty="0"/>
              <a:t>Waiting time</a:t>
            </a:r>
          </a:p>
        </p:txBody>
      </p:sp>
      <p:pic>
        <p:nvPicPr>
          <p:cNvPr id="11" name="Picture 10">
            <a:extLst>
              <a:ext uri="{FF2B5EF4-FFF2-40B4-BE49-F238E27FC236}">
                <a16:creationId xmlns:a16="http://schemas.microsoft.com/office/drawing/2014/main" xmlns="" id="{9C919A4F-55D9-1943-B981-DDD7376174FE}"/>
              </a:ext>
            </a:extLst>
          </p:cNvPr>
          <p:cNvPicPr>
            <a:picLocks noChangeAspect="1"/>
          </p:cNvPicPr>
          <p:nvPr/>
        </p:nvPicPr>
        <p:blipFill>
          <a:blip r:embed="rId4"/>
          <a:stretch>
            <a:fillRect/>
          </a:stretch>
        </p:blipFill>
        <p:spPr>
          <a:xfrm>
            <a:off x="8126396" y="488542"/>
            <a:ext cx="3753829" cy="3753829"/>
          </a:xfrm>
          <a:prstGeom prst="rect">
            <a:avLst/>
          </a:prstGeom>
        </p:spPr>
      </p:pic>
      <p:sp>
        <p:nvSpPr>
          <p:cNvPr id="13" name="TextBox 12">
            <a:extLst>
              <a:ext uri="{FF2B5EF4-FFF2-40B4-BE49-F238E27FC236}">
                <a16:creationId xmlns:a16="http://schemas.microsoft.com/office/drawing/2014/main" xmlns="" id="{D6522514-518E-D94A-AF9A-6B4D99F5691D}"/>
              </a:ext>
            </a:extLst>
          </p:cNvPr>
          <p:cNvSpPr txBox="1"/>
          <p:nvPr/>
        </p:nvSpPr>
        <p:spPr>
          <a:xfrm rot="16200000">
            <a:off x="7669829" y="1308038"/>
            <a:ext cx="1251689" cy="338554"/>
          </a:xfrm>
          <a:prstGeom prst="rect">
            <a:avLst/>
          </a:prstGeom>
          <a:noFill/>
        </p:spPr>
        <p:txBody>
          <a:bodyPr wrap="none" rtlCol="0">
            <a:spAutoFit/>
          </a:bodyPr>
          <a:lstStyle/>
          <a:p>
            <a:r>
              <a:rPr lang="en-US" sz="1600" dirty="0"/>
              <a:t>Waiting time</a:t>
            </a:r>
          </a:p>
        </p:txBody>
      </p:sp>
      <p:sp>
        <p:nvSpPr>
          <p:cNvPr id="14" name="TextBox 13">
            <a:extLst>
              <a:ext uri="{FF2B5EF4-FFF2-40B4-BE49-F238E27FC236}">
                <a16:creationId xmlns:a16="http://schemas.microsoft.com/office/drawing/2014/main" xmlns="" id="{BBD486EA-EF24-F14F-B6E9-1D13AFFBE9CD}"/>
              </a:ext>
            </a:extLst>
          </p:cNvPr>
          <p:cNvSpPr txBox="1"/>
          <p:nvPr/>
        </p:nvSpPr>
        <p:spPr>
          <a:xfrm>
            <a:off x="5966813" y="3843053"/>
            <a:ext cx="1660647" cy="338554"/>
          </a:xfrm>
          <a:prstGeom prst="rect">
            <a:avLst/>
          </a:prstGeom>
          <a:noFill/>
        </p:spPr>
        <p:txBody>
          <a:bodyPr wrap="none" rtlCol="0">
            <a:spAutoFit/>
          </a:bodyPr>
          <a:lstStyle/>
          <a:p>
            <a:r>
              <a:rPr lang="en-US" sz="1600" dirty="0"/>
              <a:t>Eruption </a:t>
            </a:r>
            <a:r>
              <a:rPr lang="en-US" sz="1600" dirty="0" smtClean="0"/>
              <a:t>duration</a:t>
            </a:r>
            <a:endParaRPr lang="en-US" sz="1600" dirty="0"/>
          </a:p>
        </p:txBody>
      </p:sp>
      <p:sp>
        <p:nvSpPr>
          <p:cNvPr id="15" name="TextBox 14">
            <a:extLst>
              <a:ext uri="{FF2B5EF4-FFF2-40B4-BE49-F238E27FC236}">
                <a16:creationId xmlns:a16="http://schemas.microsoft.com/office/drawing/2014/main" xmlns="" id="{BBD486EA-EF24-F14F-B6E9-1D13AFFBE9CD}"/>
              </a:ext>
            </a:extLst>
          </p:cNvPr>
          <p:cNvSpPr txBox="1"/>
          <p:nvPr/>
        </p:nvSpPr>
        <p:spPr>
          <a:xfrm>
            <a:off x="10153906" y="3843053"/>
            <a:ext cx="1660647" cy="338554"/>
          </a:xfrm>
          <a:prstGeom prst="rect">
            <a:avLst/>
          </a:prstGeom>
          <a:noFill/>
        </p:spPr>
        <p:txBody>
          <a:bodyPr wrap="none" rtlCol="0">
            <a:spAutoFit/>
          </a:bodyPr>
          <a:lstStyle/>
          <a:p>
            <a:r>
              <a:rPr lang="en-US" sz="1600" dirty="0"/>
              <a:t>Eruption </a:t>
            </a:r>
            <a:r>
              <a:rPr lang="en-US" sz="1600" dirty="0" smtClean="0"/>
              <a:t>duration</a:t>
            </a:r>
            <a:endParaRPr lang="en-US" sz="1600" dirty="0"/>
          </a:p>
        </p:txBody>
      </p:sp>
      <p:sp>
        <p:nvSpPr>
          <p:cNvPr id="16" name="TextBox 15">
            <a:extLst>
              <a:ext uri="{FF2B5EF4-FFF2-40B4-BE49-F238E27FC236}">
                <a16:creationId xmlns:a16="http://schemas.microsoft.com/office/drawing/2014/main" xmlns="" id="{0798B99F-FCE0-7747-9AD4-297C36E91E7F}"/>
              </a:ext>
            </a:extLst>
          </p:cNvPr>
          <p:cNvSpPr txBox="1"/>
          <p:nvPr/>
        </p:nvSpPr>
        <p:spPr>
          <a:xfrm>
            <a:off x="1778169" y="4134304"/>
            <a:ext cx="574196" cy="523220"/>
          </a:xfrm>
          <a:prstGeom prst="rect">
            <a:avLst/>
          </a:prstGeom>
          <a:noFill/>
        </p:spPr>
        <p:txBody>
          <a:bodyPr wrap="none" rtlCol="0">
            <a:spAutoFit/>
          </a:bodyPr>
          <a:lstStyle/>
          <a:p>
            <a:r>
              <a:rPr lang="en-US" sz="2800" dirty="0" smtClean="0"/>
              <a:t>(a)</a:t>
            </a:r>
            <a:endParaRPr lang="en-US" sz="2800" dirty="0"/>
          </a:p>
        </p:txBody>
      </p:sp>
      <p:sp>
        <p:nvSpPr>
          <p:cNvPr id="17" name="TextBox 16">
            <a:extLst>
              <a:ext uri="{FF2B5EF4-FFF2-40B4-BE49-F238E27FC236}">
                <a16:creationId xmlns:a16="http://schemas.microsoft.com/office/drawing/2014/main" xmlns="" id="{0798B99F-FCE0-7747-9AD4-297C36E91E7F}"/>
              </a:ext>
            </a:extLst>
          </p:cNvPr>
          <p:cNvSpPr txBox="1"/>
          <p:nvPr/>
        </p:nvSpPr>
        <p:spPr>
          <a:xfrm>
            <a:off x="5670898" y="4151201"/>
            <a:ext cx="591829" cy="523220"/>
          </a:xfrm>
          <a:prstGeom prst="rect">
            <a:avLst/>
          </a:prstGeom>
          <a:noFill/>
        </p:spPr>
        <p:txBody>
          <a:bodyPr wrap="none" rtlCol="0">
            <a:spAutoFit/>
          </a:bodyPr>
          <a:lstStyle/>
          <a:p>
            <a:r>
              <a:rPr lang="en-US" sz="2800" dirty="0" smtClean="0"/>
              <a:t>(b)</a:t>
            </a:r>
            <a:endParaRPr lang="en-US" sz="2800" dirty="0"/>
          </a:p>
        </p:txBody>
      </p:sp>
      <p:sp>
        <p:nvSpPr>
          <p:cNvPr id="18" name="TextBox 17">
            <a:extLst>
              <a:ext uri="{FF2B5EF4-FFF2-40B4-BE49-F238E27FC236}">
                <a16:creationId xmlns:a16="http://schemas.microsoft.com/office/drawing/2014/main" xmlns="" id="{0798B99F-FCE0-7747-9AD4-297C36E91E7F}"/>
              </a:ext>
            </a:extLst>
          </p:cNvPr>
          <p:cNvSpPr txBox="1"/>
          <p:nvPr/>
        </p:nvSpPr>
        <p:spPr>
          <a:xfrm>
            <a:off x="9810754" y="4151201"/>
            <a:ext cx="554960" cy="523220"/>
          </a:xfrm>
          <a:prstGeom prst="rect">
            <a:avLst/>
          </a:prstGeom>
          <a:noFill/>
        </p:spPr>
        <p:txBody>
          <a:bodyPr wrap="none" rtlCol="0">
            <a:spAutoFit/>
          </a:bodyPr>
          <a:lstStyle/>
          <a:p>
            <a:r>
              <a:rPr lang="en-US" sz="2800" dirty="0" smtClean="0"/>
              <a:t>(c)</a:t>
            </a:r>
            <a:endParaRPr lang="en-US" sz="2800" dirty="0"/>
          </a:p>
        </p:txBody>
      </p:sp>
      <p:sp>
        <p:nvSpPr>
          <p:cNvPr id="19" name="Rectangle 18"/>
          <p:cNvSpPr/>
          <p:nvPr/>
        </p:nvSpPr>
        <p:spPr>
          <a:xfrm>
            <a:off x="1069930" y="102584"/>
            <a:ext cx="1555426" cy="400110"/>
          </a:xfrm>
          <a:prstGeom prst="rect">
            <a:avLst/>
          </a:prstGeom>
        </p:spPr>
        <p:txBody>
          <a:bodyPr wrap="none">
            <a:spAutoFit/>
          </a:bodyPr>
          <a:lstStyle/>
          <a:p>
            <a:r>
              <a:rPr lang="en-US" sz="2000" b="1" dirty="0" smtClean="0"/>
              <a:t>Original data</a:t>
            </a:r>
            <a:endParaRPr lang="en-US" sz="2000" b="1" dirty="0"/>
          </a:p>
        </p:txBody>
      </p:sp>
      <p:sp>
        <p:nvSpPr>
          <p:cNvPr id="20" name="Rectangle 19"/>
          <p:cNvSpPr/>
          <p:nvPr/>
        </p:nvSpPr>
        <p:spPr>
          <a:xfrm>
            <a:off x="5145578" y="88432"/>
            <a:ext cx="1971630" cy="400110"/>
          </a:xfrm>
          <a:prstGeom prst="rect">
            <a:avLst/>
          </a:prstGeom>
        </p:spPr>
        <p:txBody>
          <a:bodyPr wrap="none">
            <a:spAutoFit/>
          </a:bodyPr>
          <a:lstStyle/>
          <a:p>
            <a:r>
              <a:rPr lang="en-US" sz="2000" b="1" dirty="0" smtClean="0"/>
              <a:t>Hexagon Binning</a:t>
            </a:r>
            <a:endParaRPr lang="en-US" sz="2000" b="1" dirty="0"/>
          </a:p>
        </p:txBody>
      </p:sp>
      <p:sp>
        <p:nvSpPr>
          <p:cNvPr id="21" name="Rectangle 20"/>
          <p:cNvSpPr/>
          <p:nvPr/>
        </p:nvSpPr>
        <p:spPr>
          <a:xfrm>
            <a:off x="9117490" y="105058"/>
            <a:ext cx="1771639" cy="400110"/>
          </a:xfrm>
          <a:prstGeom prst="rect">
            <a:avLst/>
          </a:prstGeom>
        </p:spPr>
        <p:txBody>
          <a:bodyPr wrap="none">
            <a:spAutoFit/>
          </a:bodyPr>
          <a:lstStyle/>
          <a:p>
            <a:r>
              <a:rPr lang="en-US" sz="2000" b="1" dirty="0" smtClean="0"/>
              <a:t>Leader Binning</a:t>
            </a:r>
            <a:endParaRPr lang="en-US" sz="2000" b="1" dirty="0"/>
          </a:p>
        </p:txBody>
      </p:sp>
    </p:spTree>
    <p:extLst>
      <p:ext uri="{BB962C8B-B14F-4D97-AF65-F5344CB8AC3E}">
        <p14:creationId xmlns:p14="http://schemas.microsoft.com/office/powerpoint/2010/main" val="36231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A91ECD9-D840-1343-BEE5-F49A16B1CA91}"/>
              </a:ext>
            </a:extLst>
          </p:cNvPr>
          <p:cNvPicPr>
            <a:picLocks noChangeAspect="1"/>
          </p:cNvPicPr>
          <p:nvPr/>
        </p:nvPicPr>
        <p:blipFill>
          <a:blip r:embed="rId2"/>
          <a:stretch>
            <a:fillRect/>
          </a:stretch>
        </p:blipFill>
        <p:spPr>
          <a:xfrm>
            <a:off x="358140" y="1104900"/>
            <a:ext cx="4846320" cy="4846320"/>
          </a:xfrm>
          <a:prstGeom prst="rect">
            <a:avLst/>
          </a:prstGeom>
        </p:spPr>
      </p:pic>
      <p:pic>
        <p:nvPicPr>
          <p:cNvPr id="6" name="Picture 5">
            <a:extLst>
              <a:ext uri="{FF2B5EF4-FFF2-40B4-BE49-F238E27FC236}">
                <a16:creationId xmlns:a16="http://schemas.microsoft.com/office/drawing/2014/main" xmlns="" id="{9C919A4F-55D9-1943-B981-DDD7376174FE}"/>
              </a:ext>
            </a:extLst>
          </p:cNvPr>
          <p:cNvPicPr>
            <a:picLocks noChangeAspect="1"/>
          </p:cNvPicPr>
          <p:nvPr/>
        </p:nvPicPr>
        <p:blipFill>
          <a:blip r:embed="rId3"/>
          <a:stretch>
            <a:fillRect/>
          </a:stretch>
        </p:blipFill>
        <p:spPr>
          <a:xfrm>
            <a:off x="7063740" y="1104900"/>
            <a:ext cx="4846320" cy="4846320"/>
          </a:xfrm>
          <a:prstGeom prst="rect">
            <a:avLst/>
          </a:prstGeom>
        </p:spPr>
      </p:pic>
      <p:sp>
        <p:nvSpPr>
          <p:cNvPr id="8" name="Right Arrow 7">
            <a:extLst>
              <a:ext uri="{FF2B5EF4-FFF2-40B4-BE49-F238E27FC236}">
                <a16:creationId xmlns:a16="http://schemas.microsoft.com/office/drawing/2014/main" xmlns="" id="{E31B50BC-A6BA-554E-8AA1-9C6E171DC16F}"/>
              </a:ext>
            </a:extLst>
          </p:cNvPr>
          <p:cNvSpPr/>
          <p:nvPr/>
        </p:nvSpPr>
        <p:spPr>
          <a:xfrm>
            <a:off x="5375910" y="2933700"/>
            <a:ext cx="1516380" cy="297180"/>
          </a:xfrm>
          <a:prstGeom prst="rightArrow">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xmlns="" id="{5FE067EA-D1CA-CF44-86B4-53E19073F857}"/>
              </a:ext>
            </a:extLst>
          </p:cNvPr>
          <p:cNvSpPr txBox="1"/>
          <p:nvPr/>
        </p:nvSpPr>
        <p:spPr>
          <a:xfrm>
            <a:off x="8749070" y="5581888"/>
            <a:ext cx="1475660" cy="369332"/>
          </a:xfrm>
          <a:prstGeom prst="rect">
            <a:avLst/>
          </a:prstGeom>
          <a:noFill/>
        </p:spPr>
        <p:txBody>
          <a:bodyPr wrap="none" rtlCol="0">
            <a:spAutoFit/>
          </a:bodyPr>
          <a:lstStyle/>
          <a:p>
            <a:r>
              <a:rPr lang="en-US" dirty="0"/>
              <a:t>Eruption time</a:t>
            </a:r>
          </a:p>
        </p:txBody>
      </p:sp>
      <p:sp>
        <p:nvSpPr>
          <p:cNvPr id="10" name="TextBox 9">
            <a:extLst>
              <a:ext uri="{FF2B5EF4-FFF2-40B4-BE49-F238E27FC236}">
                <a16:creationId xmlns:a16="http://schemas.microsoft.com/office/drawing/2014/main" xmlns="" id="{4B85DE99-C36B-314A-A1ED-E33F1B836CBF}"/>
              </a:ext>
            </a:extLst>
          </p:cNvPr>
          <p:cNvSpPr txBox="1"/>
          <p:nvPr/>
        </p:nvSpPr>
        <p:spPr>
          <a:xfrm rot="16200000">
            <a:off x="6554145" y="2897624"/>
            <a:ext cx="1388522" cy="369332"/>
          </a:xfrm>
          <a:prstGeom prst="rect">
            <a:avLst/>
          </a:prstGeom>
          <a:noFill/>
        </p:spPr>
        <p:txBody>
          <a:bodyPr wrap="none" rtlCol="0">
            <a:spAutoFit/>
          </a:bodyPr>
          <a:lstStyle/>
          <a:p>
            <a:r>
              <a:rPr lang="en-US" dirty="0"/>
              <a:t>Waiting time</a:t>
            </a:r>
          </a:p>
        </p:txBody>
      </p:sp>
      <p:sp>
        <p:nvSpPr>
          <p:cNvPr id="11" name="TextBox 10">
            <a:extLst>
              <a:ext uri="{FF2B5EF4-FFF2-40B4-BE49-F238E27FC236}">
                <a16:creationId xmlns:a16="http://schemas.microsoft.com/office/drawing/2014/main" xmlns="" id="{3C190518-5E00-584E-9EA4-D3D053F8584C}"/>
              </a:ext>
            </a:extLst>
          </p:cNvPr>
          <p:cNvSpPr txBox="1"/>
          <p:nvPr/>
        </p:nvSpPr>
        <p:spPr>
          <a:xfrm>
            <a:off x="2129195" y="5581888"/>
            <a:ext cx="1475660" cy="369332"/>
          </a:xfrm>
          <a:prstGeom prst="rect">
            <a:avLst/>
          </a:prstGeom>
          <a:noFill/>
        </p:spPr>
        <p:txBody>
          <a:bodyPr wrap="none" rtlCol="0">
            <a:spAutoFit/>
          </a:bodyPr>
          <a:lstStyle/>
          <a:p>
            <a:r>
              <a:rPr lang="en-US" dirty="0"/>
              <a:t>Eruption time</a:t>
            </a:r>
          </a:p>
        </p:txBody>
      </p:sp>
      <p:sp>
        <p:nvSpPr>
          <p:cNvPr id="12" name="TextBox 11">
            <a:extLst>
              <a:ext uri="{FF2B5EF4-FFF2-40B4-BE49-F238E27FC236}">
                <a16:creationId xmlns:a16="http://schemas.microsoft.com/office/drawing/2014/main" xmlns="" id="{844623FB-E970-C54A-B92A-82106CD3A11B}"/>
              </a:ext>
            </a:extLst>
          </p:cNvPr>
          <p:cNvSpPr txBox="1"/>
          <p:nvPr/>
        </p:nvSpPr>
        <p:spPr>
          <a:xfrm rot="16200000">
            <a:off x="-151455" y="2755690"/>
            <a:ext cx="1388522" cy="369332"/>
          </a:xfrm>
          <a:prstGeom prst="rect">
            <a:avLst/>
          </a:prstGeom>
          <a:noFill/>
        </p:spPr>
        <p:txBody>
          <a:bodyPr wrap="none" rtlCol="0">
            <a:spAutoFit/>
          </a:bodyPr>
          <a:lstStyle/>
          <a:p>
            <a:r>
              <a:rPr lang="en-US" dirty="0"/>
              <a:t>Waiting time</a:t>
            </a:r>
          </a:p>
        </p:txBody>
      </p:sp>
    </p:spTree>
    <p:extLst>
      <p:ext uri="{BB962C8B-B14F-4D97-AF65-F5344CB8AC3E}">
        <p14:creationId xmlns:p14="http://schemas.microsoft.com/office/powerpoint/2010/main" val="1204629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C4AF6F95-3C18-2945-9D22-F7D19F53A63B}"/>
              </a:ext>
            </a:extLst>
          </p:cNvPr>
          <p:cNvPicPr>
            <a:picLocks noChangeAspect="1"/>
          </p:cNvPicPr>
          <p:nvPr/>
        </p:nvPicPr>
        <p:blipFill>
          <a:blip r:embed="rId3"/>
          <a:stretch>
            <a:fillRect/>
          </a:stretch>
        </p:blipFill>
        <p:spPr>
          <a:xfrm>
            <a:off x="377371" y="396593"/>
            <a:ext cx="3434637" cy="3448214"/>
          </a:xfrm>
          <a:prstGeom prst="rect">
            <a:avLst/>
          </a:prstGeom>
        </p:spPr>
      </p:pic>
      <p:pic>
        <p:nvPicPr>
          <p:cNvPr id="8" name="Picture 7">
            <a:extLst>
              <a:ext uri="{FF2B5EF4-FFF2-40B4-BE49-F238E27FC236}">
                <a16:creationId xmlns="" xmlns:a16="http://schemas.microsoft.com/office/drawing/2014/main" id="{2E669CE4-0C20-6143-99D6-9ACB15168644}"/>
              </a:ext>
            </a:extLst>
          </p:cNvPr>
          <p:cNvPicPr>
            <a:picLocks noChangeAspect="1"/>
          </p:cNvPicPr>
          <p:nvPr/>
        </p:nvPicPr>
        <p:blipFill>
          <a:blip r:embed="rId4"/>
          <a:stretch>
            <a:fillRect/>
          </a:stretch>
        </p:blipFill>
        <p:spPr>
          <a:xfrm>
            <a:off x="4378388" y="414478"/>
            <a:ext cx="3443887" cy="3430329"/>
          </a:xfrm>
          <a:prstGeom prst="rect">
            <a:avLst/>
          </a:prstGeom>
        </p:spPr>
      </p:pic>
      <p:sp>
        <p:nvSpPr>
          <p:cNvPr id="13" name="TextBox 12">
            <a:extLst>
              <a:ext uri="{FF2B5EF4-FFF2-40B4-BE49-F238E27FC236}">
                <a16:creationId xmlns="" xmlns:a16="http://schemas.microsoft.com/office/drawing/2014/main" id="{A9F0E1B6-F977-B64E-B234-8DB4120C73FF}"/>
              </a:ext>
            </a:extLst>
          </p:cNvPr>
          <p:cNvSpPr txBox="1"/>
          <p:nvPr/>
        </p:nvSpPr>
        <p:spPr>
          <a:xfrm>
            <a:off x="11420728" y="6858000"/>
            <a:ext cx="1392625" cy="369332"/>
          </a:xfrm>
          <a:prstGeom prst="rect">
            <a:avLst/>
          </a:prstGeom>
          <a:noFill/>
        </p:spPr>
        <p:txBody>
          <a:bodyPr wrap="none" rtlCol="0">
            <a:spAutoFit/>
          </a:bodyPr>
          <a:lstStyle/>
          <a:p>
            <a:r>
              <a:rPr lang="en-US" smtClean="0">
                <a:solidFill>
                  <a:srgbClr val="C00000"/>
                </a:solidFill>
              </a:rPr>
              <a:t>cmpute-9-47</a:t>
            </a:r>
            <a:endParaRPr lang="en-US" dirty="0">
              <a:solidFill>
                <a:srgbClr val="C00000"/>
              </a:solidFill>
            </a:endParaRPr>
          </a:p>
        </p:txBody>
      </p:sp>
      <p:pic>
        <p:nvPicPr>
          <p:cNvPr id="16" name="Picture 15">
            <a:extLst>
              <a:ext uri="{FF2B5EF4-FFF2-40B4-BE49-F238E27FC236}">
                <a16:creationId xmlns="" xmlns:a16="http://schemas.microsoft.com/office/drawing/2014/main" id="{342180CD-B2CE-884D-9B54-D97505F7048A}"/>
              </a:ext>
            </a:extLst>
          </p:cNvPr>
          <p:cNvPicPr>
            <a:picLocks noChangeAspect="1"/>
          </p:cNvPicPr>
          <p:nvPr/>
        </p:nvPicPr>
        <p:blipFill>
          <a:blip r:embed="rId5"/>
          <a:stretch>
            <a:fillRect/>
          </a:stretch>
        </p:blipFill>
        <p:spPr>
          <a:xfrm>
            <a:off x="377372" y="6201229"/>
            <a:ext cx="6718300" cy="482600"/>
          </a:xfrm>
          <a:prstGeom prst="rect">
            <a:avLst/>
          </a:prstGeom>
        </p:spPr>
      </p:pic>
      <p:sp>
        <p:nvSpPr>
          <p:cNvPr id="17" name="TextBox 16">
            <a:extLst>
              <a:ext uri="{FF2B5EF4-FFF2-40B4-BE49-F238E27FC236}">
                <a16:creationId xmlns="" xmlns:a16="http://schemas.microsoft.com/office/drawing/2014/main" id="{AE08B361-8E50-D245-B5E4-E047EB800542}"/>
              </a:ext>
            </a:extLst>
          </p:cNvPr>
          <p:cNvSpPr txBox="1"/>
          <p:nvPr/>
        </p:nvSpPr>
        <p:spPr>
          <a:xfrm>
            <a:off x="5189793" y="3844806"/>
            <a:ext cx="1821076" cy="369332"/>
          </a:xfrm>
          <a:prstGeom prst="rect">
            <a:avLst/>
          </a:prstGeom>
          <a:noFill/>
        </p:spPr>
        <p:txBody>
          <a:bodyPr wrap="none" rtlCol="0">
            <a:spAutoFit/>
          </a:bodyPr>
          <a:lstStyle/>
          <a:p>
            <a:r>
              <a:rPr lang="en-US" i="1" dirty="0"/>
              <a:t>CPU Temperature</a:t>
            </a:r>
          </a:p>
        </p:txBody>
      </p:sp>
      <p:sp>
        <p:nvSpPr>
          <p:cNvPr id="18" name="TextBox 17">
            <a:extLst>
              <a:ext uri="{FF2B5EF4-FFF2-40B4-BE49-F238E27FC236}">
                <a16:creationId xmlns="" xmlns:a16="http://schemas.microsoft.com/office/drawing/2014/main" id="{ABA3E517-5710-9F49-897A-8687CFF4A79C}"/>
              </a:ext>
            </a:extLst>
          </p:cNvPr>
          <p:cNvSpPr txBox="1"/>
          <p:nvPr/>
        </p:nvSpPr>
        <p:spPr>
          <a:xfrm rot="16200000">
            <a:off x="3626804" y="1602502"/>
            <a:ext cx="1133837" cy="369332"/>
          </a:xfrm>
          <a:prstGeom prst="rect">
            <a:avLst/>
          </a:prstGeom>
          <a:noFill/>
        </p:spPr>
        <p:txBody>
          <a:bodyPr wrap="none" rtlCol="0">
            <a:spAutoFit/>
          </a:bodyPr>
          <a:lstStyle/>
          <a:p>
            <a:r>
              <a:rPr lang="en-US" i="1" dirty="0"/>
              <a:t>Fan speed</a:t>
            </a:r>
          </a:p>
        </p:txBody>
      </p:sp>
      <p:sp>
        <p:nvSpPr>
          <p:cNvPr id="19" name="TextBox 18">
            <a:extLst>
              <a:ext uri="{FF2B5EF4-FFF2-40B4-BE49-F238E27FC236}">
                <a16:creationId xmlns="" xmlns:a16="http://schemas.microsoft.com/office/drawing/2014/main" id="{9595CE52-788D-8842-B6B1-5E631A69185B}"/>
              </a:ext>
            </a:extLst>
          </p:cNvPr>
          <p:cNvSpPr txBox="1"/>
          <p:nvPr/>
        </p:nvSpPr>
        <p:spPr>
          <a:xfrm>
            <a:off x="1147064" y="3844806"/>
            <a:ext cx="1821076" cy="369332"/>
          </a:xfrm>
          <a:prstGeom prst="rect">
            <a:avLst/>
          </a:prstGeom>
          <a:noFill/>
        </p:spPr>
        <p:txBody>
          <a:bodyPr wrap="none" rtlCol="0">
            <a:spAutoFit/>
          </a:bodyPr>
          <a:lstStyle/>
          <a:p>
            <a:r>
              <a:rPr lang="en-US" i="1" dirty="0"/>
              <a:t>CPU Temperature</a:t>
            </a:r>
          </a:p>
        </p:txBody>
      </p:sp>
      <p:sp>
        <p:nvSpPr>
          <p:cNvPr id="20" name="TextBox 19">
            <a:extLst>
              <a:ext uri="{FF2B5EF4-FFF2-40B4-BE49-F238E27FC236}">
                <a16:creationId xmlns="" xmlns:a16="http://schemas.microsoft.com/office/drawing/2014/main" id="{FD014B8C-B85A-7944-9201-9F25E71A878E}"/>
              </a:ext>
            </a:extLst>
          </p:cNvPr>
          <p:cNvSpPr txBox="1"/>
          <p:nvPr/>
        </p:nvSpPr>
        <p:spPr>
          <a:xfrm rot="16200000">
            <a:off x="-374215" y="1602502"/>
            <a:ext cx="1133837" cy="369332"/>
          </a:xfrm>
          <a:prstGeom prst="rect">
            <a:avLst/>
          </a:prstGeom>
          <a:noFill/>
        </p:spPr>
        <p:txBody>
          <a:bodyPr wrap="none" rtlCol="0">
            <a:spAutoFit/>
          </a:bodyPr>
          <a:lstStyle/>
          <a:p>
            <a:r>
              <a:rPr lang="en-US" i="1" dirty="0"/>
              <a:t>Fan speed</a:t>
            </a:r>
          </a:p>
        </p:txBody>
      </p:sp>
      <p:pic>
        <p:nvPicPr>
          <p:cNvPr id="10" name="Picture 9">
            <a:extLst>
              <a:ext uri="{FF2B5EF4-FFF2-40B4-BE49-F238E27FC236}">
                <a16:creationId xmlns="" xmlns:a16="http://schemas.microsoft.com/office/drawing/2014/main" id="{5CFFE497-2A51-684B-A4C2-364A0E09EDB3}"/>
              </a:ext>
            </a:extLst>
          </p:cNvPr>
          <p:cNvPicPr>
            <a:picLocks noChangeAspect="1"/>
          </p:cNvPicPr>
          <p:nvPr/>
        </p:nvPicPr>
        <p:blipFill>
          <a:blip r:embed="rId6"/>
          <a:stretch>
            <a:fillRect/>
          </a:stretch>
        </p:blipFill>
        <p:spPr>
          <a:xfrm>
            <a:off x="8453581" y="414477"/>
            <a:ext cx="3443887" cy="3430329"/>
          </a:xfrm>
          <a:prstGeom prst="rect">
            <a:avLst/>
          </a:prstGeom>
        </p:spPr>
      </p:pic>
      <p:sp>
        <p:nvSpPr>
          <p:cNvPr id="12" name="TextBox 11">
            <a:extLst>
              <a:ext uri="{FF2B5EF4-FFF2-40B4-BE49-F238E27FC236}">
                <a16:creationId xmlns="" xmlns:a16="http://schemas.microsoft.com/office/drawing/2014/main" id="{AE08B361-8E50-D245-B5E4-E047EB800542}"/>
              </a:ext>
            </a:extLst>
          </p:cNvPr>
          <p:cNvSpPr txBox="1"/>
          <p:nvPr/>
        </p:nvSpPr>
        <p:spPr>
          <a:xfrm>
            <a:off x="9621528" y="3844806"/>
            <a:ext cx="1821076" cy="369332"/>
          </a:xfrm>
          <a:prstGeom prst="rect">
            <a:avLst/>
          </a:prstGeom>
          <a:noFill/>
        </p:spPr>
        <p:txBody>
          <a:bodyPr wrap="none" rtlCol="0">
            <a:spAutoFit/>
          </a:bodyPr>
          <a:lstStyle/>
          <a:p>
            <a:r>
              <a:rPr lang="en-US" i="1" dirty="0"/>
              <a:t>CPU Temperature</a:t>
            </a:r>
          </a:p>
        </p:txBody>
      </p:sp>
      <p:sp>
        <p:nvSpPr>
          <p:cNvPr id="14" name="TextBox 13">
            <a:extLst>
              <a:ext uri="{FF2B5EF4-FFF2-40B4-BE49-F238E27FC236}">
                <a16:creationId xmlns="" xmlns:a16="http://schemas.microsoft.com/office/drawing/2014/main" id="{ABA3E517-5710-9F49-897A-8687CFF4A79C}"/>
              </a:ext>
            </a:extLst>
          </p:cNvPr>
          <p:cNvSpPr txBox="1"/>
          <p:nvPr/>
        </p:nvSpPr>
        <p:spPr>
          <a:xfrm rot="16200000">
            <a:off x="7697561" y="1602502"/>
            <a:ext cx="1133837" cy="369332"/>
          </a:xfrm>
          <a:prstGeom prst="rect">
            <a:avLst/>
          </a:prstGeom>
          <a:noFill/>
        </p:spPr>
        <p:txBody>
          <a:bodyPr wrap="none" rtlCol="0">
            <a:spAutoFit/>
          </a:bodyPr>
          <a:lstStyle/>
          <a:p>
            <a:r>
              <a:rPr lang="en-US" i="1" dirty="0"/>
              <a:t>Fan speed</a:t>
            </a:r>
          </a:p>
        </p:txBody>
      </p:sp>
      <p:sp>
        <p:nvSpPr>
          <p:cNvPr id="15" name="Rectangle 14"/>
          <p:cNvSpPr/>
          <p:nvPr/>
        </p:nvSpPr>
        <p:spPr>
          <a:xfrm>
            <a:off x="1219559" y="27262"/>
            <a:ext cx="1555426" cy="400110"/>
          </a:xfrm>
          <a:prstGeom prst="rect">
            <a:avLst/>
          </a:prstGeom>
        </p:spPr>
        <p:txBody>
          <a:bodyPr wrap="none">
            <a:spAutoFit/>
          </a:bodyPr>
          <a:lstStyle/>
          <a:p>
            <a:r>
              <a:rPr lang="en-US" sz="2000" b="1" dirty="0" smtClean="0"/>
              <a:t>Original data</a:t>
            </a:r>
            <a:endParaRPr lang="en-US" sz="2000" b="1" dirty="0"/>
          </a:p>
        </p:txBody>
      </p:sp>
      <p:sp>
        <p:nvSpPr>
          <p:cNvPr id="21" name="Rectangle 20"/>
          <p:cNvSpPr/>
          <p:nvPr/>
        </p:nvSpPr>
        <p:spPr>
          <a:xfrm>
            <a:off x="4266033" y="27262"/>
            <a:ext cx="3733523" cy="400110"/>
          </a:xfrm>
          <a:prstGeom prst="rect">
            <a:avLst/>
          </a:prstGeom>
        </p:spPr>
        <p:txBody>
          <a:bodyPr wrap="none">
            <a:spAutoFit/>
          </a:bodyPr>
          <a:lstStyle/>
          <a:p>
            <a:r>
              <a:rPr lang="en-US" sz="2000" b="1" dirty="0" smtClean="0"/>
              <a:t>Hexagon Binning on </a:t>
            </a:r>
            <a:r>
              <a:rPr lang="en-US" sz="2000" b="1" smtClean="0"/>
              <a:t>Original data</a:t>
            </a:r>
            <a:endParaRPr lang="en-US" sz="2000" b="1" dirty="0"/>
          </a:p>
        </p:txBody>
      </p:sp>
      <p:sp>
        <p:nvSpPr>
          <p:cNvPr id="22" name="Rectangle 21"/>
          <p:cNvSpPr/>
          <p:nvPr/>
        </p:nvSpPr>
        <p:spPr>
          <a:xfrm>
            <a:off x="8383517" y="-3517"/>
            <a:ext cx="3578352" cy="400110"/>
          </a:xfrm>
          <a:prstGeom prst="rect">
            <a:avLst/>
          </a:prstGeom>
        </p:spPr>
        <p:txBody>
          <a:bodyPr wrap="none">
            <a:spAutoFit/>
          </a:bodyPr>
          <a:lstStyle/>
          <a:p>
            <a:r>
              <a:rPr lang="en-US" sz="2000" b="1" dirty="0" smtClean="0"/>
              <a:t>Hexagon Binning on </a:t>
            </a:r>
            <a:r>
              <a:rPr lang="en-US" sz="2000" b="1" i="1" dirty="0" smtClean="0"/>
              <a:t>leave-1-out</a:t>
            </a:r>
            <a:endParaRPr lang="en-US" sz="2000" b="1" i="1" dirty="0"/>
          </a:p>
        </p:txBody>
      </p:sp>
      <p:sp>
        <p:nvSpPr>
          <p:cNvPr id="23" name="Right Arrow 22">
            <a:extLst>
              <a:ext uri="{FF2B5EF4-FFF2-40B4-BE49-F238E27FC236}">
                <a16:creationId xmlns:a16="http://schemas.microsoft.com/office/drawing/2014/main" xmlns="" id="{E31B50BC-A6BA-554E-8AA1-9C6E171DC16F}"/>
              </a:ext>
            </a:extLst>
          </p:cNvPr>
          <p:cNvSpPr/>
          <p:nvPr/>
        </p:nvSpPr>
        <p:spPr>
          <a:xfrm rot="15187252">
            <a:off x="7301299" y="2630224"/>
            <a:ext cx="1188630" cy="285260"/>
          </a:xfrm>
          <a:prstGeom prst="rightArrow">
            <a:avLst>
              <a:gd name="adj1" fmla="val 42091"/>
              <a:gd name="adj2" fmla="val 50000"/>
            </a:avLst>
          </a:prstGeom>
          <a:effectLst>
            <a:outerShdw blurRad="50800" dist="50800" dir="5400000" algn="ctr" rotWithShape="0">
              <a:schemeClr val="bg2">
                <a:lumMod val="50000"/>
              </a:scheme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257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962F2C9-01BB-E049-8959-55119FE8AF74}"/>
              </a:ext>
            </a:extLst>
          </p:cNvPr>
          <p:cNvPicPr>
            <a:picLocks noChangeAspect="1"/>
          </p:cNvPicPr>
          <p:nvPr/>
        </p:nvPicPr>
        <p:blipFill>
          <a:blip r:embed="rId2"/>
          <a:stretch>
            <a:fillRect/>
          </a:stretch>
        </p:blipFill>
        <p:spPr>
          <a:xfrm>
            <a:off x="377372" y="396593"/>
            <a:ext cx="5401359" cy="5380094"/>
          </a:xfrm>
          <a:prstGeom prst="rect">
            <a:avLst/>
          </a:prstGeom>
        </p:spPr>
      </p:pic>
      <p:pic>
        <p:nvPicPr>
          <p:cNvPr id="5" name="Picture 4">
            <a:extLst>
              <a:ext uri="{FF2B5EF4-FFF2-40B4-BE49-F238E27FC236}">
                <a16:creationId xmlns="" xmlns:a16="http://schemas.microsoft.com/office/drawing/2014/main" id="{5CFFE497-2A51-684B-A4C2-364A0E09EDB3}"/>
              </a:ext>
            </a:extLst>
          </p:cNvPr>
          <p:cNvPicPr>
            <a:picLocks noChangeAspect="1"/>
          </p:cNvPicPr>
          <p:nvPr/>
        </p:nvPicPr>
        <p:blipFill>
          <a:blip r:embed="rId3"/>
          <a:stretch>
            <a:fillRect/>
          </a:stretch>
        </p:blipFill>
        <p:spPr>
          <a:xfrm>
            <a:off x="6461998" y="396593"/>
            <a:ext cx="5401359" cy="5380094"/>
          </a:xfrm>
          <a:prstGeom prst="rect">
            <a:avLst/>
          </a:prstGeom>
        </p:spPr>
      </p:pic>
      <p:pic>
        <p:nvPicPr>
          <p:cNvPr id="6" name="Picture 5">
            <a:extLst>
              <a:ext uri="{FF2B5EF4-FFF2-40B4-BE49-F238E27FC236}">
                <a16:creationId xmlns="" xmlns:a16="http://schemas.microsoft.com/office/drawing/2014/main" id="{3E5400A1-F144-CE40-95A8-2797C29FE358}"/>
              </a:ext>
            </a:extLst>
          </p:cNvPr>
          <p:cNvPicPr>
            <a:picLocks noChangeAspect="1"/>
          </p:cNvPicPr>
          <p:nvPr/>
        </p:nvPicPr>
        <p:blipFill>
          <a:blip r:embed="rId4"/>
          <a:stretch>
            <a:fillRect/>
          </a:stretch>
        </p:blipFill>
        <p:spPr>
          <a:xfrm>
            <a:off x="377372" y="6032500"/>
            <a:ext cx="7239000" cy="482600"/>
          </a:xfrm>
          <a:prstGeom prst="rect">
            <a:avLst/>
          </a:prstGeom>
        </p:spPr>
      </p:pic>
      <p:sp>
        <p:nvSpPr>
          <p:cNvPr id="7" name="TextBox 6">
            <a:extLst>
              <a:ext uri="{FF2B5EF4-FFF2-40B4-BE49-F238E27FC236}">
                <a16:creationId xmlns="" xmlns:a16="http://schemas.microsoft.com/office/drawing/2014/main" id="{211AAD5C-E7D3-604E-830D-399268F84DD7}"/>
              </a:ext>
            </a:extLst>
          </p:cNvPr>
          <p:cNvSpPr txBox="1"/>
          <p:nvPr/>
        </p:nvSpPr>
        <p:spPr>
          <a:xfrm>
            <a:off x="7975901" y="6119336"/>
            <a:ext cx="4194628" cy="1477328"/>
          </a:xfrm>
          <a:prstGeom prst="rect">
            <a:avLst/>
          </a:prstGeom>
          <a:noFill/>
        </p:spPr>
        <p:txBody>
          <a:bodyPr wrap="square" rtlCol="0">
            <a:spAutoFit/>
          </a:bodyPr>
          <a:lstStyle/>
          <a:p>
            <a:r>
              <a:rPr lang="en-US" dirty="0">
                <a:solidFill>
                  <a:srgbClr val="C00000"/>
                </a:solidFill>
              </a:rPr>
              <a:t>Fact: Naïve leave-one-out approach may lead to wrong result due to different cut points, so leave outlier may increase outlying score =&gt; due to increased number of outlying edges</a:t>
            </a:r>
          </a:p>
        </p:txBody>
      </p:sp>
      <p:sp>
        <p:nvSpPr>
          <p:cNvPr id="8" name="TextBox 7">
            <a:extLst>
              <a:ext uri="{FF2B5EF4-FFF2-40B4-BE49-F238E27FC236}">
                <a16:creationId xmlns="" xmlns:a16="http://schemas.microsoft.com/office/drawing/2014/main" id="{7940C01B-48D7-A742-9063-6EF8CD0D16AD}"/>
              </a:ext>
            </a:extLst>
          </p:cNvPr>
          <p:cNvSpPr txBox="1"/>
          <p:nvPr/>
        </p:nvSpPr>
        <p:spPr>
          <a:xfrm>
            <a:off x="8252139" y="5831897"/>
            <a:ext cx="1821076" cy="369332"/>
          </a:xfrm>
          <a:prstGeom prst="rect">
            <a:avLst/>
          </a:prstGeom>
          <a:noFill/>
        </p:spPr>
        <p:txBody>
          <a:bodyPr wrap="none" rtlCol="0">
            <a:spAutoFit/>
          </a:bodyPr>
          <a:lstStyle/>
          <a:p>
            <a:r>
              <a:rPr lang="en-US" i="1" dirty="0"/>
              <a:t>CPU Temperature</a:t>
            </a:r>
          </a:p>
        </p:txBody>
      </p:sp>
      <p:sp>
        <p:nvSpPr>
          <p:cNvPr id="9" name="TextBox 8">
            <a:extLst>
              <a:ext uri="{FF2B5EF4-FFF2-40B4-BE49-F238E27FC236}">
                <a16:creationId xmlns="" xmlns:a16="http://schemas.microsoft.com/office/drawing/2014/main" id="{58D145E5-14B4-8E40-8533-1C027A7F6C8C}"/>
              </a:ext>
            </a:extLst>
          </p:cNvPr>
          <p:cNvSpPr txBox="1"/>
          <p:nvPr/>
        </p:nvSpPr>
        <p:spPr>
          <a:xfrm rot="16200000">
            <a:off x="5755474" y="2930985"/>
            <a:ext cx="1133837" cy="369332"/>
          </a:xfrm>
          <a:prstGeom prst="rect">
            <a:avLst/>
          </a:prstGeom>
          <a:noFill/>
        </p:spPr>
        <p:txBody>
          <a:bodyPr wrap="none" rtlCol="0">
            <a:spAutoFit/>
          </a:bodyPr>
          <a:lstStyle/>
          <a:p>
            <a:r>
              <a:rPr lang="en-US" i="1" dirty="0"/>
              <a:t>Fan speed</a:t>
            </a:r>
          </a:p>
        </p:txBody>
      </p:sp>
      <p:sp>
        <p:nvSpPr>
          <p:cNvPr id="10" name="TextBox 9">
            <a:extLst>
              <a:ext uri="{FF2B5EF4-FFF2-40B4-BE49-F238E27FC236}">
                <a16:creationId xmlns="" xmlns:a16="http://schemas.microsoft.com/office/drawing/2014/main" id="{2ABAB78E-8EAB-AA49-90D7-F23232651747}"/>
              </a:ext>
            </a:extLst>
          </p:cNvPr>
          <p:cNvSpPr txBox="1"/>
          <p:nvPr/>
        </p:nvSpPr>
        <p:spPr>
          <a:xfrm>
            <a:off x="2157742" y="5775263"/>
            <a:ext cx="1821076" cy="369332"/>
          </a:xfrm>
          <a:prstGeom prst="rect">
            <a:avLst/>
          </a:prstGeom>
          <a:noFill/>
        </p:spPr>
        <p:txBody>
          <a:bodyPr wrap="none" rtlCol="0">
            <a:spAutoFit/>
          </a:bodyPr>
          <a:lstStyle/>
          <a:p>
            <a:r>
              <a:rPr lang="en-US" i="1" dirty="0"/>
              <a:t>CPU Temperature</a:t>
            </a:r>
          </a:p>
        </p:txBody>
      </p:sp>
      <p:sp>
        <p:nvSpPr>
          <p:cNvPr id="11" name="TextBox 10">
            <a:extLst>
              <a:ext uri="{FF2B5EF4-FFF2-40B4-BE49-F238E27FC236}">
                <a16:creationId xmlns="" xmlns:a16="http://schemas.microsoft.com/office/drawing/2014/main" id="{20BC28DB-6FF4-6445-9BB4-75857DBB0ACE}"/>
              </a:ext>
            </a:extLst>
          </p:cNvPr>
          <p:cNvSpPr txBox="1"/>
          <p:nvPr/>
        </p:nvSpPr>
        <p:spPr>
          <a:xfrm rot="16200000">
            <a:off x="-338923" y="2874351"/>
            <a:ext cx="1133837" cy="369332"/>
          </a:xfrm>
          <a:prstGeom prst="rect">
            <a:avLst/>
          </a:prstGeom>
          <a:noFill/>
        </p:spPr>
        <p:txBody>
          <a:bodyPr wrap="none" rtlCol="0">
            <a:spAutoFit/>
          </a:bodyPr>
          <a:lstStyle/>
          <a:p>
            <a:r>
              <a:rPr lang="en-US" i="1" dirty="0"/>
              <a:t>Fan speed</a:t>
            </a:r>
          </a:p>
        </p:txBody>
      </p:sp>
    </p:spTree>
    <p:extLst>
      <p:ext uri="{BB962C8B-B14F-4D97-AF65-F5344CB8AC3E}">
        <p14:creationId xmlns:p14="http://schemas.microsoft.com/office/powerpoint/2010/main" val="1065213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xmlns="" id="{8B6A945F-B36F-9245-AE8E-07AAFCFA8575}"/>
              </a:ext>
            </a:extLst>
          </p:cNvPr>
          <p:cNvGraphicFramePr>
            <a:graphicFrameLocks/>
          </p:cNvGraphicFramePr>
          <p:nvPr>
            <p:extLst>
              <p:ext uri="{D42A27DB-BD31-4B8C-83A1-F6EECF244321}">
                <p14:modId xmlns:p14="http://schemas.microsoft.com/office/powerpoint/2010/main" val="560202451"/>
              </p:ext>
            </p:extLst>
          </p:nvPr>
        </p:nvGraphicFramePr>
        <p:xfrm>
          <a:off x="1036271" y="-274320"/>
          <a:ext cx="5397779" cy="34238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xmlns="" id="{A35DA4FC-7E76-5D41-80FB-4B446FC1D7A9}"/>
              </a:ext>
            </a:extLst>
          </p:cNvPr>
          <p:cNvGraphicFramePr>
            <a:graphicFrameLocks/>
          </p:cNvGraphicFramePr>
          <p:nvPr>
            <p:extLst>
              <p:ext uri="{D42A27DB-BD31-4B8C-83A1-F6EECF244321}">
                <p14:modId xmlns:p14="http://schemas.microsoft.com/office/powerpoint/2010/main" val="1161249165"/>
              </p:ext>
            </p:extLst>
          </p:nvPr>
        </p:nvGraphicFramePr>
        <p:xfrm>
          <a:off x="1036271" y="3149580"/>
          <a:ext cx="5397779" cy="3399905"/>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xmlns="" id="{52CD6091-A297-DF4D-8CFA-8573A70C6B28}"/>
              </a:ext>
            </a:extLst>
          </p:cNvPr>
          <p:cNvSpPr txBox="1"/>
          <p:nvPr/>
        </p:nvSpPr>
        <p:spPr>
          <a:xfrm rot="16200000">
            <a:off x="484510" y="4695645"/>
            <a:ext cx="904415" cy="307777"/>
          </a:xfrm>
          <a:prstGeom prst="rect">
            <a:avLst/>
          </a:prstGeom>
          <a:noFill/>
        </p:spPr>
        <p:txBody>
          <a:bodyPr wrap="none" rtlCol="0">
            <a:spAutoFit/>
          </a:bodyPr>
          <a:lstStyle/>
          <a:p>
            <a:r>
              <a:rPr lang="en-US" sz="1400" i="1" dirty="0"/>
              <a:t>Time (</a:t>
            </a:r>
            <a:r>
              <a:rPr lang="en-US" sz="1400" i="1" dirty="0" err="1"/>
              <a:t>ms</a:t>
            </a:r>
            <a:r>
              <a:rPr lang="en-US" sz="1400" i="1" dirty="0"/>
              <a:t>)</a:t>
            </a:r>
          </a:p>
        </p:txBody>
      </p:sp>
      <p:sp>
        <p:nvSpPr>
          <p:cNvPr id="15" name="TextBox 14">
            <a:extLst>
              <a:ext uri="{FF2B5EF4-FFF2-40B4-BE49-F238E27FC236}">
                <a16:creationId xmlns:a16="http://schemas.microsoft.com/office/drawing/2014/main" xmlns="" id="{85FC780D-7970-EF4E-82AA-113BBDFA0C7F}"/>
              </a:ext>
            </a:extLst>
          </p:cNvPr>
          <p:cNvSpPr txBox="1"/>
          <p:nvPr/>
        </p:nvSpPr>
        <p:spPr>
          <a:xfrm rot="16200000">
            <a:off x="484510" y="1279114"/>
            <a:ext cx="904415" cy="307777"/>
          </a:xfrm>
          <a:prstGeom prst="rect">
            <a:avLst/>
          </a:prstGeom>
          <a:noFill/>
        </p:spPr>
        <p:txBody>
          <a:bodyPr wrap="none" rtlCol="0">
            <a:spAutoFit/>
          </a:bodyPr>
          <a:lstStyle/>
          <a:p>
            <a:r>
              <a:rPr lang="en-US" sz="1400" i="1" dirty="0"/>
              <a:t>Time (</a:t>
            </a:r>
            <a:r>
              <a:rPr lang="en-US" sz="1400" i="1" dirty="0" err="1"/>
              <a:t>ms</a:t>
            </a:r>
            <a:r>
              <a:rPr lang="en-US" sz="1400" i="1" dirty="0"/>
              <a:t>)</a:t>
            </a:r>
          </a:p>
        </p:txBody>
      </p:sp>
      <p:sp>
        <p:nvSpPr>
          <p:cNvPr id="11" name="TextBox 10">
            <a:extLst>
              <a:ext uri="{FF2B5EF4-FFF2-40B4-BE49-F238E27FC236}">
                <a16:creationId xmlns:a16="http://schemas.microsoft.com/office/drawing/2014/main" xmlns="" id="{0798B99F-FCE0-7747-9AD4-297C36E91E7F}"/>
              </a:ext>
            </a:extLst>
          </p:cNvPr>
          <p:cNvSpPr txBox="1"/>
          <p:nvPr/>
        </p:nvSpPr>
        <p:spPr>
          <a:xfrm>
            <a:off x="3450460" y="2979562"/>
            <a:ext cx="407484" cy="338554"/>
          </a:xfrm>
          <a:prstGeom prst="rect">
            <a:avLst/>
          </a:prstGeom>
          <a:noFill/>
        </p:spPr>
        <p:txBody>
          <a:bodyPr wrap="none" rtlCol="0">
            <a:spAutoFit/>
          </a:bodyPr>
          <a:lstStyle/>
          <a:p>
            <a:r>
              <a:rPr lang="en-US" sz="1600" dirty="0" smtClean="0"/>
              <a:t>(a)</a:t>
            </a:r>
            <a:endParaRPr lang="en-US" sz="1600" dirty="0"/>
          </a:p>
        </p:txBody>
      </p:sp>
      <p:sp>
        <p:nvSpPr>
          <p:cNvPr id="12" name="TextBox 11">
            <a:extLst>
              <a:ext uri="{FF2B5EF4-FFF2-40B4-BE49-F238E27FC236}">
                <a16:creationId xmlns:a16="http://schemas.microsoft.com/office/drawing/2014/main" xmlns="" id="{0798B99F-FCE0-7747-9AD4-297C36E91E7F}"/>
              </a:ext>
            </a:extLst>
          </p:cNvPr>
          <p:cNvSpPr txBox="1"/>
          <p:nvPr/>
        </p:nvSpPr>
        <p:spPr>
          <a:xfrm>
            <a:off x="3440842" y="6403461"/>
            <a:ext cx="417102" cy="338554"/>
          </a:xfrm>
          <a:prstGeom prst="rect">
            <a:avLst/>
          </a:prstGeom>
          <a:noFill/>
        </p:spPr>
        <p:txBody>
          <a:bodyPr wrap="none" rtlCol="0">
            <a:spAutoFit/>
          </a:bodyPr>
          <a:lstStyle/>
          <a:p>
            <a:r>
              <a:rPr lang="en-US" sz="1600" dirty="0" smtClean="0"/>
              <a:t>(b)</a:t>
            </a:r>
            <a:endParaRPr lang="en-US" sz="1600" dirty="0"/>
          </a:p>
        </p:txBody>
      </p:sp>
    </p:spTree>
    <p:extLst>
      <p:ext uri="{BB962C8B-B14F-4D97-AF65-F5344CB8AC3E}">
        <p14:creationId xmlns:p14="http://schemas.microsoft.com/office/powerpoint/2010/main" val="482229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xmlns="" id="{57C6808B-BDA2-0046-AB9B-32C9E5108349}"/>
              </a:ext>
            </a:extLst>
          </p:cNvPr>
          <p:cNvGraphicFramePr>
            <a:graphicFrameLocks/>
          </p:cNvGraphicFramePr>
          <p:nvPr>
            <p:extLst>
              <p:ext uri="{D42A27DB-BD31-4B8C-83A1-F6EECF244321}">
                <p14:modId xmlns:p14="http://schemas.microsoft.com/office/powerpoint/2010/main" val="1192551989"/>
              </p:ext>
            </p:extLst>
          </p:nvPr>
        </p:nvGraphicFramePr>
        <p:xfrm>
          <a:off x="1233182" y="3198983"/>
          <a:ext cx="5712245" cy="3356797"/>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xmlns="" id="{52CD6091-A297-DF4D-8CFA-8573A70C6B28}"/>
              </a:ext>
            </a:extLst>
          </p:cNvPr>
          <p:cNvSpPr txBox="1"/>
          <p:nvPr/>
        </p:nvSpPr>
        <p:spPr>
          <a:xfrm rot="16200000">
            <a:off x="642242" y="4209110"/>
            <a:ext cx="904415" cy="307777"/>
          </a:xfrm>
          <a:prstGeom prst="rect">
            <a:avLst/>
          </a:prstGeom>
          <a:noFill/>
        </p:spPr>
        <p:txBody>
          <a:bodyPr wrap="none" rtlCol="0">
            <a:spAutoFit/>
          </a:bodyPr>
          <a:lstStyle/>
          <a:p>
            <a:r>
              <a:rPr lang="en-US" sz="1400" i="1" dirty="0"/>
              <a:t>Time (</a:t>
            </a:r>
            <a:r>
              <a:rPr lang="en-US" sz="1400" i="1" dirty="0" err="1"/>
              <a:t>ms</a:t>
            </a:r>
            <a:r>
              <a:rPr lang="en-US" sz="1400" i="1" dirty="0"/>
              <a:t>)</a:t>
            </a:r>
          </a:p>
        </p:txBody>
      </p:sp>
      <p:sp>
        <p:nvSpPr>
          <p:cNvPr id="12" name="TextBox 11">
            <a:extLst>
              <a:ext uri="{FF2B5EF4-FFF2-40B4-BE49-F238E27FC236}">
                <a16:creationId xmlns:a16="http://schemas.microsoft.com/office/drawing/2014/main" xmlns="" id="{0798B99F-FCE0-7747-9AD4-297C36E91E7F}"/>
              </a:ext>
            </a:extLst>
          </p:cNvPr>
          <p:cNvSpPr txBox="1"/>
          <p:nvPr/>
        </p:nvSpPr>
        <p:spPr>
          <a:xfrm>
            <a:off x="3951328" y="6313230"/>
            <a:ext cx="396262" cy="338554"/>
          </a:xfrm>
          <a:prstGeom prst="rect">
            <a:avLst/>
          </a:prstGeom>
          <a:noFill/>
        </p:spPr>
        <p:txBody>
          <a:bodyPr wrap="none" rtlCol="0">
            <a:spAutoFit/>
          </a:bodyPr>
          <a:lstStyle/>
          <a:p>
            <a:r>
              <a:rPr lang="en-US" sz="1600" dirty="0" smtClean="0"/>
              <a:t>(c)</a:t>
            </a:r>
            <a:endParaRPr lang="en-US" sz="1600" dirty="0"/>
          </a:p>
        </p:txBody>
      </p:sp>
    </p:spTree>
    <p:extLst>
      <p:ext uri="{BB962C8B-B14F-4D97-AF65-F5344CB8AC3E}">
        <p14:creationId xmlns:p14="http://schemas.microsoft.com/office/powerpoint/2010/main" val="108482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xmlns="" id="{57C6808B-BDA2-0046-AB9B-32C9E5108349}"/>
              </a:ext>
            </a:extLst>
          </p:cNvPr>
          <p:cNvGraphicFramePr>
            <a:graphicFrameLocks/>
          </p:cNvGraphicFramePr>
          <p:nvPr>
            <p:extLst/>
          </p:nvPr>
        </p:nvGraphicFramePr>
        <p:xfrm>
          <a:off x="1233182" y="3198983"/>
          <a:ext cx="5712245" cy="33567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xmlns="" id="{AE705AF5-E9CC-1543-9197-B1650A12EF33}"/>
              </a:ext>
            </a:extLst>
          </p:cNvPr>
          <p:cNvGraphicFramePr>
            <a:graphicFrameLocks/>
          </p:cNvGraphicFramePr>
          <p:nvPr>
            <p:extLst/>
          </p:nvPr>
        </p:nvGraphicFramePr>
        <p:xfrm>
          <a:off x="1253145" y="-476507"/>
          <a:ext cx="5697089" cy="369284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xmlns="" id="{52CD6091-A297-DF4D-8CFA-8573A70C6B28}"/>
              </a:ext>
            </a:extLst>
          </p:cNvPr>
          <p:cNvSpPr txBox="1"/>
          <p:nvPr/>
        </p:nvSpPr>
        <p:spPr>
          <a:xfrm rot="16200000">
            <a:off x="642242" y="4209110"/>
            <a:ext cx="904415" cy="307777"/>
          </a:xfrm>
          <a:prstGeom prst="rect">
            <a:avLst/>
          </a:prstGeom>
          <a:noFill/>
        </p:spPr>
        <p:txBody>
          <a:bodyPr wrap="none" rtlCol="0">
            <a:spAutoFit/>
          </a:bodyPr>
          <a:lstStyle/>
          <a:p>
            <a:r>
              <a:rPr lang="en-US" sz="1400" i="1" dirty="0"/>
              <a:t>Time (</a:t>
            </a:r>
            <a:r>
              <a:rPr lang="en-US" sz="1400" i="1" dirty="0" err="1"/>
              <a:t>ms</a:t>
            </a:r>
            <a:r>
              <a:rPr lang="en-US" sz="1400" i="1" dirty="0"/>
              <a:t>)</a:t>
            </a:r>
          </a:p>
        </p:txBody>
      </p:sp>
      <p:sp>
        <p:nvSpPr>
          <p:cNvPr id="15" name="TextBox 14">
            <a:extLst>
              <a:ext uri="{FF2B5EF4-FFF2-40B4-BE49-F238E27FC236}">
                <a16:creationId xmlns:a16="http://schemas.microsoft.com/office/drawing/2014/main" xmlns="" id="{85FC780D-7970-EF4E-82AA-113BBDFA0C7F}"/>
              </a:ext>
            </a:extLst>
          </p:cNvPr>
          <p:cNvSpPr txBox="1"/>
          <p:nvPr/>
        </p:nvSpPr>
        <p:spPr>
          <a:xfrm rot="16200000">
            <a:off x="627085" y="1279112"/>
            <a:ext cx="904415" cy="307777"/>
          </a:xfrm>
          <a:prstGeom prst="rect">
            <a:avLst/>
          </a:prstGeom>
          <a:noFill/>
        </p:spPr>
        <p:txBody>
          <a:bodyPr wrap="none" rtlCol="0">
            <a:spAutoFit/>
          </a:bodyPr>
          <a:lstStyle/>
          <a:p>
            <a:r>
              <a:rPr lang="en-US" sz="1400" i="1" dirty="0"/>
              <a:t>Time (</a:t>
            </a:r>
            <a:r>
              <a:rPr lang="en-US" sz="1400" i="1" dirty="0" err="1"/>
              <a:t>ms</a:t>
            </a:r>
            <a:r>
              <a:rPr lang="en-US" sz="1400" i="1" dirty="0"/>
              <a:t>)</a:t>
            </a:r>
          </a:p>
        </p:txBody>
      </p:sp>
      <p:sp>
        <p:nvSpPr>
          <p:cNvPr id="11" name="TextBox 10">
            <a:extLst>
              <a:ext uri="{FF2B5EF4-FFF2-40B4-BE49-F238E27FC236}">
                <a16:creationId xmlns:a16="http://schemas.microsoft.com/office/drawing/2014/main" xmlns="" id="{0798B99F-FCE0-7747-9AD4-297C36E91E7F}"/>
              </a:ext>
            </a:extLst>
          </p:cNvPr>
          <p:cNvSpPr txBox="1"/>
          <p:nvPr/>
        </p:nvSpPr>
        <p:spPr>
          <a:xfrm>
            <a:off x="3893139" y="3075049"/>
            <a:ext cx="407484" cy="338554"/>
          </a:xfrm>
          <a:prstGeom prst="rect">
            <a:avLst/>
          </a:prstGeom>
          <a:noFill/>
        </p:spPr>
        <p:txBody>
          <a:bodyPr wrap="none" rtlCol="0">
            <a:spAutoFit/>
          </a:bodyPr>
          <a:lstStyle/>
          <a:p>
            <a:r>
              <a:rPr lang="en-US" sz="1600" dirty="0" smtClean="0"/>
              <a:t>(c)</a:t>
            </a:r>
            <a:endParaRPr lang="en-US" sz="1600" dirty="0"/>
          </a:p>
        </p:txBody>
      </p:sp>
      <p:sp>
        <p:nvSpPr>
          <p:cNvPr id="12" name="TextBox 11">
            <a:extLst>
              <a:ext uri="{FF2B5EF4-FFF2-40B4-BE49-F238E27FC236}">
                <a16:creationId xmlns:a16="http://schemas.microsoft.com/office/drawing/2014/main" xmlns="" id="{0798B99F-FCE0-7747-9AD4-297C36E91E7F}"/>
              </a:ext>
            </a:extLst>
          </p:cNvPr>
          <p:cNvSpPr txBox="1"/>
          <p:nvPr/>
        </p:nvSpPr>
        <p:spPr>
          <a:xfrm>
            <a:off x="3893139" y="6404670"/>
            <a:ext cx="417102" cy="338554"/>
          </a:xfrm>
          <a:prstGeom prst="rect">
            <a:avLst/>
          </a:prstGeom>
          <a:noFill/>
        </p:spPr>
        <p:txBody>
          <a:bodyPr wrap="none" rtlCol="0">
            <a:spAutoFit/>
          </a:bodyPr>
          <a:lstStyle/>
          <a:p>
            <a:r>
              <a:rPr lang="en-US" sz="1600" dirty="0" smtClean="0"/>
              <a:t>(d)</a:t>
            </a:r>
            <a:endParaRPr lang="en-US" sz="1600" dirty="0"/>
          </a:p>
        </p:txBody>
      </p:sp>
    </p:spTree>
    <p:extLst>
      <p:ext uri="{BB962C8B-B14F-4D97-AF65-F5344CB8AC3E}">
        <p14:creationId xmlns:p14="http://schemas.microsoft.com/office/powerpoint/2010/main" val="919185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xmlns="" id="{8B6A945F-B36F-9245-AE8E-07AAFCFA8575}"/>
              </a:ext>
            </a:extLst>
          </p:cNvPr>
          <p:cNvGraphicFramePr>
            <a:graphicFrameLocks/>
          </p:cNvGraphicFramePr>
          <p:nvPr>
            <p:extLst/>
          </p:nvPr>
        </p:nvGraphicFramePr>
        <p:xfrm>
          <a:off x="1091211" y="75049"/>
          <a:ext cx="4550071" cy="25941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xmlns="" id="{A35DA4FC-7E76-5D41-80FB-4B446FC1D7A9}"/>
              </a:ext>
            </a:extLst>
          </p:cNvPr>
          <p:cNvGraphicFramePr>
            <a:graphicFrameLocks/>
          </p:cNvGraphicFramePr>
          <p:nvPr>
            <p:extLst/>
          </p:nvPr>
        </p:nvGraphicFramePr>
        <p:xfrm>
          <a:off x="6414806" y="69011"/>
          <a:ext cx="4593294" cy="28277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xmlns="" id="{57C6808B-BDA2-0046-AB9B-32C9E5108349}"/>
              </a:ext>
            </a:extLst>
          </p:cNvPr>
          <p:cNvGraphicFramePr>
            <a:graphicFrameLocks/>
          </p:cNvGraphicFramePr>
          <p:nvPr>
            <p:extLst/>
          </p:nvPr>
        </p:nvGraphicFramePr>
        <p:xfrm>
          <a:off x="1091211" y="2976594"/>
          <a:ext cx="4572637" cy="28277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xmlns="" id="{AE705AF5-E9CC-1543-9197-B1650A12EF33}"/>
              </a:ext>
            </a:extLst>
          </p:cNvPr>
          <p:cNvGraphicFramePr>
            <a:graphicFrameLocks/>
          </p:cNvGraphicFramePr>
          <p:nvPr>
            <p:extLst/>
          </p:nvPr>
        </p:nvGraphicFramePr>
        <p:xfrm>
          <a:off x="6430221" y="2976594"/>
          <a:ext cx="4562464" cy="2827740"/>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xmlns="" id="{52CD6091-A297-DF4D-8CFA-8573A70C6B28}"/>
              </a:ext>
            </a:extLst>
          </p:cNvPr>
          <p:cNvSpPr txBox="1"/>
          <p:nvPr/>
        </p:nvSpPr>
        <p:spPr>
          <a:xfrm rot="16200000">
            <a:off x="5808710" y="1328991"/>
            <a:ext cx="904415" cy="307777"/>
          </a:xfrm>
          <a:prstGeom prst="rect">
            <a:avLst/>
          </a:prstGeom>
          <a:noFill/>
        </p:spPr>
        <p:txBody>
          <a:bodyPr wrap="none" rtlCol="0">
            <a:spAutoFit/>
          </a:bodyPr>
          <a:lstStyle/>
          <a:p>
            <a:r>
              <a:rPr lang="en-US" sz="1400" i="1" dirty="0"/>
              <a:t>Time (</a:t>
            </a:r>
            <a:r>
              <a:rPr lang="en-US" sz="1400" i="1" dirty="0" err="1"/>
              <a:t>ms</a:t>
            </a:r>
            <a:r>
              <a:rPr lang="en-US" sz="1400" i="1" dirty="0"/>
              <a:t>)</a:t>
            </a:r>
          </a:p>
        </p:txBody>
      </p:sp>
      <p:sp>
        <p:nvSpPr>
          <p:cNvPr id="15" name="TextBox 14">
            <a:extLst>
              <a:ext uri="{FF2B5EF4-FFF2-40B4-BE49-F238E27FC236}">
                <a16:creationId xmlns:a16="http://schemas.microsoft.com/office/drawing/2014/main" xmlns="" id="{85FC780D-7970-EF4E-82AA-113BBDFA0C7F}"/>
              </a:ext>
            </a:extLst>
          </p:cNvPr>
          <p:cNvSpPr txBox="1"/>
          <p:nvPr/>
        </p:nvSpPr>
        <p:spPr>
          <a:xfrm rot="16200000">
            <a:off x="529986" y="1328990"/>
            <a:ext cx="904415" cy="307777"/>
          </a:xfrm>
          <a:prstGeom prst="rect">
            <a:avLst/>
          </a:prstGeom>
          <a:noFill/>
        </p:spPr>
        <p:txBody>
          <a:bodyPr wrap="none" rtlCol="0">
            <a:spAutoFit/>
          </a:bodyPr>
          <a:lstStyle/>
          <a:p>
            <a:r>
              <a:rPr lang="en-US" sz="1400" i="1" dirty="0"/>
              <a:t>Time (</a:t>
            </a:r>
            <a:r>
              <a:rPr lang="en-US" sz="1400" i="1" dirty="0" err="1"/>
              <a:t>ms</a:t>
            </a:r>
            <a:r>
              <a:rPr lang="en-US" sz="1400" i="1" dirty="0"/>
              <a:t>)</a:t>
            </a:r>
          </a:p>
        </p:txBody>
      </p:sp>
      <p:sp>
        <p:nvSpPr>
          <p:cNvPr id="16" name="TextBox 15">
            <a:extLst>
              <a:ext uri="{FF2B5EF4-FFF2-40B4-BE49-F238E27FC236}">
                <a16:creationId xmlns:a16="http://schemas.microsoft.com/office/drawing/2014/main" xmlns="" id="{B4C05FBA-6E1F-EA42-80CC-0ABCA04B023B}"/>
              </a:ext>
            </a:extLst>
          </p:cNvPr>
          <p:cNvSpPr txBox="1"/>
          <p:nvPr/>
        </p:nvSpPr>
        <p:spPr>
          <a:xfrm rot="16200000">
            <a:off x="5808709" y="4236575"/>
            <a:ext cx="904415" cy="307777"/>
          </a:xfrm>
          <a:prstGeom prst="rect">
            <a:avLst/>
          </a:prstGeom>
          <a:noFill/>
        </p:spPr>
        <p:txBody>
          <a:bodyPr wrap="none" rtlCol="0">
            <a:spAutoFit/>
          </a:bodyPr>
          <a:lstStyle/>
          <a:p>
            <a:r>
              <a:rPr lang="en-US" sz="1400" i="1" dirty="0"/>
              <a:t>Time (</a:t>
            </a:r>
            <a:r>
              <a:rPr lang="en-US" sz="1400" i="1" dirty="0" err="1"/>
              <a:t>ms</a:t>
            </a:r>
            <a:r>
              <a:rPr lang="en-US" sz="1400" i="1" dirty="0"/>
              <a:t>)</a:t>
            </a:r>
          </a:p>
        </p:txBody>
      </p:sp>
      <p:sp>
        <p:nvSpPr>
          <p:cNvPr id="17" name="TextBox 16">
            <a:extLst>
              <a:ext uri="{FF2B5EF4-FFF2-40B4-BE49-F238E27FC236}">
                <a16:creationId xmlns:a16="http://schemas.microsoft.com/office/drawing/2014/main" xmlns="" id="{19F371C0-1BC3-6E4F-A3C1-E048D3DE89D8}"/>
              </a:ext>
            </a:extLst>
          </p:cNvPr>
          <p:cNvSpPr txBox="1"/>
          <p:nvPr/>
        </p:nvSpPr>
        <p:spPr>
          <a:xfrm rot="16200000">
            <a:off x="531296" y="4236574"/>
            <a:ext cx="904415" cy="307777"/>
          </a:xfrm>
          <a:prstGeom prst="rect">
            <a:avLst/>
          </a:prstGeom>
          <a:noFill/>
        </p:spPr>
        <p:txBody>
          <a:bodyPr wrap="none" rtlCol="0">
            <a:spAutoFit/>
          </a:bodyPr>
          <a:lstStyle/>
          <a:p>
            <a:r>
              <a:rPr lang="en-US" sz="1400" i="1" dirty="0"/>
              <a:t>Time (</a:t>
            </a:r>
            <a:r>
              <a:rPr lang="en-US" sz="1400" i="1" dirty="0" err="1"/>
              <a:t>ms</a:t>
            </a:r>
            <a:r>
              <a:rPr lang="en-US" sz="1400" i="1" dirty="0"/>
              <a:t>)</a:t>
            </a:r>
          </a:p>
        </p:txBody>
      </p:sp>
      <p:sp>
        <p:nvSpPr>
          <p:cNvPr id="18" name="TextBox 17">
            <a:extLst>
              <a:ext uri="{FF2B5EF4-FFF2-40B4-BE49-F238E27FC236}">
                <a16:creationId xmlns:a16="http://schemas.microsoft.com/office/drawing/2014/main" xmlns="" id="{A18F750F-663C-744D-9DEA-9F6848027887}"/>
              </a:ext>
            </a:extLst>
          </p:cNvPr>
          <p:cNvSpPr txBox="1"/>
          <p:nvPr/>
        </p:nvSpPr>
        <p:spPr>
          <a:xfrm>
            <a:off x="262217" y="6104965"/>
            <a:ext cx="11470341" cy="584775"/>
          </a:xfrm>
          <a:prstGeom prst="rect">
            <a:avLst/>
          </a:prstGeom>
          <a:noFill/>
          <a:ln>
            <a:solidFill>
              <a:srgbClr val="FF0000"/>
            </a:solidFill>
          </a:ln>
        </p:spPr>
        <p:txBody>
          <a:bodyPr wrap="square" rtlCol="0">
            <a:spAutoFit/>
          </a:bodyPr>
          <a:lstStyle/>
          <a:p>
            <a:r>
              <a:rPr lang="en-US" sz="800" dirty="0"/>
              <a:t>Fact: Fig 1. Processing time is different from one another mostly due to the binning process, and the constraints about the number of bins to be from 50 to 250, e.g., for WTRSM we start with 20x20 bin grid size, in case there are few number of data points and they are too close to one another so we need to add 5 to the bin grid size and re-bin to get enough number of points, in this case, the calculation even get up to 750 x 750 bin grid size (this explain the computation time for binning)</a:t>
            </a:r>
          </a:p>
          <a:p>
            <a:r>
              <a:rPr lang="en-US" sz="800" dirty="0"/>
              <a:t>Fig 2, Fig 3: HPCC data set =&gt; the points are sparse widely so there are more bins (means more points) to process comparing to others</a:t>
            </a:r>
          </a:p>
          <a:p>
            <a:r>
              <a:rPr lang="en-US" sz="800" dirty="0"/>
              <a:t>Fig 4: The total leave-out-out outlier computation time divided by the total number of observations multiply total number of time steps. This show that our approach scale well to big data (due to the assumption of leaving out only the ‘singleton’ bin.</a:t>
            </a:r>
          </a:p>
        </p:txBody>
      </p:sp>
    </p:spTree>
    <p:extLst>
      <p:ext uri="{BB962C8B-B14F-4D97-AF65-F5344CB8AC3E}">
        <p14:creationId xmlns:p14="http://schemas.microsoft.com/office/powerpoint/2010/main" val="462340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498</Words>
  <Application>Microsoft Macintosh PowerPoint</Application>
  <PresentationFormat>Widescreen</PresentationFormat>
  <Paragraphs>93</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Vung</dc:creator>
  <cp:lastModifiedBy>Microsoft Office User</cp:lastModifiedBy>
  <cp:revision>71</cp:revision>
  <dcterms:created xsi:type="dcterms:W3CDTF">2018-10-05T17:06:00Z</dcterms:created>
  <dcterms:modified xsi:type="dcterms:W3CDTF">2018-10-06T17:18:58Z</dcterms:modified>
</cp:coreProperties>
</file>