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1" r:id="rId3"/>
    <p:sldId id="268" r:id="rId4"/>
    <p:sldId id="282" r:id="rId5"/>
    <p:sldId id="283" r:id="rId6"/>
    <p:sldId id="259" r:id="rId7"/>
    <p:sldId id="284" r:id="rId8"/>
    <p:sldId id="285" r:id="rId9"/>
    <p:sldId id="287" r:id="rId10"/>
    <p:sldId id="286" r:id="rId11"/>
    <p:sldId id="288" r:id="rId12"/>
    <p:sldId id="274" r:id="rId13"/>
    <p:sldId id="276" r:id="rId14"/>
    <p:sldId id="277" r:id="rId15"/>
    <p:sldId id="278" r:id="rId16"/>
    <p:sldId id="279" r:id="rId17"/>
    <p:sldId id="289" r:id="rId18"/>
    <p:sldId id="280" r:id="rId19"/>
    <p:sldId id="263" r:id="rId20"/>
    <p:sldId id="265" r:id="rId21"/>
    <p:sldId id="262" r:id="rId22"/>
    <p:sldId id="266" r:id="rId23"/>
    <p:sldId id="257" r:id="rId24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2184">
          <p15:clr>
            <a:srgbClr val="A4A3A4"/>
          </p15:clr>
        </p15:guide>
        <p15:guide id="3" pos="1896">
          <p15:clr>
            <a:srgbClr val="A4A3A4"/>
          </p15:clr>
        </p15:guide>
        <p15:guide id="4" pos="3864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30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859E4"/>
    <a:srgbClr val="572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0" y="108"/>
      </p:cViewPr>
      <p:guideLst>
        <p:guide orient="horz" pos="1296"/>
        <p:guide orient="horz" pos="2184"/>
        <p:guide pos="1896"/>
        <p:guide pos="3864"/>
        <p:guide orient="horz" pos="432"/>
        <p:guide orient="horz" pos="30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1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11" Type="http://schemas.openxmlformats.org/officeDocument/2006/relationships/image" Target="../media/image5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3A486-2D65-4F86-9F6D-CA326B857CE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424766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34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37019D0-A5ED-FD4B-AEE1-74EB27150FF0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12064" y="3710189"/>
            <a:ext cx="4114800" cy="1409700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05588"/>
                </a:solidFill>
                <a:effectLst/>
                <a:uLnTx/>
                <a:uFill>
                  <a:solidFill>
                    <a:schemeClr val="accent2"/>
                  </a:solidFill>
                </a:uFill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FDAB146-7CA5-3045-9FD9-49A2E4FAFDC1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12064" y="5273647"/>
            <a:ext cx="4114800" cy="5775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92B1-D1A7-664F-A000-1B6F86196BC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95865E-24F0-4C4A-A9F7-9FE1D08AEA7F}"/>
              </a:ext>
            </a:extLst>
          </p:cNvPr>
          <p:cNvSpPr/>
          <p:nvPr/>
        </p:nvSpPr>
        <p:spPr>
          <a:xfrm>
            <a:off x="-721479" y="1015705"/>
            <a:ext cx="45719" cy="541939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05419F-79CA-41BD-8D1E-58469985F3F5}"/>
              </a:ext>
            </a:extLst>
          </p:cNvPr>
          <p:cNvSpPr/>
          <p:nvPr/>
        </p:nvSpPr>
        <p:spPr>
          <a:xfrm>
            <a:off x="5302213" y="999875"/>
            <a:ext cx="45719" cy="541939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87F34-011E-4180-9FE8-60E2F75ECCE4}"/>
              </a:ext>
            </a:extLst>
          </p:cNvPr>
          <p:cNvGrpSpPr/>
          <p:nvPr/>
        </p:nvGrpSpPr>
        <p:grpSpPr>
          <a:xfrm>
            <a:off x="5336717" y="-8313"/>
            <a:ext cx="3807283" cy="6432134"/>
            <a:chOff x="5336717" y="-8313"/>
            <a:chExt cx="3807283" cy="64321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5345D9-709E-4C88-859F-E151D31EC90E}"/>
                </a:ext>
              </a:extLst>
            </p:cNvPr>
            <p:cNvGrpSpPr/>
            <p:nvPr/>
          </p:nvGrpSpPr>
          <p:grpSpPr>
            <a:xfrm>
              <a:off x="5336717" y="999875"/>
              <a:ext cx="3807283" cy="5423946"/>
              <a:chOff x="5336717" y="999875"/>
              <a:chExt cx="3807283" cy="5423946"/>
            </a:xfrm>
          </p:grpSpPr>
          <p:pic>
            <p:nvPicPr>
              <p:cNvPr id="20" name="Content Placeholder 5">
                <a:extLst>
                  <a:ext uri="{FF2B5EF4-FFF2-40B4-BE49-F238E27FC236}">
                    <a16:creationId xmlns:a16="http://schemas.microsoft.com/office/drawing/2014/main" id="{0AAE4957-2311-4A5B-B654-D77995E54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1199" t="16593" r="18774" b="7565"/>
              <a:stretch/>
            </p:blipFill>
            <p:spPr>
              <a:xfrm>
                <a:off x="5336717" y="999875"/>
                <a:ext cx="3807283" cy="5421672"/>
              </a:xfrm>
              <a:prstGeom prst="rect">
                <a:avLst/>
              </a:prstGeom>
            </p:spPr>
          </p:pic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6B1C5B7A-7D3B-49D9-BC9C-25E66A13CA41}"/>
                  </a:ext>
                </a:extLst>
              </p:cNvPr>
              <p:cNvSpPr/>
              <p:nvPr/>
            </p:nvSpPr>
            <p:spPr>
              <a:xfrm rot="10800000" flipH="1">
                <a:off x="5336717" y="1002149"/>
                <a:ext cx="1455990" cy="5421672"/>
              </a:xfrm>
              <a:prstGeom prst="rtTriangle">
                <a:avLst/>
              </a:prstGeom>
              <a:solidFill>
                <a:srgbClr val="E6E6E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F4AAE1-5A77-41BA-808A-592D4B25A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496"/>
            <a:stretch/>
          </p:blipFill>
          <p:spPr>
            <a:xfrm>
              <a:off x="7056120" y="-8313"/>
              <a:ext cx="2086609" cy="10240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7671B-E708-4E84-9AFF-F5E105964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889043">
              <a:off x="6913075" y="26837"/>
              <a:ext cx="383129" cy="112492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C6FCC-EF40-4937-B97D-B5983580F105}"/>
              </a:ext>
            </a:extLst>
          </p:cNvPr>
          <p:cNvSpPr/>
          <p:nvPr/>
        </p:nvSpPr>
        <p:spPr>
          <a:xfrm>
            <a:off x="5131308" y="994381"/>
            <a:ext cx="209004" cy="5419398"/>
          </a:xfrm>
          <a:prstGeom prst="rect">
            <a:avLst/>
          </a:prstGeom>
          <a:solidFill>
            <a:srgbClr val="E6E6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54B812-2722-0744-9345-3F01F6ADAB30}"/>
              </a:ext>
            </a:extLst>
          </p:cNvPr>
          <p:cNvSpPr/>
          <p:nvPr/>
        </p:nvSpPr>
        <p:spPr>
          <a:xfrm>
            <a:off x="0" y="-9144"/>
            <a:ext cx="9144000" cy="630936"/>
          </a:xfrm>
          <a:prstGeom prst="rect">
            <a:avLst/>
          </a:prstGeom>
          <a:solidFill>
            <a:srgbClr val="D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678" y="109728"/>
            <a:ext cx="8353424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37349-7310-B044-851F-0CE3F0D0F0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100000" contrast="-100000"/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8890" y="100584"/>
            <a:ext cx="578612" cy="40589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EC375D0-11FA-5C49-8D1B-3BEAD41B9595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70950" y="6561059"/>
            <a:ext cx="211057" cy="14063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indent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A7728-080A-084F-9574-95AC715091D2}"/>
              </a:ext>
            </a:extLst>
          </p:cNvPr>
          <p:cNvSpPr/>
          <p:nvPr/>
        </p:nvSpPr>
        <p:spPr>
          <a:xfrm>
            <a:off x="0" y="-7089"/>
            <a:ext cx="9144000" cy="630936"/>
          </a:xfrm>
          <a:prstGeom prst="rect">
            <a:avLst/>
          </a:prstGeom>
          <a:solidFill>
            <a:srgbClr val="D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678" y="109728"/>
            <a:ext cx="8353424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0133-B656-3B44-AD89-AC6A20B509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100000" contrast="-100000"/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8890" y="100584"/>
            <a:ext cx="578612" cy="40589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87BF066-249F-6140-98F5-B4D9BB6A57C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70950" y="6561059"/>
            <a:ext cx="211057" cy="14063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indent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Z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ubtitle 2">
            <a:extLst>
              <a:ext uri="{FF2B5EF4-FFF2-40B4-BE49-F238E27FC236}">
                <a16:creationId xmlns:a16="http://schemas.microsoft.com/office/drawing/2014/main" id="{514B2B9B-2570-264C-BAED-5407D10DB918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12064" y="5273647"/>
            <a:ext cx="4114800" cy="5775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D866CA-770E-EB46-B6FB-B0DE0FE76647}"/>
              </a:ext>
            </a:extLst>
          </p:cNvPr>
          <p:cNvCxnSpPr>
            <a:cxnSpLocks/>
          </p:cNvCxnSpPr>
          <p:nvPr/>
        </p:nvCxnSpPr>
        <p:spPr>
          <a:xfrm>
            <a:off x="512064" y="3610958"/>
            <a:ext cx="32132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D0FD4-44B9-404E-94CA-778F4818CB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099"/>
          <a:stretch/>
        </p:blipFill>
        <p:spPr>
          <a:xfrm>
            <a:off x="3779520" y="721657"/>
            <a:ext cx="5289417" cy="498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CEA37-4764-E447-A89D-FE7C6D8EDC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64" y="2611869"/>
            <a:ext cx="2314257" cy="781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150FC-1BA2-5B46-A46B-9C65207B4C5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87FC1F-648E-4A43-8B8A-BE6FF9DB826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14" y="6459063"/>
            <a:ext cx="2820447" cy="3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5" Type="http://schemas.openxmlformats.org/officeDocument/2006/relationships/theme" Target="../theme/theme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1" name="think-cell Slide" r:id="rId12" imgW="0" imgH="0" progId="">
                  <p:embed/>
                </p:oleObj>
              </mc:Choice>
              <mc:Fallback>
                <p:oleObj name="think-cell Slide" r:id="rId12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gray">
          <a:xfrm>
            <a:off x="253678" y="145235"/>
            <a:ext cx="835342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53678" y="1056419"/>
            <a:ext cx="8477250" cy="518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72C71-5614-2A4D-8705-D1984E097A2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2F75E5-7F98-6142-864B-3C73BFCE4AA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886826" y="6558811"/>
            <a:ext cx="257175" cy="142875"/>
          </a:xfrm>
          <a:prstGeom prst="rect">
            <a:avLst/>
          </a:prstGeom>
          <a:solidFill>
            <a:srgbClr val="CC7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E469B2-05CD-C841-8FE8-5B5B3E84DB7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870950" y="6561059"/>
            <a:ext cx="211057" cy="14063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0" indent="0" algn="r" defTabSz="914400" rtl="0" eaLnBrk="1" latinLnBrk="0" hangingPunct="1">
              <a:buNone/>
              <a:def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C596E-8233-6843-8073-142534F4642D}"/>
              </a:ext>
            </a:extLst>
          </p:cNvPr>
          <p:cNvSpPr txBox="1"/>
          <p:nvPr/>
        </p:nvSpPr>
        <p:spPr>
          <a:xfrm>
            <a:off x="256032" y="6419273"/>
            <a:ext cx="4267200" cy="438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ranklin Gothic Book" pitchFamily="34" charset="0"/>
              </a:rPr>
              <a:t>Pavement Analysis &amp; Design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BB209-0D08-B14D-A32E-7ABCAB106375}"/>
              </a:ext>
            </a:extLst>
          </p:cNvPr>
          <p:cNvSpPr txBox="1"/>
          <p:nvPr/>
        </p:nvSpPr>
        <p:spPr>
          <a:xfrm>
            <a:off x="6995880" y="6419273"/>
            <a:ext cx="1634889" cy="42831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CAAFC295-E4AC-D34C-A518-2E03C6EB7786}" type="datetime4">
              <a:rPr lang="en-US" sz="1200" smtClean="0">
                <a:solidFill>
                  <a:schemeClr val="bg1"/>
                </a:solidFill>
                <a:latin typeface="Franklin Gothic Book" pitchFamily="34" charset="0"/>
              </a:rPr>
              <a:t>January 8, 2021</a:t>
            </a:fld>
            <a:endParaRPr lang="en-US" sz="12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4" r:id="rId3"/>
    <p:sldLayoutId id="2147483661" r:id="rId4"/>
  </p:sldLayoutIdLst>
  <p:hf hd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2000" b="0" kern="1200" dirty="0" smtClean="0">
          <a:solidFill>
            <a:srgbClr val="205588"/>
          </a:solidFill>
          <a:effectLst/>
          <a:latin typeface="Franklin Gothic Demi" pitchFamily="34" charset="0"/>
          <a:ea typeface="+mn-ea"/>
          <a:cs typeface="Arial" pitchFamily="34" charset="0"/>
        </a:defRPr>
      </a:lvl1pPr>
    </p:titleStyle>
    <p:bodyStyle>
      <a:lvl1pPr marL="230188" indent="-230188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Wingdings" pitchFamily="2" charset="2"/>
        <a:buChar char="§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30188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Franklin Gothic Book" panose="020B0503020102020204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2950" indent="-17145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71550" indent="-22860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Franklin Gothic Book" panose="020B0503020102020204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43000" indent="-17145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Arial" pitchFamily="34" charset="0"/>
        <a:buChar char="»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visualizationlab.github.io/txDo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xeform/txdoteforms/GetForm?formName=/2124.pdf&amp;appID=/TPP&amp;status=/reportError.jsp&amp;configFile=WFServletConfig.xml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D488-1D38-47B3-B8CD-867634317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3" y="3710189"/>
            <a:ext cx="5100171" cy="1409700"/>
          </a:xfrm>
        </p:spPr>
        <p:txBody>
          <a:bodyPr/>
          <a:lstStyle/>
          <a:p>
            <a:r>
              <a:rPr lang="en-US" sz="3600" dirty="0" err="1"/>
              <a:t>TxCRCP</a:t>
            </a:r>
            <a:r>
              <a:rPr lang="en-US" sz="3600" dirty="0"/>
              <a:t>-ME Interface</a:t>
            </a:r>
            <a:br>
              <a:rPr lang="en-US" sz="3600" dirty="0"/>
            </a:br>
            <a:r>
              <a:rPr lang="en-US" sz="2000" u="sng" dirty="0">
                <a:hlinkClick r:id="rId2"/>
              </a:rPr>
              <a:t>https://idatavisualizationlab.github.io/txDoT/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3C476-D17E-4B5D-A5BA-0BDCD16C5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" y="5273646"/>
            <a:ext cx="4114800" cy="909039"/>
          </a:xfrm>
        </p:spPr>
        <p:txBody>
          <a:bodyPr/>
          <a:lstStyle/>
          <a:p>
            <a:r>
              <a:rPr lang="en-US" dirty="0"/>
              <a:t>01/08/2021</a:t>
            </a:r>
          </a:p>
          <a:p>
            <a:r>
              <a:rPr lang="en-US" dirty="0"/>
              <a:t>Pavement Analysis &amp; Design – MNT </a:t>
            </a:r>
          </a:p>
        </p:txBody>
      </p:sp>
    </p:spTree>
    <p:extLst>
      <p:ext uri="{BB962C8B-B14F-4D97-AF65-F5344CB8AC3E}">
        <p14:creationId xmlns:p14="http://schemas.microsoft.com/office/powerpoint/2010/main" val="365992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Basic Design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Design life (years)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Number of Lanes in One Direction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Design Traffic in One Direction (million ESAL)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Structural Design Criteria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Acceptable Number of Punchouts per Lane Mile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Concrete Layer/Material Information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28-Day Modulus of Rupture (psi)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Concrete Elasticity of Modulus (million 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	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		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4195111" y="1331528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4195110" y="1653956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4195110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4195111" y="2939489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4192644" y="3923447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4195110" y="4231382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2  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1954373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29381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3925237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8" y="423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8473F-A636-43FC-A660-DB36F71A8A0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053840" y="1816634"/>
            <a:ext cx="673136" cy="112150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7F4ACFC-54A7-469F-ABB3-029A31B4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76" y="1188720"/>
            <a:ext cx="4163597" cy="1255828"/>
          </a:xfrm>
          <a:prstGeom prst="rect">
            <a:avLst/>
          </a:prstGeom>
          <a:ln w="6350">
            <a:solidFill>
              <a:srgbClr val="FF0000"/>
            </a:solidFill>
            <a:prstDash val="sysDash"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6F6ABF-1C17-4B12-8444-76E0EF77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2" y="25799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09AE96-89F2-4F5B-9447-A0668FC2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3609614"/>
            <a:ext cx="201168" cy="20116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401872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Basic Design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Design life (years)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Number of Lanes in One Direction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Design Traffic in One Direction (million ESAL)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Structural Design Criteria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Acceptable Number of Punchouts per Lane Mile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Concrete Layer/Material Information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28-Day Modulus of Rupture (psi)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Concrete Elasticity of Modulus (million 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	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		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4195111" y="1331528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4195110" y="1653956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4195110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4195111" y="2939489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4192644" y="3923447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4195110" y="4231382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2  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1954373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29381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3925237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8" y="423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8473F-A636-43FC-A660-DB36F71A8A03}"/>
              </a:ext>
            </a:extLst>
          </p:cNvPr>
          <p:cNvCxnSpPr>
            <a:cxnSpLocks/>
          </p:cNvCxnSpPr>
          <p:nvPr/>
        </p:nvCxnSpPr>
        <p:spPr>
          <a:xfrm flipV="1">
            <a:off x="2941278" y="720513"/>
            <a:ext cx="726993" cy="298968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F6F6ABF-1C17-4B12-8444-76E0EF77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2" y="25799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274DD-A79D-4F5A-A96B-8B11D63C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360961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ECFB18-0501-44AA-9B64-0E97B45E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34" y="725717"/>
            <a:ext cx="5466803" cy="3491581"/>
          </a:xfrm>
          <a:prstGeom prst="rect">
            <a:avLst/>
          </a:prstGeom>
          <a:ln w="6350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86757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D48DC-700A-4EF8-B8F7-2AA1AD50989A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BD9E35-3306-406B-8A38-95B9B272273C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6DEDE8-3CBE-4481-BCF1-7FE7E1717518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AA7F34-F232-4144-86D5-D2116A98A150}"/>
              </a:ext>
            </a:extLst>
          </p:cNvPr>
          <p:cNvSpPr txBox="1"/>
          <p:nvPr/>
        </p:nvSpPr>
        <p:spPr>
          <a:xfrm>
            <a:off x="5035546" y="4920708"/>
            <a:ext cx="318394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Calculated value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A3F7B6-F0C0-4C66-A166-B7E6E0892904}"/>
              </a:ext>
            </a:extLst>
          </p:cNvPr>
          <p:cNvCxnSpPr>
            <a:cxnSpLocks/>
          </p:cNvCxnSpPr>
          <p:nvPr/>
        </p:nvCxnSpPr>
        <p:spPr>
          <a:xfrm>
            <a:off x="4060887" y="2362200"/>
            <a:ext cx="968313" cy="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158C0B-35E5-436F-803D-2CECAD018BD0}"/>
              </a:ext>
            </a:extLst>
          </p:cNvPr>
          <p:cNvSpPr txBox="1"/>
          <p:nvPr/>
        </p:nvSpPr>
        <p:spPr>
          <a:xfrm>
            <a:off x="5032373" y="1538347"/>
            <a:ext cx="318770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Cement treated subgrade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Lime treated subgrade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Lime-cement treated subgrade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Lime-fly ash treated subgrade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Fly ash treated subgrade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Select Fill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N/A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F0E609-06A7-417D-8A58-4C1598235410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4060887" y="1153407"/>
            <a:ext cx="971485" cy="60121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A969AE-4008-47E4-BD79-24122B848B19}"/>
              </a:ext>
            </a:extLst>
          </p:cNvPr>
          <p:cNvSpPr txBox="1"/>
          <p:nvPr/>
        </p:nvSpPr>
        <p:spPr>
          <a:xfrm>
            <a:off x="5032372" y="830241"/>
            <a:ext cx="31877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GW/GP/GM/GC/SW/SP/SM/SC/ML/CL/OL/MH/CH/OH/Pt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B5F8B8-48F4-48E2-A14B-0EB73948F99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060887" y="3508832"/>
            <a:ext cx="971485" cy="1480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DA9A61-D380-4EFC-9647-CF0B5B5FC2E3}"/>
              </a:ext>
            </a:extLst>
          </p:cNvPr>
          <p:cNvSpPr txBox="1"/>
          <p:nvPr/>
        </p:nvSpPr>
        <p:spPr>
          <a:xfrm>
            <a:off x="5032372" y="3185666"/>
            <a:ext cx="31877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CTB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HMA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D7CFD-9387-4B40-87DD-6DADC523D369}"/>
              </a:ext>
            </a:extLst>
          </p:cNvPr>
          <p:cNvSpPr txBox="1"/>
          <p:nvPr/>
        </p:nvSpPr>
        <p:spPr>
          <a:xfrm>
            <a:off x="5032371" y="3886086"/>
            <a:ext cx="31877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Minimum Cap.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CTB ≥ 6.0 in.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HMA ≥ 4.0 in.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799BA4-2B11-469A-B97C-2B2A6F37DBAE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68440" y="3991319"/>
            <a:ext cx="963931" cy="21793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FDA1D9-F109-429A-84E8-753C0C3E995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068440" y="4934810"/>
            <a:ext cx="967106" cy="12439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0CB57E-22BC-4A06-AAC0-1BFAD2F4111D}"/>
              </a:ext>
            </a:extLst>
          </p:cNvPr>
          <p:cNvSpPr txBox="1"/>
          <p:nvPr/>
        </p:nvSpPr>
        <p:spPr>
          <a:xfrm>
            <a:off x="5029199" y="4588761"/>
            <a:ext cx="319145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Derived value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4FD7BD-F90E-4EA8-8364-7689AC04733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068440" y="4292167"/>
            <a:ext cx="960759" cy="43509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17F2B8C-E24E-4111-AAA4-5A5A667B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A466C5-1C24-4654-A7B3-CC1CEFDC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FBF6293-B9CA-48C5-814E-F37D36E90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12761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642FAD-0522-431C-BD9A-E0629F68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84273" y="609771"/>
            <a:ext cx="1254026" cy="71841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13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DFA73A-22D8-4EFD-B78A-04506E7D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35" y="629174"/>
            <a:ext cx="5004465" cy="3373416"/>
          </a:xfrm>
          <a:prstGeom prst="rect">
            <a:avLst/>
          </a:prstGeom>
          <a:ln w="6350">
            <a:solidFill>
              <a:srgbClr val="FF0000"/>
            </a:solidFill>
            <a:prstDash val="sysDash"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B06259-9377-4059-A16C-486B4727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557582C-8FAF-4318-B251-1E63766C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88DAB6-B78A-499A-A121-39F6DA4A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63C9AF-018D-4E8F-936F-F6F76CD5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52BE19-5610-4380-87B0-F63A0EE9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68F6BD8-97BF-41A9-AFA4-A8A51886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949FBE-585C-4B32-ACB5-4A5E8355BE79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095BEE-0BE1-424E-A51F-53225E384129}"/>
              </a:ext>
            </a:extLst>
          </p:cNvPr>
          <p:cNvCxnSpPr/>
          <p:nvPr/>
        </p:nvCxnSpPr>
        <p:spPr>
          <a:xfrm>
            <a:off x="5931017" y="1311410"/>
            <a:ext cx="31509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E58552-CB05-4805-A233-2BC053FD2522}"/>
              </a:ext>
            </a:extLst>
          </p:cNvPr>
          <p:cNvCxnSpPr>
            <a:cxnSpLocks/>
          </p:cNvCxnSpPr>
          <p:nvPr/>
        </p:nvCxnSpPr>
        <p:spPr>
          <a:xfrm>
            <a:off x="4355522" y="1487411"/>
            <a:ext cx="854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6BFF6-268E-419F-9B25-787507E54CDD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93F86A-F94B-40FF-8BD3-12445600AABA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FC5D5A-7FE3-4D7C-8997-6AD182EF2CEC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3DA90-E596-4658-AA60-5177306D8721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D7CDC-DAF9-4383-A5F7-758C5E027607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F60AE6-7E22-4E8C-B66A-FDA306BE4FA7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C3024-8243-47D4-9F18-827E7A0FB9DE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E42045-B74B-4AF0-9E65-CE2A6462C78A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DBD933-B3A6-4FCB-B84B-13E53E47E085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2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14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</p:cNvCxnSpPr>
          <p:nvPr/>
        </p:nvCxnSpPr>
        <p:spPr>
          <a:xfrm flipV="1">
            <a:off x="2877424" y="1095376"/>
            <a:ext cx="1342150" cy="116835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2B4D6D-84FA-4404-8A3A-6D6AAF75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1095376"/>
            <a:ext cx="4867877" cy="2678863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49144-0E22-4571-BB4B-604937BEF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CE2AAE-6027-4A80-8E64-26FF77E3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33CF1C-F7B9-4A7E-98EE-FFA40BA8F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9A0FF8-5A06-4F8A-B81D-7744BE7D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DAA1A9-3412-4A01-A495-07B122009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2D899D-792D-410E-8CA5-11B4D85A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914947-C4E2-4A9E-A40B-609A96BD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88F980-718F-4192-9180-E376C69853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3037" y="1095376"/>
            <a:ext cx="1336537" cy="146901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B3AF-0E81-4380-A816-1F20667DBF2E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B7177C-2094-4A79-9425-A0951876F8CB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B7C4CF-0E49-427E-8924-359547D94E6D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0B2545-A544-4F5A-8EAB-BAD697794DFF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B854B4-A7A8-4F28-A579-09FEB59C8A91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8CDD3C-261C-4F51-B715-7434992EEB9A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C0BFC-8EF6-4352-92A3-85C7B7E48948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EE01EC-BE17-456D-8690-FE1E242033C8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9FE44A-AD4E-4CE2-90C1-19423095B06E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5302B6-6718-4875-9120-4E047774AF96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7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15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883037" y="2165180"/>
            <a:ext cx="1375971" cy="140637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1C23BE-F019-4BFD-8100-C4F91DDB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08" y="2165179"/>
            <a:ext cx="4864608" cy="2986944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7BF533-4C46-4324-819C-4E922A1B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6611FC-FAFC-4521-B7BA-8238CBED0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28A8F4-896C-4A38-938A-E71A477EF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77BC71-2864-4A66-80E1-707B573C7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847F1C-5C0D-4C55-A9B9-053A7312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6950CD-5BDC-4EEF-BE8E-DA6DFCFB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39B7C2-80AA-4AE8-A36A-A35A9724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1154EA1-12DB-4C5E-A8F9-C25F34E56BC7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D6292-E5A8-43BD-90D4-5203AAB7613C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969E4-10F7-4D8B-9E2B-7357C0ABDE6F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E554A-25AB-4D2F-9D6F-3D94843B5043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658D1A-3A20-4175-9E29-12D529423E70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6EE3AD-D8C0-4252-8D67-EA85CE00E667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74697D-2D59-4D06-8DC5-4E2B2386B754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AEA44C-C8C5-4A64-AFE6-521E5132DBCE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FA628-2919-4174-848A-54C45319E65A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345D03-44B7-4A20-B046-90D724D92BA3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16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5503" y="2465065"/>
            <a:ext cx="2106930" cy="143035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D118D5-7596-463D-8C0A-BCBC3E69E0C5}"/>
              </a:ext>
            </a:extLst>
          </p:cNvPr>
          <p:cNvSpPr txBox="1"/>
          <p:nvPr/>
        </p:nvSpPr>
        <p:spPr>
          <a:xfrm>
            <a:off x="5008592" y="2141898"/>
            <a:ext cx="31877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Minimum Cap.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CTB ≥ 6.0 in.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HMA ≥ 4.0 in.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DF498A-4703-42FF-8595-7E5B9EEF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F61FD-D8B6-4218-8F17-646EA25F8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C7E31-9059-4D98-84E3-A762C787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489058-779D-4719-AF3A-70DA6BC6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5E4E80-F9B5-4B13-981E-2DFA92145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74CA54-823D-454B-A686-862B4BD6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8BB1EF-BF1A-431C-8A91-B0A0E9AC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FD12B4-2575-408E-8E3B-8632E5407B0E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1161F-0B82-49AA-889D-655B4B8FFB87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0DCC5-F079-49F6-B166-94AA16B8CA0B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EA69C-8AC8-4309-8AD1-88AC456FAAA4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935B7-6F7F-4003-9552-88280BF47A6B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C64302-E95F-48C8-AA0B-063BE3840E8F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3C3256-5AD8-4C95-AC44-C068812715EC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35836-992F-40AE-91DA-9D219B87CC00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72202C-0F77-4622-89EA-37806EE4786D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0D18B-4719-47BE-8647-58B2A87ADEFB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7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17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885503" y="2465066"/>
            <a:ext cx="2106930" cy="173559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D118D5-7596-463D-8C0A-BCBC3E69E0C5}"/>
              </a:ext>
            </a:extLst>
          </p:cNvPr>
          <p:cNvSpPr txBox="1"/>
          <p:nvPr/>
        </p:nvSpPr>
        <p:spPr>
          <a:xfrm>
            <a:off x="5008592" y="2141898"/>
            <a:ext cx="318770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CTB = 500 ksi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HMA base = 400 ksi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DF498A-4703-42FF-8595-7E5B9EEF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F61FD-D8B6-4218-8F17-646EA25F8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C7E31-9059-4D98-84E3-A762C787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489058-779D-4719-AF3A-70DA6BC6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5E4E80-F9B5-4B13-981E-2DFA92145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74CA54-823D-454B-A686-862B4BD6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8BB1EF-BF1A-431C-8A91-B0A0E9AC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FD12B4-2575-408E-8E3B-8632E5407B0E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A5D48-B518-4790-B818-89E778D94378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95D43-6C4A-42D0-849F-B183D86DC1BD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A9E37C-9CE9-4D70-81F9-3724B13EA950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EBDA74-9154-468D-B8CD-21B6D116F7AD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C91339-5BD6-4719-9967-FD56671F95B0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EA66D-97DB-4B8B-B35E-A06DB3C04BBA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BC5724-1018-4732-916E-D8173A040BE5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73E742-8ADF-4FDE-A6DF-7892E2567A4D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55B346-4C6D-4C16-9E48-2800DA050C8E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D3CC01F-D730-4DCC-824E-357D733D242D}"/>
              </a:ext>
            </a:extLst>
          </p:cNvPr>
          <p:cNvSpPr txBox="1"/>
          <p:nvPr/>
        </p:nvSpPr>
        <p:spPr>
          <a:xfrm>
            <a:off x="1" y="794760"/>
            <a:ext cx="9143999" cy="4355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Subgrade and Subbase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Soil Classification System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Soil Classification of Subgrade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Plasticity Index (PI) 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Subbase Layer Thickness (in.)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Base Layer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Base Type	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Base Layer Thickness (in.)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Modulus of Base Layer (ksi) 	</a:t>
            </a:r>
          </a:p>
          <a:p>
            <a:pPr>
              <a:lnSpc>
                <a:spcPct val="200000"/>
              </a:lnSpc>
            </a:pPr>
            <a:endParaRPr lang="en-US" sz="1000" dirty="0"/>
          </a:p>
          <a:p>
            <a:pPr>
              <a:lnSpc>
                <a:spcPct val="200000"/>
              </a:lnSpc>
            </a:pPr>
            <a:r>
              <a:rPr lang="en-US" sz="1150" b="1" dirty="0"/>
              <a:t>      Composite </a:t>
            </a:r>
            <a:r>
              <a:rPr lang="en-US" sz="1150" b="1" i="1" dirty="0"/>
              <a:t>k</a:t>
            </a:r>
            <a:r>
              <a:rPr lang="en-US" sz="1150" b="1" dirty="0"/>
              <a:t>-Value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A856-4CFF-4506-8955-1ADDB43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3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A371-0E5C-40F7-8834-52E83955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18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D8A6B-38DA-42DF-8B86-DEAE17E28B03}"/>
              </a:ext>
            </a:extLst>
          </p:cNvPr>
          <p:cNvCxnSpPr>
            <a:cxnSpLocks/>
          </p:cNvCxnSpPr>
          <p:nvPr/>
        </p:nvCxnSpPr>
        <p:spPr>
          <a:xfrm flipV="1">
            <a:off x="2869035" y="2491376"/>
            <a:ext cx="2225282" cy="234802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D118D5-7596-463D-8C0A-BCBC3E69E0C5}"/>
              </a:ext>
            </a:extLst>
          </p:cNvPr>
          <p:cNvSpPr txBox="1"/>
          <p:nvPr/>
        </p:nvSpPr>
        <p:spPr>
          <a:xfrm>
            <a:off x="5094317" y="2189523"/>
            <a:ext cx="318770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Composite </a:t>
            </a:r>
            <a:r>
              <a:rPr lang="en-US" sz="1200" i="1" dirty="0"/>
              <a:t>k</a:t>
            </a:r>
            <a:r>
              <a:rPr lang="en-US" sz="1200" dirty="0"/>
              <a:t> table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D032E3-BD84-42AB-A6DE-4E21A6DE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89" y="132818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475F67-B8D0-4C14-AB39-B83DA415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26372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0864E6-72A7-4E9A-834B-E8A5F2E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2564389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C6B506-48F8-4DFD-A88F-43E2B7C3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3" y="357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325A1-6D7A-47A7-8FB5-403075CB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3895415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668DD7-D25C-4F4B-90AB-634D18E2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200658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FB49C9-5841-4C49-BC53-03A7AEB4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483956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A50990-05CA-4266-94B3-894CD39DC73F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3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D665F-4BBE-4EFE-88E9-264A906EE9AB}"/>
              </a:ext>
            </a:extLst>
          </p:cNvPr>
          <p:cNvSpPr/>
          <p:nvPr/>
        </p:nvSpPr>
        <p:spPr>
          <a:xfrm>
            <a:off x="3012262" y="1331528"/>
            <a:ext cx="1048626" cy="20133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CEEDB0-0EAF-41B8-B4EA-0873609CE9AF}"/>
              </a:ext>
            </a:extLst>
          </p:cNvPr>
          <p:cNvSpPr/>
          <p:nvPr/>
        </p:nvSpPr>
        <p:spPr>
          <a:xfrm>
            <a:off x="3012261" y="1653956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AD547-3491-48F3-8CB1-9D4050DE490A}"/>
              </a:ext>
            </a:extLst>
          </p:cNvPr>
          <p:cNvSpPr/>
          <p:nvPr/>
        </p:nvSpPr>
        <p:spPr>
          <a:xfrm>
            <a:off x="3012261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0B8B15-94F6-4E13-AF25-CEABBDEDBBA1}"/>
              </a:ext>
            </a:extLst>
          </p:cNvPr>
          <p:cNvSpPr/>
          <p:nvPr/>
        </p:nvSpPr>
        <p:spPr>
          <a:xfrm>
            <a:off x="3012261" y="2263728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8E0F9C-6785-4D26-BDB9-A2CC390037E5}"/>
              </a:ext>
            </a:extLst>
          </p:cNvPr>
          <p:cNvSpPr/>
          <p:nvPr/>
        </p:nvSpPr>
        <p:spPr>
          <a:xfrm>
            <a:off x="3012261" y="256748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14C477-A200-4BFA-AF34-4BB0AB78AE26}"/>
              </a:ext>
            </a:extLst>
          </p:cNvPr>
          <p:cNvSpPr/>
          <p:nvPr/>
        </p:nvSpPr>
        <p:spPr>
          <a:xfrm>
            <a:off x="3012262" y="3572903"/>
            <a:ext cx="1048626" cy="20133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461710-4F21-48D6-B81D-BC2E3850F9F3}"/>
              </a:ext>
            </a:extLst>
          </p:cNvPr>
          <p:cNvSpPr/>
          <p:nvPr/>
        </p:nvSpPr>
        <p:spPr>
          <a:xfrm>
            <a:off x="3012261" y="3895331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A2979E-709F-442C-98AD-715CDD9EEECF}"/>
              </a:ext>
            </a:extLst>
          </p:cNvPr>
          <p:cNvSpPr/>
          <p:nvPr/>
        </p:nvSpPr>
        <p:spPr>
          <a:xfrm>
            <a:off x="3012261" y="4198868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56F50B-80D0-4282-B1AA-A3A147B12581}"/>
              </a:ext>
            </a:extLst>
          </p:cNvPr>
          <p:cNvSpPr/>
          <p:nvPr/>
        </p:nvSpPr>
        <p:spPr>
          <a:xfrm>
            <a:off x="3012261" y="4839396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103-CDF4-48C4-8D7F-00EEC637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Additional Discussion – Subgrade Treatment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A0F4-858D-44CF-BC77-3F4932F81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24CBD-81D0-4DBE-9AAC-91F02E7333FE}"/>
              </a:ext>
            </a:extLst>
          </p:cNvPr>
          <p:cNvSpPr txBox="1"/>
          <p:nvPr/>
        </p:nvSpPr>
        <p:spPr>
          <a:xfrm>
            <a:off x="0" y="729842"/>
            <a:ext cx="9144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dirty="0"/>
              <a:t>Once engineer selects subgrade type, recommended subgrade treatment guidelines should be popped up.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0D56A-592A-49B3-9BD4-B4997F60ED5C}"/>
              </a:ext>
            </a:extLst>
          </p:cNvPr>
          <p:cNvCxnSpPr>
            <a:cxnSpLocks/>
          </p:cNvCxnSpPr>
          <p:nvPr/>
        </p:nvCxnSpPr>
        <p:spPr>
          <a:xfrm>
            <a:off x="3180284" y="2630409"/>
            <a:ext cx="273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D227E-7A25-46B1-A564-89DE59D25020}"/>
              </a:ext>
            </a:extLst>
          </p:cNvPr>
          <p:cNvCxnSpPr>
            <a:cxnSpLocks/>
          </p:cNvCxnSpPr>
          <p:nvPr/>
        </p:nvCxnSpPr>
        <p:spPr>
          <a:xfrm>
            <a:off x="3180284" y="2630409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FEE44B-3B61-4A8E-82D8-16E9AA46571B}"/>
              </a:ext>
            </a:extLst>
          </p:cNvPr>
          <p:cNvSpPr txBox="1"/>
          <p:nvPr/>
        </p:nvSpPr>
        <p:spPr>
          <a:xfrm>
            <a:off x="3180284" y="2435237"/>
            <a:ext cx="3871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5427B-9A78-41CC-BA45-EBC6B40AC44A}"/>
              </a:ext>
            </a:extLst>
          </p:cNvPr>
          <p:cNvSpPr txBox="1"/>
          <p:nvPr/>
        </p:nvSpPr>
        <p:spPr>
          <a:xfrm>
            <a:off x="5622107" y="2445745"/>
            <a:ext cx="30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94B31-5952-494C-8519-8BE7D5E845DE}"/>
              </a:ext>
            </a:extLst>
          </p:cNvPr>
          <p:cNvCxnSpPr>
            <a:cxnSpLocks/>
          </p:cNvCxnSpPr>
          <p:nvPr/>
        </p:nvCxnSpPr>
        <p:spPr>
          <a:xfrm>
            <a:off x="5922715" y="2630409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5884F2-9DD2-4033-A81E-5ED0589A82A3}"/>
              </a:ext>
            </a:extLst>
          </p:cNvPr>
          <p:cNvSpPr/>
          <p:nvPr/>
        </p:nvSpPr>
        <p:spPr>
          <a:xfrm>
            <a:off x="2457766" y="3133749"/>
            <a:ext cx="1445036" cy="64972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Lime-fly ash (FS)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604CA-A5C7-4172-B612-5BB43C6D00BB}"/>
              </a:ext>
            </a:extLst>
          </p:cNvPr>
          <p:cNvCxnSpPr>
            <a:cxnSpLocks/>
          </p:cNvCxnSpPr>
          <p:nvPr/>
        </p:nvCxnSpPr>
        <p:spPr>
          <a:xfrm>
            <a:off x="4549787" y="4418558"/>
            <a:ext cx="273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ED5B12-EEDA-4707-8BC8-C95F9ACC041E}"/>
              </a:ext>
            </a:extLst>
          </p:cNvPr>
          <p:cNvCxnSpPr>
            <a:cxnSpLocks/>
          </p:cNvCxnSpPr>
          <p:nvPr/>
        </p:nvCxnSpPr>
        <p:spPr>
          <a:xfrm>
            <a:off x="4549787" y="4418558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86CD77-A387-4EDD-A969-AA879ECBAF46}"/>
              </a:ext>
            </a:extLst>
          </p:cNvPr>
          <p:cNvSpPr txBox="1"/>
          <p:nvPr/>
        </p:nvSpPr>
        <p:spPr>
          <a:xfrm>
            <a:off x="4549787" y="4223386"/>
            <a:ext cx="3871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1B5D6-2F7D-412E-B55D-293C4D605F55}"/>
              </a:ext>
            </a:extLst>
          </p:cNvPr>
          <p:cNvSpPr txBox="1"/>
          <p:nvPr/>
        </p:nvSpPr>
        <p:spPr>
          <a:xfrm>
            <a:off x="6991610" y="4233894"/>
            <a:ext cx="30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B61CE8-1084-445C-ADC8-4B069609C767}"/>
              </a:ext>
            </a:extLst>
          </p:cNvPr>
          <p:cNvCxnSpPr>
            <a:cxnSpLocks/>
          </p:cNvCxnSpPr>
          <p:nvPr/>
        </p:nvCxnSpPr>
        <p:spPr>
          <a:xfrm>
            <a:off x="7292218" y="4418558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A12CB-353A-4D5B-9C10-93543CDC9EE5}"/>
              </a:ext>
            </a:extLst>
          </p:cNvPr>
          <p:cNvSpPr/>
          <p:nvPr/>
        </p:nvSpPr>
        <p:spPr>
          <a:xfrm>
            <a:off x="3725679" y="4921897"/>
            <a:ext cx="1659257" cy="9622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Lime-cement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Lime-fly ash (FS)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Cement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Fly ash (CS)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45EDB6-06D7-4DE6-86C7-5CF54599A15D}"/>
              </a:ext>
            </a:extLst>
          </p:cNvPr>
          <p:cNvSpPr/>
          <p:nvPr/>
        </p:nvSpPr>
        <p:spPr>
          <a:xfrm>
            <a:off x="6466784" y="4921898"/>
            <a:ext cx="1659257" cy="59907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Lime-cement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Lime-fly ash (FS)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534087-285F-4DBA-8ADD-17C54B6E0EDF}"/>
              </a:ext>
            </a:extLst>
          </p:cNvPr>
          <p:cNvSpPr txBox="1"/>
          <p:nvPr/>
        </p:nvSpPr>
        <p:spPr>
          <a:xfrm>
            <a:off x="6466784" y="5589675"/>
            <a:ext cx="26152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Recommended subgrade treatment thickness is greater than 8.0”.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7352881-123E-4ED3-A53B-081B8090A000}"/>
              </a:ext>
            </a:extLst>
          </p:cNvPr>
          <p:cNvSpPr/>
          <p:nvPr/>
        </p:nvSpPr>
        <p:spPr>
          <a:xfrm>
            <a:off x="3624902" y="1355283"/>
            <a:ext cx="1845577" cy="951749"/>
          </a:xfrm>
          <a:prstGeom prst="diamond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Is the plasticity index &lt;15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4020B1-563C-42B5-83F3-35504BC174F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547691" y="2307032"/>
            <a:ext cx="0" cy="32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E2B425E9-B156-44B7-8226-1BBB545F6269}"/>
              </a:ext>
            </a:extLst>
          </p:cNvPr>
          <p:cNvSpPr/>
          <p:nvPr/>
        </p:nvSpPr>
        <p:spPr>
          <a:xfrm>
            <a:off x="4999926" y="3144282"/>
            <a:ext cx="1845577" cy="951749"/>
          </a:xfrm>
          <a:prstGeom prst="diamond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Is the plasticity index &lt;35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CACC32-0EA4-489B-8033-5BBA8E8A6E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922715" y="4096031"/>
            <a:ext cx="0" cy="32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FA9EC-4081-4EA7-A7C9-362DE7C7962A}"/>
              </a:ext>
            </a:extLst>
          </p:cNvPr>
          <p:cNvSpPr txBox="1"/>
          <p:nvPr/>
        </p:nvSpPr>
        <p:spPr>
          <a:xfrm>
            <a:off x="0" y="1184827"/>
            <a:ext cx="36249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Recommended</a:t>
            </a:r>
          </a:p>
          <a:p>
            <a:pPr algn="ctr"/>
            <a:r>
              <a:rPr lang="en-US" dirty="0"/>
              <a:t>Subgrade Treatment Guidelines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5F162F-85DD-4B5E-AA47-A5528E1D9A24}"/>
              </a:ext>
            </a:extLst>
          </p:cNvPr>
          <p:cNvSpPr/>
          <p:nvPr/>
        </p:nvSpPr>
        <p:spPr>
          <a:xfrm>
            <a:off x="4622368" y="1096273"/>
            <a:ext cx="4446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https://ftp.dot.state.tx.us/pub/txdot/mtd/treatment-guidelines.pdf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DCC166-F716-4484-B6DA-1E567D46EA25}"/>
              </a:ext>
            </a:extLst>
          </p:cNvPr>
          <p:cNvCxnSpPr>
            <a:cxnSpLocks/>
          </p:cNvCxnSpPr>
          <p:nvPr/>
        </p:nvCxnSpPr>
        <p:spPr>
          <a:xfrm>
            <a:off x="6155394" y="5211592"/>
            <a:ext cx="311389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A314E4-A797-4EF7-BE8B-D7AA2CC4BCF6}"/>
              </a:ext>
            </a:extLst>
          </p:cNvPr>
          <p:cNvCxnSpPr>
            <a:cxnSpLocks/>
          </p:cNvCxnSpPr>
          <p:nvPr/>
        </p:nvCxnSpPr>
        <p:spPr>
          <a:xfrm>
            <a:off x="6155394" y="5221434"/>
            <a:ext cx="0" cy="5990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C09F62-12C4-46F0-999A-938F0073399D}"/>
              </a:ext>
            </a:extLst>
          </p:cNvPr>
          <p:cNvCxnSpPr>
            <a:cxnSpLocks/>
          </p:cNvCxnSpPr>
          <p:nvPr/>
        </p:nvCxnSpPr>
        <p:spPr>
          <a:xfrm flipH="1">
            <a:off x="6155394" y="5820507"/>
            <a:ext cx="311390" cy="0"/>
          </a:xfrm>
          <a:prstGeom prst="line">
            <a:avLst/>
          </a:prstGeom>
          <a:ln>
            <a:prstDash val="sysDot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B632-AA71-4742-A597-2F1F62AE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5BBD-610B-4083-B905-16E4A44D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BAA5C-877E-43B7-B0C3-9885557E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17"/>
            <a:ext cx="9144000" cy="3954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CDA37F-77B3-450C-9CE3-1B64F717C69C}"/>
              </a:ext>
            </a:extLst>
          </p:cNvPr>
          <p:cNvSpPr/>
          <p:nvPr/>
        </p:nvSpPr>
        <p:spPr>
          <a:xfrm>
            <a:off x="419450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DISTRICT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19949-BD84-4246-AE2E-5B6CDD6F5016}"/>
              </a:ext>
            </a:extLst>
          </p:cNvPr>
          <p:cNvSpPr/>
          <p:nvPr/>
        </p:nvSpPr>
        <p:spPr>
          <a:xfrm>
            <a:off x="2492929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0F041-F42D-4BFA-95A5-648ECEC687D6}"/>
              </a:ext>
            </a:extLst>
          </p:cNvPr>
          <p:cNvSpPr/>
          <p:nvPr/>
        </p:nvSpPr>
        <p:spPr>
          <a:xfrm>
            <a:off x="4565272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63E43-FB32-4903-BDB0-41D929E1F7BF}"/>
              </a:ext>
            </a:extLst>
          </p:cNvPr>
          <p:cNvSpPr/>
          <p:nvPr/>
        </p:nvSpPr>
        <p:spPr>
          <a:xfrm>
            <a:off x="419450" y="241390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DC40F-CD01-48F6-A664-ED0742692371}"/>
              </a:ext>
            </a:extLst>
          </p:cNvPr>
          <p:cNvSpPr/>
          <p:nvPr/>
        </p:nvSpPr>
        <p:spPr>
          <a:xfrm>
            <a:off x="2492929" y="2421433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B3D1B-9184-4274-B42E-0395DCF5D59A}"/>
              </a:ext>
            </a:extLst>
          </p:cNvPr>
          <p:cNvSpPr/>
          <p:nvPr/>
        </p:nvSpPr>
        <p:spPr>
          <a:xfrm>
            <a:off x="4565272" y="2422295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EB2B2-8FEC-4113-9D52-489803963A9D}"/>
              </a:ext>
            </a:extLst>
          </p:cNvPr>
          <p:cNvSpPr/>
          <p:nvPr/>
        </p:nvSpPr>
        <p:spPr>
          <a:xfrm>
            <a:off x="6570239" y="2424197"/>
            <a:ext cx="230909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1111A-1427-4323-9481-7C3FE025E3B3}"/>
              </a:ext>
            </a:extLst>
          </p:cNvPr>
          <p:cNvSpPr/>
          <p:nvPr/>
        </p:nvSpPr>
        <p:spPr>
          <a:xfrm>
            <a:off x="6570240" y="1893276"/>
            <a:ext cx="2455180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84066-86E7-46A0-87ED-775639328467}"/>
              </a:ext>
            </a:extLst>
          </p:cNvPr>
          <p:cNvSpPr/>
          <p:nvPr/>
        </p:nvSpPr>
        <p:spPr>
          <a:xfrm flipH="1">
            <a:off x="6576873" y="1926970"/>
            <a:ext cx="4571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8714A-D84B-44E1-BB98-F9CBE7322720}"/>
              </a:ext>
            </a:extLst>
          </p:cNvPr>
          <p:cNvSpPr txBox="1"/>
          <p:nvPr/>
        </p:nvSpPr>
        <p:spPr>
          <a:xfrm>
            <a:off x="0" y="729842"/>
            <a:ext cx="91440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dirty="0"/>
              <a:t>Rearrange input boxes and add project scope box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CEA6C9-7FF4-496B-8CFB-7AEAC8504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84" y="1998002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DB71AB-9E23-48F0-B255-324527D2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8" y="19958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50CFF-39F0-4AA7-87D7-06F01EB1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3511213"/>
            <a:ext cx="9113520" cy="2336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E63E68-1EBF-4EED-A7A3-88A8562F0072}"/>
              </a:ext>
            </a:extLst>
          </p:cNvPr>
          <p:cNvSpPr/>
          <p:nvPr/>
        </p:nvSpPr>
        <p:spPr>
          <a:xfrm>
            <a:off x="350939" y="2948940"/>
            <a:ext cx="8594941" cy="56227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C519F-2343-4093-A3C2-12A416342CF1}"/>
              </a:ext>
            </a:extLst>
          </p:cNvPr>
          <p:cNvSpPr txBox="1"/>
          <p:nvPr/>
        </p:nvSpPr>
        <p:spPr>
          <a:xfrm>
            <a:off x="5298234" y="3450248"/>
            <a:ext cx="3786475" cy="101566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highlight>
                  <a:srgbClr val="FFFF00"/>
                </a:highlight>
              </a:rPr>
              <a:t>Future Plan</a:t>
            </a:r>
          </a:p>
          <a:p>
            <a:r>
              <a:rPr lang="en-US" sz="1200" dirty="0">
                <a:highlight>
                  <a:srgbClr val="FFFF00"/>
                </a:highlight>
              </a:rPr>
              <a:t>We will include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Basic requirements of New Construction &amp; Widening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Forensic evaluations for Rehabilitation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C09FD7-1353-4948-B915-E612DB35C510}"/>
              </a:ext>
            </a:extLst>
          </p:cNvPr>
          <p:cNvSpPr/>
          <p:nvPr/>
        </p:nvSpPr>
        <p:spPr>
          <a:xfrm>
            <a:off x="419450" y="2924394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(BEGIN)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035B9B-3E17-4895-8122-8147899CB8C3}"/>
              </a:ext>
            </a:extLst>
          </p:cNvPr>
          <p:cNvSpPr/>
          <p:nvPr/>
        </p:nvSpPr>
        <p:spPr>
          <a:xfrm>
            <a:off x="2492929" y="2931921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(END)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8E01CD-3B60-4764-9A40-FC018185C389}"/>
              </a:ext>
            </a:extLst>
          </p:cNvPr>
          <p:cNvSpPr/>
          <p:nvPr/>
        </p:nvSpPr>
        <p:spPr>
          <a:xfrm>
            <a:off x="6644248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DIRECTION OF CONSTRUCTION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1F78B-A5D9-44C0-9E55-CFB8F43B7DC4}"/>
              </a:ext>
            </a:extLst>
          </p:cNvPr>
          <p:cNvSpPr/>
          <p:nvPr/>
        </p:nvSpPr>
        <p:spPr>
          <a:xfrm>
            <a:off x="6637615" y="2418950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WIDENING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REHABILITATION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CONSTRUCTION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C18740-0A7B-441A-AB85-2B0CF16CD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06" y="25084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1E3E0D-538A-4903-838D-AE1CA528FA1F}"/>
              </a:ext>
            </a:extLst>
          </p:cNvPr>
          <p:cNvCxnSpPr>
            <a:cxnSpLocks/>
          </p:cNvCxnSpPr>
          <p:nvPr/>
        </p:nvCxnSpPr>
        <p:spPr>
          <a:xfrm>
            <a:off x="8469101" y="2709604"/>
            <a:ext cx="612906" cy="7406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36D5FD-A07E-4E55-8555-843CF9F53302}"/>
              </a:ext>
            </a:extLst>
          </p:cNvPr>
          <p:cNvCxnSpPr>
            <a:cxnSpLocks/>
          </p:cNvCxnSpPr>
          <p:nvPr/>
        </p:nvCxnSpPr>
        <p:spPr>
          <a:xfrm>
            <a:off x="6819270" y="2794048"/>
            <a:ext cx="0" cy="21760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6BC4CB-94C5-4295-AD35-7C8A5C5BAC96}"/>
              </a:ext>
            </a:extLst>
          </p:cNvPr>
          <p:cNvSpPr txBox="1"/>
          <p:nvPr/>
        </p:nvSpPr>
        <p:spPr>
          <a:xfrm>
            <a:off x="6165084" y="2992376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</p:txBody>
      </p:sp>
    </p:spTree>
    <p:extLst>
      <p:ext uri="{BB962C8B-B14F-4D97-AF65-F5344CB8AC3E}">
        <p14:creationId xmlns:p14="http://schemas.microsoft.com/office/powerpoint/2010/main" val="315050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103-CDF4-48C4-8D7F-00EEC637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Additional Discussion – Base Type Selection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A0F4-858D-44CF-BC77-3F4932F81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24CBD-81D0-4DBE-9AAC-91F02E7333FE}"/>
              </a:ext>
            </a:extLst>
          </p:cNvPr>
          <p:cNvSpPr txBox="1"/>
          <p:nvPr/>
        </p:nvSpPr>
        <p:spPr>
          <a:xfrm>
            <a:off x="0" y="729842"/>
            <a:ext cx="91440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dirty="0"/>
              <a:t>If the soil types are ML, CL, OL, MH, CH, and OH, a recommended base type should be Cement Treated Base.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786A97B-A34A-4456-9E04-44FB2B4C049B}"/>
              </a:ext>
            </a:extLst>
          </p:cNvPr>
          <p:cNvSpPr/>
          <p:nvPr/>
        </p:nvSpPr>
        <p:spPr>
          <a:xfrm>
            <a:off x="3622542" y="1335060"/>
            <a:ext cx="1845577" cy="951749"/>
          </a:xfrm>
          <a:prstGeom prst="diamond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Is the plasticity index of subgrade &lt;15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019DB-A72B-4214-ABF5-FE46DCD0C5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45331" y="2286809"/>
            <a:ext cx="0" cy="32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AFA12-19B6-49C1-BE81-580D617EEE88}"/>
              </a:ext>
            </a:extLst>
          </p:cNvPr>
          <p:cNvCxnSpPr>
            <a:cxnSpLocks/>
          </p:cNvCxnSpPr>
          <p:nvPr/>
        </p:nvCxnSpPr>
        <p:spPr>
          <a:xfrm>
            <a:off x="3177924" y="2610186"/>
            <a:ext cx="273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CCAE8-4DD5-436F-9DD5-8F4D1523DEA5}"/>
              </a:ext>
            </a:extLst>
          </p:cNvPr>
          <p:cNvCxnSpPr>
            <a:cxnSpLocks/>
          </p:cNvCxnSpPr>
          <p:nvPr/>
        </p:nvCxnSpPr>
        <p:spPr>
          <a:xfrm>
            <a:off x="3177924" y="2610186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BED1D-530B-4FDF-81CE-7ED113AE5248}"/>
              </a:ext>
            </a:extLst>
          </p:cNvPr>
          <p:cNvSpPr txBox="1"/>
          <p:nvPr/>
        </p:nvSpPr>
        <p:spPr>
          <a:xfrm>
            <a:off x="3177924" y="2415014"/>
            <a:ext cx="3871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349DB-B3B1-4837-AF1F-CD9F2F75CB93}"/>
              </a:ext>
            </a:extLst>
          </p:cNvPr>
          <p:cNvSpPr txBox="1"/>
          <p:nvPr/>
        </p:nvSpPr>
        <p:spPr>
          <a:xfrm>
            <a:off x="5619747" y="2425522"/>
            <a:ext cx="30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33B2C-1C4D-4B7E-AE77-81A403BFEE03}"/>
              </a:ext>
            </a:extLst>
          </p:cNvPr>
          <p:cNvCxnSpPr>
            <a:cxnSpLocks/>
          </p:cNvCxnSpPr>
          <p:nvPr/>
        </p:nvCxnSpPr>
        <p:spPr>
          <a:xfrm>
            <a:off x="5920355" y="2610186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6DB51-CB80-494F-A1E8-8D15A0DD7082}"/>
              </a:ext>
            </a:extLst>
          </p:cNvPr>
          <p:cNvSpPr/>
          <p:nvPr/>
        </p:nvSpPr>
        <p:spPr>
          <a:xfrm>
            <a:off x="1924050" y="3124948"/>
            <a:ext cx="2522219" cy="64972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Bond Breaker (≥1.0”) + 6” Cement Treated 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4” Hot Mix Asphalt Base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86AE3F9-CF3F-418B-8F62-DDE3DCC22238}"/>
              </a:ext>
            </a:extLst>
          </p:cNvPr>
          <p:cNvSpPr/>
          <p:nvPr/>
        </p:nvSpPr>
        <p:spPr>
          <a:xfrm>
            <a:off x="4997566" y="3124059"/>
            <a:ext cx="1845577" cy="951749"/>
          </a:xfrm>
          <a:prstGeom prst="diamond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Is the soil type</a:t>
            </a:r>
          </a:p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: ML, CL, OL, MH, CH, OH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A96014-957A-47ED-9952-CA6158A72F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914833" y="4075808"/>
            <a:ext cx="5522" cy="32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BB154-F0C4-4B90-8BBB-417A244E23DC}"/>
              </a:ext>
            </a:extLst>
          </p:cNvPr>
          <p:cNvCxnSpPr>
            <a:cxnSpLocks/>
          </p:cNvCxnSpPr>
          <p:nvPr/>
        </p:nvCxnSpPr>
        <p:spPr>
          <a:xfrm>
            <a:off x="4547427" y="4398335"/>
            <a:ext cx="273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40053-8751-48A8-9C5F-BB4AB0514BCA}"/>
              </a:ext>
            </a:extLst>
          </p:cNvPr>
          <p:cNvCxnSpPr>
            <a:cxnSpLocks/>
          </p:cNvCxnSpPr>
          <p:nvPr/>
        </p:nvCxnSpPr>
        <p:spPr>
          <a:xfrm>
            <a:off x="4547427" y="4398335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610659-745C-424C-A006-11F20ADF7434}"/>
              </a:ext>
            </a:extLst>
          </p:cNvPr>
          <p:cNvSpPr txBox="1"/>
          <p:nvPr/>
        </p:nvSpPr>
        <p:spPr>
          <a:xfrm>
            <a:off x="4547427" y="4203163"/>
            <a:ext cx="3871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C344E-0B85-4971-B5A3-5F08DC97A96A}"/>
              </a:ext>
            </a:extLst>
          </p:cNvPr>
          <p:cNvSpPr txBox="1"/>
          <p:nvPr/>
        </p:nvSpPr>
        <p:spPr>
          <a:xfrm>
            <a:off x="6989250" y="4213671"/>
            <a:ext cx="30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4B8B6-DE51-43E4-8A5A-B63A36DFE4BB}"/>
              </a:ext>
            </a:extLst>
          </p:cNvPr>
          <p:cNvCxnSpPr>
            <a:cxnSpLocks/>
          </p:cNvCxnSpPr>
          <p:nvPr/>
        </p:nvCxnSpPr>
        <p:spPr>
          <a:xfrm>
            <a:off x="7289858" y="4398335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8906A-2D18-456E-9FAC-763D00BED6B8}"/>
              </a:ext>
            </a:extLst>
          </p:cNvPr>
          <p:cNvSpPr/>
          <p:nvPr/>
        </p:nvSpPr>
        <p:spPr>
          <a:xfrm>
            <a:off x="3284220" y="4913899"/>
            <a:ext cx="2522219" cy="46512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Bond Breaker (≥1.0”) + Cement Treated Base (≥6.0”)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BEDA46-F4E5-44A3-846B-1315EBEC9AE2}"/>
              </a:ext>
            </a:extLst>
          </p:cNvPr>
          <p:cNvSpPr/>
          <p:nvPr/>
        </p:nvSpPr>
        <p:spPr>
          <a:xfrm>
            <a:off x="6025323" y="4913899"/>
            <a:ext cx="2522219" cy="64972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Bond Breaker (≥1.0”) + Cement Treated Base (≥6.0”)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Hot Mix Asphalt Base (≥4.0”)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7534D-F076-409F-B229-45ED521B86A7}"/>
              </a:ext>
            </a:extLst>
          </p:cNvPr>
          <p:cNvSpPr txBox="1"/>
          <p:nvPr/>
        </p:nvSpPr>
        <p:spPr>
          <a:xfrm>
            <a:off x="4692732" y="5575850"/>
            <a:ext cx="3854810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Engineer is able to increase the base thickness, but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err="1"/>
              <a:t>TxCRCP</a:t>
            </a:r>
            <a:r>
              <a:rPr lang="en-US" sz="1200" dirty="0"/>
              <a:t>-ME design input should always be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/>
              <a:t>No greater than 6” in cement treated base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/>
              <a:t>No greater than 4” in HMA 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406861-FDC1-4B6A-AD27-C43255EBA6E3}"/>
              </a:ext>
            </a:extLst>
          </p:cNvPr>
          <p:cNvSpPr txBox="1"/>
          <p:nvPr/>
        </p:nvSpPr>
        <p:spPr>
          <a:xfrm>
            <a:off x="-2360" y="1179933"/>
            <a:ext cx="36249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Recommended</a:t>
            </a:r>
          </a:p>
          <a:p>
            <a:pPr algn="ctr"/>
            <a:r>
              <a:rPr lang="en-US" dirty="0"/>
              <a:t>Base Type Selection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37341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FB-0F35-48DE-8DC8-5E7195E4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Analysis Result – PDF File to be Used in Pavement Design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C643-98E8-480E-9FD9-AF472D98E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82091-2D00-413A-A78A-64B32A6A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9" y="756724"/>
            <a:ext cx="8635952" cy="5593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38B31-ECC6-4D60-85DF-45C09C8554AD}"/>
              </a:ext>
            </a:extLst>
          </p:cNvPr>
          <p:cNvSpPr txBox="1"/>
          <p:nvPr/>
        </p:nvSpPr>
        <p:spPr>
          <a:xfrm>
            <a:off x="1803071" y="655620"/>
            <a:ext cx="7067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PDF file</a:t>
            </a:r>
            <a:r>
              <a:rPr lang="en-US" sz="1200" dirty="0">
                <a:sym typeface="Wingdings" panose="05000000000000000000" pitchFamily="2" charset="2"/>
              </a:rPr>
              <a:t> should be created in order to include the analysis result in the pavement design report.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5F34E4-DB94-4431-80A7-D803C4503C6D}"/>
              </a:ext>
            </a:extLst>
          </p:cNvPr>
          <p:cNvCxnSpPr>
            <a:cxnSpLocks/>
          </p:cNvCxnSpPr>
          <p:nvPr/>
        </p:nvCxnSpPr>
        <p:spPr>
          <a:xfrm flipV="1">
            <a:off x="1593908" y="932619"/>
            <a:ext cx="209163" cy="150349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534D3-09E0-4B15-BB2C-DA0B2390E687}"/>
              </a:ext>
            </a:extLst>
          </p:cNvPr>
          <p:cNvSpPr/>
          <p:nvPr/>
        </p:nvSpPr>
        <p:spPr>
          <a:xfrm>
            <a:off x="1719743" y="2558642"/>
            <a:ext cx="586105" cy="291936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FF4D-A09F-410B-9DB6-B22168279DCB}"/>
              </a:ext>
            </a:extLst>
          </p:cNvPr>
          <p:cNvSpPr/>
          <p:nvPr/>
        </p:nvSpPr>
        <p:spPr>
          <a:xfrm>
            <a:off x="1023456" y="2751589"/>
            <a:ext cx="1107347" cy="226503"/>
          </a:xfrm>
          <a:prstGeom prst="roundRect">
            <a:avLst/>
          </a:prstGeom>
          <a:solidFill>
            <a:srgbClr val="2859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6194C2-857D-4D4E-8879-1E8C5C04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7" y="2016125"/>
            <a:ext cx="218035" cy="4090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1D0D8D-EEBF-4F6F-9C4E-D786A5079ACD}"/>
              </a:ext>
            </a:extLst>
          </p:cNvPr>
          <p:cNvSpPr txBox="1"/>
          <p:nvPr/>
        </p:nvSpPr>
        <p:spPr>
          <a:xfrm>
            <a:off x="542963" y="2220672"/>
            <a:ext cx="50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620C8-8E56-4B55-BFFB-49D2282DDD08}"/>
              </a:ext>
            </a:extLst>
          </p:cNvPr>
          <p:cNvSpPr/>
          <p:nvPr/>
        </p:nvSpPr>
        <p:spPr>
          <a:xfrm>
            <a:off x="253678" y="2220671"/>
            <a:ext cx="769778" cy="204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6B0E6-AB3D-44A7-AD85-EC75B835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410" y="1033723"/>
            <a:ext cx="6035040" cy="532393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ADE5A8-974A-4C0C-830B-EA9F8C1F4671}"/>
              </a:ext>
            </a:extLst>
          </p:cNvPr>
          <p:cNvSpPr/>
          <p:nvPr/>
        </p:nvSpPr>
        <p:spPr>
          <a:xfrm>
            <a:off x="1023457" y="3095974"/>
            <a:ext cx="570452" cy="226503"/>
          </a:xfrm>
          <a:prstGeom prst="roundRect">
            <a:avLst/>
          </a:prstGeom>
          <a:solidFill>
            <a:srgbClr val="2859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22049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D6EB-DB9C-4157-95B4-1C1441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Slab Thickness Cap.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20A71-0086-49F0-9FE0-5AAAA61B6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45FBE-AB80-4908-8990-B5368727F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22192"/>
            <a:ext cx="9144000" cy="3894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91B56-A85A-492E-AF65-4B3FBCD29665}"/>
              </a:ext>
            </a:extLst>
          </p:cNvPr>
          <p:cNvSpPr txBox="1"/>
          <p:nvPr/>
        </p:nvSpPr>
        <p:spPr>
          <a:xfrm>
            <a:off x="0" y="788565"/>
            <a:ext cx="9144000" cy="15881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350" dirty="0"/>
              <a:t>If the design thickness from </a:t>
            </a:r>
            <a:r>
              <a:rPr lang="en-US" sz="1350" dirty="0" err="1"/>
              <a:t>TxCRCP</a:t>
            </a:r>
            <a:r>
              <a:rPr lang="en-US" sz="1350" dirty="0"/>
              <a:t>-ME is greater than 13.0 in., the following contents will be popped up.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350" dirty="0"/>
              <a:t>The minimum thickness for CRCP is 7 in., and the maximum thickness is 13 in.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350" dirty="0"/>
              <a:t>Use 13 in. for slab thicknesses greater than 13 in.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350" dirty="0"/>
              <a:t>Districts should use 13-in. slab as a design slab thickness. Districts wanting to use thicker pavements should submit design greater than 13-in. to the district engineer for approval along with their justification for doing so.</a:t>
            </a:r>
          </a:p>
        </p:txBody>
      </p:sp>
    </p:spTree>
    <p:extLst>
      <p:ext uri="{BB962C8B-B14F-4D97-AF65-F5344CB8AC3E}">
        <p14:creationId xmlns:p14="http://schemas.microsoft.com/office/powerpoint/2010/main" val="60761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0C84C-46C7-49EE-9620-496E1E7B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7" y="731557"/>
            <a:ext cx="8635952" cy="5593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A52A-3544-4508-957F-627B775C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10" y="1033723"/>
            <a:ext cx="6035040" cy="5323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2ED3B-C53D-4879-8F3C-12A1D552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r>
              <a:rPr lang="en-US" dirty="0"/>
              <a:t>Recommended – Should be included in Pavement Design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BC32-E791-4A0A-B6EA-5EE84E01E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A7AB8-40D9-4405-A466-52377ED8B11F}"/>
              </a:ext>
            </a:extLst>
          </p:cNvPr>
          <p:cNvSpPr/>
          <p:nvPr/>
        </p:nvSpPr>
        <p:spPr>
          <a:xfrm>
            <a:off x="1719743" y="2558642"/>
            <a:ext cx="586105" cy="291936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BAA24B-8303-4E93-B4C4-3ECFC8393C55}"/>
              </a:ext>
            </a:extLst>
          </p:cNvPr>
          <p:cNvSpPr/>
          <p:nvPr/>
        </p:nvSpPr>
        <p:spPr>
          <a:xfrm>
            <a:off x="1023456" y="2751589"/>
            <a:ext cx="1107347" cy="226503"/>
          </a:xfrm>
          <a:prstGeom prst="roundRect">
            <a:avLst/>
          </a:prstGeom>
          <a:solidFill>
            <a:srgbClr val="2859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1629-1CF8-4E8B-A284-D75F8DC6A46B}"/>
              </a:ext>
            </a:extLst>
          </p:cNvPr>
          <p:cNvSpPr txBox="1"/>
          <p:nvPr/>
        </p:nvSpPr>
        <p:spPr>
          <a:xfrm>
            <a:off x="3389152" y="3118429"/>
            <a:ext cx="521795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Once engineer clicks ‘ANALYSIS RESULT’, 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punchout graph and table will be popped up.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B45C414-07A2-4670-A1C6-D2E54D15B8C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30803" y="2864841"/>
            <a:ext cx="1258350" cy="4844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E7F2C-E3E0-44BE-BB0F-FF60716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7" y="2016125"/>
            <a:ext cx="218035" cy="4090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BD5B63-F192-46FF-9115-6CC559CA0731}"/>
              </a:ext>
            </a:extLst>
          </p:cNvPr>
          <p:cNvSpPr txBox="1"/>
          <p:nvPr/>
        </p:nvSpPr>
        <p:spPr>
          <a:xfrm>
            <a:off x="542963" y="2220672"/>
            <a:ext cx="50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09C6DA-1646-49AF-8C72-1EB87B6CFA99}"/>
              </a:ext>
            </a:extLst>
          </p:cNvPr>
          <p:cNvSpPr/>
          <p:nvPr/>
        </p:nvSpPr>
        <p:spPr>
          <a:xfrm>
            <a:off x="1023457" y="3095974"/>
            <a:ext cx="570452" cy="226503"/>
          </a:xfrm>
          <a:prstGeom prst="roundRect">
            <a:avLst/>
          </a:prstGeom>
          <a:solidFill>
            <a:srgbClr val="2859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7904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58ED398-6F2D-4D0B-ABC9-DEF0740D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17"/>
            <a:ext cx="9144000" cy="39549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59F5CC0-2438-4B1B-B65F-DA33772ABD4A}"/>
              </a:ext>
            </a:extLst>
          </p:cNvPr>
          <p:cNvSpPr/>
          <p:nvPr/>
        </p:nvSpPr>
        <p:spPr>
          <a:xfrm>
            <a:off x="419450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DISTRICT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22BF8C-3FD2-4968-8C3A-D92FF61EACB2}"/>
              </a:ext>
            </a:extLst>
          </p:cNvPr>
          <p:cNvSpPr/>
          <p:nvPr/>
        </p:nvSpPr>
        <p:spPr>
          <a:xfrm>
            <a:off x="2492929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88C3C-F4B0-4732-B946-1301C8C2C27C}"/>
              </a:ext>
            </a:extLst>
          </p:cNvPr>
          <p:cNvSpPr/>
          <p:nvPr/>
        </p:nvSpPr>
        <p:spPr>
          <a:xfrm>
            <a:off x="4565272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HIGHWAY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ECCAA7-5876-445C-A1BC-C1B537C3D909}"/>
              </a:ext>
            </a:extLst>
          </p:cNvPr>
          <p:cNvSpPr/>
          <p:nvPr/>
        </p:nvSpPr>
        <p:spPr>
          <a:xfrm>
            <a:off x="419450" y="241390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E4B47-C476-43F9-AD13-896ABCA8E48D}"/>
              </a:ext>
            </a:extLst>
          </p:cNvPr>
          <p:cNvSpPr/>
          <p:nvPr/>
        </p:nvSpPr>
        <p:spPr>
          <a:xfrm>
            <a:off x="2492929" y="2421433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E8DD7E-3409-4D3C-92D2-6F64B8196F0A}"/>
              </a:ext>
            </a:extLst>
          </p:cNvPr>
          <p:cNvSpPr/>
          <p:nvPr/>
        </p:nvSpPr>
        <p:spPr>
          <a:xfrm>
            <a:off x="4565272" y="2422295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48AEC62-E551-4CE4-8177-8BAE37E64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84" y="1998002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040D54E-E3F7-4C93-BE28-F82077D41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8" y="19958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F49DF4-F952-4E88-9AA5-FB591681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3511213"/>
            <a:ext cx="9113520" cy="233676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4C659D0-4C9A-440A-972A-14A159D47FFF}"/>
              </a:ext>
            </a:extLst>
          </p:cNvPr>
          <p:cNvSpPr/>
          <p:nvPr/>
        </p:nvSpPr>
        <p:spPr>
          <a:xfrm>
            <a:off x="350939" y="2948940"/>
            <a:ext cx="8594941" cy="56227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A4F7D9-9236-4B84-B747-7DEDCDB5DB0F}"/>
              </a:ext>
            </a:extLst>
          </p:cNvPr>
          <p:cNvSpPr/>
          <p:nvPr/>
        </p:nvSpPr>
        <p:spPr>
          <a:xfrm>
            <a:off x="419450" y="2924394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(BEGIN)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8ABEBF-C343-42F2-A4F8-F0FF62A2F6DD}"/>
              </a:ext>
            </a:extLst>
          </p:cNvPr>
          <p:cNvSpPr/>
          <p:nvPr/>
        </p:nvSpPr>
        <p:spPr>
          <a:xfrm>
            <a:off x="2492929" y="2931921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(END)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B632-AA71-4742-A597-2F1F62A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1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5BBD-610B-4083-B905-16E4A44D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E6C0FD-B197-4E70-994F-7E07C3C2FDF5}"/>
              </a:ext>
            </a:extLst>
          </p:cNvPr>
          <p:cNvCxnSpPr>
            <a:cxnSpLocks/>
          </p:cNvCxnSpPr>
          <p:nvPr/>
        </p:nvCxnSpPr>
        <p:spPr>
          <a:xfrm flipV="1">
            <a:off x="2248250" y="636954"/>
            <a:ext cx="1061911" cy="135894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3C96D-C80D-4532-AD3A-9EA8CB1A1CBD}"/>
              </a:ext>
            </a:extLst>
          </p:cNvPr>
          <p:cNvSpPr/>
          <p:nvPr/>
        </p:nvSpPr>
        <p:spPr>
          <a:xfrm>
            <a:off x="6570239" y="2424197"/>
            <a:ext cx="230909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615C33-D341-48DF-834C-CF7F6A8E4474}"/>
              </a:ext>
            </a:extLst>
          </p:cNvPr>
          <p:cNvSpPr/>
          <p:nvPr/>
        </p:nvSpPr>
        <p:spPr>
          <a:xfrm>
            <a:off x="6570240" y="1893276"/>
            <a:ext cx="2455180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DB9A26-31ED-4E71-B56A-26CD3646DDF1}"/>
              </a:ext>
            </a:extLst>
          </p:cNvPr>
          <p:cNvSpPr/>
          <p:nvPr/>
        </p:nvSpPr>
        <p:spPr>
          <a:xfrm flipH="1">
            <a:off x="6576873" y="1926970"/>
            <a:ext cx="4571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096C1-4AB6-4C2B-AA09-0F7F8560D17B}"/>
              </a:ext>
            </a:extLst>
          </p:cNvPr>
          <p:cNvSpPr/>
          <p:nvPr/>
        </p:nvSpPr>
        <p:spPr>
          <a:xfrm>
            <a:off x="6644248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DIRECTION OF CONSTRUCTION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535D4B-D10C-4EB1-9FDF-A9F1FFB4B7BC}"/>
              </a:ext>
            </a:extLst>
          </p:cNvPr>
          <p:cNvSpPr/>
          <p:nvPr/>
        </p:nvSpPr>
        <p:spPr>
          <a:xfrm>
            <a:off x="6637615" y="2418950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WIDENING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REHABILITATION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CONSTRUCTION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12ABE0-679F-4239-AC90-493F89FF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17" y="25084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203EC6-1AAC-4183-8D66-D10C52CA137A}"/>
              </a:ext>
            </a:extLst>
          </p:cNvPr>
          <p:cNvCxnSpPr>
            <a:cxnSpLocks/>
          </p:cNvCxnSpPr>
          <p:nvPr/>
        </p:nvCxnSpPr>
        <p:spPr>
          <a:xfrm>
            <a:off x="6819270" y="2794048"/>
            <a:ext cx="0" cy="21760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44B726-8CD9-436C-83FC-F6D9BD6FF5DA}"/>
              </a:ext>
            </a:extLst>
          </p:cNvPr>
          <p:cNvSpPr txBox="1"/>
          <p:nvPr/>
        </p:nvSpPr>
        <p:spPr>
          <a:xfrm>
            <a:off x="6165084" y="2992376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7C7E3-B92D-46FC-9B83-0DD5EB14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95" y="636954"/>
            <a:ext cx="4536624" cy="5747068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83FC22-162D-43AE-BB0F-C6F367C42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41" y="2240751"/>
            <a:ext cx="4504532" cy="41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E03C190-6EF9-47AE-A710-F4E2A660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17"/>
            <a:ext cx="9144000" cy="39549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08600A1-7568-41F3-9BC6-ACF153A80969}"/>
              </a:ext>
            </a:extLst>
          </p:cNvPr>
          <p:cNvSpPr/>
          <p:nvPr/>
        </p:nvSpPr>
        <p:spPr>
          <a:xfrm>
            <a:off x="419450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DISTRICT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2C0B50-B1B7-48D9-8DD6-CA6E39B992D2}"/>
              </a:ext>
            </a:extLst>
          </p:cNvPr>
          <p:cNvSpPr/>
          <p:nvPr/>
        </p:nvSpPr>
        <p:spPr>
          <a:xfrm>
            <a:off x="2492929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1A405-51B7-4BA7-9390-032F1385F3FA}"/>
              </a:ext>
            </a:extLst>
          </p:cNvPr>
          <p:cNvSpPr/>
          <p:nvPr/>
        </p:nvSpPr>
        <p:spPr>
          <a:xfrm>
            <a:off x="4565272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HIGHWAY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97A58-6E75-4391-B819-586E6F6685FB}"/>
              </a:ext>
            </a:extLst>
          </p:cNvPr>
          <p:cNvSpPr/>
          <p:nvPr/>
        </p:nvSpPr>
        <p:spPr>
          <a:xfrm>
            <a:off x="419450" y="241390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CCBFE9-A45C-46EC-B467-CA574355A46F}"/>
              </a:ext>
            </a:extLst>
          </p:cNvPr>
          <p:cNvSpPr/>
          <p:nvPr/>
        </p:nvSpPr>
        <p:spPr>
          <a:xfrm>
            <a:off x="2492929" y="2421433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ACA50-60D0-4FC5-BED9-79F28BBEAF06}"/>
              </a:ext>
            </a:extLst>
          </p:cNvPr>
          <p:cNvSpPr/>
          <p:nvPr/>
        </p:nvSpPr>
        <p:spPr>
          <a:xfrm>
            <a:off x="4565272" y="2422295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B83E664-EC3A-4528-A0B0-82E2461E4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84" y="1998002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71C99A7-DA14-45DE-BE7E-17C047C9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8" y="19958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FF1580E-CF3F-4A30-983F-1F47C1D1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3511213"/>
            <a:ext cx="9113520" cy="233676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BDEBA62-3BA0-4DB0-B53B-F66D294E03B5}"/>
              </a:ext>
            </a:extLst>
          </p:cNvPr>
          <p:cNvSpPr/>
          <p:nvPr/>
        </p:nvSpPr>
        <p:spPr>
          <a:xfrm>
            <a:off x="350939" y="2948940"/>
            <a:ext cx="8594941" cy="56227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57A549-73D0-4262-AB77-BD1E17F0951F}"/>
              </a:ext>
            </a:extLst>
          </p:cNvPr>
          <p:cNvSpPr txBox="1"/>
          <p:nvPr/>
        </p:nvSpPr>
        <p:spPr>
          <a:xfrm>
            <a:off x="5298234" y="3450248"/>
            <a:ext cx="3786475" cy="101566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highlight>
                  <a:srgbClr val="FFFF00"/>
                </a:highlight>
              </a:rPr>
              <a:t>Future Plan</a:t>
            </a:r>
          </a:p>
          <a:p>
            <a:r>
              <a:rPr lang="en-US" sz="1200" dirty="0">
                <a:highlight>
                  <a:srgbClr val="FFFF00"/>
                </a:highlight>
              </a:rPr>
              <a:t>We will include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Basic requirements of New Construction &amp; Widening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highlight>
                  <a:srgbClr val="FFFF00"/>
                </a:highlight>
              </a:rPr>
              <a:t>Forensic evaluations for Rehabilitation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5E13F3-C472-4EBA-89DE-BCF8D95DD98F}"/>
              </a:ext>
            </a:extLst>
          </p:cNvPr>
          <p:cNvSpPr/>
          <p:nvPr/>
        </p:nvSpPr>
        <p:spPr>
          <a:xfrm>
            <a:off x="419450" y="2924394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(BEGIN)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BA38D5-7F44-4D67-887D-299DA5F6ABEB}"/>
              </a:ext>
            </a:extLst>
          </p:cNvPr>
          <p:cNvSpPr/>
          <p:nvPr/>
        </p:nvSpPr>
        <p:spPr>
          <a:xfrm>
            <a:off x="2492929" y="2931921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(END)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B632-AA71-4742-A597-2F1F62A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1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5BBD-610B-4083-B905-16E4A44D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50F98B-A928-456B-83DE-447339F3F751}"/>
              </a:ext>
            </a:extLst>
          </p:cNvPr>
          <p:cNvSpPr/>
          <p:nvPr/>
        </p:nvSpPr>
        <p:spPr>
          <a:xfrm>
            <a:off x="6570239" y="2424197"/>
            <a:ext cx="230909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6B3CA1-E9CD-4E42-9785-2A917109E3CE}"/>
              </a:ext>
            </a:extLst>
          </p:cNvPr>
          <p:cNvSpPr/>
          <p:nvPr/>
        </p:nvSpPr>
        <p:spPr>
          <a:xfrm>
            <a:off x="6570240" y="1893276"/>
            <a:ext cx="2455180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ABCA2B-EA00-422E-9468-0FBFA8705BE2}"/>
              </a:ext>
            </a:extLst>
          </p:cNvPr>
          <p:cNvSpPr/>
          <p:nvPr/>
        </p:nvSpPr>
        <p:spPr>
          <a:xfrm flipH="1">
            <a:off x="6576873" y="1926970"/>
            <a:ext cx="4571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AE1D02-608A-4F6F-B689-DAB806C361DE}"/>
              </a:ext>
            </a:extLst>
          </p:cNvPr>
          <p:cNvSpPr/>
          <p:nvPr/>
        </p:nvSpPr>
        <p:spPr>
          <a:xfrm>
            <a:off x="6644248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DIRECTION OF CONSTRUCTION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7E917-E7C5-492A-8966-3931541E6379}"/>
              </a:ext>
            </a:extLst>
          </p:cNvPr>
          <p:cNvSpPr/>
          <p:nvPr/>
        </p:nvSpPr>
        <p:spPr>
          <a:xfrm>
            <a:off x="6637615" y="2418950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WIDENING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REHABILITATION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CONSTRUCTION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D437BE3-873A-472E-97AA-8717E3DC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06" y="25084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D564D-CFEE-4A1B-93AD-BB2821F76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272" y="2766431"/>
            <a:ext cx="5062066" cy="3915648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557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13B07FC-8BA2-44A6-A581-65C80D49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17"/>
            <a:ext cx="9144000" cy="39549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D93E11B-6BBE-4240-B410-FE145671C2AF}"/>
              </a:ext>
            </a:extLst>
          </p:cNvPr>
          <p:cNvSpPr/>
          <p:nvPr/>
        </p:nvSpPr>
        <p:spPr>
          <a:xfrm>
            <a:off x="419450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DISTRICT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0C3EAB-6A23-4FD4-A5E3-720A2A3BFA15}"/>
              </a:ext>
            </a:extLst>
          </p:cNvPr>
          <p:cNvSpPr/>
          <p:nvPr/>
        </p:nvSpPr>
        <p:spPr>
          <a:xfrm>
            <a:off x="2492929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COUNTY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354511-A826-4F7C-8945-34BCA17EC412}"/>
              </a:ext>
            </a:extLst>
          </p:cNvPr>
          <p:cNvSpPr/>
          <p:nvPr/>
        </p:nvSpPr>
        <p:spPr>
          <a:xfrm>
            <a:off x="4565272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HIGHWAY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B4C264-CA32-48D2-909C-395422FA365E}"/>
              </a:ext>
            </a:extLst>
          </p:cNvPr>
          <p:cNvSpPr/>
          <p:nvPr/>
        </p:nvSpPr>
        <p:spPr>
          <a:xfrm>
            <a:off x="419450" y="241390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9BFD03-8BC7-4EFD-ADDF-5F940013C4F3}"/>
              </a:ext>
            </a:extLst>
          </p:cNvPr>
          <p:cNvSpPr/>
          <p:nvPr/>
        </p:nvSpPr>
        <p:spPr>
          <a:xfrm>
            <a:off x="2492929" y="2421433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854B5D-D9AB-4778-A2EC-C81DBB146786}"/>
              </a:ext>
            </a:extLst>
          </p:cNvPr>
          <p:cNvSpPr/>
          <p:nvPr/>
        </p:nvSpPr>
        <p:spPr>
          <a:xfrm>
            <a:off x="4565272" y="2422295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A0DB1A-860E-4DA7-855F-60CDF2ABDD6A}"/>
              </a:ext>
            </a:extLst>
          </p:cNvPr>
          <p:cNvSpPr/>
          <p:nvPr/>
        </p:nvSpPr>
        <p:spPr>
          <a:xfrm>
            <a:off x="6570239" y="2424197"/>
            <a:ext cx="230909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D7FA290-BEF3-42E4-B200-74B3881C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84" y="1998002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72F5CE3-CB63-443A-B710-E58415B6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8" y="19958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FE87743-C6AC-4C6D-A9F2-9EFEEA811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3511213"/>
            <a:ext cx="9113520" cy="233676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20E541D-9C67-4F57-A060-521A02014874}"/>
              </a:ext>
            </a:extLst>
          </p:cNvPr>
          <p:cNvSpPr/>
          <p:nvPr/>
        </p:nvSpPr>
        <p:spPr>
          <a:xfrm>
            <a:off x="350939" y="2948940"/>
            <a:ext cx="8594941" cy="56227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A88F35-35CE-4113-8A08-AB1461F26DFD}"/>
              </a:ext>
            </a:extLst>
          </p:cNvPr>
          <p:cNvSpPr/>
          <p:nvPr/>
        </p:nvSpPr>
        <p:spPr>
          <a:xfrm>
            <a:off x="419450" y="2924394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(BEGIN)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2DB148-2B4B-45BE-87FD-897E4CE19D25}"/>
              </a:ext>
            </a:extLst>
          </p:cNvPr>
          <p:cNvSpPr/>
          <p:nvPr/>
        </p:nvSpPr>
        <p:spPr>
          <a:xfrm>
            <a:off x="2492929" y="2931921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STATION (END)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B632-AA71-4742-A597-2F1F62A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Step 1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5BBD-610B-4083-B905-16E4A44D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9BE55-7FC6-47DE-9A6D-99564A8FEFD2}"/>
              </a:ext>
            </a:extLst>
          </p:cNvPr>
          <p:cNvSpPr/>
          <p:nvPr/>
        </p:nvSpPr>
        <p:spPr>
          <a:xfrm>
            <a:off x="3792097" y="3694487"/>
            <a:ext cx="4307972" cy="131288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be provided later.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7C8D96-90AE-4ABF-8308-A28557656BB6}"/>
              </a:ext>
            </a:extLst>
          </p:cNvPr>
          <p:cNvSpPr/>
          <p:nvPr/>
        </p:nvSpPr>
        <p:spPr>
          <a:xfrm>
            <a:off x="6570239" y="2424197"/>
            <a:ext cx="230909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BA036E-8FF3-43E4-B57A-BB363627C956}"/>
              </a:ext>
            </a:extLst>
          </p:cNvPr>
          <p:cNvSpPr/>
          <p:nvPr/>
        </p:nvSpPr>
        <p:spPr>
          <a:xfrm>
            <a:off x="6570240" y="1893276"/>
            <a:ext cx="2455180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A73F3-148B-4B07-A4BA-5FD4E8D8D0E6}"/>
              </a:ext>
            </a:extLst>
          </p:cNvPr>
          <p:cNvSpPr/>
          <p:nvPr/>
        </p:nvSpPr>
        <p:spPr>
          <a:xfrm flipH="1">
            <a:off x="6576873" y="1926970"/>
            <a:ext cx="45719" cy="4553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994622-52C9-43A5-B9C5-EBF9983D8C8C}"/>
              </a:ext>
            </a:extLst>
          </p:cNvPr>
          <p:cNvSpPr/>
          <p:nvPr/>
        </p:nvSpPr>
        <p:spPr>
          <a:xfrm>
            <a:off x="6644248" y="1908516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DIRECTION OF CONSTRUCTION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A69AE-F3DC-4445-81F1-478AFBF42166}"/>
              </a:ext>
            </a:extLst>
          </p:cNvPr>
          <p:cNvSpPr/>
          <p:nvPr/>
        </p:nvSpPr>
        <p:spPr>
          <a:xfrm>
            <a:off x="6637615" y="2418950"/>
            <a:ext cx="2004968" cy="3801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WIDENING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REHABILITATION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CONSTRUCTION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4DA0D-8CC8-42E4-8508-24F841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06" y="25084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E6C0FD-B197-4E70-994F-7E07C3C2FDF5}"/>
              </a:ext>
            </a:extLst>
          </p:cNvPr>
          <p:cNvCxnSpPr>
            <a:cxnSpLocks/>
          </p:cNvCxnSpPr>
          <p:nvPr/>
        </p:nvCxnSpPr>
        <p:spPr>
          <a:xfrm flipH="1">
            <a:off x="8100069" y="2709604"/>
            <a:ext cx="377422" cy="9848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45704-0037-449F-B3C0-95449B758D8D}"/>
              </a:ext>
            </a:extLst>
          </p:cNvPr>
          <p:cNvCxnSpPr>
            <a:cxnSpLocks/>
          </p:cNvCxnSpPr>
          <p:nvPr/>
        </p:nvCxnSpPr>
        <p:spPr>
          <a:xfrm>
            <a:off x="6819270" y="2794048"/>
            <a:ext cx="0" cy="21760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FC7071-A0ED-484B-8848-F21AA3035F0E}"/>
              </a:ext>
            </a:extLst>
          </p:cNvPr>
          <p:cNvSpPr txBox="1"/>
          <p:nvPr/>
        </p:nvSpPr>
        <p:spPr>
          <a:xfrm>
            <a:off x="6165084" y="2992376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Dropdown menu</a:t>
            </a:r>
          </a:p>
        </p:txBody>
      </p:sp>
    </p:spTree>
    <p:extLst>
      <p:ext uri="{BB962C8B-B14F-4D97-AF65-F5344CB8AC3E}">
        <p14:creationId xmlns:p14="http://schemas.microsoft.com/office/powerpoint/2010/main" val="14428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8CC-B645-4F9F-9FF4-4EB18650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A864A-7D9D-462F-8653-FBDFBA48E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0D8C-D9C7-4DA0-9359-4E0161D4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633"/>
            <a:ext cx="9144000" cy="49647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CEBC750-F15B-4965-9DE1-FC70C634F933}"/>
              </a:ext>
            </a:extLst>
          </p:cNvPr>
          <p:cNvSpPr txBox="1"/>
          <p:nvPr/>
        </p:nvSpPr>
        <p:spPr>
          <a:xfrm>
            <a:off x="2870941" y="3495103"/>
            <a:ext cx="457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We don’t wat to include slab thickness as an input. Design thickness should be calculated automatically.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EAC26-551E-4097-A86E-9864435E067A}"/>
              </a:ext>
            </a:extLst>
          </p:cNvPr>
          <p:cNvSpPr/>
          <p:nvPr/>
        </p:nvSpPr>
        <p:spPr>
          <a:xfrm>
            <a:off x="1714500" y="4236720"/>
            <a:ext cx="5844540" cy="35814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Basic Design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Design life (years)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Number of Lanes in One Direction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Design Traffic in One Direction (million ESAL)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Structural Design Criteria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Acceptable Number of Punchouts per Lane Mile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Concrete Layer/Material Information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28-Day Modulus of Rupture (psi)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Concrete Elasticity of Modulus (million 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Coefficient of Thermal Expansion (10</a:t>
            </a:r>
            <a:r>
              <a:rPr lang="en-US" sz="1000" baseline="30000" dirty="0"/>
              <a:t>-6</a:t>
            </a:r>
            <a:r>
              <a:rPr lang="en-US" sz="1000" dirty="0"/>
              <a:t>/</a:t>
            </a:r>
            <a:r>
              <a:rPr lang="en-US" sz="1000" baseline="30000" dirty="0"/>
              <a:t>O</a:t>
            </a:r>
            <a:r>
              <a:rPr lang="en-US" sz="1000" dirty="0"/>
              <a:t>F)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		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4195111" y="1331528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4195110" y="1653956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4195110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4195111" y="2939489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4192644" y="3923447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4195110" y="4231382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2  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1954373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29381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3925237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8" y="423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FFAC96C-6822-4B48-A512-E28D73A365C6}"/>
              </a:ext>
            </a:extLst>
          </p:cNvPr>
          <p:cNvSpPr/>
          <p:nvPr/>
        </p:nvSpPr>
        <p:spPr>
          <a:xfrm>
            <a:off x="4202663" y="4526594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F9256C4-E502-48DC-8C37-709EBAB02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21" y="4526762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1CA9C95-7884-4CC9-B422-63B7A437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2" y="25799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E82EF4-223D-44AB-A62B-FABB93508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3609614"/>
            <a:ext cx="201168" cy="20116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31079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Basic Design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Design life (years)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Number of Lanes in One Direction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Design Traffic in One Direction (million ESAL)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Structural Design Criteria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Acceptable Number of Punchouts per Lane Mile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Concrete Layer/Material Information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28-Day Modulus of Rupture (psi)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Concrete Elasticity of Modulus (million 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		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4195111" y="1331528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4195110" y="1653956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4195110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4195111" y="2939489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4192644" y="3923447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4195110" y="4231382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2  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1954373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29381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3925237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8" y="423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8473F-A636-43FC-A660-DB36F71A8A03}"/>
              </a:ext>
            </a:extLst>
          </p:cNvPr>
          <p:cNvCxnSpPr>
            <a:cxnSpLocks/>
          </p:cNvCxnSpPr>
          <p:nvPr/>
        </p:nvCxnSpPr>
        <p:spPr>
          <a:xfrm>
            <a:off x="4166470" y="2054957"/>
            <a:ext cx="367429" cy="685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67B87B4-6672-4FC6-B3F5-A933D7A3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133018"/>
            <a:ext cx="4359810" cy="1296586"/>
          </a:xfrm>
          <a:prstGeom prst="rect">
            <a:avLst/>
          </a:prstGeom>
          <a:ln w="6350">
            <a:solidFill>
              <a:srgbClr val="FF0000"/>
            </a:solidFill>
            <a:prstDash val="sysDash"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ACE4F1-8926-4743-96A4-2BE258D0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3433779"/>
            <a:ext cx="4359810" cy="3258385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52D75B-B715-4CD5-9FF0-AF0BC0A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2" y="25799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4192CA-A8AC-45E8-A9A1-3DE588E8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3609614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44028B-B981-4BE5-9835-662E190C7728}"/>
              </a:ext>
            </a:extLst>
          </p:cNvPr>
          <p:cNvSpPr/>
          <p:nvPr/>
        </p:nvSpPr>
        <p:spPr>
          <a:xfrm>
            <a:off x="4530724" y="1109993"/>
            <a:ext cx="4362986" cy="1019852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Use Form 2124 for traffic data request</a:t>
            </a:r>
          </a:p>
          <a:p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: Transportation Planning and Programming Division </a:t>
            </a:r>
          </a:p>
          <a:p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Traffic Analysis for Highway Design</a:t>
            </a:r>
          </a:p>
          <a:p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hlinkClick r:id="rId5"/>
              </a:rPr>
              <a:t>http://txeform/txdoteforms/GetForm?formName=/2124.pdf&amp;appID=/TPP&amp;status=/reportError.jsp&amp;configFile=WFServletConfig.xml</a:t>
            </a:r>
            <a:r>
              <a:rPr lang="en-US" sz="900" dirty="0"/>
              <a:t> </a:t>
            </a:r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0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F8311-5E06-4205-BAF5-F2EC40A95F12}"/>
              </a:ext>
            </a:extLst>
          </p:cNvPr>
          <p:cNvSpPr txBox="1"/>
          <p:nvPr/>
        </p:nvSpPr>
        <p:spPr>
          <a:xfrm>
            <a:off x="1" y="794760"/>
            <a:ext cx="9143999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b="1" dirty="0"/>
              <a:t>      Basic Design Information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Design life (years)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Number of Lanes in One Direction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Total Design Traffic in One Direction (million ESAL)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Structural Design Criteria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000" dirty="0"/>
              <a:t>Acceptable Number of Punchouts per Lane Mile	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      Concrete Layer/Material Information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28-Day Modulus of Rupture (psi)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Concrete Elasticity of Modulus (million psi)</a:t>
            </a:r>
          </a:p>
          <a:p>
            <a:pPr>
              <a:lnSpc>
                <a:spcPct val="200000"/>
              </a:lnSpc>
            </a:pPr>
            <a:r>
              <a:rPr lang="en-US" sz="1000" dirty="0"/>
              <a:t>			</a:t>
            </a:r>
          </a:p>
          <a:p>
            <a:pPr>
              <a:lnSpc>
                <a:spcPct val="200000"/>
              </a:lnSpc>
            </a:pPr>
            <a:r>
              <a:rPr lang="en-US" sz="1150" b="1" dirty="0"/>
              <a:t>		</a:t>
            </a: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9341E-C5AE-44D8-AFE2-778BE5A7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8" y="109728"/>
            <a:ext cx="8353424" cy="4001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Step 2 – Help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6A39-9038-4130-BBF8-EF3B326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0D2A4-A490-40EE-B539-E065CFF4BA0B}"/>
              </a:ext>
            </a:extLst>
          </p:cNvPr>
          <p:cNvSpPr/>
          <p:nvPr/>
        </p:nvSpPr>
        <p:spPr>
          <a:xfrm>
            <a:off x="4195111" y="1331528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D3921-E6E1-4A45-9E85-670E72F2FA77}"/>
              </a:ext>
            </a:extLst>
          </p:cNvPr>
          <p:cNvSpPr/>
          <p:nvPr/>
        </p:nvSpPr>
        <p:spPr>
          <a:xfrm>
            <a:off x="4195110" y="1653956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7A046-B1B5-4E6F-8C9D-CBC6CC468F58}"/>
              </a:ext>
            </a:extLst>
          </p:cNvPr>
          <p:cNvSpPr/>
          <p:nvPr/>
        </p:nvSpPr>
        <p:spPr>
          <a:xfrm>
            <a:off x="4195110" y="1957493"/>
            <a:ext cx="1048626" cy="20133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73954-F783-4B03-9728-DC738223470A}"/>
              </a:ext>
            </a:extLst>
          </p:cNvPr>
          <p:cNvSpPr/>
          <p:nvPr/>
        </p:nvSpPr>
        <p:spPr>
          <a:xfrm>
            <a:off x="4195111" y="2939489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00214-6CAA-43C1-99BB-F6BE9BD5E9B6}"/>
              </a:ext>
            </a:extLst>
          </p:cNvPr>
          <p:cNvSpPr/>
          <p:nvPr/>
        </p:nvSpPr>
        <p:spPr>
          <a:xfrm>
            <a:off x="4192644" y="3923447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3FC50-3035-43F3-B018-133967C93403}"/>
              </a:ext>
            </a:extLst>
          </p:cNvPr>
          <p:cNvSpPr/>
          <p:nvPr/>
        </p:nvSpPr>
        <p:spPr>
          <a:xfrm>
            <a:off x="4195110" y="4231382"/>
            <a:ext cx="1048626" cy="201336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FIXED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956A76-31FA-4332-86F1-6575D4BA81D1}"/>
              </a:ext>
            </a:extLst>
          </p:cNvPr>
          <p:cNvSpPr/>
          <p:nvPr/>
        </p:nvSpPr>
        <p:spPr>
          <a:xfrm>
            <a:off x="2" y="626307"/>
            <a:ext cx="1040233" cy="2410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STEP 2  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31B897-9C19-4089-A8CB-ACD437C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1954373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DCD9AC3-226F-4954-BB60-66F2E9B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293813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BC15D9-9423-4BDD-ABF8-CEF6FC9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02" y="3925237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19A801D-4E7B-4267-BE99-E7B8736C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8" y="4231550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B8473F-A636-43FC-A660-DB36F71A8A0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282806" y="256798"/>
            <a:ext cx="976524" cy="232319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F6F6ABF-1C17-4B12-8444-76E0EF77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2" y="2579996"/>
            <a:ext cx="201168" cy="201168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607B2-71D2-4D2C-A7AB-ADA397D6A0B6}"/>
              </a:ext>
            </a:extLst>
          </p:cNvPr>
          <p:cNvGrpSpPr/>
          <p:nvPr/>
        </p:nvGrpSpPr>
        <p:grpSpPr>
          <a:xfrm>
            <a:off x="3265917" y="256797"/>
            <a:ext cx="5432500" cy="5912707"/>
            <a:chOff x="3265917" y="256797"/>
            <a:chExt cx="5432500" cy="59127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50A9ED-7ACA-4425-B8F5-D70F3E4C4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5921" y="266706"/>
              <a:ext cx="2713148" cy="212964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FA167C-6588-40C2-B1C8-DD727470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5919" y="2406258"/>
              <a:ext cx="2713145" cy="9567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707CD2E-5F7E-46F6-AB2D-E8F8FF9C3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5917" y="3372876"/>
              <a:ext cx="2713147" cy="27966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3C382CF-080F-411E-893D-8307B9E6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2483" y="264389"/>
              <a:ext cx="2709763" cy="7489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8D3B76-4A14-4F74-8329-B6E43B43F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2112" y="1013379"/>
              <a:ext cx="2709763" cy="8251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5C335D-6E92-404F-A0BC-B1C350ED8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9064" y="1887523"/>
              <a:ext cx="2709763" cy="14764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D8CE6DEF-5BFA-4281-B28F-E1A8D3077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653" y="3370275"/>
              <a:ext cx="2709763" cy="19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3CFF83-5C12-4516-ADC0-F2BEE6367DE6}"/>
                </a:ext>
              </a:extLst>
            </p:cNvPr>
            <p:cNvSpPr/>
            <p:nvPr/>
          </p:nvSpPr>
          <p:spPr>
            <a:xfrm>
              <a:off x="5985653" y="5335412"/>
              <a:ext cx="2712764" cy="8340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732626-2305-4F7C-8C45-4E2B1EF0A8F5}"/>
                </a:ext>
              </a:extLst>
            </p:cNvPr>
            <p:cNvSpPr/>
            <p:nvPr/>
          </p:nvSpPr>
          <p:spPr>
            <a:xfrm>
              <a:off x="3265917" y="256797"/>
              <a:ext cx="5429499" cy="5912707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 err="1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3198054-CE53-48AD-970C-90122390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3609614"/>
            <a:ext cx="201168" cy="20116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467903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ZozDRwkUKmrwVY015d7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1_nFA840OlZ.4Wz9Rl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UdFQdb3k6Pf0.tJe3a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jpkN5a.s0eIRQ1VajZe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ZozDRwkUKmrwVY015d7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jvTlj3QUWGql_i_7LeJ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ZozDRwkUKmrwVY015d7w"/>
</p:tagLst>
</file>

<file path=ppt/theme/theme1.xml><?xml version="1.0" encoding="utf-8"?>
<a:theme xmlns:a="http://schemas.openxmlformats.org/drawingml/2006/main" name="MNT-Rigid">
  <a:themeElements>
    <a:clrScheme name="Prefinal 5">
      <a:dk1>
        <a:srgbClr val="000000"/>
      </a:dk1>
      <a:lt1>
        <a:srgbClr val="FFFFFF"/>
      </a:lt1>
      <a:dk2>
        <a:srgbClr val="E2E7EB"/>
      </a:dk2>
      <a:lt2>
        <a:srgbClr val="F9EFE0"/>
      </a:lt2>
      <a:accent1>
        <a:srgbClr val="3869A2"/>
      </a:accent1>
      <a:accent2>
        <a:srgbClr val="0F3859"/>
      </a:accent2>
      <a:accent3>
        <a:srgbClr val="CC7B28"/>
      </a:accent3>
      <a:accent4>
        <a:srgbClr val="F4BC46"/>
      </a:accent4>
      <a:accent5>
        <a:srgbClr val="79A03F"/>
      </a:accent5>
      <a:accent6>
        <a:srgbClr val="247F74"/>
      </a:accent6>
      <a:hlink>
        <a:srgbClr val="042A45"/>
      </a:hlink>
      <a:folHlink>
        <a:srgbClr val="4D4D4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lIns="0" tIns="0" rIns="0" bIns="0" rtlCol="0" anchor="ctr"/>
      <a:lstStyle>
        <a:defPPr algn="ctr">
          <a:defRPr sz="1200" dirty="0" err="1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NT-Rigid" id="{F9777D14-2FA6-47E9-BADD-9D6508D031DC}" vid="{CC0028B3-B921-4EAD-B79F-8117FB9CAC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1427</TotalTime>
  <Words>934</Words>
  <Application>Microsoft Office PowerPoint</Application>
  <PresentationFormat>On-screen Show (4:3)</PresentationFormat>
  <Paragraphs>382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Franklin Gothic Book</vt:lpstr>
      <vt:lpstr>Franklin Gothic Demi</vt:lpstr>
      <vt:lpstr>Franklin Gothic Medium Cond</vt:lpstr>
      <vt:lpstr>Wingdings</vt:lpstr>
      <vt:lpstr>MNT-Rigid</vt:lpstr>
      <vt:lpstr>think-cell Slide</vt:lpstr>
      <vt:lpstr>TxCRCP-ME Interface https://idatavisualizationlab.github.io/txDoT/ </vt:lpstr>
      <vt:lpstr>Step 1</vt:lpstr>
      <vt:lpstr>Step 1 – Help Function</vt:lpstr>
      <vt:lpstr>Step 1 – Help Function</vt:lpstr>
      <vt:lpstr>Step 1 – Help Function</vt:lpstr>
      <vt:lpstr>Step 2</vt:lpstr>
      <vt:lpstr>Step 2</vt:lpstr>
      <vt:lpstr>Step 2 – Help Function</vt:lpstr>
      <vt:lpstr>Step 2 – Help Function</vt:lpstr>
      <vt:lpstr>Step 2 – Help Function</vt:lpstr>
      <vt:lpstr>Step 2 – Help Function</vt:lpstr>
      <vt:lpstr>Step 3</vt:lpstr>
      <vt:lpstr>Step 3 – Help Function</vt:lpstr>
      <vt:lpstr>Step 3 – Help Function</vt:lpstr>
      <vt:lpstr>Step 3 – Help Function</vt:lpstr>
      <vt:lpstr>Step 3 – Help Function</vt:lpstr>
      <vt:lpstr>Step 3 – Help Function</vt:lpstr>
      <vt:lpstr>Step 3 – Help Function</vt:lpstr>
      <vt:lpstr>Additional Discussion – Subgrade Treatment Guidelines</vt:lpstr>
      <vt:lpstr>Additional Discussion – Base Type Selection Guidelines</vt:lpstr>
      <vt:lpstr>Analysis Result – PDF File to be Used in Pavement Design Report</vt:lpstr>
      <vt:lpstr>Slab Thickness Cap.</vt:lpstr>
      <vt:lpstr>Recommended – Should be included in Pavement Design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Gil Choi</dc:creator>
  <cp:lastModifiedBy>Pan Gil Choi</cp:lastModifiedBy>
  <cp:revision>78</cp:revision>
  <dcterms:created xsi:type="dcterms:W3CDTF">2021-01-04T14:30:41Z</dcterms:created>
  <dcterms:modified xsi:type="dcterms:W3CDTF">2021-01-08T18:05:53Z</dcterms:modified>
</cp:coreProperties>
</file>