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61" r:id="rId3"/>
    <p:sldId id="276" r:id="rId4"/>
    <p:sldId id="262" r:id="rId5"/>
    <p:sldId id="278" r:id="rId6"/>
    <p:sldId id="265" r:id="rId7"/>
    <p:sldId id="267" r:id="rId8"/>
    <p:sldId id="277" r:id="rId9"/>
    <p:sldId id="266" r:id="rId10"/>
    <p:sldId id="279" r:id="rId11"/>
    <p:sldId id="268" r:id="rId12"/>
    <p:sldId id="280" r:id="rId13"/>
    <p:sldId id="263" r:id="rId14"/>
    <p:sldId id="281" r:id="rId15"/>
    <p:sldId id="264" r:id="rId16"/>
    <p:sldId id="282" r:id="rId17"/>
    <p:sldId id="257" r:id="rId18"/>
    <p:sldId id="283" r:id="rId19"/>
    <p:sldId id="269" r:id="rId20"/>
    <p:sldId id="272" r:id="rId21"/>
    <p:sldId id="270" r:id="rId22"/>
    <p:sldId id="273" r:id="rId23"/>
    <p:sldId id="284" r:id="rId24"/>
    <p:sldId id="285" r:id="rId25"/>
    <p:sldId id="271" r:id="rId26"/>
    <p:sldId id="274" r:id="rId27"/>
    <p:sldId id="286" r:id="rId28"/>
    <p:sldId id="259" r:id="rId29"/>
    <p:sldId id="260" r:id="rId30"/>
    <p:sldId id="275" r:id="rId31"/>
  </p:sldIdLst>
  <p:sldSz cx="9144000" cy="6858000" type="screen4x3"/>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orient="horz" pos="2184">
          <p15:clr>
            <a:srgbClr val="A4A3A4"/>
          </p15:clr>
        </p15:guide>
        <p15:guide id="3" pos="1896">
          <p15:clr>
            <a:srgbClr val="A4A3A4"/>
          </p15:clr>
        </p15:guide>
        <p15:guide id="4" pos="3864">
          <p15:clr>
            <a:srgbClr val="A4A3A4"/>
          </p15:clr>
        </p15:guide>
        <p15:guide id="5" orient="horz" pos="432">
          <p15:clr>
            <a:srgbClr val="A4A3A4"/>
          </p15:clr>
        </p15:guide>
        <p15:guide id="6" orient="horz" pos="3000">
          <p15:clr>
            <a:srgbClr val="A4A3A4"/>
          </p15:clr>
        </p15:guide>
      </p15:sldGuideLst>
    </p:ext>
    <p:ext uri="{2D200454-40CA-4A62-9FC3-DE9A4176ACB9}">
      <p15:notesGuideLst xmlns:p15="http://schemas.microsoft.com/office/powerpoint/2012/main">
        <p15:guide id="1" orient="horz" pos="221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howGuides="1">
      <p:cViewPr>
        <p:scale>
          <a:sx n="78" d="100"/>
          <a:sy n="78" d="100"/>
        </p:scale>
        <p:origin x="787" y="58"/>
      </p:cViewPr>
      <p:guideLst>
        <p:guide orient="horz" pos="1272"/>
        <p:guide orient="horz" pos="2184"/>
        <p:guide pos="1896"/>
        <p:guide pos="3864"/>
        <p:guide orient="horz" pos="432"/>
        <p:guide orient="horz" pos="3000"/>
      </p:guideLst>
    </p:cSldViewPr>
  </p:slideViewPr>
  <p:notesTextViewPr>
    <p:cViewPr>
      <p:scale>
        <a:sx n="1" d="1"/>
        <a:sy n="1" d="1"/>
      </p:scale>
      <p:origin x="0" y="0"/>
    </p:cViewPr>
  </p:notesTextViewPr>
  <p:notesViewPr>
    <p:cSldViewPr snapToGrid="0" showGuides="1">
      <p:cViewPr varScale="1">
        <p:scale>
          <a:sx n="66" d="100"/>
          <a:sy n="66" d="100"/>
        </p:scale>
        <p:origin x="0" y="0"/>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2.jpeg"/><Relationship Id="rId11" Type="http://schemas.openxmlformats.org/officeDocument/2006/relationships/image" Target="../media/image5.png"/><Relationship Id="rId5" Type="http://schemas.openxmlformats.org/officeDocument/2006/relationships/slideMaster" Target="../slideMasters/slideMaster1.xml"/><Relationship Id="rId10" Type="http://schemas.openxmlformats.org/officeDocument/2006/relationships/image" Target="../media/image4.png"/><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0.xml"/><Relationship Id="rId7" Type="http://schemas.openxmlformats.org/officeDocument/2006/relationships/image" Target="../media/image8.png"/><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oleObject" Target="../embeddings/oleObject3.bin"/><Relationship Id="rId4" Type="http://schemas.openxmlformats.org/officeDocument/2006/relationships/slideMaster" Target="../slideMasters/slideMaster1.xml"/><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D13A486-2D65-4F86-9F6D-CA326B857CE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
            <a:ext cx="9144000" cy="6424766"/>
          </a:xfrm>
          <a:prstGeom prst="rect">
            <a:avLst/>
          </a:prstGeom>
        </p:spPr>
      </p:pic>
      <p:graphicFrame>
        <p:nvGraphicFramePr>
          <p:cNvPr id="7" name="Object 6"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151105" name="think-cell Slide" r:id="rId7" imgW="0" imgH="0" progId="">
                  <p:embed/>
                </p:oleObj>
              </mc:Choice>
              <mc:Fallback>
                <p:oleObj name="think-cell Slide" r:id="rId7"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itle 1">
            <a:extLst>
              <a:ext uri="{FF2B5EF4-FFF2-40B4-BE49-F238E27FC236}">
                <a16:creationId xmlns:a16="http://schemas.microsoft.com/office/drawing/2014/main" id="{037019D0-A5ED-FD4B-AEE1-74EB27150FF0}"/>
              </a:ext>
            </a:extLst>
          </p:cNvPr>
          <p:cNvSpPr>
            <a:spLocks noGrp="1"/>
          </p:cNvSpPr>
          <p:nvPr>
            <p:ph type="ctrTitle" hasCustomPrompt="1"/>
            <p:custDataLst>
              <p:tags r:id="rId3"/>
            </p:custDataLst>
          </p:nvPr>
        </p:nvSpPr>
        <p:spPr>
          <a:xfrm>
            <a:off x="512064" y="3710189"/>
            <a:ext cx="4114800" cy="1409700"/>
          </a:xfrm>
          <a:noFill/>
        </p:spPr>
        <p:txBody>
          <a:bodyPr wrap="square" lIns="0" tIns="0" rIns="0" bIns="0" rtlCol="0" anchor="b" anchorCtr="0">
            <a:noAutofit/>
          </a:bodyPr>
          <a:lstStyle>
            <a:lvl1pPr>
              <a:lnSpc>
                <a:spcPct val="90000"/>
              </a:lnSpc>
              <a:defRPr kumimoji="0" lang="en-US" sz="3600" b="0" i="0" u="none" strike="noStrike" kern="1200" cap="none" spc="0" normalizeH="0" baseline="0" noProof="0" dirty="0" smtClean="0">
                <a:ln>
                  <a:noFill/>
                </a:ln>
                <a:solidFill>
                  <a:srgbClr val="205588"/>
                </a:solidFill>
                <a:effectLst/>
                <a:uLnTx/>
                <a:uFill>
                  <a:solidFill>
                    <a:schemeClr val="accent2"/>
                  </a:solidFill>
                </a:uFill>
                <a:latin typeface="Franklin Gothic Medium Cond" panose="020B0606030402020204"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a:t>
            </a:r>
          </a:p>
        </p:txBody>
      </p:sp>
      <p:sp>
        <p:nvSpPr>
          <p:cNvPr id="13" name="Subtitle 2">
            <a:extLst>
              <a:ext uri="{FF2B5EF4-FFF2-40B4-BE49-F238E27FC236}">
                <a16:creationId xmlns:a16="http://schemas.microsoft.com/office/drawing/2014/main" id="{DFDAB146-7CA5-3045-9FD9-49A2E4FAFDC1}"/>
              </a:ext>
            </a:extLst>
          </p:cNvPr>
          <p:cNvSpPr>
            <a:spLocks noGrp="1"/>
          </p:cNvSpPr>
          <p:nvPr>
            <p:ph type="subTitle" idx="1" hasCustomPrompt="1"/>
            <p:custDataLst>
              <p:tags r:id="rId4"/>
            </p:custDataLst>
          </p:nvPr>
        </p:nvSpPr>
        <p:spPr>
          <a:xfrm>
            <a:off x="512064" y="5631866"/>
            <a:ext cx="4114800" cy="577500"/>
          </a:xfrm>
          <a:noFill/>
        </p:spPr>
        <p:txBody>
          <a:bodyPr vert="horz" wrap="square" lIns="0" tIns="0" rIns="0" bIns="0" rtlCol="0" anchor="t" anchorCtr="0">
            <a:noAutofit/>
          </a:bodyPr>
          <a:lstStyle>
            <a:lvl1pPr marL="0" indent="0" algn="l">
              <a:buNone/>
              <a:defRPr kumimoji="0" lang="en-US" sz="2000" b="0" i="0" u="none" strike="noStrike" kern="1200" cap="none" spc="0" normalizeH="0" baseline="0" noProof="0" dirty="0" smtClean="0">
                <a:ln>
                  <a:noFill/>
                </a:ln>
                <a:solidFill>
                  <a:schemeClr val="tx1">
                    <a:lumMod val="75000"/>
                    <a:lumOff val="25000"/>
                  </a:schemeClr>
                </a:solidFill>
                <a:effectLst/>
                <a:uLnTx/>
                <a:uFillTx/>
                <a:latin typeface="Franklin Gothic Medium Cond" panose="020B0606030402020204"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pic>
        <p:nvPicPr>
          <p:cNvPr id="6" name="Picture 5">
            <a:extLst>
              <a:ext uri="{FF2B5EF4-FFF2-40B4-BE49-F238E27FC236}">
                <a16:creationId xmlns:a16="http://schemas.microsoft.com/office/drawing/2014/main" id="{963A92B1-D1A7-664F-A000-1B6F86196BC0}"/>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 y="6419273"/>
            <a:ext cx="9144000" cy="438727"/>
          </a:xfrm>
          <a:prstGeom prst="rect">
            <a:avLst/>
          </a:prstGeom>
        </p:spPr>
      </p:pic>
      <p:sp>
        <p:nvSpPr>
          <p:cNvPr id="19" name="Rectangle 18">
            <a:extLst>
              <a:ext uri="{FF2B5EF4-FFF2-40B4-BE49-F238E27FC236}">
                <a16:creationId xmlns:a16="http://schemas.microsoft.com/office/drawing/2014/main" id="{9395865E-24F0-4C4A-A9F7-9FE1D08AEA7F}"/>
              </a:ext>
            </a:extLst>
          </p:cNvPr>
          <p:cNvSpPr/>
          <p:nvPr/>
        </p:nvSpPr>
        <p:spPr>
          <a:xfrm>
            <a:off x="-721479" y="1015705"/>
            <a:ext cx="45719" cy="5419398"/>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
        <p:nvSpPr>
          <p:cNvPr id="2" name="Rectangle 1">
            <a:extLst>
              <a:ext uri="{FF2B5EF4-FFF2-40B4-BE49-F238E27FC236}">
                <a16:creationId xmlns:a16="http://schemas.microsoft.com/office/drawing/2014/main" id="{1905419F-79CA-41BD-8D1E-58469985F3F5}"/>
              </a:ext>
            </a:extLst>
          </p:cNvPr>
          <p:cNvSpPr/>
          <p:nvPr/>
        </p:nvSpPr>
        <p:spPr>
          <a:xfrm>
            <a:off x="5302213" y="999875"/>
            <a:ext cx="45719" cy="5419398"/>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grpSp>
        <p:nvGrpSpPr>
          <p:cNvPr id="15" name="Group 14">
            <a:extLst>
              <a:ext uri="{FF2B5EF4-FFF2-40B4-BE49-F238E27FC236}">
                <a16:creationId xmlns:a16="http://schemas.microsoft.com/office/drawing/2014/main" id="{08787F34-011E-4180-9FE8-60E2F75ECCE4}"/>
              </a:ext>
            </a:extLst>
          </p:cNvPr>
          <p:cNvGrpSpPr/>
          <p:nvPr/>
        </p:nvGrpSpPr>
        <p:grpSpPr>
          <a:xfrm>
            <a:off x="5336717" y="-8313"/>
            <a:ext cx="3807283" cy="6432134"/>
            <a:chOff x="5336717" y="-8313"/>
            <a:chExt cx="3807283" cy="6432134"/>
          </a:xfrm>
        </p:grpSpPr>
        <p:grpSp>
          <p:nvGrpSpPr>
            <p:cNvPr id="16" name="Group 15">
              <a:extLst>
                <a:ext uri="{FF2B5EF4-FFF2-40B4-BE49-F238E27FC236}">
                  <a16:creationId xmlns:a16="http://schemas.microsoft.com/office/drawing/2014/main" id="{B85345D9-709E-4C88-859F-E151D31EC90E}"/>
                </a:ext>
              </a:extLst>
            </p:cNvPr>
            <p:cNvGrpSpPr/>
            <p:nvPr/>
          </p:nvGrpSpPr>
          <p:grpSpPr>
            <a:xfrm>
              <a:off x="5336717" y="999875"/>
              <a:ext cx="3807283" cy="5423946"/>
              <a:chOff x="5336717" y="999875"/>
              <a:chExt cx="3807283" cy="5423946"/>
            </a:xfrm>
          </p:grpSpPr>
          <p:pic>
            <p:nvPicPr>
              <p:cNvPr id="20" name="Content Placeholder 5">
                <a:extLst>
                  <a:ext uri="{FF2B5EF4-FFF2-40B4-BE49-F238E27FC236}">
                    <a16:creationId xmlns:a16="http://schemas.microsoft.com/office/drawing/2014/main" id="{0AAE4957-2311-4A5B-B654-D77995E54D3C}"/>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41199" t="16593" r="18774" b="7565"/>
              <a:stretch/>
            </p:blipFill>
            <p:spPr>
              <a:xfrm>
                <a:off x="5336717" y="999875"/>
                <a:ext cx="3807283" cy="5421672"/>
              </a:xfrm>
              <a:prstGeom prst="rect">
                <a:avLst/>
              </a:prstGeom>
            </p:spPr>
          </p:pic>
          <p:sp>
            <p:nvSpPr>
              <p:cNvPr id="21" name="Right Triangle 20">
                <a:extLst>
                  <a:ext uri="{FF2B5EF4-FFF2-40B4-BE49-F238E27FC236}">
                    <a16:creationId xmlns:a16="http://schemas.microsoft.com/office/drawing/2014/main" id="{6B1C5B7A-7D3B-49D9-BC9C-25E66A13CA41}"/>
                  </a:ext>
                </a:extLst>
              </p:cNvPr>
              <p:cNvSpPr/>
              <p:nvPr/>
            </p:nvSpPr>
            <p:spPr>
              <a:xfrm rot="10800000" flipH="1">
                <a:off x="5336717" y="1002149"/>
                <a:ext cx="1455990" cy="5421672"/>
              </a:xfrm>
              <a:prstGeom prst="rtTriangle">
                <a:avLst/>
              </a:prstGeom>
              <a:solidFill>
                <a:srgbClr val="E6E6E6"/>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grpSp>
        <p:pic>
          <p:nvPicPr>
            <p:cNvPr id="17" name="Picture 16">
              <a:extLst>
                <a:ext uri="{FF2B5EF4-FFF2-40B4-BE49-F238E27FC236}">
                  <a16:creationId xmlns:a16="http://schemas.microsoft.com/office/drawing/2014/main" id="{C9F4AAE1-5A77-41BA-808A-592D4B25A2EE}"/>
                </a:ext>
              </a:extLst>
            </p:cNvPr>
            <p:cNvPicPr>
              <a:picLocks noChangeAspect="1"/>
            </p:cNvPicPr>
            <p:nvPr/>
          </p:nvPicPr>
          <p:blipFill rotWithShape="1">
            <a:blip r:embed="rId10"/>
            <a:srcRect l="11496"/>
            <a:stretch/>
          </p:blipFill>
          <p:spPr>
            <a:xfrm>
              <a:off x="7056120" y="-8313"/>
              <a:ext cx="2086609" cy="1024018"/>
            </a:xfrm>
            <a:prstGeom prst="rect">
              <a:avLst/>
            </a:prstGeom>
          </p:spPr>
        </p:pic>
        <p:pic>
          <p:nvPicPr>
            <p:cNvPr id="18" name="Picture 17">
              <a:extLst>
                <a:ext uri="{FF2B5EF4-FFF2-40B4-BE49-F238E27FC236}">
                  <a16:creationId xmlns:a16="http://schemas.microsoft.com/office/drawing/2014/main" id="{0F57671B-E708-4E84-9AFF-F5E105964B65}"/>
                </a:ext>
              </a:extLst>
            </p:cNvPr>
            <p:cNvPicPr>
              <a:picLocks noChangeAspect="1"/>
            </p:cNvPicPr>
            <p:nvPr/>
          </p:nvPicPr>
          <p:blipFill>
            <a:blip r:embed="rId11"/>
            <a:stretch>
              <a:fillRect/>
            </a:stretch>
          </p:blipFill>
          <p:spPr>
            <a:xfrm rot="889043">
              <a:off x="6913075" y="26837"/>
              <a:ext cx="383129" cy="1124925"/>
            </a:xfrm>
            <a:prstGeom prst="rect">
              <a:avLst/>
            </a:prstGeom>
          </p:spPr>
        </p:pic>
      </p:grpSp>
      <p:sp>
        <p:nvSpPr>
          <p:cNvPr id="29" name="Rectangle 28">
            <a:extLst>
              <a:ext uri="{FF2B5EF4-FFF2-40B4-BE49-F238E27FC236}">
                <a16:creationId xmlns:a16="http://schemas.microsoft.com/office/drawing/2014/main" id="{201C6FCC-EF40-4937-B97D-B5983580F105}"/>
              </a:ext>
            </a:extLst>
          </p:cNvPr>
          <p:cNvSpPr/>
          <p:nvPr/>
        </p:nvSpPr>
        <p:spPr>
          <a:xfrm>
            <a:off x="5131308" y="994381"/>
            <a:ext cx="209004" cy="5419398"/>
          </a:xfrm>
          <a:prstGeom prst="rect">
            <a:avLst/>
          </a:prstGeom>
          <a:solidFill>
            <a:srgbClr val="E6E6E6"/>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
        <p:nvSpPr>
          <p:cNvPr id="3" name="TextBox 2">
            <a:extLst>
              <a:ext uri="{FF2B5EF4-FFF2-40B4-BE49-F238E27FC236}">
                <a16:creationId xmlns:a16="http://schemas.microsoft.com/office/drawing/2014/main" id="{6434D233-F816-4033-80D8-96226F7F1A4D}"/>
              </a:ext>
            </a:extLst>
          </p:cNvPr>
          <p:cNvSpPr txBox="1"/>
          <p:nvPr/>
        </p:nvSpPr>
        <p:spPr>
          <a:xfrm>
            <a:off x="416653" y="5225182"/>
            <a:ext cx="3664010" cy="400110"/>
          </a:xfrm>
          <a:prstGeom prst="rect">
            <a:avLst/>
          </a:prstGeom>
          <a:noFill/>
        </p:spPr>
        <p:txBody>
          <a:bodyPr wrap="square" rtlCol="0">
            <a:spAutoFit/>
          </a:bodyPr>
          <a:lstStyle/>
          <a:p>
            <a:r>
              <a:rPr kumimoji="0" lang="en-US" sz="2000" b="0" i="0" u="none" strike="noStrike" kern="1200" cap="none" spc="0" normalizeH="0" baseline="0" noProof="0" dirty="0">
                <a:ln>
                  <a:noFill/>
                </a:ln>
                <a:solidFill>
                  <a:schemeClr val="tx1">
                    <a:lumMod val="75000"/>
                    <a:lumOff val="25000"/>
                  </a:schemeClr>
                </a:solidFill>
                <a:effectLst/>
                <a:uLnTx/>
                <a:uFillTx/>
                <a:latin typeface="Franklin Gothic Medium Cond" panose="020B0606030402020204" pitchFamily="34" charset="0"/>
                <a:ea typeface="+mn-ea"/>
                <a:cs typeface="Arial" pitchFamily="34" charset="0"/>
              </a:rPr>
              <a:t>Pavement Analysis &amp; Design – MNT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54B812-2722-0744-9345-3F01F6ADAB30}"/>
              </a:ext>
            </a:extLst>
          </p:cNvPr>
          <p:cNvSpPr/>
          <p:nvPr/>
        </p:nvSpPr>
        <p:spPr>
          <a:xfrm>
            <a:off x="0" y="-9144"/>
            <a:ext cx="9144000" cy="630936"/>
          </a:xfrm>
          <a:prstGeom prst="rect">
            <a:avLst/>
          </a:prstGeom>
          <a:solidFill>
            <a:srgbClr val="D0D1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latin typeface="Arial" pitchFamily="34" charset="0"/>
              <a:cs typeface="Arial" pitchFamily="34" charset="0"/>
            </a:endParaRPr>
          </a:p>
        </p:txBody>
      </p:sp>
      <p:sp>
        <p:nvSpPr>
          <p:cNvPr id="2" name="Title 1"/>
          <p:cNvSpPr>
            <a:spLocks noGrp="1"/>
          </p:cNvSpPr>
          <p:nvPr>
            <p:ph type="title" hasCustomPrompt="1"/>
          </p:nvPr>
        </p:nvSpPr>
        <p:spPr>
          <a:xfrm>
            <a:off x="253678" y="109728"/>
            <a:ext cx="8353424" cy="400110"/>
          </a:xfrm>
        </p:spPr>
        <p:txBody>
          <a:bodyPr/>
          <a:lstStyle>
            <a:lvl1pPr>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60537349-7310-B044-851F-0CE3F0D0F093}"/>
              </a:ext>
            </a:extLst>
          </p:cNvPr>
          <p:cNvPicPr>
            <a:picLocks noChangeAspect="1"/>
          </p:cNvPicPr>
          <p:nvPr/>
        </p:nvPicPr>
        <p:blipFill>
          <a:blip r:embed="rId2" cstate="screen">
            <a:lum bright="100000" contrast="-100000"/>
            <a:alphaModFix amt="77000"/>
            <a:extLst>
              <a:ext uri="{28A0092B-C50C-407E-A947-70E740481C1C}">
                <a14:useLocalDpi xmlns:a14="http://schemas.microsoft.com/office/drawing/2010/main"/>
              </a:ext>
            </a:extLst>
          </a:blip>
          <a:stretch>
            <a:fillRect/>
          </a:stretch>
        </p:blipFill>
        <p:spPr>
          <a:xfrm>
            <a:off x="8408890" y="100584"/>
            <a:ext cx="578612" cy="40589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4A7728-080A-084F-9574-95AC715091D2}"/>
              </a:ext>
            </a:extLst>
          </p:cNvPr>
          <p:cNvSpPr/>
          <p:nvPr/>
        </p:nvSpPr>
        <p:spPr>
          <a:xfrm>
            <a:off x="0" y="-7089"/>
            <a:ext cx="9144000" cy="630936"/>
          </a:xfrm>
          <a:prstGeom prst="rect">
            <a:avLst/>
          </a:prstGeom>
          <a:solidFill>
            <a:srgbClr val="D0D1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latin typeface="Arial" pitchFamily="34" charset="0"/>
              <a:cs typeface="Arial" pitchFamily="34" charset="0"/>
            </a:endParaRPr>
          </a:p>
        </p:txBody>
      </p:sp>
      <p:sp>
        <p:nvSpPr>
          <p:cNvPr id="2" name="Title 1"/>
          <p:cNvSpPr>
            <a:spLocks noGrp="1"/>
          </p:cNvSpPr>
          <p:nvPr>
            <p:ph type="title" hasCustomPrompt="1"/>
          </p:nvPr>
        </p:nvSpPr>
        <p:spPr>
          <a:xfrm>
            <a:off x="253678" y="109728"/>
            <a:ext cx="8353424" cy="400110"/>
          </a:xfrm>
        </p:spPr>
        <p:txBody>
          <a:bodyPr/>
          <a:lstStyle>
            <a:lvl1pPr>
              <a:defRPr/>
            </a:lvl1pPr>
          </a:lstStyle>
          <a:p>
            <a:r>
              <a:rPr lang="en-US" dirty="0"/>
              <a:t>Click to edit master title style</a:t>
            </a:r>
          </a:p>
        </p:txBody>
      </p:sp>
      <p:pic>
        <p:nvPicPr>
          <p:cNvPr id="6" name="Picture 5">
            <a:extLst>
              <a:ext uri="{FF2B5EF4-FFF2-40B4-BE49-F238E27FC236}">
                <a16:creationId xmlns:a16="http://schemas.microsoft.com/office/drawing/2014/main" id="{03620133-B656-3B44-AD89-AC6A20B509E5}"/>
              </a:ext>
            </a:extLst>
          </p:cNvPr>
          <p:cNvPicPr>
            <a:picLocks noChangeAspect="1"/>
          </p:cNvPicPr>
          <p:nvPr/>
        </p:nvPicPr>
        <p:blipFill>
          <a:blip r:embed="rId2" cstate="screen">
            <a:lum bright="100000" contrast="-100000"/>
            <a:alphaModFix amt="77000"/>
            <a:extLst>
              <a:ext uri="{28A0092B-C50C-407E-A947-70E740481C1C}">
                <a14:useLocalDpi xmlns:a14="http://schemas.microsoft.com/office/drawing/2010/main"/>
              </a:ext>
            </a:extLst>
          </a:blip>
          <a:stretch>
            <a:fillRect/>
          </a:stretch>
        </p:blipFill>
        <p:spPr>
          <a:xfrm>
            <a:off x="8408890" y="100584"/>
            <a:ext cx="578612" cy="40589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4A7728-080A-084F-9574-95AC715091D2}"/>
              </a:ext>
            </a:extLst>
          </p:cNvPr>
          <p:cNvSpPr/>
          <p:nvPr/>
        </p:nvSpPr>
        <p:spPr>
          <a:xfrm>
            <a:off x="0" y="-7089"/>
            <a:ext cx="9144000" cy="6309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latin typeface="Arial" pitchFamily="34" charset="0"/>
              <a:cs typeface="Arial" pitchFamily="34" charset="0"/>
            </a:endParaRPr>
          </a:p>
        </p:txBody>
      </p:sp>
      <p:sp>
        <p:nvSpPr>
          <p:cNvPr id="2" name="Title 1"/>
          <p:cNvSpPr>
            <a:spLocks noGrp="1"/>
          </p:cNvSpPr>
          <p:nvPr>
            <p:ph type="title" hasCustomPrompt="1"/>
          </p:nvPr>
        </p:nvSpPr>
        <p:spPr>
          <a:xfrm>
            <a:off x="253678" y="109728"/>
            <a:ext cx="8353424" cy="400110"/>
          </a:xfrm>
        </p:spPr>
        <p:txBody>
          <a:bodyPr/>
          <a:lstStyle>
            <a:lvl1pPr>
              <a:defRPr>
                <a:solidFill>
                  <a:schemeClr val="bg1"/>
                </a:solidFill>
              </a:defRPr>
            </a:lvl1pPr>
          </a:lstStyle>
          <a:p>
            <a:r>
              <a:rPr lang="en-US" dirty="0"/>
              <a:t>Click to edit master title style</a:t>
            </a:r>
          </a:p>
        </p:txBody>
      </p:sp>
      <p:pic>
        <p:nvPicPr>
          <p:cNvPr id="6" name="Picture 5">
            <a:extLst>
              <a:ext uri="{FF2B5EF4-FFF2-40B4-BE49-F238E27FC236}">
                <a16:creationId xmlns:a16="http://schemas.microsoft.com/office/drawing/2014/main" id="{03620133-B656-3B44-AD89-AC6A20B509E5}"/>
              </a:ext>
            </a:extLst>
          </p:cNvPr>
          <p:cNvPicPr>
            <a:picLocks noChangeAspect="1"/>
          </p:cNvPicPr>
          <p:nvPr/>
        </p:nvPicPr>
        <p:blipFill>
          <a:blip r:embed="rId2" cstate="screen">
            <a:lum bright="100000" contrast="-100000"/>
            <a:alphaModFix amt="77000"/>
            <a:extLst>
              <a:ext uri="{28A0092B-C50C-407E-A947-70E740481C1C}">
                <a14:useLocalDpi xmlns:a14="http://schemas.microsoft.com/office/drawing/2010/main"/>
              </a:ext>
            </a:extLst>
          </a:blip>
          <a:stretch>
            <a:fillRect/>
          </a:stretch>
        </p:blipFill>
        <p:spPr>
          <a:xfrm>
            <a:off x="8408890" y="100584"/>
            <a:ext cx="578612" cy="405892"/>
          </a:xfrm>
          <a:prstGeom prst="rect">
            <a:avLst/>
          </a:prstGeom>
        </p:spPr>
      </p:pic>
    </p:spTree>
    <p:extLst>
      <p:ext uri="{BB962C8B-B14F-4D97-AF65-F5344CB8AC3E}">
        <p14:creationId xmlns:p14="http://schemas.microsoft.com/office/powerpoint/2010/main" val="3146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Z_titleslide">
    <p:spTree>
      <p:nvGrpSpPr>
        <p:cNvPr id="1" name=""/>
        <p:cNvGrpSpPr/>
        <p:nvPr/>
      </p:nvGrpSpPr>
      <p:grpSpPr>
        <a:xfrm>
          <a:off x="0" y="0"/>
          <a:ext cx="0" cy="0"/>
          <a:chOff x="0" y="0"/>
          <a:chExt cx="0" cy="0"/>
        </a:xfrm>
      </p:grpSpPr>
      <p:graphicFrame>
        <p:nvGraphicFramePr>
          <p:cNvPr id="7" name="Object 6"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152041" name="think-cell Slide" r:id="rId5" imgW="0" imgH="0" progId="">
                  <p:embed/>
                </p:oleObj>
              </mc:Choice>
              <mc:Fallback>
                <p:oleObj name="think-cell Slide" r:id="rId5"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Subtitle 2">
            <a:extLst>
              <a:ext uri="{FF2B5EF4-FFF2-40B4-BE49-F238E27FC236}">
                <a16:creationId xmlns:a16="http://schemas.microsoft.com/office/drawing/2014/main" id="{514B2B9B-2570-264C-BAED-5407D10DB918}"/>
              </a:ext>
            </a:extLst>
          </p:cNvPr>
          <p:cNvSpPr>
            <a:spLocks noGrp="1"/>
          </p:cNvSpPr>
          <p:nvPr>
            <p:ph type="subTitle" idx="1" hasCustomPrompt="1"/>
            <p:custDataLst>
              <p:tags r:id="rId3"/>
            </p:custDataLst>
          </p:nvPr>
        </p:nvSpPr>
        <p:spPr>
          <a:xfrm>
            <a:off x="512064" y="5273647"/>
            <a:ext cx="4114800" cy="577500"/>
          </a:xfrm>
          <a:noFill/>
        </p:spPr>
        <p:txBody>
          <a:bodyPr vert="horz" wrap="square" lIns="0" tIns="0" rIns="0" bIns="0" rtlCol="0" anchor="t" anchorCtr="0">
            <a:noAutofit/>
          </a:bodyPr>
          <a:lstStyle>
            <a:lvl1pPr marL="0" indent="0" algn="l">
              <a:buNone/>
              <a:defRPr kumimoji="0" lang="en-US" sz="2000" b="0" i="0" u="none" strike="noStrike" kern="1200" cap="none" spc="0" normalizeH="0" baseline="0" noProof="0" dirty="0" smtClean="0">
                <a:ln>
                  <a:noFill/>
                </a:ln>
                <a:solidFill>
                  <a:schemeClr val="tx1">
                    <a:lumMod val="75000"/>
                    <a:lumOff val="25000"/>
                  </a:schemeClr>
                </a:solidFill>
                <a:effectLst/>
                <a:uLnTx/>
                <a:uFillTx/>
                <a:latin typeface="Franklin Gothic Medium Cond" panose="020B0606030402020204"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a:t>Subtitle</a:t>
            </a:r>
          </a:p>
        </p:txBody>
      </p:sp>
      <p:cxnSp>
        <p:nvCxnSpPr>
          <p:cNvPr id="9" name="Straight Connector 8">
            <a:extLst>
              <a:ext uri="{FF2B5EF4-FFF2-40B4-BE49-F238E27FC236}">
                <a16:creationId xmlns:a16="http://schemas.microsoft.com/office/drawing/2014/main" id="{B6D866CA-770E-EB46-B6FB-B0DE0FE76647}"/>
              </a:ext>
            </a:extLst>
          </p:cNvPr>
          <p:cNvCxnSpPr>
            <a:cxnSpLocks/>
          </p:cNvCxnSpPr>
          <p:nvPr/>
        </p:nvCxnSpPr>
        <p:spPr>
          <a:xfrm>
            <a:off x="512064" y="3610958"/>
            <a:ext cx="3213269"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590D0FD4-44B9-404E-94CA-778F4818CB5E}"/>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b="12099"/>
          <a:stretch/>
        </p:blipFill>
        <p:spPr>
          <a:xfrm>
            <a:off x="3779520" y="721657"/>
            <a:ext cx="5289417" cy="4989754"/>
          </a:xfrm>
          <a:prstGeom prst="rect">
            <a:avLst/>
          </a:prstGeom>
        </p:spPr>
      </p:pic>
      <p:pic>
        <p:nvPicPr>
          <p:cNvPr id="14" name="Picture 13">
            <a:extLst>
              <a:ext uri="{FF2B5EF4-FFF2-40B4-BE49-F238E27FC236}">
                <a16:creationId xmlns:a16="http://schemas.microsoft.com/office/drawing/2014/main" id="{5B5CEA37-4764-E447-A89D-FE7C6D8EDC3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12064" y="2611869"/>
            <a:ext cx="2314257" cy="781382"/>
          </a:xfrm>
          <a:prstGeom prst="rect">
            <a:avLst/>
          </a:prstGeom>
        </p:spPr>
      </p:pic>
      <p:pic>
        <p:nvPicPr>
          <p:cNvPr id="13" name="Picture 12">
            <a:extLst>
              <a:ext uri="{FF2B5EF4-FFF2-40B4-BE49-F238E27FC236}">
                <a16:creationId xmlns:a16="http://schemas.microsoft.com/office/drawing/2014/main" id="{A15150FC-1BA2-5B46-A46B-9C65207B4C5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 y="6419273"/>
            <a:ext cx="9144000" cy="438727"/>
          </a:xfrm>
          <a:prstGeom prst="rect">
            <a:avLst/>
          </a:prstGeom>
        </p:spPr>
      </p:pic>
      <p:pic>
        <p:nvPicPr>
          <p:cNvPr id="15" name="Picture 14">
            <a:extLst>
              <a:ext uri="{FF2B5EF4-FFF2-40B4-BE49-F238E27FC236}">
                <a16:creationId xmlns:a16="http://schemas.microsoft.com/office/drawing/2014/main" id="{5187FC1F-648E-4A43-8B8A-BE6FF9DB826F}"/>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0314" y="6459063"/>
            <a:ext cx="2820447" cy="320622"/>
          </a:xfrm>
          <a:prstGeom prst="rect">
            <a:avLst/>
          </a:prstGeom>
        </p:spPr>
      </p:pic>
    </p:spTree>
    <p:extLst>
      <p:ext uri="{BB962C8B-B14F-4D97-AF65-F5344CB8AC3E}">
        <p14:creationId xmlns:p14="http://schemas.microsoft.com/office/powerpoint/2010/main" val="10495843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p:cNvGraphicFramePr>
          <p:nvPr>
            <p:custDataLst>
              <p:tags r:id="rId8"/>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51783" name="think-cell Slide" r:id="rId13" imgW="0" imgH="0" progId="">
                  <p:embed/>
                </p:oleObj>
              </mc:Choice>
              <mc:Fallback>
                <p:oleObj name="think-cell Slide" r:id="rId13" imgW="0" imgH="0" progId="">
                  <p:embed/>
                  <p:pic>
                    <p:nvPicPr>
                      <p:cNvPr id="0" name="Rectangle 1"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Placeholder 1"/>
          <p:cNvSpPr>
            <a:spLocks noGrp="1"/>
          </p:cNvSpPr>
          <p:nvPr>
            <p:ph type="title"/>
            <p:custDataLst>
              <p:tags r:id="rId9"/>
            </p:custDataLst>
          </p:nvPr>
        </p:nvSpPr>
        <p:spPr bwMode="gray">
          <a:xfrm>
            <a:off x="253678" y="145235"/>
            <a:ext cx="8353424" cy="400110"/>
          </a:xfrm>
          <a:prstGeom prst="rect">
            <a:avLst/>
          </a:prstGeom>
          <a:noFill/>
        </p:spPr>
        <p:txBody>
          <a:bodyPr wrap="square" lIns="0" rtlCol="0">
            <a:spAutoFit/>
          </a:bodyPr>
          <a:lstStyle/>
          <a:p>
            <a:r>
              <a:rPr lang="en-US"/>
              <a:t>Click to edit Master title style</a:t>
            </a:r>
            <a:endParaRPr lang="en-US" dirty="0"/>
          </a:p>
        </p:txBody>
      </p:sp>
      <p:sp>
        <p:nvSpPr>
          <p:cNvPr id="3" name="Text Placeholder 2"/>
          <p:cNvSpPr>
            <a:spLocks noGrp="1"/>
          </p:cNvSpPr>
          <p:nvPr>
            <p:ph type="body" idx="1"/>
            <p:custDataLst>
              <p:tags r:id="rId10"/>
            </p:custDataLst>
          </p:nvPr>
        </p:nvSpPr>
        <p:spPr>
          <a:xfrm>
            <a:off x="253678" y="1056419"/>
            <a:ext cx="8477250" cy="51816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a:extLst>
              <a:ext uri="{FF2B5EF4-FFF2-40B4-BE49-F238E27FC236}">
                <a16:creationId xmlns:a16="http://schemas.microsoft.com/office/drawing/2014/main" id="{9E572C71-5614-2A4D-8705-D1984E097A22}"/>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 y="6419273"/>
            <a:ext cx="9144000" cy="438727"/>
          </a:xfrm>
          <a:prstGeom prst="rect">
            <a:avLst/>
          </a:prstGeom>
        </p:spPr>
      </p:pic>
      <p:sp>
        <p:nvSpPr>
          <p:cNvPr id="22" name="TextBox 21">
            <a:extLst>
              <a:ext uri="{FF2B5EF4-FFF2-40B4-BE49-F238E27FC236}">
                <a16:creationId xmlns:a16="http://schemas.microsoft.com/office/drawing/2014/main" id="{D3AC596E-8233-6843-8073-142534F4642D}"/>
              </a:ext>
            </a:extLst>
          </p:cNvPr>
          <p:cNvSpPr txBox="1"/>
          <p:nvPr/>
        </p:nvSpPr>
        <p:spPr>
          <a:xfrm>
            <a:off x="256032" y="6419273"/>
            <a:ext cx="4267200" cy="438727"/>
          </a:xfrm>
          <a:prstGeom prst="rect">
            <a:avLst/>
          </a:prstGeom>
          <a:noFill/>
        </p:spPr>
        <p:txBody>
          <a:bodyPr wrap="none" lIns="0" tIns="0" rIns="0" bIns="0" rtlCol="0" anchor="ctr" anchorCtr="0">
            <a:noAutofit/>
          </a:bodyPr>
          <a:lstStyle/>
          <a:p>
            <a:r>
              <a:rPr lang="en-US" sz="1200" dirty="0">
                <a:solidFill>
                  <a:schemeClr val="bg1"/>
                </a:solidFill>
                <a:latin typeface="Franklin Gothic Book" pitchFamily="34" charset="0"/>
              </a:rPr>
              <a:t>Pavement Analysis &amp; Design Branch – MNT</a:t>
            </a:r>
          </a:p>
        </p:txBody>
      </p:sp>
      <p:sp>
        <p:nvSpPr>
          <p:cNvPr id="23" name="TextBox 22">
            <a:extLst>
              <a:ext uri="{FF2B5EF4-FFF2-40B4-BE49-F238E27FC236}">
                <a16:creationId xmlns:a16="http://schemas.microsoft.com/office/drawing/2014/main" id="{B32BB209-0D08-B14D-A32E-7ABCAB106375}"/>
              </a:ext>
            </a:extLst>
          </p:cNvPr>
          <p:cNvSpPr txBox="1"/>
          <p:nvPr/>
        </p:nvSpPr>
        <p:spPr>
          <a:xfrm>
            <a:off x="6995880" y="6419273"/>
            <a:ext cx="1634889" cy="428316"/>
          </a:xfrm>
          <a:prstGeom prst="rect">
            <a:avLst/>
          </a:prstGeom>
          <a:noFill/>
        </p:spPr>
        <p:txBody>
          <a:bodyPr wrap="none" lIns="0" tIns="0" rIns="0" bIns="0" rtlCol="0" anchor="ctr" anchorCtr="0">
            <a:noAutofit/>
          </a:bodyPr>
          <a:lstStyle/>
          <a:p>
            <a:pPr algn="r"/>
            <a:fld id="{CAAFC295-E4AC-D34C-A518-2E03C6EB7786}" type="datetime4">
              <a:rPr lang="en-US" sz="1200" smtClean="0">
                <a:solidFill>
                  <a:schemeClr val="bg1"/>
                </a:solidFill>
                <a:latin typeface="Franklin Gothic Book" pitchFamily="34" charset="0"/>
              </a:rPr>
              <a:t>November 26, 2021</a:t>
            </a:fld>
            <a:endParaRPr lang="en-US" sz="1200" dirty="0">
              <a:solidFill>
                <a:schemeClr val="bg1"/>
              </a:solidFill>
              <a:latin typeface="Franklin Gothic Book" pitchFamily="34" charset="0"/>
            </a:endParaRPr>
          </a:p>
        </p:txBody>
      </p:sp>
      <p:sp>
        <p:nvSpPr>
          <p:cNvPr id="11" name="Rectangle 10">
            <a:extLst>
              <a:ext uri="{FF2B5EF4-FFF2-40B4-BE49-F238E27FC236}">
                <a16:creationId xmlns:a16="http://schemas.microsoft.com/office/drawing/2014/main" id="{625718C2-23D1-49B6-A078-B09A0CE74EB4}"/>
              </a:ext>
            </a:extLst>
          </p:cNvPr>
          <p:cNvSpPr/>
          <p:nvPr>
            <p:custDataLst>
              <p:tags r:id="rId11"/>
            </p:custDataLst>
          </p:nvPr>
        </p:nvSpPr>
        <p:spPr>
          <a:xfrm>
            <a:off x="8886826" y="6556248"/>
            <a:ext cx="257175" cy="177300"/>
          </a:xfrm>
          <a:prstGeom prst="rect">
            <a:avLst/>
          </a:prstGeom>
          <a:solidFill>
            <a:srgbClr val="0B1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latin typeface="Arial" pitchFamily="34" charset="0"/>
              <a:cs typeface="Arial" pitchFamily="34" charset="0"/>
            </a:endParaRPr>
          </a:p>
        </p:txBody>
      </p:sp>
      <p:sp>
        <p:nvSpPr>
          <p:cNvPr id="12" name="Slide Number Placeholder 5">
            <a:extLst>
              <a:ext uri="{FF2B5EF4-FFF2-40B4-BE49-F238E27FC236}">
                <a16:creationId xmlns:a16="http://schemas.microsoft.com/office/drawing/2014/main" id="{65E3FF44-788D-4C79-AD4C-9A6777E7A29E}"/>
              </a:ext>
            </a:extLst>
          </p:cNvPr>
          <p:cNvSpPr txBox="1">
            <a:spLocks/>
          </p:cNvSpPr>
          <p:nvPr>
            <p:custDataLst>
              <p:tags r:id="rId12"/>
            </p:custDataLst>
          </p:nvPr>
        </p:nvSpPr>
        <p:spPr>
          <a:xfrm>
            <a:off x="8870950" y="6574536"/>
            <a:ext cx="211057" cy="140630"/>
          </a:xfrm>
          <a:prstGeom prst="rect">
            <a:avLst/>
          </a:prstGeom>
        </p:spPr>
        <p:txBody>
          <a:bodyPr vert="horz" wrap="none" lIns="0" tIns="0" rIns="0"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0" indent="0" algn="r" defTabSz="914400" rtl="0" eaLnBrk="1" latinLnBrk="0" hangingPunct="1">
              <a:buNone/>
              <a:defRPr kumimoji="0" lang="en-US" sz="1100" b="0" i="0" u="none" strike="noStrike" kern="1200" cap="none" spc="0" normalizeH="0" baseline="0" noProof="0" smtClean="0">
                <a:ln>
                  <a:noFill/>
                </a:ln>
                <a:solidFill>
                  <a:schemeClr val="bg1"/>
                </a:solidFill>
                <a:effectLst/>
                <a:uLnTx/>
                <a:uFillTx/>
                <a:latin typeface="Franklin Gothic Demi" panose="020B0703020102020204" pitchFamily="34" charset="0"/>
                <a:ea typeface="+mn-ea"/>
                <a:cs typeface="Arial"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spcBef>
                <a:spcPts val="900"/>
              </a:spcBef>
            </a:pPr>
            <a:fld id="{126B356D-DBE9-445A-9C43-3D3F41468F04}" type="slidenum">
              <a:rPr lang="en-US" smtClean="0"/>
              <a:pPr lvl="1">
                <a:spcBef>
                  <a:spcPts val="900"/>
                </a:spcBef>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4" r:id="rId3"/>
    <p:sldLayoutId id="2147483662" r:id="rId4"/>
    <p:sldLayoutId id="2147483661" r:id="rId5"/>
  </p:sldLayoutIdLst>
  <p:hf hdr="0" dt="0"/>
  <p:txStyles>
    <p:titleStyle>
      <a:lvl1pPr marL="0" algn="l" defTabSz="914400" rtl="0" eaLnBrk="1" latinLnBrk="0" hangingPunct="1">
        <a:lnSpc>
          <a:spcPct val="100000"/>
        </a:lnSpc>
        <a:spcBef>
          <a:spcPct val="0"/>
        </a:spcBef>
        <a:buNone/>
        <a:defRPr lang="en-US" sz="2000" b="0" kern="1200" dirty="0" smtClean="0">
          <a:solidFill>
            <a:srgbClr val="205588"/>
          </a:solidFill>
          <a:effectLst/>
          <a:latin typeface="Franklin Gothic Demi" pitchFamily="34" charset="0"/>
          <a:ea typeface="+mn-ea"/>
          <a:cs typeface="Arial" pitchFamily="34" charset="0"/>
        </a:defRPr>
      </a:lvl1pPr>
    </p:titleStyle>
    <p:bodyStyle>
      <a:lvl1pPr marL="230188" indent="-230188" algn="l" defTabSz="914400" rtl="0" eaLnBrk="1" latinLnBrk="0" hangingPunct="1">
        <a:spcBef>
          <a:spcPts val="0"/>
        </a:spcBef>
        <a:spcAft>
          <a:spcPts val="600"/>
        </a:spcAft>
        <a:buClr>
          <a:srgbClr val="205588"/>
        </a:buClr>
        <a:buFont typeface="Wingdings" pitchFamily="2" charset="2"/>
        <a:buChar char="§"/>
        <a:defRPr sz="2000" kern="1200">
          <a:solidFill>
            <a:schemeClr val="tx1"/>
          </a:solidFill>
          <a:latin typeface="Franklin Gothic Book" pitchFamily="34" charset="0"/>
          <a:ea typeface="+mn-ea"/>
          <a:cs typeface="+mn-cs"/>
        </a:defRPr>
      </a:lvl1pPr>
      <a:lvl2pPr marL="514350" indent="-230188" algn="l" defTabSz="914400" rtl="0" eaLnBrk="1" latinLnBrk="0" hangingPunct="1">
        <a:spcBef>
          <a:spcPts val="0"/>
        </a:spcBef>
        <a:spcAft>
          <a:spcPts val="600"/>
        </a:spcAft>
        <a:buClr>
          <a:srgbClr val="205588"/>
        </a:buClr>
        <a:buFont typeface="Franklin Gothic Book" panose="020B0503020102020204" pitchFamily="34" charset="0"/>
        <a:buChar char="–"/>
        <a:defRPr sz="2000" kern="1200">
          <a:solidFill>
            <a:schemeClr val="tx1"/>
          </a:solidFill>
          <a:latin typeface="Franklin Gothic Book" pitchFamily="34" charset="0"/>
          <a:ea typeface="+mn-ea"/>
          <a:cs typeface="+mn-cs"/>
        </a:defRPr>
      </a:lvl2pPr>
      <a:lvl3pPr marL="742950" indent="-171450" algn="l" defTabSz="914400" rtl="0" eaLnBrk="1" latinLnBrk="0" hangingPunct="1">
        <a:spcBef>
          <a:spcPts val="0"/>
        </a:spcBef>
        <a:spcAft>
          <a:spcPts val="600"/>
        </a:spcAft>
        <a:buClr>
          <a:srgbClr val="205588"/>
        </a:buClr>
        <a:buFont typeface="Arial" pitchFamily="34" charset="0"/>
        <a:buChar char="•"/>
        <a:defRPr sz="2000" kern="1200">
          <a:solidFill>
            <a:schemeClr val="tx1"/>
          </a:solidFill>
          <a:latin typeface="Franklin Gothic Book" pitchFamily="34" charset="0"/>
          <a:ea typeface="+mn-ea"/>
          <a:cs typeface="+mn-cs"/>
        </a:defRPr>
      </a:lvl3pPr>
      <a:lvl4pPr marL="971550" indent="-228600" algn="l" defTabSz="914400" rtl="0" eaLnBrk="1" latinLnBrk="0" hangingPunct="1">
        <a:spcBef>
          <a:spcPts val="0"/>
        </a:spcBef>
        <a:spcAft>
          <a:spcPts val="600"/>
        </a:spcAft>
        <a:buClr>
          <a:srgbClr val="205588"/>
        </a:buClr>
        <a:buFont typeface="Franklin Gothic Book" panose="020B0503020102020204" pitchFamily="34" charset="0"/>
        <a:buChar char="–"/>
        <a:defRPr sz="2000" kern="1200">
          <a:solidFill>
            <a:schemeClr val="tx1"/>
          </a:solidFill>
          <a:latin typeface="Franklin Gothic Book" pitchFamily="34" charset="0"/>
          <a:ea typeface="+mn-ea"/>
          <a:cs typeface="+mn-cs"/>
        </a:defRPr>
      </a:lvl4pPr>
      <a:lvl5pPr marL="1143000" indent="-171450" algn="l" defTabSz="914400" rtl="0" eaLnBrk="1" latinLnBrk="0" hangingPunct="1">
        <a:spcBef>
          <a:spcPts val="0"/>
        </a:spcBef>
        <a:spcAft>
          <a:spcPts val="600"/>
        </a:spcAft>
        <a:buClr>
          <a:srgbClr val="205588"/>
        </a:buClr>
        <a:buFont typeface="Arial" pitchFamily="34" charset="0"/>
        <a:buChar char="»"/>
        <a:defRPr sz="20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5D7D-73F4-4C1C-BC22-16C4A706A575}"/>
              </a:ext>
            </a:extLst>
          </p:cNvPr>
          <p:cNvSpPr>
            <a:spLocks noGrp="1"/>
          </p:cNvSpPr>
          <p:nvPr>
            <p:ph type="ctrTitle"/>
          </p:nvPr>
        </p:nvSpPr>
        <p:spPr/>
        <p:txBody>
          <a:bodyPr/>
          <a:lstStyle/>
          <a:p>
            <a:r>
              <a:rPr lang="en-US" dirty="0"/>
              <a:t>TxCRCP-ME Interface Modification Request</a:t>
            </a:r>
          </a:p>
        </p:txBody>
      </p:sp>
      <p:sp>
        <p:nvSpPr>
          <p:cNvPr id="3" name="Subtitle 2">
            <a:extLst>
              <a:ext uri="{FF2B5EF4-FFF2-40B4-BE49-F238E27FC236}">
                <a16:creationId xmlns:a16="http://schemas.microsoft.com/office/drawing/2014/main" id="{8284B165-9FC7-4673-9B1A-385E4008D64B}"/>
              </a:ext>
            </a:extLst>
          </p:cNvPr>
          <p:cNvSpPr>
            <a:spLocks noGrp="1"/>
          </p:cNvSpPr>
          <p:nvPr>
            <p:ph type="subTitle" idx="1"/>
          </p:nvPr>
        </p:nvSpPr>
        <p:spPr>
          <a:xfrm>
            <a:off x="512064" y="5631866"/>
            <a:ext cx="4114800" cy="787984"/>
          </a:xfrm>
        </p:spPr>
        <p:txBody>
          <a:bodyPr/>
          <a:lstStyle/>
          <a:p>
            <a:r>
              <a:rPr lang="en-US" dirty="0"/>
              <a:t>11/22/2021</a:t>
            </a:r>
          </a:p>
          <a:p>
            <a:r>
              <a:rPr lang="en-US" dirty="0"/>
              <a:t>Pangil Choi, P.E.</a:t>
            </a:r>
          </a:p>
        </p:txBody>
      </p:sp>
    </p:spTree>
    <p:extLst>
      <p:ext uri="{BB962C8B-B14F-4D97-AF65-F5344CB8AC3E}">
        <p14:creationId xmlns:p14="http://schemas.microsoft.com/office/powerpoint/2010/main" val="99829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D464AA-0099-48B7-A230-D4D4B61E550A}"/>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5B8CB8E4-5F2A-46D6-855E-F57BF11BDADA}"/>
              </a:ext>
            </a:extLst>
          </p:cNvPr>
          <p:cNvPicPr>
            <a:picLocks noChangeAspect="1"/>
          </p:cNvPicPr>
          <p:nvPr/>
        </p:nvPicPr>
        <p:blipFill>
          <a:blip r:embed="rId2"/>
          <a:stretch>
            <a:fillRect/>
          </a:stretch>
        </p:blipFill>
        <p:spPr>
          <a:xfrm>
            <a:off x="0" y="2143664"/>
            <a:ext cx="9144000" cy="2570672"/>
          </a:xfrm>
          <a:prstGeom prst="rect">
            <a:avLst/>
          </a:prstGeom>
        </p:spPr>
      </p:pic>
    </p:spTree>
    <p:extLst>
      <p:ext uri="{BB962C8B-B14F-4D97-AF65-F5344CB8AC3E}">
        <p14:creationId xmlns:p14="http://schemas.microsoft.com/office/powerpoint/2010/main" val="118425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DBAA-B8BF-47BE-85A1-89D7F8386C91}"/>
              </a:ext>
            </a:extLst>
          </p:cNvPr>
          <p:cNvSpPr>
            <a:spLocks noGrp="1"/>
          </p:cNvSpPr>
          <p:nvPr>
            <p:ph type="title"/>
          </p:nvPr>
        </p:nvSpPr>
        <p:spPr>
          <a:xfrm>
            <a:off x="253678" y="109728"/>
            <a:ext cx="8353424" cy="400110"/>
          </a:xfrm>
        </p:spPr>
        <p:txBody>
          <a:bodyPr/>
          <a:lstStyle/>
          <a:p>
            <a:pPr marL="342900" indent="-342900">
              <a:buFont typeface="Wingdings" panose="05000000000000000000" pitchFamily="2" charset="2"/>
              <a:buChar char="q"/>
            </a:pPr>
            <a:r>
              <a:rPr lang="en-US" dirty="0"/>
              <a:t>28-Day Modulus of Rupture – Create Information</a:t>
            </a:r>
          </a:p>
        </p:txBody>
      </p:sp>
      <p:pic>
        <p:nvPicPr>
          <p:cNvPr id="4" name="Content Placeholder 3">
            <a:extLst>
              <a:ext uri="{FF2B5EF4-FFF2-40B4-BE49-F238E27FC236}">
                <a16:creationId xmlns:a16="http://schemas.microsoft.com/office/drawing/2014/main" id="{B66998AB-D29F-4779-87E9-6446C4383A26}"/>
              </a:ext>
            </a:extLst>
          </p:cNvPr>
          <p:cNvPicPr>
            <a:picLocks noGrp="1" noChangeAspect="1"/>
          </p:cNvPicPr>
          <p:nvPr>
            <p:ph idx="1"/>
          </p:nvPr>
        </p:nvPicPr>
        <p:blipFill>
          <a:blip r:embed="rId2"/>
          <a:stretch>
            <a:fillRect/>
          </a:stretch>
        </p:blipFill>
        <p:spPr>
          <a:xfrm>
            <a:off x="254000" y="1121759"/>
            <a:ext cx="8477250" cy="5049458"/>
          </a:xfrm>
          <a:prstGeom prst="rect">
            <a:avLst/>
          </a:prstGeom>
        </p:spPr>
      </p:pic>
      <p:sp>
        <p:nvSpPr>
          <p:cNvPr id="5" name="Rectangle 4">
            <a:extLst>
              <a:ext uri="{FF2B5EF4-FFF2-40B4-BE49-F238E27FC236}">
                <a16:creationId xmlns:a16="http://schemas.microsoft.com/office/drawing/2014/main" id="{0B5A17DC-1803-4396-8104-5849E4BBF781}"/>
              </a:ext>
            </a:extLst>
          </p:cNvPr>
          <p:cNvSpPr/>
          <p:nvPr/>
        </p:nvSpPr>
        <p:spPr>
          <a:xfrm>
            <a:off x="1891937" y="4251960"/>
            <a:ext cx="1851388"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
        <p:nvSpPr>
          <p:cNvPr id="8" name="TextBox 7">
            <a:extLst>
              <a:ext uri="{FF2B5EF4-FFF2-40B4-BE49-F238E27FC236}">
                <a16:creationId xmlns:a16="http://schemas.microsoft.com/office/drawing/2014/main" id="{54EEA7FE-0DDD-4A68-9ECA-C783A6ED46E9}"/>
              </a:ext>
            </a:extLst>
          </p:cNvPr>
          <p:cNvSpPr txBox="1"/>
          <p:nvPr/>
        </p:nvSpPr>
        <p:spPr>
          <a:xfrm>
            <a:off x="3768725" y="3788671"/>
            <a:ext cx="5121275" cy="1569660"/>
          </a:xfrm>
          <a:prstGeom prst="rect">
            <a:avLst/>
          </a:prstGeom>
          <a:solidFill>
            <a:srgbClr val="FFFF00"/>
          </a:solidFill>
          <a:ln>
            <a:solidFill>
              <a:srgbClr val="FF0000"/>
            </a:solidFill>
          </a:ln>
        </p:spPr>
        <p:txBody>
          <a:bodyPr wrap="square" rtlCol="0">
            <a:spAutoFit/>
          </a:bodyPr>
          <a:lstStyle/>
          <a:p>
            <a:r>
              <a:rPr lang="en-US" sz="1200" b="1" u="sng" dirty="0"/>
              <a:t>28-Day Modulus of Rupture</a:t>
            </a:r>
          </a:p>
          <a:p>
            <a:endParaRPr lang="en-US" sz="1200" dirty="0"/>
          </a:p>
          <a:p>
            <a:r>
              <a:rPr lang="en-US" sz="1200" dirty="0"/>
              <a:t>The Modulus of Rupture (</a:t>
            </a:r>
            <a:r>
              <a:rPr lang="en-US" sz="1200" dirty="0" err="1"/>
              <a:t>M</a:t>
            </a:r>
            <a:r>
              <a:rPr lang="en-US" sz="1200" baseline="-25000" dirty="0" err="1"/>
              <a:t>r</a:t>
            </a:r>
            <a:r>
              <a:rPr lang="en-US" sz="1200" dirty="0"/>
              <a:t>) of concrete is a measure of the flexural strength of the concrete as determined by breaking concrete beam test specimens. Use a 28-day </a:t>
            </a:r>
            <a:r>
              <a:rPr lang="en-US" sz="1200" dirty="0" err="1"/>
              <a:t>M</a:t>
            </a:r>
            <a:r>
              <a:rPr lang="en-US" sz="1200" baseline="-25000" dirty="0" err="1"/>
              <a:t>r</a:t>
            </a:r>
            <a:r>
              <a:rPr lang="en-US" sz="1200" dirty="0"/>
              <a:t> of 570 psi. If the engineer selects an alternate value for </a:t>
            </a:r>
            <a:r>
              <a:rPr lang="en-US" sz="1200" dirty="0" err="1"/>
              <a:t>M</a:t>
            </a:r>
            <a:r>
              <a:rPr lang="en-US" sz="1200" baseline="-25000" dirty="0" err="1"/>
              <a:t>r</a:t>
            </a:r>
            <a:r>
              <a:rPr lang="en-US" sz="1200" dirty="0"/>
              <a:t>, it must be documented with an explanation. Also, if a higher </a:t>
            </a:r>
            <a:r>
              <a:rPr lang="en-US" sz="1200" dirty="0" err="1"/>
              <a:t>M</a:t>
            </a:r>
            <a:r>
              <a:rPr lang="en-US" sz="1200" baseline="-25000" dirty="0" err="1"/>
              <a:t>r</a:t>
            </a:r>
            <a:r>
              <a:rPr lang="en-US" sz="1200" dirty="0"/>
              <a:t> is used, it should be required in the plan to use a higher concrete strength than what is required in Item 360.</a:t>
            </a:r>
          </a:p>
        </p:txBody>
      </p:sp>
    </p:spTree>
    <p:extLst>
      <p:ext uri="{BB962C8B-B14F-4D97-AF65-F5344CB8AC3E}">
        <p14:creationId xmlns:p14="http://schemas.microsoft.com/office/powerpoint/2010/main" val="349038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D464AA-0099-48B7-A230-D4D4B61E550A}"/>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099AA0C4-9BD5-45D2-8E19-25DE7A03246A}"/>
              </a:ext>
            </a:extLst>
          </p:cNvPr>
          <p:cNvPicPr>
            <a:picLocks noChangeAspect="1"/>
          </p:cNvPicPr>
          <p:nvPr/>
        </p:nvPicPr>
        <p:blipFill>
          <a:blip r:embed="rId2"/>
          <a:stretch>
            <a:fillRect/>
          </a:stretch>
        </p:blipFill>
        <p:spPr>
          <a:xfrm>
            <a:off x="0" y="1902172"/>
            <a:ext cx="9144000" cy="3053655"/>
          </a:xfrm>
          <a:prstGeom prst="rect">
            <a:avLst/>
          </a:prstGeom>
        </p:spPr>
      </p:pic>
    </p:spTree>
    <p:extLst>
      <p:ext uri="{BB962C8B-B14F-4D97-AF65-F5344CB8AC3E}">
        <p14:creationId xmlns:p14="http://schemas.microsoft.com/office/powerpoint/2010/main" val="160889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DBAA-B8BF-47BE-85A1-89D7F8386C91}"/>
              </a:ext>
            </a:extLst>
          </p:cNvPr>
          <p:cNvSpPr>
            <a:spLocks noGrp="1"/>
          </p:cNvSpPr>
          <p:nvPr>
            <p:ph type="title"/>
          </p:nvPr>
        </p:nvSpPr>
        <p:spPr>
          <a:xfrm>
            <a:off x="253678" y="109728"/>
            <a:ext cx="8353424" cy="400110"/>
          </a:xfrm>
        </p:spPr>
        <p:txBody>
          <a:bodyPr/>
          <a:lstStyle/>
          <a:p>
            <a:pPr marL="342900" indent="-342900">
              <a:buFont typeface="Wingdings" panose="05000000000000000000" pitchFamily="2" charset="2"/>
              <a:buChar char="q"/>
            </a:pPr>
            <a:r>
              <a:rPr lang="en-US" dirty="0"/>
              <a:t>Concrete Elastic Modulus – Create Information</a:t>
            </a:r>
          </a:p>
        </p:txBody>
      </p:sp>
      <p:pic>
        <p:nvPicPr>
          <p:cNvPr id="4" name="Content Placeholder 3">
            <a:extLst>
              <a:ext uri="{FF2B5EF4-FFF2-40B4-BE49-F238E27FC236}">
                <a16:creationId xmlns:a16="http://schemas.microsoft.com/office/drawing/2014/main" id="{B66998AB-D29F-4779-87E9-6446C4383A26}"/>
              </a:ext>
            </a:extLst>
          </p:cNvPr>
          <p:cNvPicPr>
            <a:picLocks noGrp="1" noChangeAspect="1"/>
          </p:cNvPicPr>
          <p:nvPr>
            <p:ph idx="1"/>
          </p:nvPr>
        </p:nvPicPr>
        <p:blipFill>
          <a:blip r:embed="rId2"/>
          <a:stretch>
            <a:fillRect/>
          </a:stretch>
        </p:blipFill>
        <p:spPr>
          <a:xfrm>
            <a:off x="254000" y="1121759"/>
            <a:ext cx="8477250" cy="5049458"/>
          </a:xfrm>
          <a:prstGeom prst="rect">
            <a:avLst/>
          </a:prstGeom>
        </p:spPr>
      </p:pic>
      <p:sp>
        <p:nvSpPr>
          <p:cNvPr id="10" name="TextBox 9">
            <a:extLst>
              <a:ext uri="{FF2B5EF4-FFF2-40B4-BE49-F238E27FC236}">
                <a16:creationId xmlns:a16="http://schemas.microsoft.com/office/drawing/2014/main" id="{5FA2F5E7-7228-4609-AE57-97852E9C4640}"/>
              </a:ext>
            </a:extLst>
          </p:cNvPr>
          <p:cNvSpPr txBox="1"/>
          <p:nvPr/>
        </p:nvSpPr>
        <p:spPr>
          <a:xfrm>
            <a:off x="3952875" y="3788671"/>
            <a:ext cx="4937125" cy="1754326"/>
          </a:xfrm>
          <a:prstGeom prst="rect">
            <a:avLst/>
          </a:prstGeom>
          <a:solidFill>
            <a:srgbClr val="FFFF00"/>
          </a:solidFill>
          <a:ln>
            <a:solidFill>
              <a:srgbClr val="FF0000"/>
            </a:solidFill>
          </a:ln>
        </p:spPr>
        <p:txBody>
          <a:bodyPr wrap="square" rtlCol="0">
            <a:spAutoFit/>
          </a:bodyPr>
          <a:lstStyle/>
          <a:p>
            <a:r>
              <a:rPr lang="en-US" sz="1200" b="1" u="sng" dirty="0"/>
              <a:t>28-Day Modulus of Rupture</a:t>
            </a:r>
          </a:p>
          <a:p>
            <a:endParaRPr lang="en-US" sz="1200" dirty="0"/>
          </a:p>
          <a:p>
            <a:r>
              <a:rPr lang="en-US" sz="1200" dirty="0"/>
              <a:t>Elastic modulus of concrete is an indication of concrete stiffness. It varies depending on the coarse aggregate type used in the concrete. Although the value selected for pavement design could be different from the actual values, the elastic modulus does not have a significant effect on the computed slab thickness. A modulus of 5,000,000 psi should be used for pavement design. The use of a different value must be documented with an explanation.</a:t>
            </a:r>
          </a:p>
        </p:txBody>
      </p:sp>
    </p:spTree>
    <p:extLst>
      <p:ext uri="{BB962C8B-B14F-4D97-AF65-F5344CB8AC3E}">
        <p14:creationId xmlns:p14="http://schemas.microsoft.com/office/powerpoint/2010/main" val="91539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D464AA-0099-48B7-A230-D4D4B61E550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C5B696F-ACA0-4E06-B8EF-93683AF10C7D}"/>
              </a:ext>
            </a:extLst>
          </p:cNvPr>
          <p:cNvPicPr>
            <a:picLocks noChangeAspect="1"/>
          </p:cNvPicPr>
          <p:nvPr/>
        </p:nvPicPr>
        <p:blipFill>
          <a:blip r:embed="rId2"/>
          <a:stretch>
            <a:fillRect/>
          </a:stretch>
        </p:blipFill>
        <p:spPr>
          <a:xfrm>
            <a:off x="0" y="2019966"/>
            <a:ext cx="9144000" cy="2818068"/>
          </a:xfrm>
          <a:prstGeom prst="rect">
            <a:avLst/>
          </a:prstGeom>
        </p:spPr>
      </p:pic>
    </p:spTree>
    <p:extLst>
      <p:ext uri="{BB962C8B-B14F-4D97-AF65-F5344CB8AC3E}">
        <p14:creationId xmlns:p14="http://schemas.microsoft.com/office/powerpoint/2010/main" val="400074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268C-A0B8-4EE4-A6A4-F8843DD9A0FB}"/>
              </a:ext>
            </a:extLst>
          </p:cNvPr>
          <p:cNvSpPr>
            <a:spLocks noGrp="1"/>
          </p:cNvSpPr>
          <p:nvPr>
            <p:ph type="title"/>
          </p:nvPr>
        </p:nvSpPr>
        <p:spPr>
          <a:xfrm>
            <a:off x="253678" y="109728"/>
            <a:ext cx="8353424" cy="400110"/>
          </a:xfrm>
        </p:spPr>
        <p:txBody>
          <a:bodyPr/>
          <a:lstStyle/>
          <a:p>
            <a:pPr marL="342900" indent="-342900">
              <a:buFont typeface="Wingdings" panose="05000000000000000000" pitchFamily="2" charset="2"/>
              <a:buChar char="q"/>
            </a:pPr>
            <a:r>
              <a:rPr lang="en-US" dirty="0"/>
              <a:t>Soil Classification System – Delete/Use Higher Resolution Table</a:t>
            </a:r>
          </a:p>
        </p:txBody>
      </p:sp>
      <p:pic>
        <p:nvPicPr>
          <p:cNvPr id="4" name="Content Placeholder 3">
            <a:extLst>
              <a:ext uri="{FF2B5EF4-FFF2-40B4-BE49-F238E27FC236}">
                <a16:creationId xmlns:a16="http://schemas.microsoft.com/office/drawing/2014/main" id="{74AD1995-D5F9-40B3-B8C0-A6D110FB58DD}"/>
              </a:ext>
            </a:extLst>
          </p:cNvPr>
          <p:cNvPicPr>
            <a:picLocks noGrp="1" noChangeAspect="1"/>
          </p:cNvPicPr>
          <p:nvPr>
            <p:ph idx="1"/>
          </p:nvPr>
        </p:nvPicPr>
        <p:blipFill>
          <a:blip r:embed="rId2"/>
          <a:stretch>
            <a:fillRect/>
          </a:stretch>
        </p:blipFill>
        <p:spPr>
          <a:xfrm>
            <a:off x="318767" y="1055688"/>
            <a:ext cx="8347715" cy="5181600"/>
          </a:xfrm>
          <a:prstGeom prst="rect">
            <a:avLst/>
          </a:prstGeom>
        </p:spPr>
      </p:pic>
      <p:cxnSp>
        <p:nvCxnSpPr>
          <p:cNvPr id="7" name="Straight Connector 6">
            <a:extLst>
              <a:ext uri="{FF2B5EF4-FFF2-40B4-BE49-F238E27FC236}">
                <a16:creationId xmlns:a16="http://schemas.microsoft.com/office/drawing/2014/main" id="{107130C0-A3CF-44E2-A9C4-F268E1EB7530}"/>
              </a:ext>
            </a:extLst>
          </p:cNvPr>
          <p:cNvCxnSpPr>
            <a:cxnSpLocks/>
          </p:cNvCxnSpPr>
          <p:nvPr/>
        </p:nvCxnSpPr>
        <p:spPr>
          <a:xfrm>
            <a:off x="4768850" y="2184581"/>
            <a:ext cx="393700"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79477-1812-4ECB-8923-5041A51BA73C}"/>
              </a:ext>
            </a:extLst>
          </p:cNvPr>
          <p:cNvCxnSpPr>
            <a:cxnSpLocks/>
          </p:cNvCxnSpPr>
          <p:nvPr/>
        </p:nvCxnSpPr>
        <p:spPr>
          <a:xfrm flipH="1" flipV="1">
            <a:off x="3435350" y="1422581"/>
            <a:ext cx="161290"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264F12-0134-41CB-BA40-86289D2E1430}"/>
              </a:ext>
            </a:extLst>
          </p:cNvPr>
          <p:cNvCxnSpPr/>
          <p:nvPr/>
        </p:nvCxnSpPr>
        <p:spPr>
          <a:xfrm>
            <a:off x="3596640" y="1733550"/>
            <a:ext cx="368998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CB570D8-1178-47AD-8402-E8C76A44CD0C}"/>
              </a:ext>
            </a:extLst>
          </p:cNvPr>
          <p:cNvCxnSpPr>
            <a:cxnSpLocks/>
          </p:cNvCxnSpPr>
          <p:nvPr/>
        </p:nvCxnSpPr>
        <p:spPr>
          <a:xfrm>
            <a:off x="3596640" y="1885950"/>
            <a:ext cx="137541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242D187-87D3-4C05-B3A0-06175E16EBFB}"/>
              </a:ext>
            </a:extLst>
          </p:cNvPr>
          <p:cNvSpPr/>
          <p:nvPr/>
        </p:nvSpPr>
        <p:spPr>
          <a:xfrm>
            <a:off x="1968137" y="2562225"/>
            <a:ext cx="1393372" cy="2571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Tree>
    <p:extLst>
      <p:ext uri="{BB962C8B-B14F-4D97-AF65-F5344CB8AC3E}">
        <p14:creationId xmlns:p14="http://schemas.microsoft.com/office/powerpoint/2010/main" val="175698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17069-66A0-4F77-8689-9ADDA843B1EC}"/>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E37DE5A7-9574-42AD-A802-BD081ABD90E8}"/>
              </a:ext>
            </a:extLst>
          </p:cNvPr>
          <p:cNvPicPr>
            <a:picLocks noChangeAspect="1"/>
          </p:cNvPicPr>
          <p:nvPr/>
        </p:nvPicPr>
        <p:blipFill>
          <a:blip r:embed="rId2"/>
          <a:stretch>
            <a:fillRect/>
          </a:stretch>
        </p:blipFill>
        <p:spPr>
          <a:xfrm>
            <a:off x="364321" y="0"/>
            <a:ext cx="8415357" cy="6858000"/>
          </a:xfrm>
          <a:prstGeom prst="rect">
            <a:avLst/>
          </a:prstGeom>
        </p:spPr>
      </p:pic>
    </p:spTree>
    <p:extLst>
      <p:ext uri="{BB962C8B-B14F-4D97-AF65-F5344CB8AC3E}">
        <p14:creationId xmlns:p14="http://schemas.microsoft.com/office/powerpoint/2010/main" val="179872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0AA3-6E87-41A1-91DB-EDCD607FFFB8}"/>
              </a:ext>
            </a:extLst>
          </p:cNvPr>
          <p:cNvSpPr>
            <a:spLocks noGrp="1"/>
          </p:cNvSpPr>
          <p:nvPr>
            <p:ph type="title"/>
          </p:nvPr>
        </p:nvSpPr>
        <p:spPr/>
        <p:txBody>
          <a:bodyPr/>
          <a:lstStyle/>
          <a:p>
            <a:pPr marL="342900" indent="-342900">
              <a:buFont typeface="Wingdings" panose="05000000000000000000" pitchFamily="2" charset="2"/>
              <a:buChar char="q"/>
            </a:pPr>
            <a:r>
              <a:rPr lang="en-US" dirty="0"/>
              <a:t>Subgrade Consideration</a:t>
            </a:r>
          </a:p>
        </p:txBody>
      </p:sp>
      <p:pic>
        <p:nvPicPr>
          <p:cNvPr id="4" name="Content Placeholder 3">
            <a:extLst>
              <a:ext uri="{FF2B5EF4-FFF2-40B4-BE49-F238E27FC236}">
                <a16:creationId xmlns:a16="http://schemas.microsoft.com/office/drawing/2014/main" id="{77AAE8D2-AD02-431A-A0DD-C538F8698B4C}"/>
              </a:ext>
            </a:extLst>
          </p:cNvPr>
          <p:cNvPicPr>
            <a:picLocks noGrp="1" noChangeAspect="1"/>
          </p:cNvPicPr>
          <p:nvPr>
            <p:ph idx="1"/>
          </p:nvPr>
        </p:nvPicPr>
        <p:blipFill>
          <a:blip r:embed="rId2"/>
          <a:stretch>
            <a:fillRect/>
          </a:stretch>
        </p:blipFill>
        <p:spPr>
          <a:xfrm>
            <a:off x="407319" y="1229865"/>
            <a:ext cx="8344786" cy="5181600"/>
          </a:xfrm>
          <a:prstGeom prst="rect">
            <a:avLst/>
          </a:prstGeom>
        </p:spPr>
      </p:pic>
      <p:pic>
        <p:nvPicPr>
          <p:cNvPr id="8" name="Picture 7">
            <a:extLst>
              <a:ext uri="{FF2B5EF4-FFF2-40B4-BE49-F238E27FC236}">
                <a16:creationId xmlns:a16="http://schemas.microsoft.com/office/drawing/2014/main" id="{9906B6DB-0DB4-4846-9EF6-2219F0EF86B0}"/>
              </a:ext>
            </a:extLst>
          </p:cNvPr>
          <p:cNvPicPr>
            <a:picLocks noChangeAspect="1"/>
          </p:cNvPicPr>
          <p:nvPr/>
        </p:nvPicPr>
        <p:blipFill>
          <a:blip r:embed="rId3"/>
          <a:stretch>
            <a:fillRect/>
          </a:stretch>
        </p:blipFill>
        <p:spPr>
          <a:xfrm>
            <a:off x="5919909" y="1983847"/>
            <a:ext cx="943111" cy="1192134"/>
          </a:xfrm>
          <a:prstGeom prst="rect">
            <a:avLst/>
          </a:prstGeom>
        </p:spPr>
      </p:pic>
      <p:sp>
        <p:nvSpPr>
          <p:cNvPr id="10" name="TextBox 9">
            <a:extLst>
              <a:ext uri="{FF2B5EF4-FFF2-40B4-BE49-F238E27FC236}">
                <a16:creationId xmlns:a16="http://schemas.microsoft.com/office/drawing/2014/main" id="{3E54EAB6-D81B-40FE-8258-547E8E7A14F6}"/>
              </a:ext>
            </a:extLst>
          </p:cNvPr>
          <p:cNvSpPr txBox="1"/>
          <p:nvPr/>
        </p:nvSpPr>
        <p:spPr>
          <a:xfrm>
            <a:off x="7159111" y="2344984"/>
            <a:ext cx="1984889" cy="830997"/>
          </a:xfrm>
          <a:prstGeom prst="rect">
            <a:avLst/>
          </a:prstGeom>
          <a:solidFill>
            <a:srgbClr val="FFFF00"/>
          </a:solidFill>
        </p:spPr>
        <p:txBody>
          <a:bodyPr wrap="square" rtlCol="0">
            <a:spAutoFit/>
          </a:bodyPr>
          <a:lstStyle/>
          <a:p>
            <a:r>
              <a:rPr lang="en-US" sz="1200" b="1" dirty="0"/>
              <a:t>Popup window &amp; Stay</a:t>
            </a:r>
          </a:p>
          <a:p>
            <a:endParaRPr lang="en-US" sz="1200" b="1" dirty="0"/>
          </a:p>
          <a:p>
            <a:r>
              <a:rPr lang="en-US" sz="1200" b="1" u="sng" dirty="0"/>
              <a:t>“Cement Treated Base is highly recommended.”</a:t>
            </a:r>
          </a:p>
        </p:txBody>
      </p:sp>
      <p:sp>
        <p:nvSpPr>
          <p:cNvPr id="12" name="TextBox 11">
            <a:extLst>
              <a:ext uri="{FF2B5EF4-FFF2-40B4-BE49-F238E27FC236}">
                <a16:creationId xmlns:a16="http://schemas.microsoft.com/office/drawing/2014/main" id="{9BAC953C-16B3-4338-9BBA-F0B86107C391}"/>
              </a:ext>
            </a:extLst>
          </p:cNvPr>
          <p:cNvSpPr txBox="1"/>
          <p:nvPr/>
        </p:nvSpPr>
        <p:spPr>
          <a:xfrm>
            <a:off x="398681" y="625065"/>
            <a:ext cx="8353424" cy="584775"/>
          </a:xfrm>
          <a:prstGeom prst="rect">
            <a:avLst/>
          </a:prstGeom>
          <a:solidFill>
            <a:srgbClr val="FFFF00"/>
          </a:solidFill>
        </p:spPr>
        <p:txBody>
          <a:bodyPr wrap="square" rtlCol="0">
            <a:spAutoFit/>
          </a:bodyPr>
          <a:lstStyle/>
          <a:p>
            <a:r>
              <a:rPr lang="en-US" sz="1600" dirty="0"/>
              <a:t>If a designer selects ML, CL, OL, MH, CH, or OH for soil classification of subgrade, the cement-treated base will be a recommended base type – popup window.</a:t>
            </a:r>
          </a:p>
        </p:txBody>
      </p:sp>
      <p:sp>
        <p:nvSpPr>
          <p:cNvPr id="15" name="Rectangle 14">
            <a:extLst>
              <a:ext uri="{FF2B5EF4-FFF2-40B4-BE49-F238E27FC236}">
                <a16:creationId xmlns:a16="http://schemas.microsoft.com/office/drawing/2014/main" id="{15C35EC4-9E73-4A3B-82DB-0734157E466D}"/>
              </a:ext>
            </a:extLst>
          </p:cNvPr>
          <p:cNvSpPr/>
          <p:nvPr/>
        </p:nvSpPr>
        <p:spPr>
          <a:xfrm>
            <a:off x="2029097" y="3004457"/>
            <a:ext cx="1584960" cy="2873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Tree>
    <p:extLst>
      <p:ext uri="{BB962C8B-B14F-4D97-AF65-F5344CB8AC3E}">
        <p14:creationId xmlns:p14="http://schemas.microsoft.com/office/powerpoint/2010/main" val="271153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17069-66A0-4F77-8689-9ADDA843B1EC}"/>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C2168544-B1CA-46EA-94A5-FEF3FF1C73C5}"/>
              </a:ext>
            </a:extLst>
          </p:cNvPr>
          <p:cNvPicPr>
            <a:picLocks noChangeAspect="1"/>
          </p:cNvPicPr>
          <p:nvPr/>
        </p:nvPicPr>
        <p:blipFill>
          <a:blip r:embed="rId2"/>
          <a:stretch>
            <a:fillRect/>
          </a:stretch>
        </p:blipFill>
        <p:spPr>
          <a:xfrm>
            <a:off x="0" y="2801834"/>
            <a:ext cx="9144000" cy="1254331"/>
          </a:xfrm>
          <a:prstGeom prst="rect">
            <a:avLst/>
          </a:prstGeom>
        </p:spPr>
      </p:pic>
    </p:spTree>
    <p:extLst>
      <p:ext uri="{BB962C8B-B14F-4D97-AF65-F5344CB8AC3E}">
        <p14:creationId xmlns:p14="http://schemas.microsoft.com/office/powerpoint/2010/main" val="233728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20CE-F4BB-45CE-B691-25B2BF59D1FB}"/>
              </a:ext>
            </a:extLst>
          </p:cNvPr>
          <p:cNvSpPr>
            <a:spLocks noGrp="1"/>
          </p:cNvSpPr>
          <p:nvPr>
            <p:ph type="title"/>
          </p:nvPr>
        </p:nvSpPr>
        <p:spPr/>
        <p:txBody>
          <a:bodyPr/>
          <a:lstStyle/>
          <a:p>
            <a:pPr marL="342900" indent="-342900">
              <a:buFont typeface="Courier New" panose="02070309020205020404" pitchFamily="49" charset="0"/>
              <a:buChar char="o"/>
            </a:pPr>
            <a:r>
              <a:rPr lang="en-US" dirty="0"/>
              <a:t>Subgrade Treatment – Use Higher Resolution Image</a:t>
            </a:r>
          </a:p>
        </p:txBody>
      </p:sp>
      <p:pic>
        <p:nvPicPr>
          <p:cNvPr id="4" name="Picture 3">
            <a:extLst>
              <a:ext uri="{FF2B5EF4-FFF2-40B4-BE49-F238E27FC236}">
                <a16:creationId xmlns:a16="http://schemas.microsoft.com/office/drawing/2014/main" id="{498939B9-341B-403D-9AE5-107CFBECFB88}"/>
              </a:ext>
            </a:extLst>
          </p:cNvPr>
          <p:cNvPicPr>
            <a:picLocks noChangeAspect="1"/>
          </p:cNvPicPr>
          <p:nvPr/>
        </p:nvPicPr>
        <p:blipFill>
          <a:blip r:embed="rId2"/>
          <a:stretch>
            <a:fillRect/>
          </a:stretch>
        </p:blipFill>
        <p:spPr>
          <a:xfrm>
            <a:off x="0" y="692984"/>
            <a:ext cx="9144000" cy="5662531"/>
          </a:xfrm>
          <a:prstGeom prst="rect">
            <a:avLst/>
          </a:prstGeom>
        </p:spPr>
      </p:pic>
      <p:sp>
        <p:nvSpPr>
          <p:cNvPr id="5" name="Rectangle 4">
            <a:extLst>
              <a:ext uri="{FF2B5EF4-FFF2-40B4-BE49-F238E27FC236}">
                <a16:creationId xmlns:a16="http://schemas.microsoft.com/office/drawing/2014/main" id="{4093F90F-DB10-4919-9512-22A3B295C6B4}"/>
              </a:ext>
            </a:extLst>
          </p:cNvPr>
          <p:cNvSpPr/>
          <p:nvPr/>
        </p:nvSpPr>
        <p:spPr>
          <a:xfrm>
            <a:off x="1710962" y="3267074"/>
            <a:ext cx="1393372" cy="2571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Tree>
    <p:extLst>
      <p:ext uri="{BB962C8B-B14F-4D97-AF65-F5344CB8AC3E}">
        <p14:creationId xmlns:p14="http://schemas.microsoft.com/office/powerpoint/2010/main" val="143344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7761D5-BF3A-48C0-8BA4-600FF4797249}"/>
              </a:ext>
            </a:extLst>
          </p:cNvPr>
          <p:cNvPicPr>
            <a:picLocks noChangeAspect="1"/>
          </p:cNvPicPr>
          <p:nvPr/>
        </p:nvPicPr>
        <p:blipFill>
          <a:blip r:embed="rId2"/>
          <a:stretch>
            <a:fillRect/>
          </a:stretch>
        </p:blipFill>
        <p:spPr>
          <a:xfrm>
            <a:off x="-1134" y="657916"/>
            <a:ext cx="9144000" cy="5717059"/>
          </a:xfrm>
          <a:prstGeom prst="rect">
            <a:avLst/>
          </a:prstGeom>
        </p:spPr>
      </p:pic>
      <p:sp>
        <p:nvSpPr>
          <p:cNvPr id="40" name="Rectangle 39">
            <a:extLst>
              <a:ext uri="{FF2B5EF4-FFF2-40B4-BE49-F238E27FC236}">
                <a16:creationId xmlns:a16="http://schemas.microsoft.com/office/drawing/2014/main" id="{0C1AA8D6-D28A-4386-9CFB-C9273316F240}"/>
              </a:ext>
            </a:extLst>
          </p:cNvPr>
          <p:cNvSpPr/>
          <p:nvPr/>
        </p:nvSpPr>
        <p:spPr>
          <a:xfrm>
            <a:off x="371124" y="1729741"/>
            <a:ext cx="8661723" cy="245823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
        <p:nvSpPr>
          <p:cNvPr id="2" name="Title 1">
            <a:extLst>
              <a:ext uri="{FF2B5EF4-FFF2-40B4-BE49-F238E27FC236}">
                <a16:creationId xmlns:a16="http://schemas.microsoft.com/office/drawing/2014/main" id="{061B24CB-31F4-4B8A-A5D4-0312AFCE8EB1}"/>
              </a:ext>
            </a:extLst>
          </p:cNvPr>
          <p:cNvSpPr>
            <a:spLocks noGrp="1"/>
          </p:cNvSpPr>
          <p:nvPr>
            <p:ph type="title"/>
          </p:nvPr>
        </p:nvSpPr>
        <p:spPr/>
        <p:txBody>
          <a:bodyPr/>
          <a:lstStyle/>
          <a:p>
            <a:pPr marL="342900" indent="-342900">
              <a:buFont typeface="Wingdings" panose="05000000000000000000" pitchFamily="2" charset="2"/>
              <a:buChar char="q"/>
            </a:pPr>
            <a:r>
              <a:rPr lang="en-US" dirty="0"/>
              <a:t>STEP 1</a:t>
            </a:r>
          </a:p>
        </p:txBody>
      </p:sp>
      <p:sp>
        <p:nvSpPr>
          <p:cNvPr id="23" name="Rectangle 22">
            <a:extLst>
              <a:ext uri="{FF2B5EF4-FFF2-40B4-BE49-F238E27FC236}">
                <a16:creationId xmlns:a16="http://schemas.microsoft.com/office/drawing/2014/main" id="{BCFCFBEF-D671-4DC4-ABCD-36CAC612E0D1}"/>
              </a:ext>
            </a:extLst>
          </p:cNvPr>
          <p:cNvSpPr/>
          <p:nvPr/>
        </p:nvSpPr>
        <p:spPr>
          <a:xfrm>
            <a:off x="536896" y="1718016"/>
            <a:ext cx="2004968" cy="35872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DISTRICT</a:t>
            </a:r>
          </a:p>
        </p:txBody>
      </p:sp>
      <p:sp>
        <p:nvSpPr>
          <p:cNvPr id="24" name="Rectangle 23">
            <a:extLst>
              <a:ext uri="{FF2B5EF4-FFF2-40B4-BE49-F238E27FC236}">
                <a16:creationId xmlns:a16="http://schemas.microsoft.com/office/drawing/2014/main" id="{4B443020-1EDF-42BE-BAC7-60150C39B345}"/>
              </a:ext>
            </a:extLst>
          </p:cNvPr>
          <p:cNvSpPr/>
          <p:nvPr/>
        </p:nvSpPr>
        <p:spPr>
          <a:xfrm>
            <a:off x="2610375" y="1718016"/>
            <a:ext cx="2004968" cy="35872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COUNTY</a:t>
            </a:r>
          </a:p>
        </p:txBody>
      </p:sp>
      <p:sp>
        <p:nvSpPr>
          <p:cNvPr id="25" name="Rectangle 24">
            <a:extLst>
              <a:ext uri="{FF2B5EF4-FFF2-40B4-BE49-F238E27FC236}">
                <a16:creationId xmlns:a16="http://schemas.microsoft.com/office/drawing/2014/main" id="{58CE89C8-3C65-4AE3-9642-8F92F50A9F69}"/>
              </a:ext>
            </a:extLst>
          </p:cNvPr>
          <p:cNvSpPr/>
          <p:nvPr/>
        </p:nvSpPr>
        <p:spPr>
          <a:xfrm>
            <a:off x="4682718" y="1718016"/>
            <a:ext cx="2004968" cy="35872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HIGHWAY</a:t>
            </a:r>
          </a:p>
        </p:txBody>
      </p:sp>
      <p:sp>
        <p:nvSpPr>
          <p:cNvPr id="26" name="Rectangle 25">
            <a:extLst>
              <a:ext uri="{FF2B5EF4-FFF2-40B4-BE49-F238E27FC236}">
                <a16:creationId xmlns:a16="http://schemas.microsoft.com/office/drawing/2014/main" id="{3556790E-D896-4CBF-813F-F9D63BB4C9D8}"/>
              </a:ext>
            </a:extLst>
          </p:cNvPr>
          <p:cNvSpPr/>
          <p:nvPr/>
        </p:nvSpPr>
        <p:spPr>
          <a:xfrm>
            <a:off x="6687686" y="1702776"/>
            <a:ext cx="2455180" cy="58097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dirty="0" err="1">
              <a:effectLst>
                <a:outerShdw blurRad="38100" dist="38100" dir="2700000" algn="tl">
                  <a:srgbClr val="000000">
                    <a:alpha val="43137"/>
                  </a:srgbClr>
                </a:outerShdw>
              </a:effectLst>
              <a:latin typeface="Arial" pitchFamily="34" charset="0"/>
              <a:cs typeface="Arial" pitchFamily="34" charset="0"/>
            </a:endParaRPr>
          </a:p>
        </p:txBody>
      </p:sp>
      <p:sp>
        <p:nvSpPr>
          <p:cNvPr id="27" name="Rectangle 26">
            <a:extLst>
              <a:ext uri="{FF2B5EF4-FFF2-40B4-BE49-F238E27FC236}">
                <a16:creationId xmlns:a16="http://schemas.microsoft.com/office/drawing/2014/main" id="{A671FEF4-387C-4504-8E3D-9C589D62B62C}"/>
              </a:ext>
            </a:extLst>
          </p:cNvPr>
          <p:cNvSpPr/>
          <p:nvPr/>
        </p:nvSpPr>
        <p:spPr>
          <a:xfrm flipH="1">
            <a:off x="6694318" y="1736470"/>
            <a:ext cx="45719" cy="58097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dirty="0" err="1">
              <a:effectLst>
                <a:outerShdw blurRad="38100" dist="38100" dir="2700000" algn="tl">
                  <a:srgbClr val="000000">
                    <a:alpha val="43137"/>
                  </a:srgbClr>
                </a:outerShdw>
              </a:effectLst>
              <a:latin typeface="Arial" pitchFamily="34" charset="0"/>
              <a:cs typeface="Arial" pitchFamily="34" charset="0"/>
            </a:endParaRPr>
          </a:p>
        </p:txBody>
      </p:sp>
      <p:sp>
        <p:nvSpPr>
          <p:cNvPr id="30" name="Rectangle 29">
            <a:extLst>
              <a:ext uri="{FF2B5EF4-FFF2-40B4-BE49-F238E27FC236}">
                <a16:creationId xmlns:a16="http://schemas.microsoft.com/office/drawing/2014/main" id="{66A4FE3C-2015-43DE-8BE4-099DD4F8B614}"/>
              </a:ext>
            </a:extLst>
          </p:cNvPr>
          <p:cNvSpPr/>
          <p:nvPr/>
        </p:nvSpPr>
        <p:spPr>
          <a:xfrm>
            <a:off x="6761694" y="1718016"/>
            <a:ext cx="2004968" cy="35872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PROJECT SCOPE</a:t>
            </a:r>
          </a:p>
        </p:txBody>
      </p:sp>
      <p:sp>
        <p:nvSpPr>
          <p:cNvPr id="41" name="TextBox 40">
            <a:extLst>
              <a:ext uri="{FF2B5EF4-FFF2-40B4-BE49-F238E27FC236}">
                <a16:creationId xmlns:a16="http://schemas.microsoft.com/office/drawing/2014/main" id="{3FCBA56F-39B7-44A8-A8A5-22EE3C7F0FF5}"/>
              </a:ext>
            </a:extLst>
          </p:cNvPr>
          <p:cNvSpPr txBox="1"/>
          <p:nvPr/>
        </p:nvSpPr>
        <p:spPr>
          <a:xfrm>
            <a:off x="536896" y="2539915"/>
            <a:ext cx="2217070" cy="323165"/>
          </a:xfrm>
          <a:prstGeom prst="rect">
            <a:avLst/>
          </a:prstGeom>
          <a:noFill/>
        </p:spPr>
        <p:txBody>
          <a:bodyPr wrap="square" rtlCol="0">
            <a:spAutoFit/>
          </a:bodyPr>
          <a:lstStyle/>
          <a:p>
            <a:r>
              <a:rPr lang="en-US" sz="1500" b="1" dirty="0"/>
              <a:t>PROJECT LIMITS</a:t>
            </a:r>
          </a:p>
        </p:txBody>
      </p:sp>
      <p:sp>
        <p:nvSpPr>
          <p:cNvPr id="42" name="Rectangle 41">
            <a:extLst>
              <a:ext uri="{FF2B5EF4-FFF2-40B4-BE49-F238E27FC236}">
                <a16:creationId xmlns:a16="http://schemas.microsoft.com/office/drawing/2014/main" id="{869904D7-8B58-481E-8E72-87906784CE1B}"/>
              </a:ext>
            </a:extLst>
          </p:cNvPr>
          <p:cNvSpPr/>
          <p:nvPr/>
        </p:nvSpPr>
        <p:spPr>
          <a:xfrm>
            <a:off x="556207" y="2861379"/>
            <a:ext cx="3534282" cy="28115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FROM</a:t>
            </a:r>
          </a:p>
        </p:txBody>
      </p:sp>
      <p:sp>
        <p:nvSpPr>
          <p:cNvPr id="46" name="Rectangle 45">
            <a:extLst>
              <a:ext uri="{FF2B5EF4-FFF2-40B4-BE49-F238E27FC236}">
                <a16:creationId xmlns:a16="http://schemas.microsoft.com/office/drawing/2014/main" id="{C9F5630F-8AFB-469C-8663-DA321CE24DF8}"/>
              </a:ext>
            </a:extLst>
          </p:cNvPr>
          <p:cNvSpPr/>
          <p:nvPr/>
        </p:nvSpPr>
        <p:spPr>
          <a:xfrm>
            <a:off x="4229896" y="2867203"/>
            <a:ext cx="3534282" cy="28115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TO</a:t>
            </a:r>
          </a:p>
        </p:txBody>
      </p:sp>
      <p:sp>
        <p:nvSpPr>
          <p:cNvPr id="51" name="Rectangle 50">
            <a:extLst>
              <a:ext uri="{FF2B5EF4-FFF2-40B4-BE49-F238E27FC236}">
                <a16:creationId xmlns:a16="http://schemas.microsoft.com/office/drawing/2014/main" id="{FFEA6787-C8BD-4A3C-A2D9-4D4A89192948}"/>
              </a:ext>
            </a:extLst>
          </p:cNvPr>
          <p:cNvSpPr/>
          <p:nvPr/>
        </p:nvSpPr>
        <p:spPr>
          <a:xfrm>
            <a:off x="556207" y="3217092"/>
            <a:ext cx="3534282" cy="28115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STA. BEGIN</a:t>
            </a:r>
          </a:p>
        </p:txBody>
      </p:sp>
      <p:sp>
        <p:nvSpPr>
          <p:cNvPr id="52" name="Rectangle 51">
            <a:extLst>
              <a:ext uri="{FF2B5EF4-FFF2-40B4-BE49-F238E27FC236}">
                <a16:creationId xmlns:a16="http://schemas.microsoft.com/office/drawing/2014/main" id="{AC5D6AE1-61FA-4CD4-96DE-B216B94618AC}"/>
              </a:ext>
            </a:extLst>
          </p:cNvPr>
          <p:cNvSpPr/>
          <p:nvPr/>
        </p:nvSpPr>
        <p:spPr>
          <a:xfrm>
            <a:off x="4229896" y="3222916"/>
            <a:ext cx="3534282" cy="28115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STA. END</a:t>
            </a:r>
          </a:p>
        </p:txBody>
      </p:sp>
      <p:sp>
        <p:nvSpPr>
          <p:cNvPr id="54" name="Rectangle 53">
            <a:extLst>
              <a:ext uri="{FF2B5EF4-FFF2-40B4-BE49-F238E27FC236}">
                <a16:creationId xmlns:a16="http://schemas.microsoft.com/office/drawing/2014/main" id="{3F1525F8-A7A3-4897-AD81-FB33C6AB6D60}"/>
              </a:ext>
            </a:extLst>
          </p:cNvPr>
          <p:cNvSpPr/>
          <p:nvPr/>
        </p:nvSpPr>
        <p:spPr>
          <a:xfrm>
            <a:off x="536896" y="2105814"/>
            <a:ext cx="2004968" cy="35872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CONTROL</a:t>
            </a:r>
          </a:p>
        </p:txBody>
      </p:sp>
      <p:sp>
        <p:nvSpPr>
          <p:cNvPr id="55" name="Rectangle 54">
            <a:extLst>
              <a:ext uri="{FF2B5EF4-FFF2-40B4-BE49-F238E27FC236}">
                <a16:creationId xmlns:a16="http://schemas.microsoft.com/office/drawing/2014/main" id="{28DCACAC-2A64-4A81-A2B2-E6C92D9FE61B}"/>
              </a:ext>
            </a:extLst>
          </p:cNvPr>
          <p:cNvSpPr/>
          <p:nvPr/>
        </p:nvSpPr>
        <p:spPr>
          <a:xfrm>
            <a:off x="2610375" y="2105814"/>
            <a:ext cx="2004968" cy="35872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SECTION</a:t>
            </a:r>
          </a:p>
        </p:txBody>
      </p:sp>
      <p:sp>
        <p:nvSpPr>
          <p:cNvPr id="56" name="Rectangle 55">
            <a:extLst>
              <a:ext uri="{FF2B5EF4-FFF2-40B4-BE49-F238E27FC236}">
                <a16:creationId xmlns:a16="http://schemas.microsoft.com/office/drawing/2014/main" id="{B8760B6B-3CF5-4C3B-A2A6-F3803C39EEF7}"/>
              </a:ext>
            </a:extLst>
          </p:cNvPr>
          <p:cNvSpPr/>
          <p:nvPr/>
        </p:nvSpPr>
        <p:spPr>
          <a:xfrm>
            <a:off x="4682718" y="2105814"/>
            <a:ext cx="2004968" cy="35872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JOB</a:t>
            </a:r>
          </a:p>
        </p:txBody>
      </p:sp>
      <p:sp>
        <p:nvSpPr>
          <p:cNvPr id="57" name="Rectangle 56">
            <a:extLst>
              <a:ext uri="{FF2B5EF4-FFF2-40B4-BE49-F238E27FC236}">
                <a16:creationId xmlns:a16="http://schemas.microsoft.com/office/drawing/2014/main" id="{32048D44-4D23-4BDC-8BBC-026B748691D6}"/>
              </a:ext>
            </a:extLst>
          </p:cNvPr>
          <p:cNvSpPr/>
          <p:nvPr/>
        </p:nvSpPr>
        <p:spPr>
          <a:xfrm>
            <a:off x="6761694" y="2105814"/>
            <a:ext cx="2004968" cy="35872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DATE</a:t>
            </a:r>
          </a:p>
        </p:txBody>
      </p:sp>
      <p:pic>
        <p:nvPicPr>
          <p:cNvPr id="58" name="Picture 57">
            <a:extLst>
              <a:ext uri="{FF2B5EF4-FFF2-40B4-BE49-F238E27FC236}">
                <a16:creationId xmlns:a16="http://schemas.microsoft.com/office/drawing/2014/main" id="{DD21AD5F-0BF0-47F0-BF7D-1EFEB548E3B9}"/>
              </a:ext>
            </a:extLst>
          </p:cNvPr>
          <p:cNvPicPr>
            <a:picLocks noChangeAspect="1"/>
          </p:cNvPicPr>
          <p:nvPr/>
        </p:nvPicPr>
        <p:blipFill>
          <a:blip r:embed="rId3"/>
          <a:stretch>
            <a:fillRect/>
          </a:stretch>
        </p:blipFill>
        <p:spPr>
          <a:xfrm>
            <a:off x="147925" y="4038466"/>
            <a:ext cx="9016557" cy="2350332"/>
          </a:xfrm>
          <a:prstGeom prst="rect">
            <a:avLst/>
          </a:prstGeom>
        </p:spPr>
      </p:pic>
      <p:sp>
        <p:nvSpPr>
          <p:cNvPr id="63" name="Rectangle 62">
            <a:extLst>
              <a:ext uri="{FF2B5EF4-FFF2-40B4-BE49-F238E27FC236}">
                <a16:creationId xmlns:a16="http://schemas.microsoft.com/office/drawing/2014/main" id="{E7DB16DC-39B7-4366-A8CA-D81521D45013}"/>
              </a:ext>
            </a:extLst>
          </p:cNvPr>
          <p:cNvSpPr/>
          <p:nvPr/>
        </p:nvSpPr>
        <p:spPr>
          <a:xfrm>
            <a:off x="556207" y="3582652"/>
            <a:ext cx="3534282" cy="28115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RM. BEGIN</a:t>
            </a:r>
          </a:p>
        </p:txBody>
      </p:sp>
      <p:sp>
        <p:nvSpPr>
          <p:cNvPr id="64" name="Rectangle 63">
            <a:extLst>
              <a:ext uri="{FF2B5EF4-FFF2-40B4-BE49-F238E27FC236}">
                <a16:creationId xmlns:a16="http://schemas.microsoft.com/office/drawing/2014/main" id="{FDB6FB55-21E9-46A6-83AE-4B00207E7A23}"/>
              </a:ext>
            </a:extLst>
          </p:cNvPr>
          <p:cNvSpPr/>
          <p:nvPr/>
        </p:nvSpPr>
        <p:spPr>
          <a:xfrm>
            <a:off x="4229896" y="3588476"/>
            <a:ext cx="3534282" cy="28115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effectLst>
                  <a:outerShdw blurRad="38100" dist="38100" dir="2700000" algn="tl">
                    <a:srgbClr val="000000">
                      <a:alpha val="43137"/>
                    </a:srgbClr>
                  </a:outerShdw>
                </a:effectLst>
                <a:latin typeface="Arial" pitchFamily="34" charset="0"/>
                <a:cs typeface="Arial" pitchFamily="34" charset="0"/>
              </a:rPr>
              <a:t>RM. END</a:t>
            </a:r>
          </a:p>
        </p:txBody>
      </p:sp>
      <p:sp>
        <p:nvSpPr>
          <p:cNvPr id="65" name="TextBox 64">
            <a:extLst>
              <a:ext uri="{FF2B5EF4-FFF2-40B4-BE49-F238E27FC236}">
                <a16:creationId xmlns:a16="http://schemas.microsoft.com/office/drawing/2014/main" id="{6535F6BA-AB21-4F5E-BA24-13B4BBAE9158}"/>
              </a:ext>
            </a:extLst>
          </p:cNvPr>
          <p:cNvSpPr txBox="1"/>
          <p:nvPr/>
        </p:nvSpPr>
        <p:spPr>
          <a:xfrm>
            <a:off x="5151656" y="2548946"/>
            <a:ext cx="2697480" cy="276999"/>
          </a:xfrm>
          <a:prstGeom prst="rect">
            <a:avLst/>
          </a:prstGeom>
          <a:noFill/>
        </p:spPr>
        <p:txBody>
          <a:bodyPr wrap="square" rtlCol="0">
            <a:spAutoFit/>
          </a:bodyPr>
          <a:lstStyle/>
          <a:p>
            <a:r>
              <a:rPr lang="en-US" sz="1200" dirty="0">
                <a:highlight>
                  <a:srgbClr val="FFFF00"/>
                </a:highlight>
              </a:rPr>
              <a:t>ex) From SH 174 to Hill County Line</a:t>
            </a:r>
          </a:p>
        </p:txBody>
      </p:sp>
    </p:spTree>
    <p:extLst>
      <p:ext uri="{BB962C8B-B14F-4D97-AF65-F5344CB8AC3E}">
        <p14:creationId xmlns:p14="http://schemas.microsoft.com/office/powerpoint/2010/main" val="185817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9160-ECC1-4857-AF04-ECA7FC7042AE}"/>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40993E2A-7CE9-4485-B1A0-82122DFBAB39}"/>
              </a:ext>
            </a:extLst>
          </p:cNvPr>
          <p:cNvSpPr txBox="1"/>
          <p:nvPr/>
        </p:nvSpPr>
        <p:spPr>
          <a:xfrm>
            <a:off x="0" y="729842"/>
            <a:ext cx="9144000" cy="307777"/>
          </a:xfrm>
          <a:prstGeom prst="rect">
            <a:avLst/>
          </a:prstGeom>
          <a:solidFill>
            <a:schemeClr val="bg1"/>
          </a:solidFill>
        </p:spPr>
        <p:txBody>
          <a:bodyPr wrap="square" rtlCol="0">
            <a:spAutoFit/>
          </a:bodyPr>
          <a:lstStyle/>
          <a:p>
            <a:pPr marL="285750" indent="-285750">
              <a:buFont typeface="Wingdings" panose="05000000000000000000" pitchFamily="2" charset="2"/>
              <a:buChar char="q"/>
            </a:pPr>
            <a:r>
              <a:rPr lang="en-US" sz="1350" dirty="0"/>
              <a:t>Once engineer selects subgrade type, recommended subgrade treatment guidelines should be popped up.</a:t>
            </a:r>
          </a:p>
        </p:txBody>
      </p:sp>
      <p:cxnSp>
        <p:nvCxnSpPr>
          <p:cNvPr id="5" name="Straight Connector 4">
            <a:extLst>
              <a:ext uri="{FF2B5EF4-FFF2-40B4-BE49-F238E27FC236}">
                <a16:creationId xmlns:a16="http://schemas.microsoft.com/office/drawing/2014/main" id="{1748B8EB-F0D6-4507-8817-9F80F28E2151}"/>
              </a:ext>
            </a:extLst>
          </p:cNvPr>
          <p:cNvCxnSpPr>
            <a:cxnSpLocks/>
          </p:cNvCxnSpPr>
          <p:nvPr/>
        </p:nvCxnSpPr>
        <p:spPr>
          <a:xfrm>
            <a:off x="3180284" y="2630409"/>
            <a:ext cx="2739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EC7FEF-6B04-4925-8C9C-668C0E7AAA57}"/>
              </a:ext>
            </a:extLst>
          </p:cNvPr>
          <p:cNvCxnSpPr>
            <a:cxnSpLocks/>
          </p:cNvCxnSpPr>
          <p:nvPr/>
        </p:nvCxnSpPr>
        <p:spPr>
          <a:xfrm>
            <a:off x="3180284" y="2630409"/>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08051AC-C735-4A01-B7E8-20A6FC444717}"/>
              </a:ext>
            </a:extLst>
          </p:cNvPr>
          <p:cNvSpPr txBox="1"/>
          <p:nvPr/>
        </p:nvSpPr>
        <p:spPr>
          <a:xfrm>
            <a:off x="3180284" y="2435237"/>
            <a:ext cx="387153" cy="184666"/>
          </a:xfrm>
          <a:prstGeom prst="rect">
            <a:avLst/>
          </a:prstGeom>
          <a:noFill/>
        </p:spPr>
        <p:txBody>
          <a:bodyPr wrap="square" lIns="0" tIns="0" rIns="0" bIns="0" rtlCol="0">
            <a:spAutoFit/>
          </a:bodyPr>
          <a:lstStyle/>
          <a:p>
            <a:pPr algn="ctr"/>
            <a:r>
              <a:rPr lang="en-US" sz="1200" b="1" dirty="0"/>
              <a:t>YES</a:t>
            </a:r>
          </a:p>
        </p:txBody>
      </p:sp>
      <p:sp>
        <p:nvSpPr>
          <p:cNvPr id="8" name="TextBox 7">
            <a:extLst>
              <a:ext uri="{FF2B5EF4-FFF2-40B4-BE49-F238E27FC236}">
                <a16:creationId xmlns:a16="http://schemas.microsoft.com/office/drawing/2014/main" id="{819EF123-C962-46F0-9E3F-E0CC7872ACF7}"/>
              </a:ext>
            </a:extLst>
          </p:cNvPr>
          <p:cNvSpPr txBox="1"/>
          <p:nvPr/>
        </p:nvSpPr>
        <p:spPr>
          <a:xfrm>
            <a:off x="5622107" y="2445745"/>
            <a:ext cx="300607" cy="184666"/>
          </a:xfrm>
          <a:prstGeom prst="rect">
            <a:avLst/>
          </a:prstGeom>
          <a:noFill/>
        </p:spPr>
        <p:txBody>
          <a:bodyPr wrap="square" lIns="0" tIns="0" rIns="0" bIns="0" rtlCol="0">
            <a:spAutoFit/>
          </a:bodyPr>
          <a:lstStyle/>
          <a:p>
            <a:pPr algn="ctr"/>
            <a:r>
              <a:rPr lang="en-US" sz="1200" b="1" dirty="0"/>
              <a:t>NO</a:t>
            </a:r>
          </a:p>
        </p:txBody>
      </p:sp>
      <p:cxnSp>
        <p:nvCxnSpPr>
          <p:cNvPr id="9" name="Straight Arrow Connector 8">
            <a:extLst>
              <a:ext uri="{FF2B5EF4-FFF2-40B4-BE49-F238E27FC236}">
                <a16:creationId xmlns:a16="http://schemas.microsoft.com/office/drawing/2014/main" id="{5E6B38E0-9EA4-47A2-AF4E-9497348A5232}"/>
              </a:ext>
            </a:extLst>
          </p:cNvPr>
          <p:cNvCxnSpPr>
            <a:cxnSpLocks/>
          </p:cNvCxnSpPr>
          <p:nvPr/>
        </p:nvCxnSpPr>
        <p:spPr>
          <a:xfrm>
            <a:off x="5922715" y="2630409"/>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1245B1-914D-48EB-9E08-90C60235255F}"/>
              </a:ext>
            </a:extLst>
          </p:cNvPr>
          <p:cNvSpPr/>
          <p:nvPr/>
        </p:nvSpPr>
        <p:spPr>
          <a:xfrm>
            <a:off x="2457766" y="3133749"/>
            <a:ext cx="1445036" cy="649727"/>
          </a:xfrm>
          <a:prstGeom prst="rect">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marL="171450" indent="-171450">
              <a:buFont typeface="Wingdings" panose="05000000000000000000" pitchFamily="2" charset="2"/>
              <a:buChar char="§"/>
            </a:pPr>
            <a:r>
              <a:rPr lang="en-US" sz="1100" dirty="0">
                <a:latin typeface="Arial" pitchFamily="34" charset="0"/>
                <a:cs typeface="Arial" pitchFamily="34" charset="0"/>
              </a:rPr>
              <a:t>Cement</a:t>
            </a:r>
          </a:p>
          <a:p>
            <a:pPr marL="171450" indent="-171450">
              <a:buFont typeface="Wingdings" panose="05000000000000000000" pitchFamily="2" charset="2"/>
              <a:buChar char="§"/>
            </a:pPr>
            <a:r>
              <a:rPr lang="en-US" sz="1100" dirty="0">
                <a:latin typeface="Arial" pitchFamily="34" charset="0"/>
                <a:cs typeface="Arial" pitchFamily="34" charset="0"/>
              </a:rPr>
              <a:t>Lime-fly ash (FS)</a:t>
            </a:r>
          </a:p>
        </p:txBody>
      </p:sp>
      <p:cxnSp>
        <p:nvCxnSpPr>
          <p:cNvPr id="11" name="Straight Connector 10">
            <a:extLst>
              <a:ext uri="{FF2B5EF4-FFF2-40B4-BE49-F238E27FC236}">
                <a16:creationId xmlns:a16="http://schemas.microsoft.com/office/drawing/2014/main" id="{305F8770-5513-4D67-9ADA-10E6B976A3F9}"/>
              </a:ext>
            </a:extLst>
          </p:cNvPr>
          <p:cNvCxnSpPr>
            <a:cxnSpLocks/>
          </p:cNvCxnSpPr>
          <p:nvPr/>
        </p:nvCxnSpPr>
        <p:spPr>
          <a:xfrm>
            <a:off x="4549787" y="4418558"/>
            <a:ext cx="2739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B9D5AE1-A4BA-49E7-A15C-4549A1042772}"/>
              </a:ext>
            </a:extLst>
          </p:cNvPr>
          <p:cNvCxnSpPr>
            <a:cxnSpLocks/>
          </p:cNvCxnSpPr>
          <p:nvPr/>
        </p:nvCxnSpPr>
        <p:spPr>
          <a:xfrm>
            <a:off x="4549787" y="4418558"/>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302F7A-94B1-4134-A1FB-F8E704AABF27}"/>
              </a:ext>
            </a:extLst>
          </p:cNvPr>
          <p:cNvSpPr txBox="1"/>
          <p:nvPr/>
        </p:nvSpPr>
        <p:spPr>
          <a:xfrm>
            <a:off x="4549787" y="4223386"/>
            <a:ext cx="387153" cy="184666"/>
          </a:xfrm>
          <a:prstGeom prst="rect">
            <a:avLst/>
          </a:prstGeom>
          <a:noFill/>
        </p:spPr>
        <p:txBody>
          <a:bodyPr wrap="square" lIns="0" tIns="0" rIns="0" bIns="0" rtlCol="0">
            <a:spAutoFit/>
          </a:bodyPr>
          <a:lstStyle/>
          <a:p>
            <a:pPr algn="ctr"/>
            <a:r>
              <a:rPr lang="en-US" sz="1200" b="1" dirty="0"/>
              <a:t>YES</a:t>
            </a:r>
          </a:p>
        </p:txBody>
      </p:sp>
      <p:sp>
        <p:nvSpPr>
          <p:cNvPr id="14" name="TextBox 13">
            <a:extLst>
              <a:ext uri="{FF2B5EF4-FFF2-40B4-BE49-F238E27FC236}">
                <a16:creationId xmlns:a16="http://schemas.microsoft.com/office/drawing/2014/main" id="{EF70BC97-A673-4129-8987-F6535376DBEF}"/>
              </a:ext>
            </a:extLst>
          </p:cNvPr>
          <p:cNvSpPr txBox="1"/>
          <p:nvPr/>
        </p:nvSpPr>
        <p:spPr>
          <a:xfrm>
            <a:off x="6991610" y="4233894"/>
            <a:ext cx="300607" cy="184666"/>
          </a:xfrm>
          <a:prstGeom prst="rect">
            <a:avLst/>
          </a:prstGeom>
          <a:noFill/>
        </p:spPr>
        <p:txBody>
          <a:bodyPr wrap="square" lIns="0" tIns="0" rIns="0" bIns="0" rtlCol="0">
            <a:spAutoFit/>
          </a:bodyPr>
          <a:lstStyle/>
          <a:p>
            <a:pPr algn="ctr"/>
            <a:r>
              <a:rPr lang="en-US" sz="1200" b="1" dirty="0"/>
              <a:t>NO</a:t>
            </a:r>
          </a:p>
        </p:txBody>
      </p:sp>
      <p:cxnSp>
        <p:nvCxnSpPr>
          <p:cNvPr id="15" name="Straight Arrow Connector 14">
            <a:extLst>
              <a:ext uri="{FF2B5EF4-FFF2-40B4-BE49-F238E27FC236}">
                <a16:creationId xmlns:a16="http://schemas.microsoft.com/office/drawing/2014/main" id="{331FC634-E99F-45E7-81EB-6FC950EA337E}"/>
              </a:ext>
            </a:extLst>
          </p:cNvPr>
          <p:cNvCxnSpPr>
            <a:cxnSpLocks/>
          </p:cNvCxnSpPr>
          <p:nvPr/>
        </p:nvCxnSpPr>
        <p:spPr>
          <a:xfrm>
            <a:off x="7292218" y="4418558"/>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FFD685A-E014-4FC4-9C55-5E29618B86F0}"/>
              </a:ext>
            </a:extLst>
          </p:cNvPr>
          <p:cNvSpPr/>
          <p:nvPr/>
        </p:nvSpPr>
        <p:spPr>
          <a:xfrm>
            <a:off x="3725679" y="4921897"/>
            <a:ext cx="1659257" cy="962281"/>
          </a:xfrm>
          <a:prstGeom prst="rect">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marL="171450" indent="-171450">
              <a:buFont typeface="Wingdings" panose="05000000000000000000" pitchFamily="2" charset="2"/>
              <a:buChar char="§"/>
            </a:pPr>
            <a:r>
              <a:rPr lang="en-US" sz="1100" dirty="0">
                <a:latin typeface="Arial" pitchFamily="34" charset="0"/>
                <a:cs typeface="Arial" pitchFamily="34" charset="0"/>
              </a:rPr>
              <a:t>Lime</a:t>
            </a:r>
          </a:p>
          <a:p>
            <a:pPr marL="171450" indent="-171450">
              <a:buFont typeface="Wingdings" panose="05000000000000000000" pitchFamily="2" charset="2"/>
              <a:buChar char="§"/>
            </a:pPr>
            <a:r>
              <a:rPr lang="en-US" sz="1100" dirty="0">
                <a:latin typeface="Arial" pitchFamily="34" charset="0"/>
                <a:cs typeface="Arial" pitchFamily="34" charset="0"/>
              </a:rPr>
              <a:t>Lime-cement</a:t>
            </a:r>
          </a:p>
          <a:p>
            <a:pPr marL="171450" indent="-171450">
              <a:buFont typeface="Wingdings" panose="05000000000000000000" pitchFamily="2" charset="2"/>
              <a:buChar char="§"/>
            </a:pPr>
            <a:r>
              <a:rPr lang="en-US" sz="1100" dirty="0">
                <a:latin typeface="Arial" pitchFamily="34" charset="0"/>
                <a:cs typeface="Arial" pitchFamily="34" charset="0"/>
              </a:rPr>
              <a:t>Lime-fly ash (FS)</a:t>
            </a:r>
          </a:p>
          <a:p>
            <a:pPr marL="171450" indent="-171450">
              <a:buFont typeface="Wingdings" panose="05000000000000000000" pitchFamily="2" charset="2"/>
              <a:buChar char="§"/>
            </a:pPr>
            <a:r>
              <a:rPr lang="en-US" sz="1100" dirty="0">
                <a:latin typeface="Arial" pitchFamily="34" charset="0"/>
                <a:cs typeface="Arial" pitchFamily="34" charset="0"/>
              </a:rPr>
              <a:t>Cement </a:t>
            </a:r>
          </a:p>
          <a:p>
            <a:pPr marL="171450" indent="-171450">
              <a:buFont typeface="Wingdings" panose="05000000000000000000" pitchFamily="2" charset="2"/>
              <a:buChar char="§"/>
            </a:pPr>
            <a:r>
              <a:rPr lang="en-US" sz="1100" dirty="0">
                <a:latin typeface="Arial" pitchFamily="34" charset="0"/>
                <a:cs typeface="Arial" pitchFamily="34" charset="0"/>
              </a:rPr>
              <a:t>Fly ash (CS)</a:t>
            </a:r>
          </a:p>
        </p:txBody>
      </p:sp>
      <p:sp>
        <p:nvSpPr>
          <p:cNvPr id="17" name="Rectangle 16">
            <a:extLst>
              <a:ext uri="{FF2B5EF4-FFF2-40B4-BE49-F238E27FC236}">
                <a16:creationId xmlns:a16="http://schemas.microsoft.com/office/drawing/2014/main" id="{B74406BC-23EF-49B4-B245-AE085FC52286}"/>
              </a:ext>
            </a:extLst>
          </p:cNvPr>
          <p:cNvSpPr/>
          <p:nvPr/>
        </p:nvSpPr>
        <p:spPr>
          <a:xfrm>
            <a:off x="6466784" y="4921898"/>
            <a:ext cx="1659257" cy="599073"/>
          </a:xfrm>
          <a:prstGeom prst="rect">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marL="171450" indent="-171450">
              <a:buFont typeface="Wingdings" panose="05000000000000000000" pitchFamily="2" charset="2"/>
              <a:buChar char="§"/>
            </a:pPr>
            <a:r>
              <a:rPr lang="en-US" sz="1100" dirty="0">
                <a:latin typeface="Arial" pitchFamily="34" charset="0"/>
                <a:cs typeface="Arial" pitchFamily="34" charset="0"/>
              </a:rPr>
              <a:t>Lime</a:t>
            </a:r>
          </a:p>
          <a:p>
            <a:pPr marL="171450" indent="-171450">
              <a:buFont typeface="Wingdings" panose="05000000000000000000" pitchFamily="2" charset="2"/>
              <a:buChar char="§"/>
            </a:pPr>
            <a:r>
              <a:rPr lang="en-US" sz="1100" dirty="0">
                <a:latin typeface="Arial" pitchFamily="34" charset="0"/>
                <a:cs typeface="Arial" pitchFamily="34" charset="0"/>
              </a:rPr>
              <a:t>Lime-cement</a:t>
            </a:r>
          </a:p>
          <a:p>
            <a:pPr marL="171450" indent="-171450">
              <a:buFont typeface="Wingdings" panose="05000000000000000000" pitchFamily="2" charset="2"/>
              <a:buChar char="§"/>
            </a:pPr>
            <a:r>
              <a:rPr lang="en-US" sz="1100" dirty="0">
                <a:latin typeface="Arial" pitchFamily="34" charset="0"/>
                <a:cs typeface="Arial" pitchFamily="34" charset="0"/>
              </a:rPr>
              <a:t>Lime-fly ash (FS)</a:t>
            </a:r>
          </a:p>
        </p:txBody>
      </p:sp>
      <p:sp>
        <p:nvSpPr>
          <p:cNvPr id="18" name="TextBox 17">
            <a:extLst>
              <a:ext uri="{FF2B5EF4-FFF2-40B4-BE49-F238E27FC236}">
                <a16:creationId xmlns:a16="http://schemas.microsoft.com/office/drawing/2014/main" id="{2CCD8216-C3CE-4113-9F7C-6CD513AD5BC9}"/>
              </a:ext>
            </a:extLst>
          </p:cNvPr>
          <p:cNvSpPr txBox="1"/>
          <p:nvPr/>
        </p:nvSpPr>
        <p:spPr>
          <a:xfrm>
            <a:off x="6466784" y="5589675"/>
            <a:ext cx="2615223" cy="461665"/>
          </a:xfrm>
          <a:prstGeom prst="rect">
            <a:avLst/>
          </a:prstGeom>
          <a:solidFill>
            <a:schemeClr val="bg1"/>
          </a:solidFill>
          <a:ln>
            <a:solidFill>
              <a:schemeClr val="accent1"/>
            </a:solidFill>
            <a:prstDash val="sysDash"/>
          </a:ln>
        </p:spPr>
        <p:txBody>
          <a:bodyPr wrap="square" rtlCol="0">
            <a:spAutoFit/>
          </a:bodyPr>
          <a:lstStyle/>
          <a:p>
            <a:r>
              <a:rPr lang="en-US" sz="1200" dirty="0"/>
              <a:t>Recommended subgrade treatment thickness is greater than 8.0”.</a:t>
            </a:r>
          </a:p>
        </p:txBody>
      </p:sp>
      <p:sp>
        <p:nvSpPr>
          <p:cNvPr id="19" name="Diamond 18">
            <a:extLst>
              <a:ext uri="{FF2B5EF4-FFF2-40B4-BE49-F238E27FC236}">
                <a16:creationId xmlns:a16="http://schemas.microsoft.com/office/drawing/2014/main" id="{FAB4FD84-9BD5-4401-957D-6D397B3BD90C}"/>
              </a:ext>
            </a:extLst>
          </p:cNvPr>
          <p:cNvSpPr/>
          <p:nvPr/>
        </p:nvSpPr>
        <p:spPr>
          <a:xfrm>
            <a:off x="3624902" y="1355283"/>
            <a:ext cx="1845577" cy="951749"/>
          </a:xfrm>
          <a:prstGeom prst="diamond">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latin typeface="Arial" pitchFamily="34" charset="0"/>
                <a:cs typeface="Arial" pitchFamily="34" charset="0"/>
              </a:rPr>
              <a:t>Is the plasticity index &lt;15</a:t>
            </a:r>
          </a:p>
        </p:txBody>
      </p:sp>
      <p:cxnSp>
        <p:nvCxnSpPr>
          <p:cNvPr id="20" name="Straight Connector 19">
            <a:extLst>
              <a:ext uri="{FF2B5EF4-FFF2-40B4-BE49-F238E27FC236}">
                <a16:creationId xmlns:a16="http://schemas.microsoft.com/office/drawing/2014/main" id="{115DEFD9-BD8F-4DEB-AEFB-984FCDBEDDC4}"/>
              </a:ext>
            </a:extLst>
          </p:cNvPr>
          <p:cNvCxnSpPr>
            <a:cxnSpLocks/>
            <a:stCxn id="19" idx="2"/>
          </p:cNvCxnSpPr>
          <p:nvPr/>
        </p:nvCxnSpPr>
        <p:spPr>
          <a:xfrm>
            <a:off x="4547691" y="2307032"/>
            <a:ext cx="0" cy="324227"/>
          </a:xfrm>
          <a:prstGeom prst="line">
            <a:avLst/>
          </a:prstGeom>
        </p:spPr>
        <p:style>
          <a:lnRef idx="1">
            <a:schemeClr val="accent1"/>
          </a:lnRef>
          <a:fillRef idx="0">
            <a:schemeClr val="accent1"/>
          </a:fillRef>
          <a:effectRef idx="0">
            <a:schemeClr val="accent1"/>
          </a:effectRef>
          <a:fontRef idx="minor">
            <a:schemeClr val="tx1"/>
          </a:fontRef>
        </p:style>
      </p:cxnSp>
      <p:sp>
        <p:nvSpPr>
          <p:cNvPr id="21" name="Diamond 20">
            <a:extLst>
              <a:ext uri="{FF2B5EF4-FFF2-40B4-BE49-F238E27FC236}">
                <a16:creationId xmlns:a16="http://schemas.microsoft.com/office/drawing/2014/main" id="{B1161A99-CF9F-4CA2-AA31-A9458BABA3D8}"/>
              </a:ext>
            </a:extLst>
          </p:cNvPr>
          <p:cNvSpPr/>
          <p:nvPr/>
        </p:nvSpPr>
        <p:spPr>
          <a:xfrm>
            <a:off x="4999926" y="3144282"/>
            <a:ext cx="1845577" cy="951749"/>
          </a:xfrm>
          <a:prstGeom prst="diamond">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latin typeface="Arial" pitchFamily="34" charset="0"/>
                <a:cs typeface="Arial" pitchFamily="34" charset="0"/>
              </a:rPr>
              <a:t>Is the plasticity index &lt;35</a:t>
            </a:r>
          </a:p>
        </p:txBody>
      </p:sp>
      <p:cxnSp>
        <p:nvCxnSpPr>
          <p:cNvPr id="22" name="Straight Connector 21">
            <a:extLst>
              <a:ext uri="{FF2B5EF4-FFF2-40B4-BE49-F238E27FC236}">
                <a16:creationId xmlns:a16="http://schemas.microsoft.com/office/drawing/2014/main" id="{BEE0A449-D94E-4F3A-AD65-FED15845AD50}"/>
              </a:ext>
            </a:extLst>
          </p:cNvPr>
          <p:cNvCxnSpPr>
            <a:cxnSpLocks/>
            <a:stCxn id="21" idx="2"/>
          </p:cNvCxnSpPr>
          <p:nvPr/>
        </p:nvCxnSpPr>
        <p:spPr>
          <a:xfrm>
            <a:off x="5922715" y="4096031"/>
            <a:ext cx="0" cy="32252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3ABA24B-4093-4213-82C8-E60A486B9B53}"/>
              </a:ext>
            </a:extLst>
          </p:cNvPr>
          <p:cNvSpPr txBox="1"/>
          <p:nvPr/>
        </p:nvSpPr>
        <p:spPr>
          <a:xfrm>
            <a:off x="0" y="1184827"/>
            <a:ext cx="3624902" cy="646331"/>
          </a:xfrm>
          <a:prstGeom prst="rect">
            <a:avLst/>
          </a:prstGeom>
          <a:solidFill>
            <a:schemeClr val="bg1"/>
          </a:solidFill>
        </p:spPr>
        <p:txBody>
          <a:bodyPr wrap="square" rtlCol="0">
            <a:spAutoFit/>
          </a:bodyPr>
          <a:lstStyle/>
          <a:p>
            <a:r>
              <a:rPr lang="en-US" dirty="0"/>
              <a:t>  </a:t>
            </a:r>
            <a:r>
              <a:rPr lang="en-US" sz="1200" dirty="0"/>
              <a:t>Recommended</a:t>
            </a:r>
          </a:p>
          <a:p>
            <a:pPr algn="ctr"/>
            <a:r>
              <a:rPr lang="en-US" dirty="0"/>
              <a:t>Subgrade Treatment Guidelines</a:t>
            </a:r>
          </a:p>
        </p:txBody>
      </p:sp>
      <p:sp>
        <p:nvSpPr>
          <p:cNvPr id="24" name="Rectangle 23">
            <a:extLst>
              <a:ext uri="{FF2B5EF4-FFF2-40B4-BE49-F238E27FC236}">
                <a16:creationId xmlns:a16="http://schemas.microsoft.com/office/drawing/2014/main" id="{E8FF2C96-973C-4D3E-8D92-C21413A3E2F5}"/>
              </a:ext>
            </a:extLst>
          </p:cNvPr>
          <p:cNvSpPr/>
          <p:nvPr/>
        </p:nvSpPr>
        <p:spPr>
          <a:xfrm>
            <a:off x="4622368" y="1096273"/>
            <a:ext cx="4446269" cy="276999"/>
          </a:xfrm>
          <a:prstGeom prst="rect">
            <a:avLst/>
          </a:prstGeom>
        </p:spPr>
        <p:txBody>
          <a:bodyPr wrap="square">
            <a:spAutoFit/>
          </a:bodyPr>
          <a:lstStyle/>
          <a:p>
            <a:r>
              <a:rPr lang="en-US" sz="1200" dirty="0">
                <a:highlight>
                  <a:srgbClr val="FFFF00"/>
                </a:highlight>
              </a:rPr>
              <a:t>https://ftp.dot.state.tx.us/pub/txdot/mtd/treatment-guidelines.pdf</a:t>
            </a:r>
          </a:p>
        </p:txBody>
      </p:sp>
      <p:cxnSp>
        <p:nvCxnSpPr>
          <p:cNvPr id="25" name="Straight Arrow Connector 24">
            <a:extLst>
              <a:ext uri="{FF2B5EF4-FFF2-40B4-BE49-F238E27FC236}">
                <a16:creationId xmlns:a16="http://schemas.microsoft.com/office/drawing/2014/main" id="{FE8D5466-BB28-46E9-83C6-312526ACEE07}"/>
              </a:ext>
            </a:extLst>
          </p:cNvPr>
          <p:cNvCxnSpPr>
            <a:cxnSpLocks/>
          </p:cNvCxnSpPr>
          <p:nvPr/>
        </p:nvCxnSpPr>
        <p:spPr>
          <a:xfrm>
            <a:off x="6155394" y="5211592"/>
            <a:ext cx="311389"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5BF40BE-332F-4DB3-865B-8E2B3A6BD009}"/>
              </a:ext>
            </a:extLst>
          </p:cNvPr>
          <p:cNvCxnSpPr>
            <a:cxnSpLocks/>
          </p:cNvCxnSpPr>
          <p:nvPr/>
        </p:nvCxnSpPr>
        <p:spPr>
          <a:xfrm>
            <a:off x="6155394" y="5221434"/>
            <a:ext cx="0" cy="59907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B58D9AA-92AA-4A7B-9380-0810C7F0D5C1}"/>
              </a:ext>
            </a:extLst>
          </p:cNvPr>
          <p:cNvCxnSpPr>
            <a:cxnSpLocks/>
          </p:cNvCxnSpPr>
          <p:nvPr/>
        </p:nvCxnSpPr>
        <p:spPr>
          <a:xfrm flipH="1">
            <a:off x="6155394" y="5820507"/>
            <a:ext cx="311390" cy="0"/>
          </a:xfrm>
          <a:prstGeom prst="line">
            <a:avLst/>
          </a:prstGeom>
          <a:ln>
            <a:prstDash val="sysDot"/>
            <a:tailEnd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78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9EE1-BE71-4B8F-857D-A80B0BACBACB}"/>
              </a:ext>
            </a:extLst>
          </p:cNvPr>
          <p:cNvSpPr>
            <a:spLocks noGrp="1"/>
          </p:cNvSpPr>
          <p:nvPr>
            <p:ph type="title"/>
          </p:nvPr>
        </p:nvSpPr>
        <p:spPr>
          <a:xfrm>
            <a:off x="253678" y="109728"/>
            <a:ext cx="8353424" cy="400110"/>
          </a:xfrm>
        </p:spPr>
        <p:txBody>
          <a:bodyPr/>
          <a:lstStyle/>
          <a:p>
            <a:pPr marL="342900" indent="-342900">
              <a:buFont typeface="Courier New" panose="02070309020205020404" pitchFamily="49" charset="0"/>
              <a:buChar char="o"/>
            </a:pPr>
            <a:r>
              <a:rPr lang="en-US" dirty="0"/>
              <a:t>Subgrade Treatment Thickness – Use Higher Resolution Image</a:t>
            </a:r>
          </a:p>
        </p:txBody>
      </p:sp>
      <p:pic>
        <p:nvPicPr>
          <p:cNvPr id="4" name="Picture 3">
            <a:extLst>
              <a:ext uri="{FF2B5EF4-FFF2-40B4-BE49-F238E27FC236}">
                <a16:creationId xmlns:a16="http://schemas.microsoft.com/office/drawing/2014/main" id="{37DAF04A-AAB5-427A-931E-F377F0CD8B4E}"/>
              </a:ext>
            </a:extLst>
          </p:cNvPr>
          <p:cNvPicPr>
            <a:picLocks noChangeAspect="1"/>
          </p:cNvPicPr>
          <p:nvPr/>
        </p:nvPicPr>
        <p:blipFill>
          <a:blip r:embed="rId2"/>
          <a:stretch>
            <a:fillRect/>
          </a:stretch>
        </p:blipFill>
        <p:spPr>
          <a:xfrm>
            <a:off x="0" y="597734"/>
            <a:ext cx="9144000" cy="5662531"/>
          </a:xfrm>
          <a:prstGeom prst="rect">
            <a:avLst/>
          </a:prstGeom>
        </p:spPr>
      </p:pic>
      <p:sp>
        <p:nvSpPr>
          <p:cNvPr id="5" name="Rectangle 4">
            <a:extLst>
              <a:ext uri="{FF2B5EF4-FFF2-40B4-BE49-F238E27FC236}">
                <a16:creationId xmlns:a16="http://schemas.microsoft.com/office/drawing/2014/main" id="{4172F065-AC42-4034-97EA-EBD173583381}"/>
              </a:ext>
            </a:extLst>
          </p:cNvPr>
          <p:cNvSpPr/>
          <p:nvPr/>
        </p:nvSpPr>
        <p:spPr>
          <a:xfrm>
            <a:off x="1758587" y="3467100"/>
            <a:ext cx="2118088" cy="2571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Tree>
    <p:extLst>
      <p:ext uri="{BB962C8B-B14F-4D97-AF65-F5344CB8AC3E}">
        <p14:creationId xmlns:p14="http://schemas.microsoft.com/office/powerpoint/2010/main" val="2369733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ACDA-9FE6-4DF4-9193-D97CCCCBBD2A}"/>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19A0D25C-4683-4D58-82CE-A802D8B55B40}"/>
              </a:ext>
            </a:extLst>
          </p:cNvPr>
          <p:cNvSpPr txBox="1"/>
          <p:nvPr/>
        </p:nvSpPr>
        <p:spPr>
          <a:xfrm>
            <a:off x="0" y="729842"/>
            <a:ext cx="9144000" cy="307777"/>
          </a:xfrm>
          <a:prstGeom prst="rect">
            <a:avLst/>
          </a:prstGeom>
          <a:solidFill>
            <a:schemeClr val="bg1"/>
          </a:solidFill>
        </p:spPr>
        <p:txBody>
          <a:bodyPr wrap="square" rtlCol="0">
            <a:spAutoFit/>
          </a:bodyPr>
          <a:lstStyle/>
          <a:p>
            <a:pPr marL="285750" indent="-285750">
              <a:buFont typeface="Wingdings" panose="05000000000000000000" pitchFamily="2" charset="2"/>
              <a:buChar char="q"/>
            </a:pPr>
            <a:r>
              <a:rPr lang="en-US" sz="1350" dirty="0"/>
              <a:t>Once engineer selects subgrade type, recommended subgrade treatment guidelines should be popped up.</a:t>
            </a:r>
          </a:p>
        </p:txBody>
      </p:sp>
      <p:cxnSp>
        <p:nvCxnSpPr>
          <p:cNvPr id="5" name="Straight Connector 4">
            <a:extLst>
              <a:ext uri="{FF2B5EF4-FFF2-40B4-BE49-F238E27FC236}">
                <a16:creationId xmlns:a16="http://schemas.microsoft.com/office/drawing/2014/main" id="{A64C49FB-5BC1-4EDF-88A8-52C530FC50ED}"/>
              </a:ext>
            </a:extLst>
          </p:cNvPr>
          <p:cNvCxnSpPr>
            <a:cxnSpLocks/>
          </p:cNvCxnSpPr>
          <p:nvPr/>
        </p:nvCxnSpPr>
        <p:spPr>
          <a:xfrm>
            <a:off x="3180284" y="2630409"/>
            <a:ext cx="2739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BB92209-D1DC-4366-9F3A-A3F5576414B1}"/>
              </a:ext>
            </a:extLst>
          </p:cNvPr>
          <p:cNvCxnSpPr>
            <a:cxnSpLocks/>
          </p:cNvCxnSpPr>
          <p:nvPr/>
        </p:nvCxnSpPr>
        <p:spPr>
          <a:xfrm>
            <a:off x="3180284" y="2630409"/>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63F1D37-E3F4-4A77-A6A9-687D7535AA6A}"/>
              </a:ext>
            </a:extLst>
          </p:cNvPr>
          <p:cNvSpPr txBox="1"/>
          <p:nvPr/>
        </p:nvSpPr>
        <p:spPr>
          <a:xfrm>
            <a:off x="3180284" y="2435237"/>
            <a:ext cx="387153" cy="184666"/>
          </a:xfrm>
          <a:prstGeom prst="rect">
            <a:avLst/>
          </a:prstGeom>
          <a:noFill/>
        </p:spPr>
        <p:txBody>
          <a:bodyPr wrap="square" lIns="0" tIns="0" rIns="0" bIns="0" rtlCol="0">
            <a:spAutoFit/>
          </a:bodyPr>
          <a:lstStyle/>
          <a:p>
            <a:pPr algn="ctr"/>
            <a:r>
              <a:rPr lang="en-US" sz="1200" b="1" dirty="0"/>
              <a:t>YES</a:t>
            </a:r>
          </a:p>
        </p:txBody>
      </p:sp>
      <p:sp>
        <p:nvSpPr>
          <p:cNvPr id="8" name="TextBox 7">
            <a:extLst>
              <a:ext uri="{FF2B5EF4-FFF2-40B4-BE49-F238E27FC236}">
                <a16:creationId xmlns:a16="http://schemas.microsoft.com/office/drawing/2014/main" id="{63490A67-BE90-4587-A0FF-2492327A5E6C}"/>
              </a:ext>
            </a:extLst>
          </p:cNvPr>
          <p:cNvSpPr txBox="1"/>
          <p:nvPr/>
        </p:nvSpPr>
        <p:spPr>
          <a:xfrm>
            <a:off x="5622107" y="2445745"/>
            <a:ext cx="300607" cy="184666"/>
          </a:xfrm>
          <a:prstGeom prst="rect">
            <a:avLst/>
          </a:prstGeom>
          <a:noFill/>
        </p:spPr>
        <p:txBody>
          <a:bodyPr wrap="square" lIns="0" tIns="0" rIns="0" bIns="0" rtlCol="0">
            <a:spAutoFit/>
          </a:bodyPr>
          <a:lstStyle/>
          <a:p>
            <a:pPr algn="ctr"/>
            <a:r>
              <a:rPr lang="en-US" sz="1200" b="1" dirty="0"/>
              <a:t>NO</a:t>
            </a:r>
          </a:p>
        </p:txBody>
      </p:sp>
      <p:cxnSp>
        <p:nvCxnSpPr>
          <p:cNvPr id="9" name="Straight Arrow Connector 8">
            <a:extLst>
              <a:ext uri="{FF2B5EF4-FFF2-40B4-BE49-F238E27FC236}">
                <a16:creationId xmlns:a16="http://schemas.microsoft.com/office/drawing/2014/main" id="{C013B258-60E3-49F9-81A6-75A410C152AF}"/>
              </a:ext>
            </a:extLst>
          </p:cNvPr>
          <p:cNvCxnSpPr>
            <a:cxnSpLocks/>
          </p:cNvCxnSpPr>
          <p:nvPr/>
        </p:nvCxnSpPr>
        <p:spPr>
          <a:xfrm>
            <a:off x="5922715" y="2630409"/>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67C9D9E-D12B-484F-ACFD-6D25B15B48FA}"/>
              </a:ext>
            </a:extLst>
          </p:cNvPr>
          <p:cNvSpPr/>
          <p:nvPr/>
        </p:nvSpPr>
        <p:spPr>
          <a:xfrm>
            <a:off x="2457766" y="3133749"/>
            <a:ext cx="1445036" cy="649727"/>
          </a:xfrm>
          <a:prstGeom prst="rect">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marL="171450" indent="-171450">
              <a:buFont typeface="Wingdings" panose="05000000000000000000" pitchFamily="2" charset="2"/>
              <a:buChar char="§"/>
            </a:pPr>
            <a:r>
              <a:rPr lang="en-US" sz="1100" dirty="0">
                <a:latin typeface="Arial" pitchFamily="34" charset="0"/>
                <a:cs typeface="Arial" pitchFamily="34" charset="0"/>
              </a:rPr>
              <a:t>Cement</a:t>
            </a:r>
          </a:p>
          <a:p>
            <a:pPr marL="171450" indent="-171450">
              <a:buFont typeface="Wingdings" panose="05000000000000000000" pitchFamily="2" charset="2"/>
              <a:buChar char="§"/>
            </a:pPr>
            <a:r>
              <a:rPr lang="en-US" sz="1100" dirty="0">
                <a:latin typeface="Arial" pitchFamily="34" charset="0"/>
                <a:cs typeface="Arial" pitchFamily="34" charset="0"/>
              </a:rPr>
              <a:t>Lime-fly ash (FS)</a:t>
            </a:r>
          </a:p>
        </p:txBody>
      </p:sp>
      <p:cxnSp>
        <p:nvCxnSpPr>
          <p:cNvPr id="11" name="Straight Connector 10">
            <a:extLst>
              <a:ext uri="{FF2B5EF4-FFF2-40B4-BE49-F238E27FC236}">
                <a16:creationId xmlns:a16="http://schemas.microsoft.com/office/drawing/2014/main" id="{66D2D85F-DA79-4B34-9C79-389489FC96EE}"/>
              </a:ext>
            </a:extLst>
          </p:cNvPr>
          <p:cNvCxnSpPr>
            <a:cxnSpLocks/>
          </p:cNvCxnSpPr>
          <p:nvPr/>
        </p:nvCxnSpPr>
        <p:spPr>
          <a:xfrm>
            <a:off x="4549787" y="4418558"/>
            <a:ext cx="2739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C8A5BCC-5C09-4267-AE57-09B7521A32B7}"/>
              </a:ext>
            </a:extLst>
          </p:cNvPr>
          <p:cNvCxnSpPr>
            <a:cxnSpLocks/>
          </p:cNvCxnSpPr>
          <p:nvPr/>
        </p:nvCxnSpPr>
        <p:spPr>
          <a:xfrm>
            <a:off x="4549787" y="4418558"/>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C66A2F5-F61E-4BD1-8F6D-02E6AB15ECBC}"/>
              </a:ext>
            </a:extLst>
          </p:cNvPr>
          <p:cNvSpPr txBox="1"/>
          <p:nvPr/>
        </p:nvSpPr>
        <p:spPr>
          <a:xfrm>
            <a:off x="4549787" y="4223386"/>
            <a:ext cx="387153" cy="184666"/>
          </a:xfrm>
          <a:prstGeom prst="rect">
            <a:avLst/>
          </a:prstGeom>
          <a:noFill/>
        </p:spPr>
        <p:txBody>
          <a:bodyPr wrap="square" lIns="0" tIns="0" rIns="0" bIns="0" rtlCol="0">
            <a:spAutoFit/>
          </a:bodyPr>
          <a:lstStyle/>
          <a:p>
            <a:pPr algn="ctr"/>
            <a:r>
              <a:rPr lang="en-US" sz="1200" b="1" dirty="0"/>
              <a:t>YES</a:t>
            </a:r>
          </a:p>
        </p:txBody>
      </p:sp>
      <p:sp>
        <p:nvSpPr>
          <p:cNvPr id="14" name="TextBox 13">
            <a:extLst>
              <a:ext uri="{FF2B5EF4-FFF2-40B4-BE49-F238E27FC236}">
                <a16:creationId xmlns:a16="http://schemas.microsoft.com/office/drawing/2014/main" id="{4280FE41-6F97-49D0-824F-667BB7D1FA4E}"/>
              </a:ext>
            </a:extLst>
          </p:cNvPr>
          <p:cNvSpPr txBox="1"/>
          <p:nvPr/>
        </p:nvSpPr>
        <p:spPr>
          <a:xfrm>
            <a:off x="6991610" y="4233894"/>
            <a:ext cx="300607" cy="184666"/>
          </a:xfrm>
          <a:prstGeom prst="rect">
            <a:avLst/>
          </a:prstGeom>
          <a:noFill/>
        </p:spPr>
        <p:txBody>
          <a:bodyPr wrap="square" lIns="0" tIns="0" rIns="0" bIns="0" rtlCol="0">
            <a:spAutoFit/>
          </a:bodyPr>
          <a:lstStyle/>
          <a:p>
            <a:pPr algn="ctr"/>
            <a:r>
              <a:rPr lang="en-US" sz="1200" b="1" dirty="0"/>
              <a:t>NO</a:t>
            </a:r>
          </a:p>
        </p:txBody>
      </p:sp>
      <p:cxnSp>
        <p:nvCxnSpPr>
          <p:cNvPr id="15" name="Straight Arrow Connector 14">
            <a:extLst>
              <a:ext uri="{FF2B5EF4-FFF2-40B4-BE49-F238E27FC236}">
                <a16:creationId xmlns:a16="http://schemas.microsoft.com/office/drawing/2014/main" id="{69CA2865-ECBE-4CC5-8ABF-F021B6478DF1}"/>
              </a:ext>
            </a:extLst>
          </p:cNvPr>
          <p:cNvCxnSpPr>
            <a:cxnSpLocks/>
          </p:cNvCxnSpPr>
          <p:nvPr/>
        </p:nvCxnSpPr>
        <p:spPr>
          <a:xfrm>
            <a:off x="7292218" y="4418558"/>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70CE603-9D1B-4CF3-854B-3482AD908DC4}"/>
              </a:ext>
            </a:extLst>
          </p:cNvPr>
          <p:cNvSpPr/>
          <p:nvPr/>
        </p:nvSpPr>
        <p:spPr>
          <a:xfrm>
            <a:off x="3725679" y="4921897"/>
            <a:ext cx="1659257" cy="962281"/>
          </a:xfrm>
          <a:prstGeom prst="rect">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marL="171450" indent="-171450">
              <a:buFont typeface="Wingdings" panose="05000000000000000000" pitchFamily="2" charset="2"/>
              <a:buChar char="§"/>
            </a:pPr>
            <a:r>
              <a:rPr lang="en-US" sz="1100" dirty="0">
                <a:latin typeface="Arial" pitchFamily="34" charset="0"/>
                <a:cs typeface="Arial" pitchFamily="34" charset="0"/>
              </a:rPr>
              <a:t>Lime</a:t>
            </a:r>
          </a:p>
          <a:p>
            <a:pPr marL="171450" indent="-171450">
              <a:buFont typeface="Wingdings" panose="05000000000000000000" pitchFamily="2" charset="2"/>
              <a:buChar char="§"/>
            </a:pPr>
            <a:r>
              <a:rPr lang="en-US" sz="1100" dirty="0">
                <a:latin typeface="Arial" pitchFamily="34" charset="0"/>
                <a:cs typeface="Arial" pitchFamily="34" charset="0"/>
              </a:rPr>
              <a:t>Lime-cement</a:t>
            </a:r>
          </a:p>
          <a:p>
            <a:pPr marL="171450" indent="-171450">
              <a:buFont typeface="Wingdings" panose="05000000000000000000" pitchFamily="2" charset="2"/>
              <a:buChar char="§"/>
            </a:pPr>
            <a:r>
              <a:rPr lang="en-US" sz="1100" dirty="0">
                <a:latin typeface="Arial" pitchFamily="34" charset="0"/>
                <a:cs typeface="Arial" pitchFamily="34" charset="0"/>
              </a:rPr>
              <a:t>Lime-fly ash (FS)</a:t>
            </a:r>
          </a:p>
          <a:p>
            <a:pPr marL="171450" indent="-171450">
              <a:buFont typeface="Wingdings" panose="05000000000000000000" pitchFamily="2" charset="2"/>
              <a:buChar char="§"/>
            </a:pPr>
            <a:r>
              <a:rPr lang="en-US" sz="1100" dirty="0">
                <a:latin typeface="Arial" pitchFamily="34" charset="0"/>
                <a:cs typeface="Arial" pitchFamily="34" charset="0"/>
              </a:rPr>
              <a:t>Cement </a:t>
            </a:r>
          </a:p>
          <a:p>
            <a:pPr marL="171450" indent="-171450">
              <a:buFont typeface="Wingdings" panose="05000000000000000000" pitchFamily="2" charset="2"/>
              <a:buChar char="§"/>
            </a:pPr>
            <a:r>
              <a:rPr lang="en-US" sz="1100" dirty="0">
                <a:latin typeface="Arial" pitchFamily="34" charset="0"/>
                <a:cs typeface="Arial" pitchFamily="34" charset="0"/>
              </a:rPr>
              <a:t>Fly ash (CS)</a:t>
            </a:r>
          </a:p>
        </p:txBody>
      </p:sp>
      <p:sp>
        <p:nvSpPr>
          <p:cNvPr id="17" name="Rectangle 16">
            <a:extLst>
              <a:ext uri="{FF2B5EF4-FFF2-40B4-BE49-F238E27FC236}">
                <a16:creationId xmlns:a16="http://schemas.microsoft.com/office/drawing/2014/main" id="{8D8077F9-D963-4FE3-83E0-D770AFCC4C2A}"/>
              </a:ext>
            </a:extLst>
          </p:cNvPr>
          <p:cNvSpPr/>
          <p:nvPr/>
        </p:nvSpPr>
        <p:spPr>
          <a:xfrm>
            <a:off x="6466784" y="4921898"/>
            <a:ext cx="1659257" cy="599073"/>
          </a:xfrm>
          <a:prstGeom prst="rect">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marL="171450" indent="-171450">
              <a:buFont typeface="Wingdings" panose="05000000000000000000" pitchFamily="2" charset="2"/>
              <a:buChar char="§"/>
            </a:pPr>
            <a:r>
              <a:rPr lang="en-US" sz="1100" dirty="0">
                <a:latin typeface="Arial" pitchFamily="34" charset="0"/>
                <a:cs typeface="Arial" pitchFamily="34" charset="0"/>
              </a:rPr>
              <a:t>Lime</a:t>
            </a:r>
          </a:p>
          <a:p>
            <a:pPr marL="171450" indent="-171450">
              <a:buFont typeface="Wingdings" panose="05000000000000000000" pitchFamily="2" charset="2"/>
              <a:buChar char="§"/>
            </a:pPr>
            <a:r>
              <a:rPr lang="en-US" sz="1100" dirty="0">
                <a:latin typeface="Arial" pitchFamily="34" charset="0"/>
                <a:cs typeface="Arial" pitchFamily="34" charset="0"/>
              </a:rPr>
              <a:t>Lime-cement</a:t>
            </a:r>
          </a:p>
          <a:p>
            <a:pPr marL="171450" indent="-171450">
              <a:buFont typeface="Wingdings" panose="05000000000000000000" pitchFamily="2" charset="2"/>
              <a:buChar char="§"/>
            </a:pPr>
            <a:r>
              <a:rPr lang="en-US" sz="1100" dirty="0">
                <a:latin typeface="Arial" pitchFamily="34" charset="0"/>
                <a:cs typeface="Arial" pitchFamily="34" charset="0"/>
              </a:rPr>
              <a:t>Lime-fly ash (FS)</a:t>
            </a:r>
          </a:p>
        </p:txBody>
      </p:sp>
      <p:sp>
        <p:nvSpPr>
          <p:cNvPr id="18" name="TextBox 17">
            <a:extLst>
              <a:ext uri="{FF2B5EF4-FFF2-40B4-BE49-F238E27FC236}">
                <a16:creationId xmlns:a16="http://schemas.microsoft.com/office/drawing/2014/main" id="{CF40A82E-7CE5-4032-93CF-DCC9AB8EF34A}"/>
              </a:ext>
            </a:extLst>
          </p:cNvPr>
          <p:cNvSpPr txBox="1"/>
          <p:nvPr/>
        </p:nvSpPr>
        <p:spPr>
          <a:xfrm>
            <a:off x="6466784" y="5589675"/>
            <a:ext cx="2615223" cy="461665"/>
          </a:xfrm>
          <a:prstGeom prst="rect">
            <a:avLst/>
          </a:prstGeom>
          <a:solidFill>
            <a:schemeClr val="bg1"/>
          </a:solidFill>
          <a:ln>
            <a:solidFill>
              <a:schemeClr val="accent1"/>
            </a:solidFill>
            <a:prstDash val="sysDash"/>
          </a:ln>
        </p:spPr>
        <p:txBody>
          <a:bodyPr wrap="square" rtlCol="0">
            <a:spAutoFit/>
          </a:bodyPr>
          <a:lstStyle/>
          <a:p>
            <a:r>
              <a:rPr lang="en-US" sz="1200" dirty="0"/>
              <a:t>Recommended subgrade treatment thickness is greater than 8.0”.</a:t>
            </a:r>
          </a:p>
        </p:txBody>
      </p:sp>
      <p:sp>
        <p:nvSpPr>
          <p:cNvPr id="19" name="Diamond 18">
            <a:extLst>
              <a:ext uri="{FF2B5EF4-FFF2-40B4-BE49-F238E27FC236}">
                <a16:creationId xmlns:a16="http://schemas.microsoft.com/office/drawing/2014/main" id="{D3C74BF2-6E21-4758-B1B5-12328D0FDD85}"/>
              </a:ext>
            </a:extLst>
          </p:cNvPr>
          <p:cNvSpPr/>
          <p:nvPr/>
        </p:nvSpPr>
        <p:spPr>
          <a:xfrm>
            <a:off x="3624902" y="1355283"/>
            <a:ext cx="1845577" cy="951749"/>
          </a:xfrm>
          <a:prstGeom prst="diamond">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latin typeface="Arial" pitchFamily="34" charset="0"/>
                <a:cs typeface="Arial" pitchFamily="34" charset="0"/>
              </a:rPr>
              <a:t>Is the plasticity index &lt;15</a:t>
            </a:r>
          </a:p>
        </p:txBody>
      </p:sp>
      <p:cxnSp>
        <p:nvCxnSpPr>
          <p:cNvPr id="20" name="Straight Connector 19">
            <a:extLst>
              <a:ext uri="{FF2B5EF4-FFF2-40B4-BE49-F238E27FC236}">
                <a16:creationId xmlns:a16="http://schemas.microsoft.com/office/drawing/2014/main" id="{BB75FB00-EC6B-494C-B7C8-346FDB1410B5}"/>
              </a:ext>
            </a:extLst>
          </p:cNvPr>
          <p:cNvCxnSpPr>
            <a:cxnSpLocks/>
            <a:stCxn id="19" idx="2"/>
          </p:cNvCxnSpPr>
          <p:nvPr/>
        </p:nvCxnSpPr>
        <p:spPr>
          <a:xfrm>
            <a:off x="4547691" y="2307032"/>
            <a:ext cx="0" cy="324227"/>
          </a:xfrm>
          <a:prstGeom prst="line">
            <a:avLst/>
          </a:prstGeom>
        </p:spPr>
        <p:style>
          <a:lnRef idx="1">
            <a:schemeClr val="accent1"/>
          </a:lnRef>
          <a:fillRef idx="0">
            <a:schemeClr val="accent1"/>
          </a:fillRef>
          <a:effectRef idx="0">
            <a:schemeClr val="accent1"/>
          </a:effectRef>
          <a:fontRef idx="minor">
            <a:schemeClr val="tx1"/>
          </a:fontRef>
        </p:style>
      </p:cxnSp>
      <p:sp>
        <p:nvSpPr>
          <p:cNvPr id="21" name="Diamond 20">
            <a:extLst>
              <a:ext uri="{FF2B5EF4-FFF2-40B4-BE49-F238E27FC236}">
                <a16:creationId xmlns:a16="http://schemas.microsoft.com/office/drawing/2014/main" id="{77C95CB3-86D2-462C-8C3C-E91C8D5F9E93}"/>
              </a:ext>
            </a:extLst>
          </p:cNvPr>
          <p:cNvSpPr/>
          <p:nvPr/>
        </p:nvSpPr>
        <p:spPr>
          <a:xfrm>
            <a:off x="4999926" y="3144282"/>
            <a:ext cx="1845577" cy="951749"/>
          </a:xfrm>
          <a:prstGeom prst="diamond">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latin typeface="Arial" pitchFamily="34" charset="0"/>
                <a:cs typeface="Arial" pitchFamily="34" charset="0"/>
              </a:rPr>
              <a:t>Is the plasticity index &lt;35</a:t>
            </a:r>
          </a:p>
        </p:txBody>
      </p:sp>
      <p:cxnSp>
        <p:nvCxnSpPr>
          <p:cNvPr id="22" name="Straight Connector 21">
            <a:extLst>
              <a:ext uri="{FF2B5EF4-FFF2-40B4-BE49-F238E27FC236}">
                <a16:creationId xmlns:a16="http://schemas.microsoft.com/office/drawing/2014/main" id="{0A82C5E6-22EB-4792-BE5C-A6DF92291D30}"/>
              </a:ext>
            </a:extLst>
          </p:cNvPr>
          <p:cNvCxnSpPr>
            <a:cxnSpLocks/>
            <a:stCxn id="21" idx="2"/>
          </p:cNvCxnSpPr>
          <p:nvPr/>
        </p:nvCxnSpPr>
        <p:spPr>
          <a:xfrm>
            <a:off x="5922715" y="4096031"/>
            <a:ext cx="0" cy="32252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E30F077-2CE9-4E0E-B18B-22310B97CAAB}"/>
              </a:ext>
            </a:extLst>
          </p:cNvPr>
          <p:cNvSpPr txBox="1"/>
          <p:nvPr/>
        </p:nvSpPr>
        <p:spPr>
          <a:xfrm>
            <a:off x="0" y="1184827"/>
            <a:ext cx="3624902" cy="646331"/>
          </a:xfrm>
          <a:prstGeom prst="rect">
            <a:avLst/>
          </a:prstGeom>
          <a:solidFill>
            <a:schemeClr val="bg1"/>
          </a:solidFill>
        </p:spPr>
        <p:txBody>
          <a:bodyPr wrap="square" rtlCol="0">
            <a:spAutoFit/>
          </a:bodyPr>
          <a:lstStyle/>
          <a:p>
            <a:r>
              <a:rPr lang="en-US" dirty="0"/>
              <a:t>  </a:t>
            </a:r>
            <a:r>
              <a:rPr lang="en-US" sz="1200" dirty="0"/>
              <a:t>Recommended</a:t>
            </a:r>
          </a:p>
          <a:p>
            <a:pPr algn="ctr"/>
            <a:r>
              <a:rPr lang="en-US" dirty="0"/>
              <a:t>Subgrade Treatment Guidelines</a:t>
            </a:r>
          </a:p>
        </p:txBody>
      </p:sp>
      <p:sp>
        <p:nvSpPr>
          <p:cNvPr id="24" name="Rectangle 23">
            <a:extLst>
              <a:ext uri="{FF2B5EF4-FFF2-40B4-BE49-F238E27FC236}">
                <a16:creationId xmlns:a16="http://schemas.microsoft.com/office/drawing/2014/main" id="{D76EE32F-AD56-4172-A0C4-41FD9B1951D5}"/>
              </a:ext>
            </a:extLst>
          </p:cNvPr>
          <p:cNvSpPr/>
          <p:nvPr/>
        </p:nvSpPr>
        <p:spPr>
          <a:xfrm>
            <a:off x="4622368" y="1096273"/>
            <a:ext cx="4446269" cy="276999"/>
          </a:xfrm>
          <a:prstGeom prst="rect">
            <a:avLst/>
          </a:prstGeom>
        </p:spPr>
        <p:txBody>
          <a:bodyPr wrap="square">
            <a:spAutoFit/>
          </a:bodyPr>
          <a:lstStyle/>
          <a:p>
            <a:r>
              <a:rPr lang="en-US" sz="1200" dirty="0">
                <a:highlight>
                  <a:srgbClr val="FFFF00"/>
                </a:highlight>
              </a:rPr>
              <a:t>https://ftp.dot.state.tx.us/pub/txdot/mtd/treatment-guidelines.pdf</a:t>
            </a:r>
          </a:p>
        </p:txBody>
      </p:sp>
      <p:cxnSp>
        <p:nvCxnSpPr>
          <p:cNvPr id="25" name="Straight Arrow Connector 24">
            <a:extLst>
              <a:ext uri="{FF2B5EF4-FFF2-40B4-BE49-F238E27FC236}">
                <a16:creationId xmlns:a16="http://schemas.microsoft.com/office/drawing/2014/main" id="{C094F46C-B83A-4E13-96DA-F48EFCBA1278}"/>
              </a:ext>
            </a:extLst>
          </p:cNvPr>
          <p:cNvCxnSpPr>
            <a:cxnSpLocks/>
          </p:cNvCxnSpPr>
          <p:nvPr/>
        </p:nvCxnSpPr>
        <p:spPr>
          <a:xfrm>
            <a:off x="6155394" y="5211592"/>
            <a:ext cx="311389"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AC5922-C09F-40AA-BCDF-31BA88625060}"/>
              </a:ext>
            </a:extLst>
          </p:cNvPr>
          <p:cNvCxnSpPr>
            <a:cxnSpLocks/>
          </p:cNvCxnSpPr>
          <p:nvPr/>
        </p:nvCxnSpPr>
        <p:spPr>
          <a:xfrm>
            <a:off x="6155394" y="5221434"/>
            <a:ext cx="0" cy="59907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5D8BD8-5BF0-452E-AA29-4D1966592E5A}"/>
              </a:ext>
            </a:extLst>
          </p:cNvPr>
          <p:cNvCxnSpPr>
            <a:cxnSpLocks/>
          </p:cNvCxnSpPr>
          <p:nvPr/>
        </p:nvCxnSpPr>
        <p:spPr>
          <a:xfrm flipH="1">
            <a:off x="6155394" y="5820507"/>
            <a:ext cx="311390" cy="0"/>
          </a:xfrm>
          <a:prstGeom prst="line">
            <a:avLst/>
          </a:prstGeom>
          <a:ln>
            <a:prstDash val="sysDot"/>
            <a:tailEnd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212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17069-66A0-4F77-8689-9ADDA843B1EC}"/>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921D96C-22E2-46DF-8D0C-DDB62662A1C5}"/>
              </a:ext>
            </a:extLst>
          </p:cNvPr>
          <p:cNvPicPr>
            <a:picLocks noChangeAspect="1"/>
          </p:cNvPicPr>
          <p:nvPr/>
        </p:nvPicPr>
        <p:blipFill>
          <a:blip r:embed="rId2"/>
          <a:stretch>
            <a:fillRect/>
          </a:stretch>
        </p:blipFill>
        <p:spPr>
          <a:xfrm>
            <a:off x="0" y="1430079"/>
            <a:ext cx="9144000" cy="3997842"/>
          </a:xfrm>
          <a:prstGeom prst="rect">
            <a:avLst/>
          </a:prstGeom>
        </p:spPr>
      </p:pic>
    </p:spTree>
    <p:extLst>
      <p:ext uri="{BB962C8B-B14F-4D97-AF65-F5344CB8AC3E}">
        <p14:creationId xmlns:p14="http://schemas.microsoft.com/office/powerpoint/2010/main" val="47213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17069-66A0-4F77-8689-9ADDA843B1EC}"/>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385A5D03-14B7-408D-8ACF-21B9AB2732E4}"/>
              </a:ext>
            </a:extLst>
          </p:cNvPr>
          <p:cNvPicPr>
            <a:picLocks noChangeAspect="1"/>
          </p:cNvPicPr>
          <p:nvPr/>
        </p:nvPicPr>
        <p:blipFill>
          <a:blip r:embed="rId2"/>
          <a:stretch>
            <a:fillRect/>
          </a:stretch>
        </p:blipFill>
        <p:spPr>
          <a:xfrm>
            <a:off x="0" y="1434503"/>
            <a:ext cx="9144000" cy="3988993"/>
          </a:xfrm>
          <a:prstGeom prst="rect">
            <a:avLst/>
          </a:prstGeom>
        </p:spPr>
      </p:pic>
    </p:spTree>
    <p:extLst>
      <p:ext uri="{BB962C8B-B14F-4D97-AF65-F5344CB8AC3E}">
        <p14:creationId xmlns:p14="http://schemas.microsoft.com/office/powerpoint/2010/main" val="150170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D5AE-4321-4B77-9EA2-730583BF81A2}"/>
              </a:ext>
            </a:extLst>
          </p:cNvPr>
          <p:cNvSpPr>
            <a:spLocks noGrp="1"/>
          </p:cNvSpPr>
          <p:nvPr>
            <p:ph type="title"/>
          </p:nvPr>
        </p:nvSpPr>
        <p:spPr/>
        <p:txBody>
          <a:bodyPr/>
          <a:lstStyle/>
          <a:p>
            <a:pPr marL="342900" indent="-342900">
              <a:buFont typeface="Courier New" panose="02070309020205020404" pitchFamily="49" charset="0"/>
              <a:buChar char="o"/>
            </a:pPr>
            <a:r>
              <a:rPr lang="en-US" dirty="0"/>
              <a:t>Base Type – Use Higher Resolution Image</a:t>
            </a:r>
          </a:p>
        </p:txBody>
      </p:sp>
      <p:pic>
        <p:nvPicPr>
          <p:cNvPr id="4" name="Picture 3">
            <a:extLst>
              <a:ext uri="{FF2B5EF4-FFF2-40B4-BE49-F238E27FC236}">
                <a16:creationId xmlns:a16="http://schemas.microsoft.com/office/drawing/2014/main" id="{A047A4C0-0780-4178-AC32-0946AE6FC6C5}"/>
              </a:ext>
            </a:extLst>
          </p:cNvPr>
          <p:cNvPicPr>
            <a:picLocks noChangeAspect="1"/>
          </p:cNvPicPr>
          <p:nvPr/>
        </p:nvPicPr>
        <p:blipFill>
          <a:blip r:embed="rId2"/>
          <a:stretch>
            <a:fillRect/>
          </a:stretch>
        </p:blipFill>
        <p:spPr>
          <a:xfrm>
            <a:off x="0" y="685800"/>
            <a:ext cx="9144000" cy="5680988"/>
          </a:xfrm>
          <a:prstGeom prst="rect">
            <a:avLst/>
          </a:prstGeom>
        </p:spPr>
      </p:pic>
      <p:sp>
        <p:nvSpPr>
          <p:cNvPr id="5" name="Rectangle 4">
            <a:extLst>
              <a:ext uri="{FF2B5EF4-FFF2-40B4-BE49-F238E27FC236}">
                <a16:creationId xmlns:a16="http://schemas.microsoft.com/office/drawing/2014/main" id="{7229155C-AC92-461E-9948-4634CA9059EE}"/>
              </a:ext>
            </a:extLst>
          </p:cNvPr>
          <p:cNvSpPr/>
          <p:nvPr/>
        </p:nvSpPr>
        <p:spPr>
          <a:xfrm>
            <a:off x="1730012" y="4400550"/>
            <a:ext cx="870313" cy="2571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Tree>
    <p:extLst>
      <p:ext uri="{BB962C8B-B14F-4D97-AF65-F5344CB8AC3E}">
        <p14:creationId xmlns:p14="http://schemas.microsoft.com/office/powerpoint/2010/main" val="2721288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C946-07C9-43F1-B729-A503A1839B9E}"/>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00E48B49-3021-4A2E-A66A-88D415B366D8}"/>
              </a:ext>
            </a:extLst>
          </p:cNvPr>
          <p:cNvSpPr txBox="1"/>
          <p:nvPr/>
        </p:nvSpPr>
        <p:spPr>
          <a:xfrm>
            <a:off x="0" y="729842"/>
            <a:ext cx="9144000" cy="300082"/>
          </a:xfrm>
          <a:prstGeom prst="rect">
            <a:avLst/>
          </a:prstGeom>
          <a:solidFill>
            <a:schemeClr val="bg1"/>
          </a:solidFill>
        </p:spPr>
        <p:txBody>
          <a:bodyPr wrap="square" rtlCol="0">
            <a:spAutoFit/>
          </a:bodyPr>
          <a:lstStyle/>
          <a:p>
            <a:pPr marL="285750" indent="-285750">
              <a:buFont typeface="Wingdings" panose="05000000000000000000" pitchFamily="2" charset="2"/>
              <a:buChar char="q"/>
            </a:pPr>
            <a:r>
              <a:rPr lang="en-US" sz="1350" dirty="0"/>
              <a:t>If the soil types are ML, CL, OL, MH, CH, and OH, a recommended base type should be Cement Treated Base.</a:t>
            </a:r>
          </a:p>
        </p:txBody>
      </p:sp>
      <p:sp>
        <p:nvSpPr>
          <p:cNvPr id="5" name="Diamond 4">
            <a:extLst>
              <a:ext uri="{FF2B5EF4-FFF2-40B4-BE49-F238E27FC236}">
                <a16:creationId xmlns:a16="http://schemas.microsoft.com/office/drawing/2014/main" id="{09FE6AC6-03C8-42BA-9BD6-DEBF3324A8CC}"/>
              </a:ext>
            </a:extLst>
          </p:cNvPr>
          <p:cNvSpPr/>
          <p:nvPr/>
        </p:nvSpPr>
        <p:spPr>
          <a:xfrm>
            <a:off x="3622542" y="1335060"/>
            <a:ext cx="1845577" cy="951749"/>
          </a:xfrm>
          <a:prstGeom prst="diamond">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latin typeface="Arial" pitchFamily="34" charset="0"/>
                <a:cs typeface="Arial" pitchFamily="34" charset="0"/>
              </a:rPr>
              <a:t>Is the plasticity index of subgrade &lt;15</a:t>
            </a:r>
          </a:p>
        </p:txBody>
      </p:sp>
      <p:cxnSp>
        <p:nvCxnSpPr>
          <p:cNvPr id="6" name="Straight Connector 5">
            <a:extLst>
              <a:ext uri="{FF2B5EF4-FFF2-40B4-BE49-F238E27FC236}">
                <a16:creationId xmlns:a16="http://schemas.microsoft.com/office/drawing/2014/main" id="{13F23A7F-8B13-4E78-8CB8-F64AF064F653}"/>
              </a:ext>
            </a:extLst>
          </p:cNvPr>
          <p:cNvCxnSpPr>
            <a:cxnSpLocks/>
            <a:stCxn id="5" idx="2"/>
          </p:cNvCxnSpPr>
          <p:nvPr/>
        </p:nvCxnSpPr>
        <p:spPr>
          <a:xfrm>
            <a:off x="4545331" y="2286809"/>
            <a:ext cx="0" cy="324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2E8809-A99E-4837-977C-E7A90F973DBA}"/>
              </a:ext>
            </a:extLst>
          </p:cNvPr>
          <p:cNvCxnSpPr>
            <a:cxnSpLocks/>
          </p:cNvCxnSpPr>
          <p:nvPr/>
        </p:nvCxnSpPr>
        <p:spPr>
          <a:xfrm>
            <a:off x="3177924" y="2610186"/>
            <a:ext cx="2739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5CB95E9-902D-4B5C-A326-05D41121CBE2}"/>
              </a:ext>
            </a:extLst>
          </p:cNvPr>
          <p:cNvCxnSpPr>
            <a:cxnSpLocks/>
          </p:cNvCxnSpPr>
          <p:nvPr/>
        </p:nvCxnSpPr>
        <p:spPr>
          <a:xfrm>
            <a:off x="3177924" y="2610186"/>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87C6F2-77B7-453E-ACF2-1103AD21C564}"/>
              </a:ext>
            </a:extLst>
          </p:cNvPr>
          <p:cNvSpPr txBox="1"/>
          <p:nvPr/>
        </p:nvSpPr>
        <p:spPr>
          <a:xfrm>
            <a:off x="3177924" y="2415014"/>
            <a:ext cx="387153" cy="184666"/>
          </a:xfrm>
          <a:prstGeom prst="rect">
            <a:avLst/>
          </a:prstGeom>
          <a:noFill/>
        </p:spPr>
        <p:txBody>
          <a:bodyPr wrap="square" lIns="0" tIns="0" rIns="0" bIns="0" rtlCol="0">
            <a:spAutoFit/>
          </a:bodyPr>
          <a:lstStyle/>
          <a:p>
            <a:pPr algn="ctr"/>
            <a:r>
              <a:rPr lang="en-US" sz="1200" b="1" dirty="0"/>
              <a:t>YES</a:t>
            </a:r>
          </a:p>
        </p:txBody>
      </p:sp>
      <p:sp>
        <p:nvSpPr>
          <p:cNvPr id="10" name="TextBox 9">
            <a:extLst>
              <a:ext uri="{FF2B5EF4-FFF2-40B4-BE49-F238E27FC236}">
                <a16:creationId xmlns:a16="http://schemas.microsoft.com/office/drawing/2014/main" id="{102C6440-5C86-46A2-A5A6-415D2B342DCC}"/>
              </a:ext>
            </a:extLst>
          </p:cNvPr>
          <p:cNvSpPr txBox="1"/>
          <p:nvPr/>
        </p:nvSpPr>
        <p:spPr>
          <a:xfrm>
            <a:off x="5619747" y="2425522"/>
            <a:ext cx="300607" cy="184666"/>
          </a:xfrm>
          <a:prstGeom prst="rect">
            <a:avLst/>
          </a:prstGeom>
          <a:noFill/>
        </p:spPr>
        <p:txBody>
          <a:bodyPr wrap="square" lIns="0" tIns="0" rIns="0" bIns="0" rtlCol="0">
            <a:spAutoFit/>
          </a:bodyPr>
          <a:lstStyle/>
          <a:p>
            <a:pPr algn="ctr"/>
            <a:r>
              <a:rPr lang="en-US" sz="1200" b="1" dirty="0"/>
              <a:t>NO</a:t>
            </a:r>
          </a:p>
        </p:txBody>
      </p:sp>
      <p:cxnSp>
        <p:nvCxnSpPr>
          <p:cNvPr id="11" name="Straight Arrow Connector 10">
            <a:extLst>
              <a:ext uri="{FF2B5EF4-FFF2-40B4-BE49-F238E27FC236}">
                <a16:creationId xmlns:a16="http://schemas.microsoft.com/office/drawing/2014/main" id="{8447CC75-1557-4D51-A1F9-754CE295A6C8}"/>
              </a:ext>
            </a:extLst>
          </p:cNvPr>
          <p:cNvCxnSpPr>
            <a:cxnSpLocks/>
          </p:cNvCxnSpPr>
          <p:nvPr/>
        </p:nvCxnSpPr>
        <p:spPr>
          <a:xfrm>
            <a:off x="5920355" y="2610186"/>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E441DF0-82A2-40A1-8981-67562D915EB5}"/>
              </a:ext>
            </a:extLst>
          </p:cNvPr>
          <p:cNvSpPr/>
          <p:nvPr/>
        </p:nvSpPr>
        <p:spPr>
          <a:xfrm>
            <a:off x="1924050" y="3124948"/>
            <a:ext cx="2522219" cy="649727"/>
          </a:xfrm>
          <a:prstGeom prst="rect">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marL="171450" indent="-171450">
              <a:buFont typeface="Wingdings" panose="05000000000000000000" pitchFamily="2" charset="2"/>
              <a:buChar char="§"/>
            </a:pPr>
            <a:r>
              <a:rPr lang="en-US" sz="1100" dirty="0">
                <a:latin typeface="Arial" pitchFamily="34" charset="0"/>
                <a:cs typeface="Arial" pitchFamily="34" charset="0"/>
              </a:rPr>
              <a:t>Bond Breaker (≥1.0”) + 6” Cement Treated Base</a:t>
            </a:r>
          </a:p>
          <a:p>
            <a:pPr marL="171450" indent="-171450">
              <a:buFont typeface="Wingdings" panose="05000000000000000000" pitchFamily="2" charset="2"/>
              <a:buChar char="§"/>
            </a:pPr>
            <a:r>
              <a:rPr lang="en-US" sz="1100" dirty="0">
                <a:latin typeface="Arial" pitchFamily="34" charset="0"/>
                <a:cs typeface="Arial" pitchFamily="34" charset="0"/>
              </a:rPr>
              <a:t>4” Hot Mix Asphalt Base</a:t>
            </a:r>
          </a:p>
        </p:txBody>
      </p:sp>
      <p:sp>
        <p:nvSpPr>
          <p:cNvPr id="13" name="Diamond 12">
            <a:extLst>
              <a:ext uri="{FF2B5EF4-FFF2-40B4-BE49-F238E27FC236}">
                <a16:creationId xmlns:a16="http://schemas.microsoft.com/office/drawing/2014/main" id="{41D5BFE4-D8A2-46FC-ADA6-BFC90BAC3EFA}"/>
              </a:ext>
            </a:extLst>
          </p:cNvPr>
          <p:cNvSpPr/>
          <p:nvPr/>
        </p:nvSpPr>
        <p:spPr>
          <a:xfrm>
            <a:off x="4997566" y="3124059"/>
            <a:ext cx="1845577" cy="951749"/>
          </a:xfrm>
          <a:prstGeom prst="diamond">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latin typeface="Arial" pitchFamily="34" charset="0"/>
                <a:cs typeface="Arial" pitchFamily="34" charset="0"/>
              </a:rPr>
              <a:t>Is the soil type</a:t>
            </a:r>
          </a:p>
          <a:p>
            <a:pPr algn="ctr"/>
            <a:r>
              <a:rPr lang="en-US" sz="1100" dirty="0">
                <a:latin typeface="Arial" pitchFamily="34" charset="0"/>
                <a:cs typeface="Arial" pitchFamily="34" charset="0"/>
              </a:rPr>
              <a:t>: ML, CL, OL, MH, CH, OH</a:t>
            </a:r>
          </a:p>
        </p:txBody>
      </p:sp>
      <p:cxnSp>
        <p:nvCxnSpPr>
          <p:cNvPr id="14" name="Straight Connector 13">
            <a:extLst>
              <a:ext uri="{FF2B5EF4-FFF2-40B4-BE49-F238E27FC236}">
                <a16:creationId xmlns:a16="http://schemas.microsoft.com/office/drawing/2014/main" id="{24814FF8-AA80-4FD3-A80D-88CA2E95B8CB}"/>
              </a:ext>
            </a:extLst>
          </p:cNvPr>
          <p:cNvCxnSpPr>
            <a:cxnSpLocks/>
            <a:stCxn id="13" idx="2"/>
          </p:cNvCxnSpPr>
          <p:nvPr/>
        </p:nvCxnSpPr>
        <p:spPr>
          <a:xfrm flipH="1">
            <a:off x="5914833" y="4075808"/>
            <a:ext cx="5522" cy="323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D88731-336E-4BB5-BBD2-DDE5AF009CFF}"/>
              </a:ext>
            </a:extLst>
          </p:cNvPr>
          <p:cNvCxnSpPr>
            <a:cxnSpLocks/>
          </p:cNvCxnSpPr>
          <p:nvPr/>
        </p:nvCxnSpPr>
        <p:spPr>
          <a:xfrm>
            <a:off x="4547427" y="4398335"/>
            <a:ext cx="2739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C8CAFC3-CE37-4058-AB3C-D64DE24DC93A}"/>
              </a:ext>
            </a:extLst>
          </p:cNvPr>
          <p:cNvCxnSpPr>
            <a:cxnSpLocks/>
          </p:cNvCxnSpPr>
          <p:nvPr/>
        </p:nvCxnSpPr>
        <p:spPr>
          <a:xfrm>
            <a:off x="4547427" y="4398335"/>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11D46B-BB58-4B87-9544-A6CD1D8102B6}"/>
              </a:ext>
            </a:extLst>
          </p:cNvPr>
          <p:cNvSpPr txBox="1"/>
          <p:nvPr/>
        </p:nvSpPr>
        <p:spPr>
          <a:xfrm>
            <a:off x="4547427" y="4203163"/>
            <a:ext cx="387153" cy="184666"/>
          </a:xfrm>
          <a:prstGeom prst="rect">
            <a:avLst/>
          </a:prstGeom>
          <a:noFill/>
        </p:spPr>
        <p:txBody>
          <a:bodyPr wrap="square" lIns="0" tIns="0" rIns="0" bIns="0" rtlCol="0">
            <a:spAutoFit/>
          </a:bodyPr>
          <a:lstStyle/>
          <a:p>
            <a:pPr algn="ctr"/>
            <a:r>
              <a:rPr lang="en-US" sz="1200" b="1" dirty="0"/>
              <a:t>YES</a:t>
            </a:r>
          </a:p>
        </p:txBody>
      </p:sp>
      <p:sp>
        <p:nvSpPr>
          <p:cNvPr id="18" name="TextBox 17">
            <a:extLst>
              <a:ext uri="{FF2B5EF4-FFF2-40B4-BE49-F238E27FC236}">
                <a16:creationId xmlns:a16="http://schemas.microsoft.com/office/drawing/2014/main" id="{F0164896-DD3C-4406-9242-1BE9CB65CDAD}"/>
              </a:ext>
            </a:extLst>
          </p:cNvPr>
          <p:cNvSpPr txBox="1"/>
          <p:nvPr/>
        </p:nvSpPr>
        <p:spPr>
          <a:xfrm>
            <a:off x="6989250" y="4213671"/>
            <a:ext cx="300607" cy="184666"/>
          </a:xfrm>
          <a:prstGeom prst="rect">
            <a:avLst/>
          </a:prstGeom>
          <a:noFill/>
        </p:spPr>
        <p:txBody>
          <a:bodyPr wrap="square" lIns="0" tIns="0" rIns="0" bIns="0" rtlCol="0">
            <a:spAutoFit/>
          </a:bodyPr>
          <a:lstStyle/>
          <a:p>
            <a:pPr algn="ctr"/>
            <a:r>
              <a:rPr lang="en-US" sz="1200" b="1" dirty="0"/>
              <a:t>NO</a:t>
            </a:r>
          </a:p>
        </p:txBody>
      </p:sp>
      <p:cxnSp>
        <p:nvCxnSpPr>
          <p:cNvPr id="19" name="Straight Arrow Connector 18">
            <a:extLst>
              <a:ext uri="{FF2B5EF4-FFF2-40B4-BE49-F238E27FC236}">
                <a16:creationId xmlns:a16="http://schemas.microsoft.com/office/drawing/2014/main" id="{5FC73055-93AA-43DF-BE26-4520A2A2978C}"/>
              </a:ext>
            </a:extLst>
          </p:cNvPr>
          <p:cNvCxnSpPr>
            <a:cxnSpLocks/>
          </p:cNvCxnSpPr>
          <p:nvPr/>
        </p:nvCxnSpPr>
        <p:spPr>
          <a:xfrm>
            <a:off x="7289858" y="4398335"/>
            <a:ext cx="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D39F1CD-2871-4304-9281-B570772F75AD}"/>
              </a:ext>
            </a:extLst>
          </p:cNvPr>
          <p:cNvSpPr/>
          <p:nvPr/>
        </p:nvSpPr>
        <p:spPr>
          <a:xfrm>
            <a:off x="3284220" y="4913899"/>
            <a:ext cx="2522219" cy="465127"/>
          </a:xfrm>
          <a:prstGeom prst="rect">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marL="171450" indent="-171450">
              <a:buFont typeface="Wingdings" panose="05000000000000000000" pitchFamily="2" charset="2"/>
              <a:buChar char="§"/>
            </a:pPr>
            <a:r>
              <a:rPr lang="en-US" sz="1100" dirty="0">
                <a:latin typeface="Arial" pitchFamily="34" charset="0"/>
                <a:cs typeface="Arial" pitchFamily="34" charset="0"/>
              </a:rPr>
              <a:t>Bond Breaker (≥1.0”) + Cement Treated Base (≥6.0”) </a:t>
            </a:r>
          </a:p>
        </p:txBody>
      </p:sp>
      <p:sp>
        <p:nvSpPr>
          <p:cNvPr id="21" name="Rectangle 20">
            <a:extLst>
              <a:ext uri="{FF2B5EF4-FFF2-40B4-BE49-F238E27FC236}">
                <a16:creationId xmlns:a16="http://schemas.microsoft.com/office/drawing/2014/main" id="{43886687-572E-463A-888B-B98E8C3CE109}"/>
              </a:ext>
            </a:extLst>
          </p:cNvPr>
          <p:cNvSpPr/>
          <p:nvPr/>
        </p:nvSpPr>
        <p:spPr>
          <a:xfrm>
            <a:off x="6025323" y="4913899"/>
            <a:ext cx="2522219" cy="649727"/>
          </a:xfrm>
          <a:prstGeom prst="rect">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marL="171450" indent="-171450">
              <a:buFont typeface="Wingdings" panose="05000000000000000000" pitchFamily="2" charset="2"/>
              <a:buChar char="§"/>
            </a:pPr>
            <a:r>
              <a:rPr lang="en-US" sz="1100" dirty="0">
                <a:latin typeface="Arial" pitchFamily="34" charset="0"/>
                <a:cs typeface="Arial" pitchFamily="34" charset="0"/>
              </a:rPr>
              <a:t>Bond Breaker (≥1.0”) + Cement Treated Base (≥6.0”)</a:t>
            </a:r>
          </a:p>
          <a:p>
            <a:pPr marL="171450" indent="-171450">
              <a:buFont typeface="Wingdings" panose="05000000000000000000" pitchFamily="2" charset="2"/>
              <a:buChar char="§"/>
            </a:pPr>
            <a:r>
              <a:rPr lang="en-US" sz="1100" dirty="0">
                <a:latin typeface="Arial" pitchFamily="34" charset="0"/>
                <a:cs typeface="Arial" pitchFamily="34" charset="0"/>
              </a:rPr>
              <a:t>Hot Mix Asphalt Base (≥4.0”)</a:t>
            </a:r>
          </a:p>
        </p:txBody>
      </p:sp>
      <p:sp>
        <p:nvSpPr>
          <p:cNvPr id="22" name="TextBox 21">
            <a:extLst>
              <a:ext uri="{FF2B5EF4-FFF2-40B4-BE49-F238E27FC236}">
                <a16:creationId xmlns:a16="http://schemas.microsoft.com/office/drawing/2014/main" id="{D31180F7-2D8D-488B-9FBE-370A7046F110}"/>
              </a:ext>
            </a:extLst>
          </p:cNvPr>
          <p:cNvSpPr txBox="1"/>
          <p:nvPr/>
        </p:nvSpPr>
        <p:spPr>
          <a:xfrm>
            <a:off x="4692732" y="5575850"/>
            <a:ext cx="3854810" cy="830997"/>
          </a:xfrm>
          <a:prstGeom prst="rect">
            <a:avLst/>
          </a:prstGeom>
          <a:solidFill>
            <a:schemeClr val="bg1"/>
          </a:solidFill>
          <a:ln w="6350">
            <a:solidFill>
              <a:schemeClr val="accent1">
                <a:shade val="95000"/>
                <a:satMod val="105000"/>
              </a:schemeClr>
            </a:solidFill>
            <a:prstDash val="sysDash"/>
          </a:ln>
        </p:spPr>
        <p:txBody>
          <a:bodyPr wrap="square" rtlCol="0">
            <a:spAutoFit/>
          </a:bodyPr>
          <a:lstStyle/>
          <a:p>
            <a:pPr marL="171450" indent="-171450">
              <a:buFont typeface="Wingdings" panose="05000000000000000000" pitchFamily="2" charset="2"/>
              <a:buChar char="§"/>
            </a:pPr>
            <a:r>
              <a:rPr lang="en-US" sz="1200" dirty="0"/>
              <a:t>Engineer is able to increase the base thickness, but </a:t>
            </a:r>
          </a:p>
          <a:p>
            <a:pPr marL="171450" indent="-171450">
              <a:buFont typeface="Wingdings" panose="05000000000000000000" pitchFamily="2" charset="2"/>
              <a:buChar char="§"/>
            </a:pPr>
            <a:r>
              <a:rPr lang="en-US" sz="1200" dirty="0" err="1"/>
              <a:t>TxCRCP</a:t>
            </a:r>
            <a:r>
              <a:rPr lang="en-US" sz="1200" dirty="0"/>
              <a:t>-ME design input should always be</a:t>
            </a:r>
          </a:p>
          <a:p>
            <a:pPr marL="628650" lvl="1" indent="-171450">
              <a:buFont typeface="Wingdings" panose="05000000000000000000" pitchFamily="2" charset="2"/>
              <a:buChar char="§"/>
            </a:pPr>
            <a:r>
              <a:rPr lang="en-US" sz="1200" dirty="0"/>
              <a:t>No greater than 6” in cement treated base </a:t>
            </a:r>
          </a:p>
          <a:p>
            <a:pPr marL="628650" lvl="1" indent="-171450">
              <a:buFont typeface="Wingdings" panose="05000000000000000000" pitchFamily="2" charset="2"/>
              <a:buChar char="§"/>
            </a:pPr>
            <a:r>
              <a:rPr lang="en-US" sz="1200" dirty="0"/>
              <a:t>No greater than 4” in HMA base</a:t>
            </a:r>
          </a:p>
        </p:txBody>
      </p:sp>
      <p:sp>
        <p:nvSpPr>
          <p:cNvPr id="23" name="TextBox 22">
            <a:extLst>
              <a:ext uri="{FF2B5EF4-FFF2-40B4-BE49-F238E27FC236}">
                <a16:creationId xmlns:a16="http://schemas.microsoft.com/office/drawing/2014/main" id="{4FA7ADBE-A33A-4D4F-A8D6-2F7DF57749C9}"/>
              </a:ext>
            </a:extLst>
          </p:cNvPr>
          <p:cNvSpPr txBox="1"/>
          <p:nvPr/>
        </p:nvSpPr>
        <p:spPr>
          <a:xfrm>
            <a:off x="-2360" y="1179933"/>
            <a:ext cx="3624902" cy="646331"/>
          </a:xfrm>
          <a:prstGeom prst="rect">
            <a:avLst/>
          </a:prstGeom>
          <a:solidFill>
            <a:schemeClr val="bg1"/>
          </a:solidFill>
        </p:spPr>
        <p:txBody>
          <a:bodyPr wrap="square" rtlCol="0">
            <a:spAutoFit/>
          </a:bodyPr>
          <a:lstStyle/>
          <a:p>
            <a:r>
              <a:rPr lang="en-US" dirty="0"/>
              <a:t>  </a:t>
            </a:r>
            <a:r>
              <a:rPr lang="en-US" sz="1200" dirty="0"/>
              <a:t>Recommended</a:t>
            </a:r>
          </a:p>
          <a:p>
            <a:pPr algn="ctr"/>
            <a:r>
              <a:rPr lang="en-US" dirty="0"/>
              <a:t>Base Type Selection Guidelines</a:t>
            </a:r>
          </a:p>
        </p:txBody>
      </p:sp>
    </p:spTree>
    <p:extLst>
      <p:ext uri="{BB962C8B-B14F-4D97-AF65-F5344CB8AC3E}">
        <p14:creationId xmlns:p14="http://schemas.microsoft.com/office/powerpoint/2010/main" val="4113625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17069-66A0-4F77-8689-9ADDA843B1EC}"/>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F72F0725-4D43-4052-BCD2-613A29BB5504}"/>
              </a:ext>
            </a:extLst>
          </p:cNvPr>
          <p:cNvPicPr>
            <a:picLocks noChangeAspect="1"/>
          </p:cNvPicPr>
          <p:nvPr/>
        </p:nvPicPr>
        <p:blipFill>
          <a:blip r:embed="rId2"/>
          <a:stretch>
            <a:fillRect/>
          </a:stretch>
        </p:blipFill>
        <p:spPr>
          <a:xfrm>
            <a:off x="0" y="1570135"/>
            <a:ext cx="9144000" cy="3717729"/>
          </a:xfrm>
          <a:prstGeom prst="rect">
            <a:avLst/>
          </a:prstGeom>
        </p:spPr>
      </p:pic>
    </p:spTree>
    <p:extLst>
      <p:ext uri="{BB962C8B-B14F-4D97-AF65-F5344CB8AC3E}">
        <p14:creationId xmlns:p14="http://schemas.microsoft.com/office/powerpoint/2010/main" val="2150656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B060-23FF-4886-9BDB-A17C09A690F6}"/>
              </a:ext>
            </a:extLst>
          </p:cNvPr>
          <p:cNvSpPr>
            <a:spLocks noGrp="1"/>
          </p:cNvSpPr>
          <p:nvPr>
            <p:ph type="title"/>
          </p:nvPr>
        </p:nvSpPr>
        <p:spPr/>
        <p:txBody>
          <a:bodyPr/>
          <a:lstStyle/>
          <a:p>
            <a:r>
              <a:rPr lang="en-US" dirty="0"/>
              <a:t>Print</a:t>
            </a:r>
          </a:p>
        </p:txBody>
      </p:sp>
      <p:pic>
        <p:nvPicPr>
          <p:cNvPr id="4" name="Picture 3">
            <a:extLst>
              <a:ext uri="{FF2B5EF4-FFF2-40B4-BE49-F238E27FC236}">
                <a16:creationId xmlns:a16="http://schemas.microsoft.com/office/drawing/2014/main" id="{B064C751-F593-4194-8DBD-593F922C9EA0}"/>
              </a:ext>
            </a:extLst>
          </p:cNvPr>
          <p:cNvPicPr>
            <a:picLocks noChangeAspect="1"/>
          </p:cNvPicPr>
          <p:nvPr/>
        </p:nvPicPr>
        <p:blipFill>
          <a:blip r:embed="rId2"/>
          <a:stretch>
            <a:fillRect/>
          </a:stretch>
        </p:blipFill>
        <p:spPr>
          <a:xfrm>
            <a:off x="1921800" y="0"/>
            <a:ext cx="5300395" cy="6858000"/>
          </a:xfrm>
          <a:prstGeom prst="rect">
            <a:avLst/>
          </a:prstGeom>
        </p:spPr>
      </p:pic>
      <p:sp>
        <p:nvSpPr>
          <p:cNvPr id="5" name="TextBox 4">
            <a:extLst>
              <a:ext uri="{FF2B5EF4-FFF2-40B4-BE49-F238E27FC236}">
                <a16:creationId xmlns:a16="http://schemas.microsoft.com/office/drawing/2014/main" id="{584C001E-CD9C-418B-84F8-3B49367090D4}"/>
              </a:ext>
            </a:extLst>
          </p:cNvPr>
          <p:cNvSpPr txBox="1"/>
          <p:nvPr/>
        </p:nvSpPr>
        <p:spPr>
          <a:xfrm>
            <a:off x="1349825" y="3467100"/>
            <a:ext cx="6444343" cy="830997"/>
          </a:xfrm>
          <a:prstGeom prst="rect">
            <a:avLst/>
          </a:prstGeom>
          <a:noFill/>
        </p:spPr>
        <p:txBody>
          <a:bodyPr wrap="square" rtlCol="0">
            <a:spAutoFit/>
          </a:bodyPr>
          <a:lstStyle/>
          <a:p>
            <a:pPr algn="ctr"/>
            <a:r>
              <a:rPr lang="en-US" sz="1600" dirty="0">
                <a:highlight>
                  <a:srgbClr val="FFFF00"/>
                </a:highlight>
              </a:rPr>
              <a:t>Font size is too small to be included in the pavement design report.</a:t>
            </a:r>
          </a:p>
          <a:p>
            <a:pPr algn="ctr"/>
            <a:endParaRPr lang="en-US" sz="1600" dirty="0">
              <a:highlight>
                <a:srgbClr val="FFFF00"/>
              </a:highlight>
            </a:endParaRPr>
          </a:p>
          <a:p>
            <a:pPr algn="ctr"/>
            <a:r>
              <a:rPr lang="en-US" sz="1600" dirty="0">
                <a:highlight>
                  <a:srgbClr val="FFFF00"/>
                </a:highlight>
              </a:rPr>
              <a:t>Default Layout – Landscape with full page</a:t>
            </a:r>
          </a:p>
        </p:txBody>
      </p:sp>
    </p:spTree>
    <p:extLst>
      <p:ext uri="{BB962C8B-B14F-4D97-AF65-F5344CB8AC3E}">
        <p14:creationId xmlns:p14="http://schemas.microsoft.com/office/powerpoint/2010/main" val="3105176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7B02-36F3-479D-A5AC-326F4BB93353}"/>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2FF20047-6FFE-4284-808C-4B4327EFDE6D}"/>
              </a:ext>
            </a:extLst>
          </p:cNvPr>
          <p:cNvPicPr>
            <a:picLocks noChangeAspect="1"/>
          </p:cNvPicPr>
          <p:nvPr/>
        </p:nvPicPr>
        <p:blipFill>
          <a:blip r:embed="rId2"/>
          <a:stretch>
            <a:fillRect/>
          </a:stretch>
        </p:blipFill>
        <p:spPr>
          <a:xfrm>
            <a:off x="880136" y="0"/>
            <a:ext cx="7383728" cy="6858000"/>
          </a:xfrm>
          <a:prstGeom prst="rect">
            <a:avLst/>
          </a:prstGeom>
        </p:spPr>
      </p:pic>
      <p:sp>
        <p:nvSpPr>
          <p:cNvPr id="5" name="Rectangle 4">
            <a:extLst>
              <a:ext uri="{FF2B5EF4-FFF2-40B4-BE49-F238E27FC236}">
                <a16:creationId xmlns:a16="http://schemas.microsoft.com/office/drawing/2014/main" id="{1CD8615D-137A-4E80-A3E8-98F6B2BD7A38}"/>
              </a:ext>
            </a:extLst>
          </p:cNvPr>
          <p:cNvSpPr/>
          <p:nvPr/>
        </p:nvSpPr>
        <p:spPr>
          <a:xfrm>
            <a:off x="880136" y="1381125"/>
            <a:ext cx="3777590" cy="1095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
        <p:nvSpPr>
          <p:cNvPr id="6" name="Rectangle 5">
            <a:extLst>
              <a:ext uri="{FF2B5EF4-FFF2-40B4-BE49-F238E27FC236}">
                <a16:creationId xmlns:a16="http://schemas.microsoft.com/office/drawing/2014/main" id="{8833485A-4ABB-47A4-9BCF-411905A378E0}"/>
              </a:ext>
            </a:extLst>
          </p:cNvPr>
          <p:cNvSpPr/>
          <p:nvPr/>
        </p:nvSpPr>
        <p:spPr>
          <a:xfrm>
            <a:off x="880136" y="2609850"/>
            <a:ext cx="3777590" cy="638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Tree>
    <p:extLst>
      <p:ext uri="{BB962C8B-B14F-4D97-AF65-F5344CB8AC3E}">
        <p14:creationId xmlns:p14="http://schemas.microsoft.com/office/powerpoint/2010/main" val="143855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F02FEC-1392-43BB-A6F6-E109217EA823}"/>
              </a:ext>
            </a:extLst>
          </p:cNvPr>
          <p:cNvSpPr>
            <a:spLocks noGrp="1"/>
          </p:cNvSpPr>
          <p:nvPr>
            <p:ph type="title"/>
          </p:nvPr>
        </p:nvSpPr>
        <p:spPr/>
        <p:txBody>
          <a:bodyPr/>
          <a:lstStyle/>
          <a:p>
            <a:endParaRPr lang="en-US"/>
          </a:p>
        </p:txBody>
      </p:sp>
      <p:pic>
        <p:nvPicPr>
          <p:cNvPr id="8" name="Picture 7">
            <a:extLst>
              <a:ext uri="{FF2B5EF4-FFF2-40B4-BE49-F238E27FC236}">
                <a16:creationId xmlns:a16="http://schemas.microsoft.com/office/drawing/2014/main" id="{F405B75A-3773-4F07-A6BC-81E3D1363BA7}"/>
              </a:ext>
            </a:extLst>
          </p:cNvPr>
          <p:cNvPicPr>
            <a:picLocks noChangeAspect="1"/>
          </p:cNvPicPr>
          <p:nvPr/>
        </p:nvPicPr>
        <p:blipFill>
          <a:blip r:embed="rId2"/>
          <a:stretch>
            <a:fillRect/>
          </a:stretch>
        </p:blipFill>
        <p:spPr>
          <a:xfrm>
            <a:off x="0" y="1454865"/>
            <a:ext cx="9144000" cy="3948270"/>
          </a:xfrm>
          <a:prstGeom prst="rect">
            <a:avLst/>
          </a:prstGeom>
        </p:spPr>
      </p:pic>
    </p:spTree>
    <p:extLst>
      <p:ext uri="{BB962C8B-B14F-4D97-AF65-F5344CB8AC3E}">
        <p14:creationId xmlns:p14="http://schemas.microsoft.com/office/powerpoint/2010/main" val="86667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8CDB-36E1-42B7-8D45-CB3D5266DD22}"/>
              </a:ext>
            </a:extLst>
          </p:cNvPr>
          <p:cNvSpPr>
            <a:spLocks noGrp="1"/>
          </p:cNvSpPr>
          <p:nvPr>
            <p:ph type="title"/>
          </p:nvPr>
        </p:nvSpPr>
        <p:spPr/>
        <p:txBody>
          <a:bodyPr/>
          <a:lstStyle/>
          <a:p>
            <a:r>
              <a:rPr lang="en-US" dirty="0"/>
              <a:t>From email</a:t>
            </a:r>
          </a:p>
        </p:txBody>
      </p:sp>
      <p:pic>
        <p:nvPicPr>
          <p:cNvPr id="7" name="Picture 6">
            <a:extLst>
              <a:ext uri="{FF2B5EF4-FFF2-40B4-BE49-F238E27FC236}">
                <a16:creationId xmlns:a16="http://schemas.microsoft.com/office/drawing/2014/main" id="{8203A4BF-CFB7-4C73-8B92-34BD776E99F0}"/>
              </a:ext>
            </a:extLst>
          </p:cNvPr>
          <p:cNvPicPr>
            <a:picLocks noChangeAspect="1"/>
          </p:cNvPicPr>
          <p:nvPr/>
        </p:nvPicPr>
        <p:blipFill>
          <a:blip r:embed="rId2"/>
          <a:stretch>
            <a:fillRect/>
          </a:stretch>
        </p:blipFill>
        <p:spPr>
          <a:xfrm>
            <a:off x="0" y="1035044"/>
            <a:ext cx="9144000" cy="4787911"/>
          </a:xfrm>
          <a:prstGeom prst="rect">
            <a:avLst/>
          </a:prstGeom>
        </p:spPr>
      </p:pic>
    </p:spTree>
    <p:extLst>
      <p:ext uri="{BB962C8B-B14F-4D97-AF65-F5344CB8AC3E}">
        <p14:creationId xmlns:p14="http://schemas.microsoft.com/office/powerpoint/2010/main" val="277731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AD2C-8EA0-4FED-8C10-1C3C6518726D}"/>
              </a:ext>
            </a:extLst>
          </p:cNvPr>
          <p:cNvSpPr>
            <a:spLocks noGrp="1"/>
          </p:cNvSpPr>
          <p:nvPr>
            <p:ph type="title"/>
          </p:nvPr>
        </p:nvSpPr>
        <p:spPr>
          <a:xfrm>
            <a:off x="253678" y="109728"/>
            <a:ext cx="8353424" cy="400110"/>
          </a:xfrm>
        </p:spPr>
        <p:txBody>
          <a:bodyPr/>
          <a:lstStyle/>
          <a:p>
            <a:pPr marL="342900" indent="-342900">
              <a:buFont typeface="Courier New" panose="02070309020205020404" pitchFamily="49" charset="0"/>
              <a:buChar char="o"/>
            </a:pPr>
            <a:r>
              <a:rPr lang="en-US" dirty="0"/>
              <a:t>STEP 1/District – Delete</a:t>
            </a:r>
          </a:p>
        </p:txBody>
      </p:sp>
      <p:pic>
        <p:nvPicPr>
          <p:cNvPr id="4" name="Picture 3">
            <a:extLst>
              <a:ext uri="{FF2B5EF4-FFF2-40B4-BE49-F238E27FC236}">
                <a16:creationId xmlns:a16="http://schemas.microsoft.com/office/drawing/2014/main" id="{F567BA2B-0507-40EB-BE5D-34A31BD34666}"/>
              </a:ext>
            </a:extLst>
          </p:cNvPr>
          <p:cNvPicPr>
            <a:picLocks noChangeAspect="1"/>
          </p:cNvPicPr>
          <p:nvPr/>
        </p:nvPicPr>
        <p:blipFill>
          <a:blip r:embed="rId2"/>
          <a:stretch>
            <a:fillRect/>
          </a:stretch>
        </p:blipFill>
        <p:spPr>
          <a:xfrm>
            <a:off x="2047875" y="647457"/>
            <a:ext cx="5063563" cy="5739211"/>
          </a:xfrm>
          <a:prstGeom prst="rect">
            <a:avLst/>
          </a:prstGeom>
        </p:spPr>
      </p:pic>
      <p:sp>
        <p:nvSpPr>
          <p:cNvPr id="12" name="TextBox 11">
            <a:extLst>
              <a:ext uri="{FF2B5EF4-FFF2-40B4-BE49-F238E27FC236}">
                <a16:creationId xmlns:a16="http://schemas.microsoft.com/office/drawing/2014/main" id="{E7EAA5B1-D8A6-4F39-A9A5-3AE1E1AB218A}"/>
              </a:ext>
            </a:extLst>
          </p:cNvPr>
          <p:cNvSpPr txBox="1"/>
          <p:nvPr/>
        </p:nvSpPr>
        <p:spPr>
          <a:xfrm>
            <a:off x="3067399" y="859823"/>
            <a:ext cx="3674378" cy="861774"/>
          </a:xfrm>
          <a:prstGeom prst="rect">
            <a:avLst/>
          </a:prstGeom>
          <a:noFill/>
        </p:spPr>
        <p:txBody>
          <a:bodyPr wrap="square" rtlCol="0">
            <a:spAutoFit/>
          </a:bodyPr>
          <a:lstStyle/>
          <a:p>
            <a:pPr algn="ctr"/>
            <a:r>
              <a:rPr lang="en-US" sz="5000" dirty="0">
                <a:solidFill>
                  <a:srgbClr val="FF0000"/>
                </a:solidFill>
              </a:rPr>
              <a:t>DELETE</a:t>
            </a:r>
          </a:p>
        </p:txBody>
      </p:sp>
      <p:cxnSp>
        <p:nvCxnSpPr>
          <p:cNvPr id="15" name="Straight Connector 14">
            <a:extLst>
              <a:ext uri="{FF2B5EF4-FFF2-40B4-BE49-F238E27FC236}">
                <a16:creationId xmlns:a16="http://schemas.microsoft.com/office/drawing/2014/main" id="{780994FA-76C3-47D7-BEB2-93DA2704DF2B}"/>
              </a:ext>
            </a:extLst>
          </p:cNvPr>
          <p:cNvCxnSpPr>
            <a:cxnSpLocks/>
          </p:cNvCxnSpPr>
          <p:nvPr/>
        </p:nvCxnSpPr>
        <p:spPr>
          <a:xfrm flipV="1">
            <a:off x="2914650" y="693629"/>
            <a:ext cx="3990975" cy="12216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5315340-6195-4728-A555-827F094F4A2E}"/>
              </a:ext>
            </a:extLst>
          </p:cNvPr>
          <p:cNvCxnSpPr>
            <a:cxnSpLocks/>
          </p:cNvCxnSpPr>
          <p:nvPr/>
        </p:nvCxnSpPr>
        <p:spPr>
          <a:xfrm>
            <a:off x="2914650" y="687516"/>
            <a:ext cx="4067175" cy="1303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E7BACB-0D29-414D-85F7-AE6DD1C8F806}"/>
              </a:ext>
            </a:extLst>
          </p:cNvPr>
          <p:cNvSpPr txBox="1"/>
          <p:nvPr/>
        </p:nvSpPr>
        <p:spPr>
          <a:xfrm>
            <a:off x="3345212" y="5135425"/>
            <a:ext cx="2453576" cy="338554"/>
          </a:xfrm>
          <a:prstGeom prst="rect">
            <a:avLst/>
          </a:prstGeom>
          <a:solidFill>
            <a:srgbClr val="FFFF00"/>
          </a:solidFill>
        </p:spPr>
        <p:txBody>
          <a:bodyPr wrap="square" rtlCol="0">
            <a:spAutoFit/>
          </a:bodyPr>
          <a:lstStyle/>
          <a:p>
            <a:pPr algn="ctr"/>
            <a:r>
              <a:rPr lang="en-US" sz="1600" dirty="0"/>
              <a:t>Only MAP like County</a:t>
            </a:r>
          </a:p>
        </p:txBody>
      </p:sp>
    </p:spTree>
    <p:extLst>
      <p:ext uri="{BB962C8B-B14F-4D97-AF65-F5344CB8AC3E}">
        <p14:creationId xmlns:p14="http://schemas.microsoft.com/office/powerpoint/2010/main" val="313808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F02FEC-1392-43BB-A6F6-E109217EA823}"/>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908DFD42-1038-4A43-A51E-A5694F3D2E34}"/>
              </a:ext>
            </a:extLst>
          </p:cNvPr>
          <p:cNvPicPr>
            <a:picLocks noChangeAspect="1"/>
          </p:cNvPicPr>
          <p:nvPr/>
        </p:nvPicPr>
        <p:blipFill>
          <a:blip r:embed="rId2"/>
          <a:stretch>
            <a:fillRect/>
          </a:stretch>
        </p:blipFill>
        <p:spPr>
          <a:xfrm>
            <a:off x="0" y="851750"/>
            <a:ext cx="9144000" cy="5154500"/>
          </a:xfrm>
          <a:prstGeom prst="rect">
            <a:avLst/>
          </a:prstGeom>
        </p:spPr>
      </p:pic>
    </p:spTree>
    <p:extLst>
      <p:ext uri="{BB962C8B-B14F-4D97-AF65-F5344CB8AC3E}">
        <p14:creationId xmlns:p14="http://schemas.microsoft.com/office/powerpoint/2010/main" val="154222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6D73-CE1F-491F-9416-FC255FC0F865}"/>
              </a:ext>
            </a:extLst>
          </p:cNvPr>
          <p:cNvSpPr>
            <a:spLocks noGrp="1"/>
          </p:cNvSpPr>
          <p:nvPr>
            <p:ph type="title"/>
          </p:nvPr>
        </p:nvSpPr>
        <p:spPr>
          <a:xfrm>
            <a:off x="253678" y="109728"/>
            <a:ext cx="8353424" cy="400110"/>
          </a:xfrm>
        </p:spPr>
        <p:txBody>
          <a:bodyPr/>
          <a:lstStyle/>
          <a:p>
            <a:pPr marL="342900" indent="-342900">
              <a:buFont typeface="Wingdings" panose="05000000000000000000" pitchFamily="2" charset="2"/>
              <a:buChar char="q"/>
            </a:pPr>
            <a:r>
              <a:rPr lang="en-US" dirty="0"/>
              <a:t>Design Traffic – Replace/Use Higher Resolution Image</a:t>
            </a:r>
          </a:p>
        </p:txBody>
      </p:sp>
      <p:pic>
        <p:nvPicPr>
          <p:cNvPr id="4" name="Content Placeholder 3">
            <a:extLst>
              <a:ext uri="{FF2B5EF4-FFF2-40B4-BE49-F238E27FC236}">
                <a16:creationId xmlns:a16="http://schemas.microsoft.com/office/drawing/2014/main" id="{FD825D3B-FCF8-463B-BCA6-11C023B244C0}"/>
              </a:ext>
            </a:extLst>
          </p:cNvPr>
          <p:cNvPicPr>
            <a:picLocks noGrp="1" noChangeAspect="1"/>
          </p:cNvPicPr>
          <p:nvPr>
            <p:ph idx="1"/>
          </p:nvPr>
        </p:nvPicPr>
        <p:blipFill>
          <a:blip r:embed="rId2"/>
          <a:stretch>
            <a:fillRect/>
          </a:stretch>
        </p:blipFill>
        <p:spPr>
          <a:xfrm>
            <a:off x="461297" y="1055688"/>
            <a:ext cx="8062655" cy="5181600"/>
          </a:xfrm>
          <a:prstGeom prst="rect">
            <a:avLst/>
          </a:prstGeom>
        </p:spPr>
      </p:pic>
      <p:sp>
        <p:nvSpPr>
          <p:cNvPr id="7" name="Rectangle 6">
            <a:extLst>
              <a:ext uri="{FF2B5EF4-FFF2-40B4-BE49-F238E27FC236}">
                <a16:creationId xmlns:a16="http://schemas.microsoft.com/office/drawing/2014/main" id="{F3630B21-389D-4CD3-A295-69579D3C1B18}"/>
              </a:ext>
            </a:extLst>
          </p:cNvPr>
          <p:cNvSpPr/>
          <p:nvPr/>
        </p:nvSpPr>
        <p:spPr>
          <a:xfrm>
            <a:off x="4760303" y="3114675"/>
            <a:ext cx="4010071" cy="3970318"/>
          </a:xfrm>
          <a:prstGeom prst="rect">
            <a:avLst/>
          </a:prstGeom>
          <a:solidFill>
            <a:srgbClr val="FFFF00"/>
          </a:solidFill>
          <a:ln>
            <a:solidFill>
              <a:srgbClr val="FF0000"/>
            </a:solidFill>
          </a:ln>
        </p:spPr>
        <p:txBody>
          <a:bodyPr wrap="square">
            <a:spAutoFit/>
          </a:bodyPr>
          <a:lstStyle/>
          <a:p>
            <a:r>
              <a:rPr lang="en-US" sz="1200" dirty="0">
                <a:latin typeface="Arial" pitchFamily="34" charset="0"/>
                <a:cs typeface="Arial" pitchFamily="34" charset="0"/>
              </a:rPr>
              <a:t> </a:t>
            </a:r>
            <a:r>
              <a:rPr lang="en-US" sz="1200" b="1" dirty="0">
                <a:latin typeface="Arial" pitchFamily="34" charset="0"/>
                <a:cs typeface="Arial" pitchFamily="34" charset="0"/>
              </a:rPr>
              <a:t>* Use Form 2124 for traffic data request</a:t>
            </a:r>
          </a:p>
          <a:p>
            <a:r>
              <a:rPr lang="en-US" sz="1200" dirty="0">
                <a:latin typeface="Arial" pitchFamily="34" charset="0"/>
                <a:cs typeface="Arial" pitchFamily="34" charset="0"/>
              </a:rPr>
              <a:t>     : Transportation Planning and Programming Division </a:t>
            </a:r>
          </a:p>
          <a:p>
            <a:r>
              <a:rPr lang="en-US" sz="1200" dirty="0">
                <a:latin typeface="Arial" pitchFamily="34" charset="0"/>
                <a:cs typeface="Arial" pitchFamily="34" charset="0"/>
              </a:rPr>
              <a:t>       Traffic Analysis for Highway Design</a:t>
            </a:r>
          </a:p>
          <a:p>
            <a:endParaRPr lang="en-US" sz="1200" dirty="0">
              <a:latin typeface="Arial" pitchFamily="34" charset="0"/>
              <a:cs typeface="Arial" pitchFamily="34" charset="0"/>
            </a:endParaRPr>
          </a:p>
          <a:p>
            <a:r>
              <a:rPr lang="en-US" sz="1200" b="1" u="sng" dirty="0">
                <a:latin typeface="Arial" pitchFamily="34" charset="0"/>
                <a:cs typeface="Arial" pitchFamily="34" charset="0"/>
              </a:rPr>
              <a:t>Design Traffic</a:t>
            </a:r>
          </a:p>
          <a:p>
            <a:endParaRPr lang="en-US" sz="1200" dirty="0">
              <a:latin typeface="Arial" pitchFamily="34" charset="0"/>
              <a:cs typeface="Arial" pitchFamily="34" charset="0"/>
            </a:endParaRPr>
          </a:p>
          <a:p>
            <a:r>
              <a:rPr lang="en-US" sz="1200" dirty="0"/>
              <a:t>The traffic projections for a highway project (in terms of ADT and one-way total 18-kip ESALs) are obtained from the traffic analysis report provided by the Transportation Planning and Programming Division (TPP). This report is requested during the design phase of a project and, upon receipt, should be evaluated for reasonableness.</a:t>
            </a:r>
          </a:p>
          <a:p>
            <a:r>
              <a:rPr lang="en-US" sz="1200" dirty="0"/>
              <a:t>Local conditions may cause the directional distribution of heavy vehicles to be unequal. An example is a location near a major quarry adjacent to a highway with otherwise modest levels of truck traffic. If the designer is aware of local conditions that may result in unequal distributions of heavy trucks, TPP should be informed of this condition when requesting traffic projections, and the reported 18-kip ESALS for pavement design should be adjusted.</a:t>
            </a:r>
            <a:endParaRPr lang="en-US" sz="1200" dirty="0">
              <a:latin typeface="Arial" pitchFamily="34" charset="0"/>
              <a:cs typeface="Arial" pitchFamily="34" charset="0"/>
            </a:endParaRPr>
          </a:p>
        </p:txBody>
      </p:sp>
      <p:sp>
        <p:nvSpPr>
          <p:cNvPr id="8" name="Rectangle 7">
            <a:extLst>
              <a:ext uri="{FF2B5EF4-FFF2-40B4-BE49-F238E27FC236}">
                <a16:creationId xmlns:a16="http://schemas.microsoft.com/office/drawing/2014/main" id="{13167A88-91CF-4C57-BA93-7335223A15FE}"/>
              </a:ext>
            </a:extLst>
          </p:cNvPr>
          <p:cNvSpPr/>
          <p:nvPr/>
        </p:nvSpPr>
        <p:spPr>
          <a:xfrm>
            <a:off x="2014793" y="2971800"/>
            <a:ext cx="2499087" cy="2857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Tree>
    <p:extLst>
      <p:ext uri="{BB962C8B-B14F-4D97-AF65-F5344CB8AC3E}">
        <p14:creationId xmlns:p14="http://schemas.microsoft.com/office/powerpoint/2010/main" val="327058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F8D4-9050-4E80-B950-8B53EFCEDA9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DB227E0-1F61-4A42-8634-F67F66A895EC}"/>
              </a:ext>
            </a:extLst>
          </p:cNvPr>
          <p:cNvPicPr>
            <a:picLocks noGrp="1" noChangeAspect="1"/>
          </p:cNvPicPr>
          <p:nvPr>
            <p:ph idx="1"/>
          </p:nvPr>
        </p:nvPicPr>
        <p:blipFill>
          <a:blip r:embed="rId2"/>
          <a:stretch>
            <a:fillRect/>
          </a:stretch>
        </p:blipFill>
        <p:spPr>
          <a:xfrm>
            <a:off x="-10419" y="0"/>
            <a:ext cx="15382875" cy="11496675"/>
          </a:xfrm>
          <a:prstGeom prst="rect">
            <a:avLst/>
          </a:prstGeom>
          <a:ln w="6350">
            <a:noFill/>
          </a:ln>
        </p:spPr>
      </p:pic>
    </p:spTree>
    <p:extLst>
      <p:ext uri="{BB962C8B-B14F-4D97-AF65-F5344CB8AC3E}">
        <p14:creationId xmlns:p14="http://schemas.microsoft.com/office/powerpoint/2010/main" val="138008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F02FEC-1392-43BB-A6F6-E109217EA823}"/>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B013BC2-03C2-4D82-8E3D-D9AA2D08EFFB}"/>
              </a:ext>
            </a:extLst>
          </p:cNvPr>
          <p:cNvPicPr>
            <a:picLocks noChangeAspect="1"/>
          </p:cNvPicPr>
          <p:nvPr/>
        </p:nvPicPr>
        <p:blipFill>
          <a:blip r:embed="rId2"/>
          <a:stretch>
            <a:fillRect/>
          </a:stretch>
        </p:blipFill>
        <p:spPr>
          <a:xfrm>
            <a:off x="123878" y="0"/>
            <a:ext cx="8896244" cy="6858000"/>
          </a:xfrm>
          <a:prstGeom prst="rect">
            <a:avLst/>
          </a:prstGeom>
        </p:spPr>
      </p:pic>
      <p:sp>
        <p:nvSpPr>
          <p:cNvPr id="5" name="TextBox 4">
            <a:extLst>
              <a:ext uri="{FF2B5EF4-FFF2-40B4-BE49-F238E27FC236}">
                <a16:creationId xmlns:a16="http://schemas.microsoft.com/office/drawing/2014/main" id="{754F166A-BDBE-4921-9C5E-EAB26EE83EC7}"/>
              </a:ext>
            </a:extLst>
          </p:cNvPr>
          <p:cNvSpPr txBox="1"/>
          <p:nvPr/>
        </p:nvSpPr>
        <p:spPr>
          <a:xfrm>
            <a:off x="4430390" y="6312699"/>
            <a:ext cx="1297150" cy="400110"/>
          </a:xfrm>
          <a:prstGeom prst="rect">
            <a:avLst/>
          </a:prstGeom>
          <a:noFill/>
        </p:spPr>
        <p:txBody>
          <a:bodyPr wrap="none" rtlCol="0">
            <a:spAutoFit/>
          </a:bodyPr>
          <a:lstStyle/>
          <a:p>
            <a:r>
              <a:rPr lang="en-US" sz="2000" dirty="0">
                <a:solidFill>
                  <a:srgbClr val="FF0000"/>
                </a:solidFill>
              </a:rPr>
              <a:t>zoomable</a:t>
            </a:r>
          </a:p>
        </p:txBody>
      </p:sp>
      <p:sp>
        <p:nvSpPr>
          <p:cNvPr id="7" name="Rectangle: Rounded Corners 6">
            <a:extLst>
              <a:ext uri="{FF2B5EF4-FFF2-40B4-BE49-F238E27FC236}">
                <a16:creationId xmlns:a16="http://schemas.microsoft.com/office/drawing/2014/main" id="{84157AFF-E95C-4D90-AFDA-504420A2DBE4}"/>
              </a:ext>
            </a:extLst>
          </p:cNvPr>
          <p:cNvSpPr/>
          <p:nvPr/>
        </p:nvSpPr>
        <p:spPr>
          <a:xfrm>
            <a:off x="4043363" y="3128963"/>
            <a:ext cx="4829175" cy="3619309"/>
          </a:xfrm>
          <a:prstGeom prst="roundRect">
            <a:avLst>
              <a:gd name="adj" fmla="val 6009"/>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Tree>
    <p:extLst>
      <p:ext uri="{BB962C8B-B14F-4D97-AF65-F5344CB8AC3E}">
        <p14:creationId xmlns:p14="http://schemas.microsoft.com/office/powerpoint/2010/main" val="35199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7D04-FF8D-43FB-BB35-F8FD3F98E0AF}"/>
              </a:ext>
            </a:extLst>
          </p:cNvPr>
          <p:cNvSpPr>
            <a:spLocks noGrp="1"/>
          </p:cNvSpPr>
          <p:nvPr>
            <p:ph type="title"/>
          </p:nvPr>
        </p:nvSpPr>
        <p:spPr>
          <a:xfrm>
            <a:off x="253678" y="109728"/>
            <a:ext cx="8353424" cy="400110"/>
          </a:xfrm>
        </p:spPr>
        <p:txBody>
          <a:bodyPr/>
          <a:lstStyle/>
          <a:p>
            <a:pPr marL="342900" indent="-342900">
              <a:buFont typeface="Wingdings" panose="05000000000000000000" pitchFamily="2" charset="2"/>
              <a:buChar char="q"/>
            </a:pPr>
            <a:r>
              <a:rPr lang="en-US" dirty="0"/>
              <a:t>Acceptable Punchout per Mile – Replace</a:t>
            </a:r>
          </a:p>
        </p:txBody>
      </p:sp>
      <p:pic>
        <p:nvPicPr>
          <p:cNvPr id="4" name="Content Placeholder 3">
            <a:extLst>
              <a:ext uri="{FF2B5EF4-FFF2-40B4-BE49-F238E27FC236}">
                <a16:creationId xmlns:a16="http://schemas.microsoft.com/office/drawing/2014/main" id="{E9880383-4711-41FD-8D1E-264FB4D35FAF}"/>
              </a:ext>
            </a:extLst>
          </p:cNvPr>
          <p:cNvPicPr>
            <a:picLocks noGrp="1" noChangeAspect="1"/>
          </p:cNvPicPr>
          <p:nvPr>
            <p:ph idx="1"/>
          </p:nvPr>
        </p:nvPicPr>
        <p:blipFill>
          <a:blip r:embed="rId2"/>
          <a:stretch>
            <a:fillRect/>
          </a:stretch>
        </p:blipFill>
        <p:spPr>
          <a:xfrm>
            <a:off x="254000" y="1127774"/>
            <a:ext cx="8477250" cy="5037428"/>
          </a:xfrm>
          <a:prstGeom prst="rect">
            <a:avLst/>
          </a:prstGeom>
        </p:spPr>
      </p:pic>
      <p:sp>
        <p:nvSpPr>
          <p:cNvPr id="6" name="TextBox 5">
            <a:extLst>
              <a:ext uri="{FF2B5EF4-FFF2-40B4-BE49-F238E27FC236}">
                <a16:creationId xmlns:a16="http://schemas.microsoft.com/office/drawing/2014/main" id="{66625660-7061-4D3A-8315-0E912F7E7E3C}"/>
              </a:ext>
            </a:extLst>
          </p:cNvPr>
          <p:cNvSpPr txBox="1"/>
          <p:nvPr/>
        </p:nvSpPr>
        <p:spPr>
          <a:xfrm>
            <a:off x="3609975" y="2953990"/>
            <a:ext cx="5121275" cy="1384995"/>
          </a:xfrm>
          <a:prstGeom prst="rect">
            <a:avLst/>
          </a:prstGeom>
          <a:solidFill>
            <a:srgbClr val="FFFF00"/>
          </a:solidFill>
          <a:ln>
            <a:solidFill>
              <a:srgbClr val="FF0000"/>
            </a:solidFill>
          </a:ln>
        </p:spPr>
        <p:txBody>
          <a:bodyPr wrap="square" rtlCol="0">
            <a:spAutoFit/>
          </a:bodyPr>
          <a:lstStyle/>
          <a:p>
            <a:r>
              <a:rPr lang="en-US" sz="1200" b="1" u="sng" dirty="0"/>
              <a:t>Number of Punchouts per Mile</a:t>
            </a:r>
          </a:p>
          <a:p>
            <a:endParaRPr lang="en-US" sz="1200" dirty="0"/>
          </a:p>
          <a:p>
            <a:r>
              <a:rPr lang="en-US" sz="1200" dirty="0"/>
              <a:t>Provide a number of punchouts per mile that is considered the terminal condition of CRCP you are designing. Traditionally, 10 per mile has been the number used for CRCP design. For a higher class of highway where the number of punchouts may be minimized, contact MNT – Pavement Analysis &amp; Design Branch.</a:t>
            </a:r>
          </a:p>
        </p:txBody>
      </p:sp>
      <p:sp>
        <p:nvSpPr>
          <p:cNvPr id="7" name="Rectangle 6">
            <a:extLst>
              <a:ext uri="{FF2B5EF4-FFF2-40B4-BE49-F238E27FC236}">
                <a16:creationId xmlns:a16="http://schemas.microsoft.com/office/drawing/2014/main" id="{25C7F421-112C-4206-ACC4-0FBB8D0F0CD0}"/>
              </a:ext>
            </a:extLst>
          </p:cNvPr>
          <p:cNvSpPr/>
          <p:nvPr/>
        </p:nvSpPr>
        <p:spPr>
          <a:xfrm>
            <a:off x="1930037" y="3429000"/>
            <a:ext cx="1679938" cy="2857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err="1">
              <a:latin typeface="Arial" pitchFamily="34" charset="0"/>
              <a:cs typeface="Arial" pitchFamily="34" charset="0"/>
            </a:endParaRPr>
          </a:p>
        </p:txBody>
      </p:sp>
    </p:spTree>
    <p:extLst>
      <p:ext uri="{BB962C8B-B14F-4D97-AF65-F5344CB8AC3E}">
        <p14:creationId xmlns:p14="http://schemas.microsoft.com/office/powerpoint/2010/main" val="3686892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_Qp5HJoRkumCwRmwVWN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7E1_nFA840OlZ.4Wz9RlB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QUdFQdb3k6Pf0.tJe3a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jpkN5a.s0eIRQ1VajZeX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ZozDRwkUKmrwVY015d7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yojvTlj3QUWGql_i_7Le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_Qp5HJoRkumCwRmwVWN2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NT-Rigid">
  <a:themeElements>
    <a:clrScheme name="Prefinal 5">
      <a:dk1>
        <a:srgbClr val="000000"/>
      </a:dk1>
      <a:lt1>
        <a:srgbClr val="FFFFFF"/>
      </a:lt1>
      <a:dk2>
        <a:srgbClr val="E2E7EB"/>
      </a:dk2>
      <a:lt2>
        <a:srgbClr val="F9EFE0"/>
      </a:lt2>
      <a:accent1>
        <a:srgbClr val="3869A2"/>
      </a:accent1>
      <a:accent2>
        <a:srgbClr val="0F3859"/>
      </a:accent2>
      <a:accent3>
        <a:srgbClr val="CC7B28"/>
      </a:accent3>
      <a:accent4>
        <a:srgbClr val="F4BC46"/>
      </a:accent4>
      <a:accent5>
        <a:srgbClr val="79A03F"/>
      </a:accent5>
      <a:accent6>
        <a:srgbClr val="247F74"/>
      </a:accent6>
      <a:hlink>
        <a:srgbClr val="042A45"/>
      </a:hlink>
      <a:folHlink>
        <a:srgbClr val="4D4D4D"/>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FF0000"/>
          </a:solidFill>
        </a:ln>
      </a:spPr>
      <a:bodyPr lIns="0" tIns="0" rIns="0" bIns="0" rtlCol="0" anchor="ctr"/>
      <a:lstStyle>
        <a:defPPr algn="ctr">
          <a:defRPr sz="1200" dirty="0" err="1"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err="1" smtClean="0"/>
        </a:defPPr>
      </a:lstStyle>
    </a:txDef>
  </a:objectDefaults>
  <a:extraClrSchemeLst/>
  <a:extLst>
    <a:ext uri="{05A4C25C-085E-4340-85A3-A5531E510DB2}">
      <thm15:themeFamily xmlns:thm15="http://schemas.microsoft.com/office/thememl/2012/main" name="MNT-Rigid" id="{5B501ADB-1430-459A-9D3B-1F0FBEF4FC55}" vid="{B39EF4AC-2818-48B5-B754-9D8E944B721B}"/>
    </a:ext>
  </a:extLst>
</a:theme>
</file>

<file path=docProps/app.xml><?xml version="1.0" encoding="utf-8"?>
<Properties xmlns="http://schemas.openxmlformats.org/officeDocument/2006/extended-properties" xmlns:vt="http://schemas.openxmlformats.org/officeDocument/2006/docPropsVTypes">
  <Template>Default Theme</Template>
  <TotalTime>427</TotalTime>
  <Words>918</Words>
  <Application>Microsoft Office PowerPoint</Application>
  <PresentationFormat>On-screen Show (4:3)</PresentationFormat>
  <Paragraphs>120</Paragraphs>
  <Slides>30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Courier New</vt:lpstr>
      <vt:lpstr>Franklin Gothic Book</vt:lpstr>
      <vt:lpstr>Franklin Gothic Demi</vt:lpstr>
      <vt:lpstr>Franklin Gothic Medium Cond</vt:lpstr>
      <vt:lpstr>Wingdings</vt:lpstr>
      <vt:lpstr>MNT-Rigid</vt:lpstr>
      <vt:lpstr>think-cell Slide</vt:lpstr>
      <vt:lpstr>TxCRCP-ME Interface Modification Request</vt:lpstr>
      <vt:lpstr>STEP 1</vt:lpstr>
      <vt:lpstr>PowerPoint Presentation</vt:lpstr>
      <vt:lpstr>STEP 1/District – Delete</vt:lpstr>
      <vt:lpstr>PowerPoint Presentation</vt:lpstr>
      <vt:lpstr>Design Traffic – Replace/Use Higher Resolution Image</vt:lpstr>
      <vt:lpstr>PowerPoint Presentation</vt:lpstr>
      <vt:lpstr>PowerPoint Presentation</vt:lpstr>
      <vt:lpstr>Acceptable Punchout per Mile – Replace</vt:lpstr>
      <vt:lpstr>PowerPoint Presentation</vt:lpstr>
      <vt:lpstr>28-Day Modulus of Rupture – Create Information</vt:lpstr>
      <vt:lpstr>PowerPoint Presentation</vt:lpstr>
      <vt:lpstr>Concrete Elastic Modulus – Create Information</vt:lpstr>
      <vt:lpstr>PowerPoint Presentation</vt:lpstr>
      <vt:lpstr>Soil Classification System – Delete/Use Higher Resolution Table</vt:lpstr>
      <vt:lpstr>PowerPoint Presentation</vt:lpstr>
      <vt:lpstr>Subgrade Consideration</vt:lpstr>
      <vt:lpstr>PowerPoint Presentation</vt:lpstr>
      <vt:lpstr>Subgrade Treatment – Use Higher Resolution Image</vt:lpstr>
      <vt:lpstr>PowerPoint Presentation</vt:lpstr>
      <vt:lpstr>Subgrade Treatment Thickness – Use Higher Resolution Image</vt:lpstr>
      <vt:lpstr>PowerPoint Presentation</vt:lpstr>
      <vt:lpstr>PowerPoint Presentation</vt:lpstr>
      <vt:lpstr>PowerPoint Presentation</vt:lpstr>
      <vt:lpstr>Base Type – Use Higher Resolution Image</vt:lpstr>
      <vt:lpstr>PowerPoint Presentation</vt:lpstr>
      <vt:lpstr>PowerPoint Presentation</vt:lpstr>
      <vt:lpstr>Print</vt:lpstr>
      <vt:lpstr>PowerPoint Presentation</vt:lpstr>
      <vt:lpstr>From email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 Gil Choi</dc:creator>
  <cp:lastModifiedBy>Nguyen, Ngan V T</cp:lastModifiedBy>
  <cp:revision>29</cp:revision>
  <dcterms:created xsi:type="dcterms:W3CDTF">2021-11-22T16:39:43Z</dcterms:created>
  <dcterms:modified xsi:type="dcterms:W3CDTF">2021-11-27T00:16:37Z</dcterms:modified>
</cp:coreProperties>
</file>