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2184">
          <p15:clr>
            <a:srgbClr val="A4A3A4"/>
          </p15:clr>
        </p15:guide>
        <p15:guide id="3" pos="1896">
          <p15:clr>
            <a:srgbClr val="A4A3A4"/>
          </p15:clr>
        </p15:guide>
        <p15:guide id="4" pos="3864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30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342" y="108"/>
      </p:cViewPr>
      <p:guideLst>
        <p:guide orient="horz" pos="1296"/>
        <p:guide orient="horz" pos="2184"/>
        <p:guide pos="1896"/>
        <p:guide pos="3864"/>
        <p:guide orient="horz" pos="432"/>
        <p:guide orient="horz" pos="30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21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11" Type="http://schemas.openxmlformats.org/officeDocument/2006/relationships/image" Target="../media/image5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4.png"/><Relationship Id="rId4" Type="http://schemas.openxmlformats.org/officeDocument/2006/relationships/tags" Target="../tags/tag8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0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13A486-2D65-4F86-9F6D-CA326B857CE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6424766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92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037019D0-A5ED-FD4B-AEE1-74EB27150FF0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12064" y="3710189"/>
            <a:ext cx="4114800" cy="1409700"/>
          </a:xfrm>
          <a:noFill/>
        </p:spPr>
        <p:txBody>
          <a:bodyPr wrap="square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05588"/>
                </a:solidFill>
                <a:effectLst/>
                <a:uLnTx/>
                <a:uFill>
                  <a:solidFill>
                    <a:schemeClr val="accent2"/>
                  </a:solidFill>
                </a:uFill>
                <a:latin typeface="Franklin Gothic Medium Cond" panose="020B0606030402020204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FDAB146-7CA5-3045-9FD9-49A2E4FAFDC1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12064" y="5631866"/>
            <a:ext cx="4114800" cy="5775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A92B1-D1A7-664F-A000-1B6F86196BC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9273"/>
            <a:ext cx="9144000" cy="4387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95865E-24F0-4C4A-A9F7-9FE1D08AEA7F}"/>
              </a:ext>
            </a:extLst>
          </p:cNvPr>
          <p:cNvSpPr/>
          <p:nvPr/>
        </p:nvSpPr>
        <p:spPr>
          <a:xfrm>
            <a:off x="-721479" y="1015705"/>
            <a:ext cx="45719" cy="541939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05419F-79CA-41BD-8D1E-58469985F3F5}"/>
              </a:ext>
            </a:extLst>
          </p:cNvPr>
          <p:cNvSpPr/>
          <p:nvPr/>
        </p:nvSpPr>
        <p:spPr>
          <a:xfrm>
            <a:off x="5302213" y="999875"/>
            <a:ext cx="45719" cy="541939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87F34-011E-4180-9FE8-60E2F75ECCE4}"/>
              </a:ext>
            </a:extLst>
          </p:cNvPr>
          <p:cNvGrpSpPr/>
          <p:nvPr/>
        </p:nvGrpSpPr>
        <p:grpSpPr>
          <a:xfrm>
            <a:off x="5336717" y="-8313"/>
            <a:ext cx="3807283" cy="6432134"/>
            <a:chOff x="5336717" y="-8313"/>
            <a:chExt cx="3807283" cy="64321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5345D9-709E-4C88-859F-E151D31EC90E}"/>
                </a:ext>
              </a:extLst>
            </p:cNvPr>
            <p:cNvGrpSpPr/>
            <p:nvPr/>
          </p:nvGrpSpPr>
          <p:grpSpPr>
            <a:xfrm>
              <a:off x="5336717" y="999875"/>
              <a:ext cx="3807283" cy="5423946"/>
              <a:chOff x="5336717" y="999875"/>
              <a:chExt cx="3807283" cy="5423946"/>
            </a:xfrm>
          </p:grpSpPr>
          <p:pic>
            <p:nvPicPr>
              <p:cNvPr id="20" name="Content Placeholder 5">
                <a:extLst>
                  <a:ext uri="{FF2B5EF4-FFF2-40B4-BE49-F238E27FC236}">
                    <a16:creationId xmlns:a16="http://schemas.microsoft.com/office/drawing/2014/main" id="{0AAE4957-2311-4A5B-B654-D77995E54D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1199" t="16593" r="18774" b="7565"/>
              <a:stretch/>
            </p:blipFill>
            <p:spPr>
              <a:xfrm>
                <a:off x="5336717" y="999875"/>
                <a:ext cx="3807283" cy="5421672"/>
              </a:xfrm>
              <a:prstGeom prst="rect">
                <a:avLst/>
              </a:prstGeom>
            </p:spPr>
          </p:pic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6B1C5B7A-7D3B-49D9-BC9C-25E66A13CA41}"/>
                  </a:ext>
                </a:extLst>
              </p:cNvPr>
              <p:cNvSpPr/>
              <p:nvPr/>
            </p:nvSpPr>
            <p:spPr>
              <a:xfrm rot="10800000" flipH="1">
                <a:off x="5336717" y="1002149"/>
                <a:ext cx="1455990" cy="5421672"/>
              </a:xfrm>
              <a:prstGeom prst="rtTriangle">
                <a:avLst/>
              </a:prstGeom>
              <a:solidFill>
                <a:srgbClr val="E6E6E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 err="1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F4AAE1-5A77-41BA-808A-592D4B25A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1496"/>
            <a:stretch/>
          </p:blipFill>
          <p:spPr>
            <a:xfrm>
              <a:off x="7056120" y="-8313"/>
              <a:ext cx="2086609" cy="102401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7671B-E708-4E84-9AFF-F5E105964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889043">
              <a:off x="6913075" y="26837"/>
              <a:ext cx="383129" cy="1124925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01C6FCC-EF40-4937-B97D-B5983580F105}"/>
              </a:ext>
            </a:extLst>
          </p:cNvPr>
          <p:cNvSpPr/>
          <p:nvPr/>
        </p:nvSpPr>
        <p:spPr>
          <a:xfrm>
            <a:off x="5131308" y="994381"/>
            <a:ext cx="209004" cy="5419398"/>
          </a:xfrm>
          <a:prstGeom prst="rect">
            <a:avLst/>
          </a:prstGeom>
          <a:solidFill>
            <a:srgbClr val="E6E6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4D233-F816-4033-80D8-96226F7F1A4D}"/>
              </a:ext>
            </a:extLst>
          </p:cNvPr>
          <p:cNvSpPr txBox="1"/>
          <p:nvPr/>
        </p:nvSpPr>
        <p:spPr>
          <a:xfrm>
            <a:off x="416653" y="5225182"/>
            <a:ext cx="366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itchFamily="34" charset="0"/>
              </a:rPr>
              <a:t>Pavement Analysis &amp; Design – MNT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54B812-2722-0744-9345-3F01F6ADAB30}"/>
              </a:ext>
            </a:extLst>
          </p:cNvPr>
          <p:cNvSpPr/>
          <p:nvPr/>
        </p:nvSpPr>
        <p:spPr>
          <a:xfrm>
            <a:off x="0" y="-9144"/>
            <a:ext cx="9144000" cy="630936"/>
          </a:xfrm>
          <a:prstGeom prst="rect">
            <a:avLst/>
          </a:prstGeom>
          <a:solidFill>
            <a:srgbClr val="D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678" y="109728"/>
            <a:ext cx="8353424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37349-7310-B044-851F-0CE3F0D0F0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lum bright="100000" contrast="-100000"/>
            <a:alphaModFix amt="7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8890" y="100584"/>
            <a:ext cx="578612" cy="4058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4A7728-080A-084F-9574-95AC715091D2}"/>
              </a:ext>
            </a:extLst>
          </p:cNvPr>
          <p:cNvSpPr/>
          <p:nvPr/>
        </p:nvSpPr>
        <p:spPr>
          <a:xfrm>
            <a:off x="0" y="-7089"/>
            <a:ext cx="9144000" cy="630936"/>
          </a:xfrm>
          <a:prstGeom prst="rect">
            <a:avLst/>
          </a:prstGeom>
          <a:solidFill>
            <a:srgbClr val="D0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678" y="109728"/>
            <a:ext cx="8353424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20133-B656-3B44-AD89-AC6A20B509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lum bright="100000" contrast="-100000"/>
            <a:alphaModFix amt="7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8890" y="100584"/>
            <a:ext cx="578612" cy="4058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Z_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2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ubtitle 2">
            <a:extLst>
              <a:ext uri="{FF2B5EF4-FFF2-40B4-BE49-F238E27FC236}">
                <a16:creationId xmlns:a16="http://schemas.microsoft.com/office/drawing/2014/main" id="{514B2B9B-2570-264C-BAED-5407D10DB918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12064" y="5273647"/>
            <a:ext cx="4114800" cy="5775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D866CA-770E-EB46-B6FB-B0DE0FE76647}"/>
              </a:ext>
            </a:extLst>
          </p:cNvPr>
          <p:cNvCxnSpPr>
            <a:cxnSpLocks/>
          </p:cNvCxnSpPr>
          <p:nvPr/>
        </p:nvCxnSpPr>
        <p:spPr>
          <a:xfrm>
            <a:off x="512064" y="3610958"/>
            <a:ext cx="32132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90D0FD4-44B9-404E-94CA-778F4818CB5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099"/>
          <a:stretch/>
        </p:blipFill>
        <p:spPr>
          <a:xfrm>
            <a:off x="3779520" y="721657"/>
            <a:ext cx="5289417" cy="4989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5CEA37-4764-E447-A89D-FE7C6D8EDC3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064" y="2611869"/>
            <a:ext cx="2314257" cy="781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5150FC-1BA2-5B46-A46B-9C65207B4C5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9273"/>
            <a:ext cx="9144000" cy="438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87FC1F-648E-4A43-8B8A-BE6FF9DB826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314" y="6459063"/>
            <a:ext cx="2820447" cy="3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5.xml"/><Relationship Id="rId5" Type="http://schemas.openxmlformats.org/officeDocument/2006/relationships/theme" Target="../theme/theme1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9" name="think-cell Slide" r:id="rId12" imgW="0" imgH="0" progId="">
                  <p:embed/>
                </p:oleObj>
              </mc:Choice>
              <mc:Fallback>
                <p:oleObj name="think-cell Slide" r:id="rId12" imgW="0" imgH="0" progId="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 bwMode="gray">
          <a:xfrm>
            <a:off x="253678" y="145235"/>
            <a:ext cx="835342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53678" y="1056419"/>
            <a:ext cx="8477250" cy="518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72C71-5614-2A4D-8705-D1984E097A2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9273"/>
            <a:ext cx="9144000" cy="4387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AC596E-8233-6843-8073-142534F4642D}"/>
              </a:ext>
            </a:extLst>
          </p:cNvPr>
          <p:cNvSpPr txBox="1"/>
          <p:nvPr/>
        </p:nvSpPr>
        <p:spPr>
          <a:xfrm>
            <a:off x="256032" y="6419273"/>
            <a:ext cx="4267200" cy="43872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ranklin Gothic Book" pitchFamily="34" charset="0"/>
              </a:rPr>
              <a:t>Pavement Analysis &amp; Design Branch – MNT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BB209-0D08-B14D-A32E-7ABCAB106375}"/>
              </a:ext>
            </a:extLst>
          </p:cNvPr>
          <p:cNvSpPr txBox="1"/>
          <p:nvPr/>
        </p:nvSpPr>
        <p:spPr>
          <a:xfrm>
            <a:off x="6995880" y="6419273"/>
            <a:ext cx="1634889" cy="42831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CAAFC295-E4AC-D34C-A518-2E03C6EB7786}" type="datetime4">
              <a:rPr lang="en-US" sz="1200" smtClean="0">
                <a:solidFill>
                  <a:schemeClr val="bg1"/>
                </a:solidFill>
                <a:latin typeface="Franklin Gothic Book" pitchFamily="34" charset="0"/>
              </a:rPr>
              <a:t>December 10, 2021</a:t>
            </a:fld>
            <a:endParaRPr lang="en-US" sz="12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5718C2-23D1-49B6-A078-B09A0CE74EB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886826" y="6556248"/>
            <a:ext cx="257175" cy="177300"/>
          </a:xfrm>
          <a:prstGeom prst="rect">
            <a:avLst/>
          </a:prstGeom>
          <a:solidFill>
            <a:srgbClr val="0B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5E3FF44-788D-4C79-AD4C-9A6777E7A29E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8870950" y="6574536"/>
            <a:ext cx="211057" cy="14063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1" latinLnBrk="0" hangingPunct="1">
              <a:buNone/>
              <a:def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703020102020204" pitchFamily="34" charset="0"/>
                <a:ea typeface="+mn-ea"/>
                <a:cs typeface="Arial" pitchFamily="34" charset="0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900"/>
              </a:spcBef>
            </a:pPr>
            <a:fld id="{126B356D-DBE9-445A-9C43-3D3F41468F04}" type="slidenum">
              <a:rPr lang="en-US" smtClean="0"/>
              <a:pPr lvl="1">
                <a:spcBef>
                  <a:spcPts val="900"/>
                </a:spcBef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4" r:id="rId3"/>
    <p:sldLayoutId id="2147483661" r:id="rId4"/>
  </p:sldLayoutIdLst>
  <p:hf hd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2000" b="0" kern="1200" dirty="0" smtClean="0">
          <a:solidFill>
            <a:srgbClr val="205588"/>
          </a:solidFill>
          <a:effectLst/>
          <a:latin typeface="Franklin Gothic Demi" pitchFamily="34" charset="0"/>
          <a:ea typeface="+mn-ea"/>
          <a:cs typeface="Arial" pitchFamily="34" charset="0"/>
        </a:defRPr>
      </a:lvl1pPr>
    </p:titleStyle>
    <p:bodyStyle>
      <a:lvl1pPr marL="230188" indent="-230188" algn="l" defTabSz="914400" rtl="0" eaLnBrk="1" latinLnBrk="0" hangingPunct="1">
        <a:spcBef>
          <a:spcPts val="0"/>
        </a:spcBef>
        <a:spcAft>
          <a:spcPts val="600"/>
        </a:spcAft>
        <a:buClr>
          <a:srgbClr val="205588"/>
        </a:buClr>
        <a:buFont typeface="Wingdings" pitchFamily="2" charset="2"/>
        <a:buChar char="§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14350" indent="-230188" algn="l" defTabSz="914400" rtl="0" eaLnBrk="1" latinLnBrk="0" hangingPunct="1">
        <a:spcBef>
          <a:spcPts val="0"/>
        </a:spcBef>
        <a:spcAft>
          <a:spcPts val="600"/>
        </a:spcAft>
        <a:buClr>
          <a:srgbClr val="205588"/>
        </a:buClr>
        <a:buFont typeface="Franklin Gothic Book" panose="020B0503020102020204" pitchFamily="34" charset="0"/>
        <a:buChar char="–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742950" indent="-171450" algn="l" defTabSz="914400" rtl="0" eaLnBrk="1" latinLnBrk="0" hangingPunct="1">
        <a:spcBef>
          <a:spcPts val="0"/>
        </a:spcBef>
        <a:spcAft>
          <a:spcPts val="600"/>
        </a:spcAft>
        <a:buClr>
          <a:srgbClr val="205588"/>
        </a:buClr>
        <a:buFont typeface="Arial" pitchFamily="34" charset="0"/>
        <a:buChar char="•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971550" indent="-228600" algn="l" defTabSz="914400" rtl="0" eaLnBrk="1" latinLnBrk="0" hangingPunct="1">
        <a:spcBef>
          <a:spcPts val="0"/>
        </a:spcBef>
        <a:spcAft>
          <a:spcPts val="600"/>
        </a:spcAft>
        <a:buClr>
          <a:srgbClr val="205588"/>
        </a:buClr>
        <a:buFont typeface="Franklin Gothic Book" panose="020B0503020102020204" pitchFamily="34" charset="0"/>
        <a:buChar char="–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143000" indent="-171450" algn="l" defTabSz="914400" rtl="0" eaLnBrk="1" latinLnBrk="0" hangingPunct="1">
        <a:spcBef>
          <a:spcPts val="0"/>
        </a:spcBef>
        <a:spcAft>
          <a:spcPts val="600"/>
        </a:spcAft>
        <a:buClr>
          <a:srgbClr val="205588"/>
        </a:buClr>
        <a:buFont typeface="Arial" pitchFamily="34" charset="0"/>
        <a:buChar char="»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xdot.gov/inside-txdot/division/construction/txdot-specifications.html" TargetMode="External"/><Relationship Id="rId2" Type="http://schemas.openxmlformats.org/officeDocument/2006/relationships/hyperlink" Target="http://onlinemanuals.txdot.gov/txdotmanuals/pdm/pd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xdot.gov/insdtdot/orgchart/cmd/cserve/standard/rdwylse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5F73-70C6-4B47-9E5B-C9A6823D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619C-1826-418F-A64E-1FF6B7D5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TxDOT Pavement Manual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http://onlinemanuals.txdot.gov/txdotmanuals/pdm/pdm.pdf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TxDOT Specifications (Item 360)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https://www.txdot.gov/inside-txdot/division/construction/txdot-specifications.html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TxDOT Roadway Standards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https://www.txdot.gov/insdtdot/orgchart/cmd/cserve/standard/rdwylse.htm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1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9D8777-9929-4065-9514-4B023781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170502"/>
            <a:ext cx="7680960" cy="58855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FBD91F-A95F-4E4C-8856-19231CE5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" y="6056003"/>
            <a:ext cx="7680960" cy="3285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BA093-2113-4C42-BE25-3E4E175DD7C8}"/>
              </a:ext>
            </a:extLst>
          </p:cNvPr>
          <p:cNvSpPr/>
          <p:nvPr/>
        </p:nvSpPr>
        <p:spPr>
          <a:xfrm>
            <a:off x="994974" y="6102035"/>
            <a:ext cx="2033406" cy="244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TxDOT Pavement Manual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9181E-986A-403F-93AB-8F32E0F5819E}"/>
              </a:ext>
            </a:extLst>
          </p:cNvPr>
          <p:cNvSpPr/>
          <p:nvPr/>
        </p:nvSpPr>
        <p:spPr>
          <a:xfrm>
            <a:off x="3555297" y="6102035"/>
            <a:ext cx="2033406" cy="244229"/>
          </a:xfrm>
          <a:prstGeom prst="rect">
            <a:avLst/>
          </a:prstGeom>
          <a:solidFill>
            <a:srgbClr val="7030A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TxDOT Specifications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44473-A4E8-49E8-AAB2-B5C9F122A1CC}"/>
              </a:ext>
            </a:extLst>
          </p:cNvPr>
          <p:cNvSpPr/>
          <p:nvPr/>
        </p:nvSpPr>
        <p:spPr>
          <a:xfrm>
            <a:off x="6106561" y="6102035"/>
            <a:ext cx="2033406" cy="244229"/>
          </a:xfrm>
          <a:prstGeom prst="rect">
            <a:avLst/>
          </a:prstGeom>
          <a:solidFill>
            <a:srgbClr val="00B05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TxDOT Roadway Standards</a:t>
            </a:r>
          </a:p>
        </p:txBody>
      </p:sp>
    </p:spTree>
    <p:extLst>
      <p:ext uri="{BB962C8B-B14F-4D97-AF65-F5344CB8AC3E}">
        <p14:creationId xmlns:p14="http://schemas.microsoft.com/office/powerpoint/2010/main" val="101275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3DB0-51F4-4E8A-A330-6AFF6FB9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5C063-40AF-4D42-918E-B8A6773C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685800"/>
            <a:ext cx="7680960" cy="454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17C2C1-32C9-4E58-A8FF-1A5F234BF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" y="5232148"/>
            <a:ext cx="7680960" cy="3285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A299FD-09A6-44E2-84B7-7DB3487F67C8}"/>
              </a:ext>
            </a:extLst>
          </p:cNvPr>
          <p:cNvSpPr/>
          <p:nvPr/>
        </p:nvSpPr>
        <p:spPr>
          <a:xfrm>
            <a:off x="994974" y="5278180"/>
            <a:ext cx="2033406" cy="244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TxDOT Pavement Manual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D1EE2-0652-40D3-8AAC-F7BC1BDC7D18}"/>
              </a:ext>
            </a:extLst>
          </p:cNvPr>
          <p:cNvSpPr/>
          <p:nvPr/>
        </p:nvSpPr>
        <p:spPr>
          <a:xfrm>
            <a:off x="3555297" y="5278180"/>
            <a:ext cx="2033406" cy="244229"/>
          </a:xfrm>
          <a:prstGeom prst="rect">
            <a:avLst/>
          </a:prstGeom>
          <a:solidFill>
            <a:srgbClr val="7030A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TxDOT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7E96A9-73E0-4D1F-A37E-FBB850BABBFB}"/>
              </a:ext>
            </a:extLst>
          </p:cNvPr>
          <p:cNvSpPr/>
          <p:nvPr/>
        </p:nvSpPr>
        <p:spPr>
          <a:xfrm>
            <a:off x="6106561" y="5278180"/>
            <a:ext cx="2033406" cy="244229"/>
          </a:xfrm>
          <a:prstGeom prst="rect">
            <a:avLst/>
          </a:prstGeom>
          <a:solidFill>
            <a:srgbClr val="00B05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TxDOT Roadway Standards</a:t>
            </a:r>
          </a:p>
        </p:txBody>
      </p:sp>
    </p:spTree>
    <p:extLst>
      <p:ext uri="{BB962C8B-B14F-4D97-AF65-F5344CB8AC3E}">
        <p14:creationId xmlns:p14="http://schemas.microsoft.com/office/powerpoint/2010/main" val="59700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8511-A2D3-49EA-AFDB-EAAA42D1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4B3E9-0FF3-4937-9E41-C17C930D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685800"/>
            <a:ext cx="7680960" cy="4752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D49E0-35BD-4123-A31D-3D156D3CD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" y="5440375"/>
            <a:ext cx="7680960" cy="3285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58CF68-BEBD-49D3-95F0-06DC7C4DD9C6}"/>
              </a:ext>
            </a:extLst>
          </p:cNvPr>
          <p:cNvSpPr/>
          <p:nvPr/>
        </p:nvSpPr>
        <p:spPr>
          <a:xfrm>
            <a:off x="994974" y="5486407"/>
            <a:ext cx="2033406" cy="244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TxDOT Pavement Manual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DE2CD-2019-430E-A50C-A77C33A43FE6}"/>
              </a:ext>
            </a:extLst>
          </p:cNvPr>
          <p:cNvSpPr/>
          <p:nvPr/>
        </p:nvSpPr>
        <p:spPr>
          <a:xfrm>
            <a:off x="3555297" y="5486407"/>
            <a:ext cx="2033406" cy="244229"/>
          </a:xfrm>
          <a:prstGeom prst="rect">
            <a:avLst/>
          </a:prstGeom>
          <a:solidFill>
            <a:srgbClr val="7030A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TxDOT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47B4B7-06F3-4741-B48F-4BDF299C6261}"/>
              </a:ext>
            </a:extLst>
          </p:cNvPr>
          <p:cNvSpPr/>
          <p:nvPr/>
        </p:nvSpPr>
        <p:spPr>
          <a:xfrm>
            <a:off x="6106561" y="5486407"/>
            <a:ext cx="2033406" cy="244229"/>
          </a:xfrm>
          <a:prstGeom prst="rect">
            <a:avLst/>
          </a:prstGeom>
          <a:solidFill>
            <a:srgbClr val="00B05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TxDOT Roadway Standards</a:t>
            </a:r>
          </a:p>
        </p:txBody>
      </p:sp>
    </p:spTree>
    <p:extLst>
      <p:ext uri="{BB962C8B-B14F-4D97-AF65-F5344CB8AC3E}">
        <p14:creationId xmlns:p14="http://schemas.microsoft.com/office/powerpoint/2010/main" val="187848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1AC0-FD8A-4918-A401-1BBC05E8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0008E-FEA4-4E68-83D6-A374520D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685800"/>
            <a:ext cx="7680960" cy="5368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BB865-F029-4996-A844-89A5A4F60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" y="6056003"/>
            <a:ext cx="7680960" cy="3285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B0025B-D0FE-47CF-B6E2-A1180F3F3C18}"/>
              </a:ext>
            </a:extLst>
          </p:cNvPr>
          <p:cNvSpPr/>
          <p:nvPr/>
        </p:nvSpPr>
        <p:spPr>
          <a:xfrm>
            <a:off x="994974" y="6102035"/>
            <a:ext cx="2033406" cy="244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TxDOT Pavement Manual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EC9BF-B70F-488F-B42A-8242ACC1C344}"/>
              </a:ext>
            </a:extLst>
          </p:cNvPr>
          <p:cNvSpPr/>
          <p:nvPr/>
        </p:nvSpPr>
        <p:spPr>
          <a:xfrm>
            <a:off x="3555297" y="6102035"/>
            <a:ext cx="2033406" cy="244229"/>
          </a:xfrm>
          <a:prstGeom prst="rect">
            <a:avLst/>
          </a:prstGeom>
          <a:solidFill>
            <a:srgbClr val="7030A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TxDOT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A9742-F28B-4513-B744-67A072450220}"/>
              </a:ext>
            </a:extLst>
          </p:cNvPr>
          <p:cNvSpPr/>
          <p:nvPr/>
        </p:nvSpPr>
        <p:spPr>
          <a:xfrm>
            <a:off x="6106561" y="6102035"/>
            <a:ext cx="2033406" cy="244229"/>
          </a:xfrm>
          <a:prstGeom prst="rect">
            <a:avLst/>
          </a:prstGeom>
          <a:solidFill>
            <a:srgbClr val="00B05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TxDOT Roadway Standards</a:t>
            </a:r>
          </a:p>
        </p:txBody>
      </p:sp>
    </p:spTree>
    <p:extLst>
      <p:ext uri="{BB962C8B-B14F-4D97-AF65-F5344CB8AC3E}">
        <p14:creationId xmlns:p14="http://schemas.microsoft.com/office/powerpoint/2010/main" val="871373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_Qp5HJoRkumCwRmwVWN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1_nFA840OlZ.4Wz9Rl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UdFQdb3k6Pf0.tJe3a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jpkN5a.s0eIRQ1VajZe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.ZozDRwkUKmrwVY015d7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jvTlj3QUWGql_i_7LeJ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_Qp5HJoRkumCwRmwVWN2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NT-Rigid">
  <a:themeElements>
    <a:clrScheme name="Prefinal 5">
      <a:dk1>
        <a:srgbClr val="000000"/>
      </a:dk1>
      <a:lt1>
        <a:srgbClr val="FFFFFF"/>
      </a:lt1>
      <a:dk2>
        <a:srgbClr val="E2E7EB"/>
      </a:dk2>
      <a:lt2>
        <a:srgbClr val="F9EFE0"/>
      </a:lt2>
      <a:accent1>
        <a:srgbClr val="3869A2"/>
      </a:accent1>
      <a:accent2>
        <a:srgbClr val="0F3859"/>
      </a:accent2>
      <a:accent3>
        <a:srgbClr val="CC7B28"/>
      </a:accent3>
      <a:accent4>
        <a:srgbClr val="F4BC46"/>
      </a:accent4>
      <a:accent5>
        <a:srgbClr val="79A03F"/>
      </a:accent5>
      <a:accent6>
        <a:srgbClr val="247F74"/>
      </a:accent6>
      <a:hlink>
        <a:srgbClr val="042A45"/>
      </a:hlink>
      <a:folHlink>
        <a:srgbClr val="4D4D4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lIns="0" tIns="0" rIns="0" bIns="0" rtlCol="0" anchor="ctr"/>
      <a:lstStyle>
        <a:defPPr algn="ctr">
          <a:defRPr sz="1200" dirty="0" err="1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NT-Rigid" id="{5B501ADB-1430-459A-9D3B-1F0FBEF4FC55}" vid="{B39EF4AC-2818-48B5-B754-9D8E944B7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</TotalTime>
  <Words>97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Franklin Gothic Book</vt:lpstr>
      <vt:lpstr>Franklin Gothic Demi</vt:lpstr>
      <vt:lpstr>Franklin Gothic Medium Cond</vt:lpstr>
      <vt:lpstr>Wingdings</vt:lpstr>
      <vt:lpstr>MNT-Rigid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Gil Choi</dc:creator>
  <cp:lastModifiedBy>Pan Gil Choi</cp:lastModifiedBy>
  <cp:revision>6</cp:revision>
  <dcterms:created xsi:type="dcterms:W3CDTF">2021-12-10T14:42:57Z</dcterms:created>
  <dcterms:modified xsi:type="dcterms:W3CDTF">2021-12-10T15:41:41Z</dcterms:modified>
</cp:coreProperties>
</file>