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4" r:id="rId1"/>
    <p:sldMasterId id="2147483695" r:id="rId2"/>
    <p:sldMasterId id="2147483696" r:id="rId3"/>
    <p:sldMasterId id="2147483697"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7772400" cy="10058400"/>
  <p:notesSz cx="6858000" cy="9144000"/>
  <p:embeddedFontLst>
    <p:embeddedFont>
      <p:font typeface="Helvetica Neue" panose="02000503000000020004" pitchFamily="2"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Open Sans Light"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B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p:restoredTop sz="94692"/>
  </p:normalViewPr>
  <p:slideViewPr>
    <p:cSldViewPr snapToGrid="0" snapToObjects="1">
      <p:cViewPr varScale="1">
        <p:scale>
          <a:sx n="72" d="100"/>
          <a:sy n="72" d="100"/>
        </p:scale>
        <p:origin x="179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3">
            <a:alphaModFix/>
          </a:blip>
          <a:srcRect t="-1820" b="1820"/>
          <a:stretch/>
        </p:blipFill>
        <p:spPr>
          <a:xfrm>
            <a:off x="1617725" y="3728150"/>
            <a:ext cx="4506849" cy="2591575"/>
          </a:xfrm>
          <a:prstGeom prst="rect">
            <a:avLst/>
          </a:prstGeom>
          <a:noFill/>
          <a:ln>
            <a:noFill/>
          </a:ln>
        </p:spPr>
      </p:pic>
      <p:sp>
        <p:nvSpPr>
          <p:cNvPr id="2" name="Rectangle 1">
            <a:extLst>
              <a:ext uri="{FF2B5EF4-FFF2-40B4-BE49-F238E27FC236}">
                <a16:creationId xmlns:a16="http://schemas.microsoft.com/office/drawing/2014/main" id="{B596C1A5-6449-A24E-9D87-5E79EFB3F51F}"/>
              </a:ext>
            </a:extLst>
          </p:cNvPr>
          <p:cNvSpPr/>
          <p:nvPr/>
        </p:nvSpPr>
        <p:spPr>
          <a:xfrm>
            <a:off x="6508376" y="8534400"/>
            <a:ext cx="1264024" cy="1247925"/>
          </a:xfrm>
          <a:prstGeom prst="rect">
            <a:avLst/>
          </a:prstGeom>
          <a:solidFill>
            <a:srgbClr val="04B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a:solidFill>
                  <a:srgbClr val="525C65"/>
                </a:solidFill>
                <a:highlight>
                  <a:srgbClr val="FFFFFF"/>
                </a:highlight>
                <a:latin typeface="Open Sans"/>
                <a:ea typeface="Open Sans"/>
                <a:cs typeface="Open Sans"/>
                <a:sym typeface="Open Sans"/>
              </a:rPr>
              <a:t>Please </a:t>
            </a:r>
            <a:r>
              <a:rPr lang="en" sz="1600" b="1">
                <a:solidFill>
                  <a:srgbClr val="525C65"/>
                </a:solidFill>
                <a:highlight>
                  <a:srgbClr val="FFFFFF"/>
                </a:highlight>
                <a:latin typeface="Open Sans"/>
                <a:ea typeface="Open Sans"/>
                <a:cs typeface="Open Sans"/>
                <a:sym typeface="Open Sans"/>
              </a:rPr>
              <a:t>make sure to label your metrics clearly</a:t>
            </a:r>
            <a:r>
              <a:rPr lang="en" sz="1600">
                <a:solidFill>
                  <a:srgbClr val="525C65"/>
                </a:solidFill>
                <a:highlight>
                  <a:srgbClr val="FFFFFF"/>
                </a:highlight>
                <a:latin typeface="Open Sans"/>
                <a:ea typeface="Open Sans"/>
                <a:cs typeface="Open Sans"/>
                <a:sym typeface="Open Sans"/>
              </a:rPr>
              <a:t> on your mock-up.</a:t>
            </a: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369675" y="4848275"/>
            <a:ext cx="6914099" cy="37827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276" name="Google Shape;276;p66"/>
          <p:cNvPicPr preferRelativeResize="0"/>
          <p:nvPr/>
        </p:nvPicPr>
        <p:blipFill rotWithShape="1">
          <a:blip r:embed="rId3">
            <a:alphaModFix/>
          </a:blip>
          <a:srcRect l="5866" t="3775" r="5653" b="7595"/>
          <a:stretch/>
        </p:blipFill>
        <p:spPr>
          <a:xfrm>
            <a:off x="954513" y="4876800"/>
            <a:ext cx="5876925" cy="4171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a:solidFill>
                  <a:srgbClr val="525C65"/>
                </a:solidFill>
                <a:highlight>
                  <a:schemeClr val="lt1"/>
                </a:highlight>
                <a:latin typeface="Open Sans"/>
                <a:ea typeface="Open Sans"/>
                <a:cs typeface="Open Sans"/>
                <a:sym typeface="Open Sans"/>
              </a:rPr>
              <a:t>Explanation:</a:t>
            </a:r>
            <a:endParaRPr sz="2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525C65"/>
                </a:solidFill>
                <a:highlight>
                  <a:srgbClr val="FFFFFF"/>
                </a:highlight>
                <a:latin typeface="Open Sans"/>
                <a:ea typeface="Open Sans"/>
                <a:cs typeface="Open Sans"/>
                <a:sym typeface="Open Sans"/>
              </a:rPr>
              <a:t>In this step, you will define a set of </a:t>
            </a:r>
            <a:r>
              <a:rPr lang="en" sz="1600" b="1">
                <a:solidFill>
                  <a:srgbClr val="525C65"/>
                </a:solidFill>
                <a:highlight>
                  <a:srgbClr val="FFFFFF"/>
                </a:highlight>
                <a:latin typeface="Open Sans"/>
                <a:ea typeface="Open Sans"/>
                <a:cs typeface="Open Sans"/>
                <a:sym typeface="Open Sans"/>
              </a:rPr>
              <a:t>matching rules</a:t>
            </a:r>
            <a:r>
              <a:rPr lang="en" sz="160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rgbClr val="FFFFFF"/>
                </a:highlight>
                <a:latin typeface="Open Sans"/>
                <a:ea typeface="Open Sans"/>
                <a:cs typeface="Open Sans"/>
                <a:sym typeface="Open Sans"/>
              </a:rPr>
              <a:t>Please come up with 4 rules - 2 for Items and 2 for Customers </a:t>
            </a:r>
            <a:r>
              <a:rPr lang="en" sz="1600">
                <a:solidFill>
                  <a:srgbClr val="525C65"/>
                </a:solidFill>
                <a:highlight>
                  <a:srgbClr val="FFFFFF"/>
                </a:highlight>
                <a:latin typeface="Open Sans"/>
                <a:ea typeface="Open Sans"/>
                <a:cs typeface="Open Sans"/>
                <a:sym typeface="Open Sans"/>
              </a:rPr>
              <a:t>and list them below.</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Write 1-2 paragraphs discussing what </a:t>
            </a:r>
            <a:r>
              <a:rPr lang="en" sz="1600" b="1">
                <a:solidFill>
                  <a:srgbClr val="525C65"/>
                </a:solidFill>
                <a:highlight>
                  <a:srgbClr val="FFFFFF"/>
                </a:highlight>
                <a:latin typeface="Open Sans"/>
                <a:ea typeface="Open Sans"/>
                <a:cs typeface="Open Sans"/>
                <a:sym typeface="Open Sans"/>
              </a:rPr>
              <a:t>data governance roles and responsibilities</a:t>
            </a:r>
            <a:r>
              <a:rPr lang="en" sz="160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a:solidFill>
                  <a:srgbClr val="525C65"/>
                </a:solidFill>
                <a:highlight>
                  <a:srgbClr val="FFFFFF"/>
                </a:highlight>
                <a:latin typeface="Open Sans"/>
                <a:ea typeface="Open Sans"/>
                <a:cs typeface="Open Sans"/>
                <a:sym typeface="Open Sans"/>
              </a:rPr>
              <a:t>least 3 different aspects </a:t>
            </a:r>
            <a:r>
              <a:rPr lang="en" sz="160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a:solidFill>
                  <a:srgbClr val="525C65"/>
                </a:solidFill>
                <a:highlight>
                  <a:srgbClr val="FFFFFF"/>
                </a:highlight>
                <a:latin typeface="Open Sans"/>
                <a:ea typeface="Open Sans"/>
                <a:cs typeface="Open Sans"/>
                <a:sym typeface="Open Sans"/>
              </a:rPr>
              <a:t>current employees have the necessary skills</a:t>
            </a:r>
            <a:r>
              <a:rPr lang="en" sz="1600">
                <a:solidFill>
                  <a:srgbClr val="525C65"/>
                </a:solidFill>
                <a:highlight>
                  <a:srgbClr val="FFFFFF"/>
                </a:highlight>
                <a:latin typeface="Open Sans"/>
                <a:ea typeface="Open Sans"/>
                <a:cs typeface="Open Sans"/>
                <a:sym typeface="Open Sans"/>
              </a:rPr>
              <a:t> for these roles or should the company </a:t>
            </a:r>
            <a:r>
              <a:rPr lang="en" sz="1600" b="1">
                <a:solidFill>
                  <a:srgbClr val="525C65"/>
                </a:solidFill>
                <a:highlight>
                  <a:srgbClr val="FFFFFF"/>
                </a:highlight>
                <a:latin typeface="Open Sans"/>
                <a:ea typeface="Open Sans"/>
                <a:cs typeface="Open Sans"/>
                <a:sym typeface="Open Sans"/>
              </a:rPr>
              <a:t>make new hires</a:t>
            </a:r>
            <a:r>
              <a:rPr lang="en" sz="1600">
                <a:solidFill>
                  <a:srgbClr val="525C65"/>
                </a:solidFill>
                <a:highlight>
                  <a:srgbClr val="FFFFFF"/>
                </a:highlight>
                <a:latin typeface="Open Sans"/>
                <a:ea typeface="Open Sans"/>
                <a:cs typeface="Open Sans"/>
                <a:sym typeface="Open Sans"/>
              </a:rPr>
              <a:t>?</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dirty="0" err="1">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a:t>
            </a:r>
            <a:r>
              <a:rPr lang="en" sz="1700" dirty="0" err="1">
                <a:solidFill>
                  <a:srgbClr val="525C65"/>
                </a:solidFill>
                <a:highlight>
                  <a:srgbClr val="FFFFFF"/>
                </a:highlight>
                <a:latin typeface="Open Sans"/>
                <a:ea typeface="Open Sans"/>
                <a:cs typeface="Open Sans"/>
                <a:sym typeface="Open Sans"/>
              </a:rPr>
              <a:t>SneakerPark’s</a:t>
            </a:r>
            <a:r>
              <a:rPr lang="en" sz="1700" dirty="0">
                <a:solidFill>
                  <a:srgbClr val="525C65"/>
                </a:solidFill>
                <a:highlight>
                  <a:srgbClr val="FFFFFF"/>
                </a:highlight>
                <a:latin typeface="Open Sans"/>
                <a:ea typeface="Open Sans"/>
                <a:cs typeface="Open Sans"/>
                <a:sym typeface="Open Sans"/>
              </a:rPr>
              <a:t> website.</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err="1">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authenticates the shoes before shipping them to the buyer, so before listing an item, the seller must ship it to </a:t>
            </a:r>
            <a:r>
              <a:rPr lang="en" sz="1700" dirty="0" err="1">
                <a:solidFill>
                  <a:srgbClr val="525C65"/>
                </a:solidFill>
                <a:highlight>
                  <a:srgbClr val="FFFFFF"/>
                </a:highlight>
                <a:latin typeface="Open Sans"/>
                <a:ea typeface="Open Sans"/>
                <a:cs typeface="Open Sans"/>
                <a:sym typeface="Open Sans"/>
              </a:rPr>
              <a:t>SneakerPark’s</a:t>
            </a:r>
            <a:r>
              <a:rPr lang="en" sz="1700" dirty="0">
                <a:solidFill>
                  <a:srgbClr val="525C65"/>
                </a:solidFill>
                <a:highlight>
                  <a:srgbClr val="FFFFFF"/>
                </a:highlight>
                <a:latin typeface="Open Sans"/>
                <a:ea typeface="Open Sans"/>
                <a:cs typeface="Open Sans"/>
                <a:sym typeface="Open Sans"/>
              </a:rPr>
              <a:t> warehouse. Upon receipt, </a:t>
            </a:r>
            <a:r>
              <a:rPr lang="en" sz="1700" dirty="0" err="1">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assigns an item number to each pair of sneakers and notifies the seller that they are now free to list their item. If the item is not listed within 45 days, </a:t>
            </a:r>
            <a:r>
              <a:rPr lang="en" sz="1700" dirty="0" err="1">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returns it to the seller and sends an invoice to the seller for the shipping cost.</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When the item sells, the buyer’s account is credited with the purchase price minus the </a:t>
            </a:r>
            <a:r>
              <a:rPr lang="en" sz="1700" dirty="0" err="1">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service fee and shipping fees to deliver the item to the buyer.</a:t>
            </a:r>
            <a:endParaRPr sz="1700" dirty="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dirty="0">
                <a:solidFill>
                  <a:srgbClr val="525C65"/>
                </a:solidFill>
                <a:highlight>
                  <a:srgbClr val="FFFFFF"/>
                </a:highlight>
                <a:latin typeface="Open Sans"/>
                <a:ea typeface="Open Sans"/>
                <a:cs typeface="Open Sans"/>
                <a:sym typeface="Open Sans"/>
              </a:rPr>
              <a:t>Currently, </a:t>
            </a:r>
            <a:r>
              <a:rPr lang="en" sz="1700" dirty="0" err="1">
                <a:solidFill>
                  <a:srgbClr val="525C65"/>
                </a:solidFill>
                <a:highlight>
                  <a:srgbClr val="FFFFFF"/>
                </a:highlight>
                <a:latin typeface="Open Sans"/>
                <a:ea typeface="Open Sans"/>
                <a:cs typeface="Open Sans"/>
                <a:sym typeface="Open Sans"/>
              </a:rPr>
              <a:t>SneakerPark</a:t>
            </a:r>
            <a:r>
              <a:rPr lang="en" sz="1700" dirty="0">
                <a:solidFill>
                  <a:srgbClr val="525C65"/>
                </a:solidFill>
                <a:highlight>
                  <a:srgbClr val="FFFFFF"/>
                </a:highlight>
                <a:latin typeface="Open Sans"/>
                <a:ea typeface="Open Sans"/>
                <a:cs typeface="Open Sans"/>
                <a:sym typeface="Open Sans"/>
              </a:rPr>
              <a:t> only supports sales within the United States.</a:t>
            </a:r>
            <a:endParaRPr sz="1700" dirty="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dirty="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dirty="0">
                <a:solidFill>
                  <a:srgbClr val="525C65"/>
                </a:solidFill>
                <a:highlight>
                  <a:srgbClr val="FFFFFF"/>
                </a:highlight>
                <a:latin typeface="Open Sans"/>
                <a:ea typeface="Open Sans"/>
                <a:cs typeface="Open Sans"/>
                <a:sym typeface="Open Sans"/>
              </a:rPr>
              <a:t>Below is a diagram for some of </a:t>
            </a:r>
            <a:r>
              <a:rPr lang="en" sz="1800" dirty="0" err="1">
                <a:solidFill>
                  <a:srgbClr val="525C65"/>
                </a:solidFill>
                <a:highlight>
                  <a:srgbClr val="FFFFFF"/>
                </a:highlight>
                <a:latin typeface="Open Sans"/>
                <a:ea typeface="Open Sans"/>
                <a:cs typeface="Open Sans"/>
                <a:sym typeface="Open Sans"/>
              </a:rPr>
              <a:t>SneakerPark's</a:t>
            </a:r>
            <a:r>
              <a:rPr lang="en" sz="1800" dirty="0">
                <a:solidFill>
                  <a:srgbClr val="525C65"/>
                </a:solidFill>
                <a:highlight>
                  <a:srgbClr val="FFFFFF"/>
                </a:highlight>
                <a:latin typeface="Open Sans"/>
                <a:ea typeface="Open Sans"/>
                <a:cs typeface="Open Sans"/>
                <a:sym typeface="Open Sans"/>
              </a:rPr>
              <a:t> business processes. </a:t>
            </a:r>
            <a:endParaRPr sz="1800" dirty="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395" y="27753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a:solidFill>
                <a:srgbClr val="525C65"/>
              </a:solidFill>
              <a:highlight>
                <a:schemeClr val="lt1"/>
              </a:highlight>
              <a:latin typeface="Open Sans"/>
              <a:ea typeface="Open Sans"/>
              <a:cs typeface="Open Sans"/>
              <a:sym typeface="Open Sans"/>
            </a:endParaRPr>
          </a:p>
        </p:txBody>
      </p:sp>
      <p:pic>
        <p:nvPicPr>
          <p:cNvPr id="230" name="Google Shape;230;p58"/>
          <p:cNvPicPr preferRelativeResize="0"/>
          <p:nvPr/>
        </p:nvPicPr>
        <p:blipFill>
          <a:blip r:embed="rId3">
            <a:alphaModFix/>
          </a:blip>
          <a:stretch>
            <a:fillRect/>
          </a:stretch>
        </p:blipFill>
        <p:spPr>
          <a:xfrm>
            <a:off x="286275" y="2602801"/>
            <a:ext cx="6838951" cy="36336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994</Words>
  <Application>Microsoft Macintosh PowerPoint</Application>
  <PresentationFormat>Custom</PresentationFormat>
  <Paragraphs>75</Paragraphs>
  <Slides>21</Slides>
  <Notes>21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21</vt:i4>
      </vt:variant>
    </vt:vector>
  </HeadingPairs>
  <TitlesOfParts>
    <vt:vector size="29" baseType="lpstr">
      <vt:lpstr>Open Sans Light</vt:lpstr>
      <vt:lpstr>Helvetica Neue</vt:lpstr>
      <vt:lpstr>Arial</vt:lpstr>
      <vt:lpstr>Open Sans</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Hui Ren</cp:lastModifiedBy>
  <cp:revision>2</cp:revision>
  <dcterms:modified xsi:type="dcterms:W3CDTF">2021-02-02T22:31:47Z</dcterms:modified>
</cp:coreProperties>
</file>