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4" r:id="rId1"/>
    <p:sldMasterId id="2147483695" r:id="rId2"/>
    <p:sldMasterId id="2147483696" r:id="rId3"/>
    <p:sldMasterId id="2147483697" r:id="rId4"/>
  </p:sldMasterIdLst>
  <p:notesMasterIdLst>
    <p:notesMasterId r:id="rId29"/>
  </p:notesMasterIdLst>
  <p:sldIdLst>
    <p:sldId id="25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2" r:id="rId27"/>
    <p:sldId id="285" r:id="rId28"/>
  </p:sldIdLst>
  <p:sldSz cx="7772400" cy="10058400"/>
  <p:notesSz cx="6858000" cy="9144000"/>
  <p:embeddedFontLst>
    <p:embeddedFont>
      <p:font typeface="Helvetica Neue" panose="02000503000000020004" pitchFamily="2" charset="0"/>
      <p:regular r:id="rId30"/>
      <p:bold r:id="rId31"/>
      <p:italic r:id="rId32"/>
      <p:boldItalic r:id="rId33"/>
    </p:embeddedFont>
    <p:embeddedFont>
      <p:font typeface="Open Sans" panose="020B03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A7F9"/>
    <a:srgbClr val="04B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92"/>
  </p:normalViewPr>
  <p:slideViewPr>
    <p:cSldViewPr snapToGrid="0" snapToObjects="1">
      <p:cViewPr varScale="1">
        <p:scale>
          <a:sx n="72" d="100"/>
          <a:sy n="72" d="100"/>
        </p:scale>
        <p:origin x="230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Dataist/Human-Resources-Database-Design/blob/main/conceptual.txt"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Dataist/Human-Resources-Database-Design/blob/main/logical.txt"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Dataist/Human-Resources-Database-Design/blob/main/physical.txt"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Dataist/Human-Resources-Database-Design/blob/main/ETL.ipynb"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hyperlink" Target="https://github.com/iDataist/Human-Resources-Database-Design/blob/main/DDL.sq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Dataist/Human-Resources-Database-Design/blob/main/human_resources_dataset.csv"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github.com/iDataist/Human-Resources-Database-Design/blob/main/database_best_practices.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rgbClr val="52A7F9"/>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51"/>
          <p:cNvPicPr preferRelativeResize="0"/>
          <p:nvPr/>
        </p:nvPicPr>
        <p:blipFill>
          <a:blip r:embed="rId3">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HR Database</a:t>
            </a:r>
            <a:endParaRPr sz="40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hlinkClick r:id="rId3"/>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5" name="Picture 4">
            <a:extLst>
              <a:ext uri="{FF2B5EF4-FFF2-40B4-BE49-F238E27FC236}">
                <a16:creationId xmlns:a16="http://schemas.microsoft.com/office/drawing/2014/main" id="{E905CC1B-AD38-E54B-BAED-198BFBEF3FEC}"/>
              </a:ext>
            </a:extLst>
          </p:cNvPr>
          <p:cNvPicPr>
            <a:picLocks noChangeAspect="1"/>
          </p:cNvPicPr>
          <p:nvPr/>
        </p:nvPicPr>
        <p:blipFill>
          <a:blip r:embed="rId4"/>
          <a:stretch>
            <a:fillRect/>
          </a:stretch>
        </p:blipFill>
        <p:spPr>
          <a:xfrm>
            <a:off x="264945" y="2969514"/>
            <a:ext cx="7218330" cy="4993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hlinkClick r:id="rId3"/>
              </a:rPr>
              <a:t>Logical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5AABFF5E-6A82-AD4C-A3B9-5D0C158A11C1}"/>
              </a:ext>
            </a:extLst>
          </p:cNvPr>
          <p:cNvPicPr>
            <a:picLocks noChangeAspect="1"/>
          </p:cNvPicPr>
          <p:nvPr/>
        </p:nvPicPr>
        <p:blipFill>
          <a:blip r:embed="rId4"/>
          <a:stretch>
            <a:fillRect/>
          </a:stretch>
        </p:blipFill>
        <p:spPr>
          <a:xfrm>
            <a:off x="226014" y="2908095"/>
            <a:ext cx="7320462" cy="4426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hlinkClick r:id="rId3"/>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9" name="Picture 8">
            <a:extLst>
              <a:ext uri="{FF2B5EF4-FFF2-40B4-BE49-F238E27FC236}">
                <a16:creationId xmlns:a16="http://schemas.microsoft.com/office/drawing/2014/main" id="{5D51001C-0C74-AD44-AB70-4882CF7DB944}"/>
              </a:ext>
            </a:extLst>
          </p:cNvPr>
          <p:cNvPicPr>
            <a:picLocks noChangeAspect="1"/>
          </p:cNvPicPr>
          <p:nvPr/>
        </p:nvPicPr>
        <p:blipFill>
          <a:blip r:embed="rId4"/>
          <a:stretch>
            <a:fillRect/>
          </a:stretch>
        </p:blipFill>
        <p:spPr>
          <a:xfrm>
            <a:off x="221430" y="2620705"/>
            <a:ext cx="7329629" cy="4865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I used </a:t>
            </a:r>
            <a:r>
              <a:rPr lang="en" sz="1900" dirty="0">
                <a:hlinkClick r:id="rId3"/>
              </a:rPr>
              <a:t>python</a:t>
            </a:r>
            <a:r>
              <a:rPr lang="en" sz="1900" dirty="0"/>
              <a:t> for the ETL process and </a:t>
            </a:r>
            <a:r>
              <a:rPr lang="en" sz="1900" dirty="0">
                <a:hlinkClick r:id="rId4"/>
              </a:rPr>
              <a:t>SQL</a:t>
            </a:r>
            <a:r>
              <a:rPr lang="en" sz="1900" dirty="0"/>
              <a:t> script to add primary key and secondary key constraints. </a:t>
            </a: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E07BE3B-4A79-D447-B6AC-B2408BE1752D}"/>
              </a:ext>
            </a:extLst>
          </p:cNvPr>
          <p:cNvPicPr>
            <a:picLocks noChangeAspect="1"/>
          </p:cNvPicPr>
          <p:nvPr/>
        </p:nvPicPr>
        <p:blipFill>
          <a:blip r:embed="rId5"/>
          <a:stretch>
            <a:fillRect/>
          </a:stretch>
        </p:blipFill>
        <p:spPr>
          <a:xfrm>
            <a:off x="417462" y="3184246"/>
            <a:ext cx="6937565" cy="58708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lvl="0" indent="-349250">
              <a:spcBef>
                <a:spcPts val="1600"/>
              </a:spcBef>
              <a:buSzPts val="1900"/>
              <a:buFont typeface="Open Sans"/>
              <a:buChar char="●"/>
            </a:pPr>
            <a:r>
              <a:rPr lang="en-US" sz="1900" b="1" dirty="0">
                <a:latin typeface="Open Sans"/>
                <a:ea typeface="Open Sans"/>
                <a:cs typeface="Open Sans"/>
                <a:sym typeface="Open Sans"/>
              </a:rPr>
              <a:t>Query 1</a:t>
            </a:r>
            <a:r>
              <a:rPr lang="en" sz="1900" b="1" dirty="0">
                <a:latin typeface="Open Sans"/>
                <a:ea typeface="Open Sans"/>
                <a:cs typeface="Open Sans"/>
                <a:sym typeface="Open Sans"/>
              </a:rPr>
              <a:t>: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nSpc>
                <a:spcPct val="170000"/>
              </a:lnSpc>
              <a:spcBef>
                <a:spcPts val="1600"/>
              </a:spcBef>
              <a:buClr>
                <a:schemeClr val="dk1"/>
              </a:buClr>
              <a:buSzPts val="1100"/>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10DA137-EF2B-2346-89D3-D32B2AC81C0A}"/>
              </a:ext>
            </a:extLst>
          </p:cNvPr>
          <p:cNvPicPr>
            <a:picLocks noChangeAspect="1"/>
          </p:cNvPicPr>
          <p:nvPr/>
        </p:nvPicPr>
        <p:blipFill rotWithShape="1">
          <a:blip r:embed="rId3"/>
          <a:srcRect t="8676"/>
          <a:stretch/>
        </p:blipFill>
        <p:spPr>
          <a:xfrm>
            <a:off x="718717" y="3505201"/>
            <a:ext cx="6347040" cy="6115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1F21B169-9B1F-0340-8AC9-BDBDE4ACC0F0}"/>
              </a:ext>
            </a:extLst>
          </p:cNvPr>
          <p:cNvPicPr>
            <a:picLocks noChangeAspect="1"/>
          </p:cNvPicPr>
          <p:nvPr/>
        </p:nvPicPr>
        <p:blipFill rotWithShape="1">
          <a:blip r:embed="rId3"/>
          <a:srcRect l="43833" t="9276" b="3483"/>
          <a:stretch/>
        </p:blipFill>
        <p:spPr>
          <a:xfrm>
            <a:off x="1825197" y="3238500"/>
            <a:ext cx="4118403" cy="62069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0AED29A6-58F9-054A-A55E-C4A7E3D08D91}"/>
              </a:ext>
            </a:extLst>
          </p:cNvPr>
          <p:cNvPicPr>
            <a:picLocks noChangeAspect="1"/>
          </p:cNvPicPr>
          <p:nvPr/>
        </p:nvPicPr>
        <p:blipFill rotWithShape="1">
          <a:blip r:embed="rId3"/>
          <a:srcRect l="49022" t="5181" b="2761"/>
          <a:stretch/>
        </p:blipFill>
        <p:spPr>
          <a:xfrm>
            <a:off x="2368429" y="3516630"/>
            <a:ext cx="3035632" cy="61568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90A1220-6E42-714C-8429-0628183A67AE}"/>
              </a:ext>
            </a:extLst>
          </p:cNvPr>
          <p:cNvPicPr>
            <a:picLocks noChangeAspect="1"/>
          </p:cNvPicPr>
          <p:nvPr/>
        </p:nvPicPr>
        <p:blipFill rotWithShape="1">
          <a:blip r:embed="rId3"/>
          <a:srcRect l="46118" t="5758" b="5945"/>
          <a:stretch/>
        </p:blipFill>
        <p:spPr>
          <a:xfrm>
            <a:off x="1866900" y="3442080"/>
            <a:ext cx="4038600" cy="64078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2B395A64-F822-E147-849E-7A6AB1B72C6E}"/>
              </a:ext>
            </a:extLst>
          </p:cNvPr>
          <p:cNvPicPr>
            <a:picLocks noChangeAspect="1"/>
          </p:cNvPicPr>
          <p:nvPr/>
        </p:nvPicPr>
        <p:blipFill rotWithShape="1">
          <a:blip r:embed="rId3"/>
          <a:srcRect l="30773" t="5901" r="274" b="14122"/>
          <a:stretch/>
        </p:blipFill>
        <p:spPr>
          <a:xfrm>
            <a:off x="685800" y="3524250"/>
            <a:ext cx="6403338" cy="609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8"/>
            <a:ext cx="7242600" cy="6490221"/>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nSpc>
                <a:spcPct val="170000"/>
              </a:lnSpc>
              <a:spcBef>
                <a:spcPts val="400"/>
              </a:spcBef>
              <a:buClr>
                <a:schemeClr val="dk1"/>
              </a:buClr>
              <a:buSzPts val="1100"/>
              <a:buNone/>
            </a:pPr>
            <a:r>
              <a:rPr lang="en-US" sz="1300" dirty="0">
                <a:solidFill>
                  <a:srgbClr val="525C65"/>
                </a:solidFill>
                <a:latin typeface="Open Sans"/>
                <a:ea typeface="Open Sans"/>
                <a:cs typeface="Open Sans"/>
                <a:sym typeface="Open Sans"/>
              </a:rPr>
              <a:t>The video game company saw explosive growth with a sudden appearance onto the gaming scene with its new AI-powered video game console. As a result, they went from a small 10 person operation to 200 employees and 5 locations in under a year. HR was having trouble keeping up with the growth since they were still maintaining employee information in a spreadsheet. While that worked for ten employees, it became increasingly cumbersome to manage as the company expands. As such, the HR department requested a database capable of managing their employee information.</a:t>
            </a:r>
          </a:p>
          <a:p>
            <a:pPr marL="241300" marR="241300" lvl="0" indent="0">
              <a:lnSpc>
                <a:spcPct val="170000"/>
              </a:lnSpc>
              <a:spcBef>
                <a:spcPts val="400"/>
              </a:spcBef>
              <a:buClr>
                <a:schemeClr val="dk1"/>
              </a:buClr>
              <a:buSzPts val="1100"/>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nSpc>
                <a:spcPct val="170000"/>
              </a:lnSpc>
              <a:buClr>
                <a:schemeClr val="dk1"/>
              </a:buClr>
              <a:buSzPts val="1100"/>
              <a:buNone/>
            </a:pPr>
            <a:r>
              <a:rPr lang="en-US" sz="1300" dirty="0">
                <a:solidFill>
                  <a:srgbClr val="525C65"/>
                </a:solidFill>
                <a:latin typeface="Open Sans"/>
                <a:ea typeface="Open Sans"/>
                <a:cs typeface="Open Sans"/>
                <a:sym typeface="Open Sans"/>
              </a:rPr>
              <a:t>The </a:t>
            </a:r>
            <a:r>
              <a:rPr lang="en-US" sz="1300" dirty="0">
                <a:solidFill>
                  <a:srgbClr val="525C65"/>
                </a:solidFill>
                <a:latin typeface="Open Sans"/>
                <a:ea typeface="Open Sans"/>
                <a:cs typeface="Open Sans"/>
                <a:sym typeface="Open Sans"/>
                <a:hlinkClick r:id="rId3"/>
              </a:rPr>
              <a:t>HR dataset</a:t>
            </a:r>
            <a:r>
              <a:rPr lang="en-US" sz="1300" dirty="0">
                <a:solidFill>
                  <a:srgbClr val="525C65"/>
                </a:solidFill>
                <a:latin typeface="Open Sans"/>
                <a:ea typeface="Open Sans"/>
                <a:cs typeface="Open Sans"/>
                <a:sym typeface="Open Sans"/>
              </a:rPr>
              <a:t> is an Excel workbook consisting of 206 records, with eleven columns. The data is in human-readable format and was not normalized at all. The data lists the names of employees, as well as information such as job title, department, manager's name, hire date, start date, end date, work location, and salary.</a:t>
            </a:r>
          </a:p>
          <a:p>
            <a:pPr marL="241300" marR="241300" lvl="0" indent="0">
              <a:lnSpc>
                <a:spcPct val="170000"/>
              </a:lnSpc>
              <a:buClr>
                <a:schemeClr val="dk1"/>
              </a:buClr>
              <a:buSzPts val="1100"/>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nSpc>
                <a:spcPct val="170000"/>
              </a:lnSpc>
              <a:buClr>
                <a:schemeClr val="dk1"/>
              </a:buClr>
              <a:buSzPts val="1100"/>
              <a:buNone/>
            </a:pPr>
            <a:r>
              <a:rPr lang="en-US" sz="1300" dirty="0">
                <a:solidFill>
                  <a:srgbClr val="525C65"/>
                </a:solidFill>
                <a:latin typeface="Open Sans"/>
                <a:ea typeface="Open Sans"/>
                <a:cs typeface="Open Sans"/>
                <a:sym typeface="Open Sans"/>
              </a:rPr>
              <a:t>The IT Department has certain Best Practices policies for databases, as detailed in the </a:t>
            </a:r>
            <a:r>
              <a:rPr lang="en-US" sz="1300" dirty="0">
                <a:solidFill>
                  <a:srgbClr val="525C65"/>
                </a:solidFill>
                <a:latin typeface="Open Sans"/>
                <a:ea typeface="Open Sans"/>
                <a:cs typeface="Open Sans"/>
                <a:sym typeface="Open Sans"/>
                <a:hlinkClick r:id="rId4"/>
              </a:rPr>
              <a:t>Best Practices document</a:t>
            </a:r>
            <a:r>
              <a:rPr lang="en-US" sz="1300" dirty="0">
                <a:solidFill>
                  <a:srgbClr val="525C65"/>
                </a:solidFill>
                <a:latin typeface="Open Sans"/>
                <a:ea typeface="Open Sans"/>
                <a:cs typeface="Open Sans"/>
                <a:sym typeface="Open Sans"/>
              </a:rPr>
              <a:t>.</a:t>
            </a: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Query 6: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0B4FC6BE-5AAB-D546-8A06-02C178CB6E5D}"/>
              </a:ext>
            </a:extLst>
          </p:cNvPr>
          <p:cNvPicPr>
            <a:picLocks noChangeAspect="1"/>
          </p:cNvPicPr>
          <p:nvPr/>
        </p:nvPicPr>
        <p:blipFill>
          <a:blip r:embed="rId3"/>
          <a:stretch>
            <a:fillRect/>
          </a:stretch>
        </p:blipFill>
        <p:spPr>
          <a:xfrm>
            <a:off x="561781" y="4182501"/>
            <a:ext cx="6648584" cy="51443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Describe how to apply table security to restrict access to employee salaries using an SQL server.</a:t>
            </a:r>
            <a:endParaRPr sz="1900" b="1" dirty="0">
              <a:latin typeface="Open Sans"/>
              <a:ea typeface="Open Sans"/>
              <a:cs typeface="Open Sans"/>
              <a:sym typeface="Open Sans"/>
            </a:endParaRPr>
          </a:p>
          <a:p>
            <a:pPr lvl="0" indent="0">
              <a:spcBef>
                <a:spcPts val="1600"/>
              </a:spcBef>
              <a:buNone/>
            </a:pPr>
            <a:r>
              <a:rPr lang="en-US" sz="1900" dirty="0">
                <a:latin typeface="Open Sans"/>
                <a:ea typeface="Open Sans"/>
                <a:cs typeface="Open Sans"/>
                <a:sym typeface="Open Sans"/>
              </a:rPr>
              <a:t>Grant employees with a domain login read-only access to all tables in the HR Database and revoke access to the salary table for the employees who are not management or HR. </a:t>
            </a:r>
          </a:p>
          <a:p>
            <a:pPr lvl="0" indent="0">
              <a:spcBef>
                <a:spcPts val="1600"/>
              </a:spcBef>
              <a:buNone/>
            </a:pPr>
            <a:endParaRPr lang="en-US" sz="1900" dirty="0">
              <a:latin typeface="Open Sans"/>
              <a:ea typeface="Open Sans"/>
              <a:cs typeface="Open Sans"/>
              <a:sym typeface="Open Sans"/>
            </a:endParaRPr>
          </a:p>
          <a:p>
            <a:pPr lvl="0" indent="0">
              <a:spcBef>
                <a:spcPts val="1600"/>
              </a:spcBef>
              <a:buNone/>
            </a:pPr>
            <a:endParaRPr sz="19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4</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Additional Features</a:t>
            </a:r>
            <a:endParaRPr sz="3000" dirty="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a:t>
            </a:r>
            <a:endParaRPr sz="1900" dirty="0"/>
          </a:p>
          <a:p>
            <a:pPr marL="457200" lvl="0" indent="0" algn="l" rtl="0">
              <a:spcBef>
                <a:spcPts val="1600"/>
              </a:spcBef>
              <a:spcAft>
                <a:spcPts val="1600"/>
              </a:spcAft>
              <a:buNone/>
            </a:pPr>
            <a:endParaRPr sz="1900" dirty="0"/>
          </a:p>
        </p:txBody>
      </p:sp>
      <p:sp>
        <p:nvSpPr>
          <p:cNvPr id="3" name="Title 2">
            <a:extLst>
              <a:ext uri="{FF2B5EF4-FFF2-40B4-BE49-F238E27FC236}">
                <a16:creationId xmlns:a16="http://schemas.microsoft.com/office/drawing/2014/main" id="{7CDD4878-4383-6843-AB12-F72A5C30BB39}"/>
              </a:ext>
            </a:extLst>
          </p:cNvPr>
          <p:cNvSpPr>
            <a:spLocks noGrp="1"/>
          </p:cNvSpPr>
          <p:nvPr>
            <p:ph type="title"/>
          </p:nvPr>
        </p:nvSpPr>
        <p:spPr/>
        <p:txBody>
          <a:bodyPr/>
          <a:lstStyle/>
          <a:p>
            <a:r>
              <a:rPr lang="en-US" dirty="0"/>
              <a:t>Additional Feature 1</a:t>
            </a:r>
          </a:p>
        </p:txBody>
      </p:sp>
      <p:pic>
        <p:nvPicPr>
          <p:cNvPr id="5" name="Picture 4">
            <a:extLst>
              <a:ext uri="{FF2B5EF4-FFF2-40B4-BE49-F238E27FC236}">
                <a16:creationId xmlns:a16="http://schemas.microsoft.com/office/drawing/2014/main" id="{C07B0C6E-A6D9-994F-B3D2-73F3DEA7CFFB}"/>
              </a:ext>
            </a:extLst>
          </p:cNvPr>
          <p:cNvPicPr>
            <a:picLocks noChangeAspect="1"/>
          </p:cNvPicPr>
          <p:nvPr/>
        </p:nvPicPr>
        <p:blipFill>
          <a:blip r:embed="rId3"/>
          <a:stretch>
            <a:fillRect/>
          </a:stretch>
        </p:blipFill>
        <p:spPr>
          <a:xfrm>
            <a:off x="359729" y="2984976"/>
            <a:ext cx="7053032" cy="36063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1</a:t>
            </a:r>
            <a:endParaRPr sz="3000" b="1" dirty="0">
              <a:solidFill>
                <a:srgbClr val="FFFFFF"/>
              </a:solidFill>
              <a:latin typeface="Open Sans"/>
              <a:ea typeface="Open Sans"/>
              <a:cs typeface="Open Sans"/>
              <a:sym typeface="Open Sans"/>
            </a:endParaRPr>
          </a:p>
          <a:p>
            <a:pPr lvl="0" algn="ctr">
              <a:lnSpc>
                <a:spcPct val="150000"/>
              </a:lnSpc>
              <a:buClr>
                <a:srgbClr val="FFFFFF"/>
              </a:buClr>
            </a:pPr>
            <a:r>
              <a:rPr lang="en-US" sz="3000" dirty="0">
                <a:solidFill>
                  <a:srgbClr val="FFFFFF"/>
                </a:solidFill>
                <a:latin typeface="Open Sans"/>
                <a:ea typeface="Open Sans"/>
                <a:cs typeface="Open Sans"/>
                <a:sym typeface="Open Sans"/>
              </a:rPr>
              <a:t>Business and Technical Requirement</a:t>
            </a:r>
            <a:endParaRPr sz="3000" dirty="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 Request</a:t>
            </a:r>
            <a:endParaRPr dirty="0"/>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Hi,</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As you may already know, we have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After speaking with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I am looking forward to working with you and seeing what kind of database you design for us.</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r>
              <a:rPr lang="en-US" sz="1000" dirty="0">
                <a:solidFill>
                  <a:srgbClr val="525C65"/>
                </a:solidFill>
                <a:latin typeface="Open Sans"/>
                <a:ea typeface="Open Sans"/>
                <a:cs typeface="Open Sans"/>
                <a:sym typeface="Open Sans"/>
              </a:rPr>
              <a:t>Thanks,</a:t>
            </a:r>
          </a:p>
          <a:p>
            <a:pPr marL="0" lvl="0" indent="0" algn="just">
              <a:buClr>
                <a:schemeClr val="dk1"/>
              </a:buClr>
              <a:buSzPts val="1100"/>
              <a:buNone/>
            </a:pPr>
            <a:r>
              <a:rPr lang="en-US" sz="1000" dirty="0">
                <a:solidFill>
                  <a:srgbClr val="525C65"/>
                </a:solidFill>
                <a:latin typeface="Open Sans"/>
                <a:ea typeface="Open Sans"/>
                <a:cs typeface="Open Sans"/>
                <a:sym typeface="Open Sans"/>
              </a:rPr>
              <a:t>Head of HR</a:t>
            </a: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lgn="just">
              <a:buClr>
                <a:schemeClr val="dk1"/>
              </a:buClr>
              <a:buSzPts val="1100"/>
              <a:buNone/>
            </a:pPr>
            <a:endParaRPr lang="en-US" sz="1000" dirty="0">
              <a:solidFill>
                <a:srgbClr val="525C65"/>
              </a:solidFill>
              <a:latin typeface="Open Sans"/>
              <a:ea typeface="Open Sans"/>
              <a:cs typeface="Open Sans"/>
              <a:sym typeface="Open Sans"/>
            </a:endParaRPr>
          </a:p>
          <a:p>
            <a:pPr marL="0" lvl="0" indent="0">
              <a:buClr>
                <a:schemeClr val="dk1"/>
              </a:buClr>
              <a:buSzPts val="1100"/>
              <a:buNone/>
            </a:pPr>
            <a:endParaRPr lang="en-US" sz="1000" dirty="0">
              <a:solidFill>
                <a:srgbClr val="525C65"/>
              </a:solidFill>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numCol="1" anchor="t" anchorCtr="0">
            <a:noAutofit/>
          </a:bodyPr>
          <a:lstStyle/>
          <a:p>
            <a:pPr marL="457200" lvl="0" indent="-349250" algn="l" rtl="0">
              <a:lnSpc>
                <a:spcPct val="100000"/>
              </a:lnSpc>
              <a:spcBef>
                <a:spcPts val="0"/>
              </a:spcBef>
              <a:spcAft>
                <a:spcPts val="0"/>
              </a:spcAft>
              <a:buSzPts val="1900"/>
              <a:buFont typeface="Open Sans"/>
              <a:buChar char="●"/>
            </a:pPr>
            <a:r>
              <a:rPr lang="en" sz="1700" b="1" dirty="0">
                <a:latin typeface="Open Sans"/>
                <a:ea typeface="Open Sans"/>
                <a:cs typeface="Open Sans"/>
                <a:sym typeface="Open Sans"/>
              </a:rPr>
              <a:t>Purpose of the new database:</a:t>
            </a:r>
            <a:endParaRPr sz="1700" b="1" dirty="0">
              <a:latin typeface="Open Sans"/>
              <a:ea typeface="Open Sans"/>
              <a:cs typeface="Open Sans"/>
              <a:sym typeface="Open Sans"/>
            </a:endParaRPr>
          </a:p>
          <a:p>
            <a:pPr lvl="0" indent="0">
              <a:lnSpc>
                <a:spcPct val="100000"/>
              </a:lnSpc>
              <a:spcBef>
                <a:spcPts val="1600"/>
              </a:spcBef>
              <a:buClr>
                <a:schemeClr val="dk1"/>
              </a:buClr>
              <a:buSzPts val="1100"/>
              <a:buNone/>
            </a:pPr>
            <a:r>
              <a:rPr lang="en-US" sz="1700" dirty="0"/>
              <a:t>HR department </a:t>
            </a:r>
            <a:r>
              <a:rPr lang="en" sz="1700" dirty="0"/>
              <a:t>wants to keep up with the growth of the company and ensure data integrity and security of the employee records. </a:t>
            </a:r>
            <a:endParaRPr sz="1700" dirty="0"/>
          </a:p>
          <a:p>
            <a:pPr marL="457200" lvl="0" indent="-349250" algn="l" rtl="0">
              <a:lnSpc>
                <a:spcPct val="100000"/>
              </a:lnSpc>
              <a:spcBef>
                <a:spcPts val="1200"/>
              </a:spcBef>
              <a:spcAft>
                <a:spcPts val="0"/>
              </a:spcAft>
              <a:buSzPts val="1900"/>
              <a:buFont typeface="Open Sans"/>
              <a:buChar char="●"/>
            </a:pPr>
            <a:r>
              <a:rPr lang="en" sz="1700" b="1" dirty="0">
                <a:latin typeface="Open Sans"/>
                <a:ea typeface="Open Sans"/>
                <a:cs typeface="Open Sans"/>
                <a:sym typeface="Open Sans"/>
              </a:rPr>
              <a:t>Describe current data management solution:</a:t>
            </a:r>
            <a:endParaRPr sz="1700" b="1" dirty="0">
              <a:solidFill>
                <a:srgbClr val="000000"/>
              </a:solidFill>
              <a:latin typeface="Arial"/>
              <a:ea typeface="Arial"/>
              <a:cs typeface="Arial"/>
              <a:sym typeface="Arial"/>
            </a:endParaRPr>
          </a:p>
          <a:p>
            <a:pPr lvl="0" indent="0">
              <a:lnSpc>
                <a:spcPct val="100000"/>
              </a:lnSpc>
              <a:spcBef>
                <a:spcPts val="1200"/>
              </a:spcBef>
              <a:buNone/>
            </a:pPr>
            <a:r>
              <a:rPr lang="en-US" sz="1700" dirty="0"/>
              <a:t>Currently, all employee records are maintained on a shared Excel spreadsheet.</a:t>
            </a:r>
            <a:endParaRPr sz="1700" dirty="0">
              <a:solidFill>
                <a:srgbClr val="000000"/>
              </a:solidFill>
              <a:latin typeface="Arial"/>
              <a:ea typeface="Arial"/>
              <a:cs typeface="Arial"/>
              <a:sym typeface="Arial"/>
            </a:endParaRPr>
          </a:p>
          <a:p>
            <a:pPr marL="457200" lvl="0" indent="-349250" algn="l" rtl="0">
              <a:lnSpc>
                <a:spcPct val="100000"/>
              </a:lnSpc>
              <a:spcBef>
                <a:spcPts val="1200"/>
              </a:spcBef>
              <a:spcAft>
                <a:spcPts val="0"/>
              </a:spcAft>
              <a:buSzPts val="1900"/>
              <a:buFont typeface="Open Sans"/>
              <a:buChar char="●"/>
            </a:pPr>
            <a:r>
              <a:rPr lang="en" sz="1700" b="1" dirty="0">
                <a:latin typeface="Open Sans"/>
                <a:ea typeface="Open Sans"/>
                <a:cs typeface="Open Sans"/>
                <a:sym typeface="Open Sans"/>
              </a:rPr>
              <a:t>Describe current data available:</a:t>
            </a:r>
            <a:endParaRPr sz="1700" b="1" dirty="0">
              <a:latin typeface="Open Sans"/>
              <a:ea typeface="Open Sans"/>
              <a:cs typeface="Open Sans"/>
              <a:sym typeface="Open Sans"/>
            </a:endParaRPr>
          </a:p>
          <a:p>
            <a:pPr marL="457200" lvl="1" indent="0">
              <a:lnSpc>
                <a:spcPct val="100000"/>
              </a:lnSpc>
              <a:buNone/>
            </a:pPr>
            <a:r>
              <a:rPr lang="en-US" sz="1700" dirty="0"/>
              <a:t>The current data consists of 206 records, with eleven columns, including the names of employees, job title, department, manager's name, hire date, start date, end date, work location, and salary.</a:t>
            </a:r>
            <a:endParaRPr sz="1700" dirty="0"/>
          </a:p>
          <a:p>
            <a:pPr marL="457200" lvl="0" indent="-349250" algn="l" rtl="0">
              <a:lnSpc>
                <a:spcPct val="100000"/>
              </a:lnSpc>
              <a:spcBef>
                <a:spcPts val="1600"/>
              </a:spcBef>
              <a:spcAft>
                <a:spcPts val="0"/>
              </a:spcAft>
              <a:buSzPts val="1900"/>
              <a:buFont typeface="Open Sans"/>
              <a:buChar char="●"/>
            </a:pPr>
            <a:r>
              <a:rPr lang="en" sz="1700" b="1" dirty="0">
                <a:latin typeface="Open Sans"/>
                <a:ea typeface="Open Sans"/>
                <a:cs typeface="Open Sans"/>
                <a:sym typeface="Open Sans"/>
              </a:rPr>
              <a:t>Who will own/manage data</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HR </a:t>
            </a:r>
            <a:r>
              <a:rPr lang="en-US" sz="1700" dirty="0"/>
              <a:t>department</a:t>
            </a:r>
            <a:r>
              <a:rPr lang="en" sz="1700" dirty="0"/>
              <a:t> will own and maintain the data. </a:t>
            </a:r>
          </a:p>
          <a:p>
            <a:pPr indent="-349250">
              <a:lnSpc>
                <a:spcPct val="100000"/>
              </a:lnSpc>
              <a:spcBef>
                <a:spcPts val="1600"/>
              </a:spcBef>
              <a:buSzPts val="1900"/>
              <a:buFont typeface="Open Sans"/>
              <a:buChar char="●"/>
            </a:pPr>
            <a:r>
              <a:rPr lang="en-US" sz="1700" b="1" dirty="0">
                <a:latin typeface="Open Sans"/>
                <a:ea typeface="Open Sans"/>
                <a:cs typeface="Open Sans"/>
                <a:sym typeface="Open Sans"/>
              </a:rPr>
              <a:t>Who will have access to database</a:t>
            </a:r>
          </a:p>
          <a:p>
            <a:pPr lvl="0" indent="0">
              <a:lnSpc>
                <a:spcPct val="100000"/>
              </a:lnSpc>
              <a:spcBef>
                <a:spcPts val="1600"/>
              </a:spcBef>
              <a:buNone/>
            </a:pPr>
            <a:r>
              <a:rPr lang="en-US" sz="1700" dirty="0"/>
              <a:t>Any employee with a domain login has read only access to the database. Management and HR employees also have write access.</a:t>
            </a:r>
          </a:p>
          <a:p>
            <a:pPr lvl="0" indent="-349250">
              <a:lnSpc>
                <a:spcPct val="100000"/>
              </a:lnSpc>
              <a:spcBef>
                <a:spcPts val="1600"/>
              </a:spcBef>
              <a:buSzPts val="1900"/>
              <a:buFont typeface="Open Sans"/>
              <a:buChar char="●"/>
            </a:pPr>
            <a:r>
              <a:rPr lang="en-US" sz="1700" b="1" dirty="0">
                <a:latin typeface="Open Sans"/>
                <a:ea typeface="Open Sans"/>
                <a:cs typeface="Open Sans"/>
                <a:sym typeface="Open Sans"/>
              </a:rPr>
              <a:t>Is any of the data sensitive/restricted</a:t>
            </a:r>
          </a:p>
          <a:p>
            <a:pPr lvl="0" indent="0">
              <a:lnSpc>
                <a:spcPct val="100000"/>
              </a:lnSpc>
              <a:spcBef>
                <a:spcPts val="1600"/>
              </a:spcBef>
              <a:buNone/>
            </a:pPr>
            <a:r>
              <a:rPr lang="en-US" sz="1700" dirty="0"/>
              <a:t>Salary information is restricted to management and HR employees. </a:t>
            </a:r>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lang="en" sz="1600" dirty="0"/>
          </a:p>
          <a:p>
            <a:pPr marL="457200" lvl="0" indent="0" algn="l" rtl="0">
              <a:lnSpc>
                <a:spcPct val="100000"/>
              </a:lnSpc>
              <a:spcBef>
                <a:spcPts val="1600"/>
              </a:spcBef>
              <a:spcAft>
                <a:spcPts val="0"/>
              </a:spcAft>
              <a:buNone/>
            </a:pPr>
            <a:endParaRPr sz="1600" dirty="0"/>
          </a:p>
          <a:p>
            <a:pPr marL="457200" lvl="0" indent="0" algn="l" rtl="0">
              <a:lnSpc>
                <a:spcPct val="100000"/>
              </a:lnSpc>
              <a:spcBef>
                <a:spcPts val="0"/>
              </a:spcBef>
              <a:spcAft>
                <a:spcPts val="0"/>
              </a:spcAft>
              <a:buNone/>
            </a:pPr>
            <a:endParaRPr sz="16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Requirement</a:t>
            </a:r>
            <a:endParaRPr dirty="0"/>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spcBef>
                <a:spcPts val="1600"/>
              </a:spcBef>
              <a:buSzPts val="1900"/>
              <a:buFont typeface="Open Sans"/>
              <a:buChar char="●"/>
            </a:pPr>
            <a:r>
              <a:rPr lang="en" sz="1700" b="1" dirty="0">
                <a:latin typeface="Open Sans"/>
                <a:ea typeface="Open Sans"/>
                <a:cs typeface="Open Sans"/>
                <a:sym typeface="Open Sans"/>
              </a:rPr>
              <a:t>Estimated size of database</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About 200 rows.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Estimated annual growth</a:t>
            </a:r>
            <a:endParaRPr sz="1700" b="1" dirty="0">
              <a:latin typeface="Open Sans"/>
              <a:ea typeface="Open Sans"/>
              <a:cs typeface="Open Sans"/>
              <a:sym typeface="Open Sans"/>
            </a:endParaRPr>
          </a:p>
          <a:p>
            <a:pPr lvl="0" indent="0">
              <a:lnSpc>
                <a:spcPct val="100000"/>
              </a:lnSpc>
              <a:spcBef>
                <a:spcPts val="1600"/>
              </a:spcBef>
              <a:buNone/>
            </a:pPr>
            <a:r>
              <a:rPr lang="en-US" sz="1700" dirty="0"/>
              <a:t>For the next five years, HR projected a 20% annual growth. There are about 200 employees now. The projected growth will lead to the size of 500 employees at the end of year five. </a:t>
            </a:r>
            <a:endParaRPr lang="en-US" sz="1700" b="1" dirty="0">
              <a:latin typeface="Open Sans"/>
              <a:ea typeface="Open Sans"/>
              <a:cs typeface="Open Sans"/>
              <a:sym typeface="Open Sans"/>
            </a:endParaRPr>
          </a:p>
          <a:p>
            <a:pPr lvl="0" indent="-349250">
              <a:spcBef>
                <a:spcPts val="1600"/>
              </a:spcBef>
              <a:buSzPts val="1900"/>
              <a:buFont typeface="Open Sans"/>
              <a:buChar char="●"/>
            </a:pPr>
            <a:r>
              <a:rPr lang="en-US" sz="1700" b="1" dirty="0">
                <a:latin typeface="Open Sans"/>
                <a:ea typeface="Open Sans"/>
                <a:cs typeface="Open Sans"/>
                <a:sym typeface="Open Sans"/>
              </a:rPr>
              <a:t>Additional data requests:</a:t>
            </a:r>
          </a:p>
          <a:p>
            <a:pPr lvl="0" indent="0">
              <a:lnSpc>
                <a:spcPct val="100000"/>
              </a:lnSpc>
              <a:spcBef>
                <a:spcPts val="1600"/>
              </a:spcBef>
              <a:buNone/>
            </a:pPr>
            <a:r>
              <a:rPr lang="en-US" sz="1700" dirty="0"/>
              <a:t>There is a request to connect the HR database with the payroll database that maintains employee attendance and paid time off information. </a:t>
            </a:r>
          </a:p>
          <a:p>
            <a:pPr lvl="0" indent="0">
              <a:lnSpc>
                <a:spcPct val="100000"/>
              </a:lnSpc>
              <a:spcBef>
                <a:spcPts val="1600"/>
              </a:spcBef>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700" b="1" dirty="0">
                <a:latin typeface="Open Sans"/>
                <a:ea typeface="Open Sans"/>
                <a:cs typeface="Open Sans"/>
                <a:sym typeface="Open Sans"/>
              </a:rPr>
              <a:t>Justification for the new database</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shared spreadsheet is not sufficient to keep up with the growth of the company. It also imposes data integrity and data security risks to the company. The new database will alleviate the strain of record keeping and improve the data integrity and data security.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Database objects</a:t>
            </a:r>
            <a:endParaRPr sz="1700" b="1" dirty="0">
              <a:latin typeface="Open Sans"/>
              <a:ea typeface="Open Sans"/>
              <a:cs typeface="Open Sans"/>
              <a:sym typeface="Open Sans"/>
            </a:endParaRPr>
          </a:p>
          <a:p>
            <a:pPr marL="457200" lvl="0" indent="0" algn="l" rtl="0">
              <a:spcBef>
                <a:spcPts val="0"/>
              </a:spcBef>
              <a:spcAft>
                <a:spcPts val="0"/>
              </a:spcAft>
              <a:buNone/>
            </a:pPr>
            <a:r>
              <a:rPr lang="en-US" sz="1700" dirty="0"/>
              <a:t>There are eight tables in the HR database, including Employee, Education, Job, Department, Location, Address, Salary, and Employee History. </a:t>
            </a:r>
            <a:endParaRPr sz="1700" dirty="0"/>
          </a:p>
          <a:p>
            <a:pPr marL="457200" lvl="0" indent="-349250" algn="l" rtl="0">
              <a:spcBef>
                <a:spcPts val="1600"/>
              </a:spcBef>
              <a:spcAft>
                <a:spcPts val="0"/>
              </a:spcAft>
              <a:buSzPts val="1900"/>
              <a:buFont typeface="Open Sans"/>
              <a:buChar char="●"/>
            </a:pPr>
            <a:r>
              <a:rPr lang="en" sz="1700" b="1" dirty="0">
                <a:latin typeface="Open Sans"/>
                <a:ea typeface="Open Sans"/>
                <a:cs typeface="Open Sans"/>
                <a:sym typeface="Open Sans"/>
              </a:rPr>
              <a:t>Data ingestion</a:t>
            </a:r>
            <a:endParaRPr sz="17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The data ingestion method will be ETL. </a:t>
            </a: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Requirement</a:t>
            </a:r>
            <a:endParaRPr dirty="0"/>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Data governance (Ownership and User access)</a:t>
            </a:r>
            <a:endParaRPr sz="16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b="1" dirty="0">
                <a:latin typeface="Open Sans"/>
                <a:ea typeface="Open Sans"/>
                <a:cs typeface="Open Sans"/>
                <a:sym typeface="Open Sans"/>
              </a:rPr>
              <a:t>Ownership: </a:t>
            </a:r>
            <a:r>
              <a:rPr lang="en" sz="1600" dirty="0"/>
              <a:t>HR will own and maintain the data.</a:t>
            </a:r>
            <a:endParaRPr sz="1600" dirty="0"/>
          </a:p>
          <a:p>
            <a:pPr marL="457200" lvl="0" indent="0" algn="l" rtl="0">
              <a:lnSpc>
                <a:spcPct val="100000"/>
              </a:lnSpc>
              <a:spcBef>
                <a:spcPts val="0"/>
              </a:spcBef>
              <a:spcAft>
                <a:spcPts val="0"/>
              </a:spcAft>
              <a:buNone/>
            </a:pPr>
            <a:endParaRPr sz="1600" dirty="0"/>
          </a:p>
          <a:p>
            <a:pPr lvl="0" indent="0">
              <a:lnSpc>
                <a:spcPct val="100000"/>
              </a:lnSpc>
              <a:buNone/>
            </a:pPr>
            <a:r>
              <a:rPr lang="en" sz="1600" b="1" dirty="0">
                <a:latin typeface="Open Sans"/>
                <a:ea typeface="Open Sans"/>
                <a:cs typeface="Open Sans"/>
                <a:sym typeface="Open Sans"/>
              </a:rPr>
              <a:t>User Access: </a:t>
            </a:r>
            <a:r>
              <a:rPr lang="en-US" sz="1600" dirty="0"/>
              <a:t>Any employee with a domain login has read only access to the database. Management and HR employees also have write access. Salary information is restricted to management and HR employees. </a:t>
            </a:r>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Scalability </a:t>
            </a:r>
            <a:endParaRPr sz="1600" b="1" dirty="0">
              <a:latin typeface="Open Sans"/>
              <a:ea typeface="Open Sans"/>
              <a:cs typeface="Open Sans"/>
              <a:sym typeface="Open Sans"/>
            </a:endParaRPr>
          </a:p>
          <a:p>
            <a:pPr marL="457200" lvl="0" indent="0" algn="l" rtl="0">
              <a:spcBef>
                <a:spcPts val="1600"/>
              </a:spcBef>
              <a:spcAft>
                <a:spcPts val="0"/>
              </a:spcAft>
              <a:buNone/>
            </a:pPr>
            <a:r>
              <a:rPr lang="en" sz="1600" dirty="0"/>
              <a:t>Replication can be implemented if reporting or other reading needs arise. </a:t>
            </a:r>
            <a:r>
              <a:rPr lang="en" sz="1600" dirty="0" err="1"/>
              <a:t>Sharding</a:t>
            </a:r>
            <a:r>
              <a:rPr lang="en" sz="1600" dirty="0"/>
              <a:t> </a:t>
            </a:r>
            <a:r>
              <a:rPr lang="en-US" sz="1600" dirty="0"/>
              <a:t>can be implemented to satisfy increased writing needs. </a:t>
            </a:r>
            <a:endParaRPr sz="1600" dirty="0"/>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Flexibility</a:t>
            </a:r>
            <a:endParaRPr sz="1600" dirty="0"/>
          </a:p>
          <a:p>
            <a:pPr lvl="0" indent="0">
              <a:spcBef>
                <a:spcPts val="1600"/>
              </a:spcBef>
              <a:buNone/>
            </a:pPr>
            <a:r>
              <a:rPr lang="en-US" sz="1600" dirty="0"/>
              <a:t>Define and document integration priorities and frequency. </a:t>
            </a:r>
          </a:p>
          <a:p>
            <a:pPr lvl="0" indent="0">
              <a:spcBef>
                <a:spcPts val="1600"/>
              </a:spcBef>
              <a:buNone/>
            </a:pPr>
            <a:r>
              <a:rPr lang="en-US" sz="1600" dirty="0"/>
              <a:t>Monitor the integration process and put various check points</a:t>
            </a:r>
            <a:endParaRPr sz="1600" dirty="0"/>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Storage &amp; retention</a:t>
            </a:r>
            <a:endParaRPr sz="1600" b="1" dirty="0">
              <a:latin typeface="Open Sans"/>
              <a:ea typeface="Open Sans"/>
              <a:cs typeface="Open Sans"/>
              <a:sym typeface="Open Sans"/>
            </a:endParaRPr>
          </a:p>
          <a:p>
            <a:pPr lvl="0" indent="0">
              <a:lnSpc>
                <a:spcPct val="100000"/>
              </a:lnSpc>
              <a:spcBef>
                <a:spcPts val="1600"/>
              </a:spcBef>
              <a:buNone/>
            </a:pPr>
            <a:r>
              <a:rPr lang="en" sz="1600" b="1" dirty="0">
                <a:latin typeface="Open Sans"/>
                <a:ea typeface="Open Sans"/>
                <a:cs typeface="Open Sans"/>
                <a:sym typeface="Open Sans"/>
              </a:rPr>
              <a:t>Storage: </a:t>
            </a:r>
            <a:r>
              <a:rPr lang="en" sz="1600" dirty="0"/>
              <a:t>1GB partition on spinning disk</a:t>
            </a:r>
            <a:endParaRPr sz="1600" dirty="0"/>
          </a:p>
          <a:p>
            <a:pPr marL="457200" lvl="0" indent="0" algn="l" rtl="0">
              <a:lnSpc>
                <a:spcPct val="100000"/>
              </a:lnSpc>
              <a:spcBef>
                <a:spcPts val="0"/>
              </a:spcBef>
              <a:spcAft>
                <a:spcPts val="0"/>
              </a:spcAft>
              <a:buNone/>
            </a:pPr>
            <a:endParaRPr sz="1600" dirty="0"/>
          </a:p>
          <a:p>
            <a:pPr lvl="0" indent="0">
              <a:lnSpc>
                <a:spcPct val="100000"/>
              </a:lnSpc>
              <a:buNone/>
            </a:pPr>
            <a:r>
              <a:rPr lang="en" sz="1600" b="1" dirty="0">
                <a:latin typeface="Open Sans"/>
                <a:ea typeface="Open Sans"/>
                <a:cs typeface="Open Sans"/>
                <a:sym typeface="Open Sans"/>
              </a:rPr>
              <a:t>Retention: </a:t>
            </a:r>
            <a:r>
              <a:rPr lang="en-US" sz="1600" dirty="0">
                <a:latin typeface="Open Sans"/>
                <a:ea typeface="Open Sans"/>
                <a:cs typeface="Open Sans"/>
                <a:sym typeface="Open Sans"/>
              </a:rPr>
              <a:t>at least 7 years required by federal regulations</a:t>
            </a: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Backup</a:t>
            </a:r>
            <a:endParaRPr sz="1600" b="1" dirty="0">
              <a:latin typeface="Open Sans"/>
              <a:ea typeface="Open Sans"/>
              <a:cs typeface="Open Sans"/>
              <a:sym typeface="Open Sans"/>
            </a:endParaRPr>
          </a:p>
          <a:p>
            <a:pPr lvl="0" indent="0">
              <a:spcBef>
                <a:spcPts val="1600"/>
              </a:spcBef>
              <a:buNone/>
            </a:pPr>
            <a:r>
              <a:rPr lang="en" sz="1600" dirty="0"/>
              <a:t>The data is considered business critical. </a:t>
            </a:r>
            <a:r>
              <a:rPr lang="en-US" sz="1600" dirty="0"/>
              <a:t>Backup schedule is full backup once per week and incremental backup daily.</a:t>
            </a:r>
            <a:endParaRPr sz="19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A7F9"/>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1364</Words>
  <Application>Microsoft Macintosh PowerPoint</Application>
  <PresentationFormat>Custom</PresentationFormat>
  <Paragraphs>186</Paragraphs>
  <Slides>24</Slides>
  <Notes>24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Open Sans Light</vt:lpstr>
      <vt:lpstr>Open Sans</vt:lpstr>
      <vt:lpstr>Arial</vt:lpstr>
      <vt:lpstr>Helvetica Neue</vt:lpstr>
      <vt:lpstr>Simple Light</vt:lpstr>
      <vt:lpstr>Simple Light</vt:lpstr>
      <vt:lpstr>Simple Light</vt:lpstr>
      <vt:lpstr>White</vt:lpstr>
      <vt:lpstr>HR Database </vt:lpstr>
      <vt:lpstr>Business Scenario</vt:lpstr>
      <vt:lpstr>PowerPoint Presentation</vt:lpstr>
      <vt:lpstr>Database Request</vt:lpstr>
      <vt:lpstr>Business Requirement</vt:lpstr>
      <vt:lpstr>Business Requirement</vt:lpstr>
      <vt:lpstr>Technical Requirement</vt:lpstr>
      <vt:lpstr>Technical Requirement</vt:lpstr>
      <vt:lpstr>PowerPoint Presentation</vt:lpstr>
      <vt:lpstr>ERD</vt:lpstr>
      <vt:lpstr>ERD</vt:lpstr>
      <vt:lpstr>ERD</vt:lpstr>
      <vt:lpstr>PowerPoint Presentation</vt:lpstr>
      <vt:lpstr>DDL</vt:lpstr>
      <vt:lpstr>CRUD</vt:lpstr>
      <vt:lpstr>CRUD</vt:lpstr>
      <vt:lpstr>CRUD</vt:lpstr>
      <vt:lpstr>CRUD</vt:lpstr>
      <vt:lpstr>CRUD</vt:lpstr>
      <vt:lpstr>CRUD</vt:lpstr>
      <vt:lpstr>CRUD</vt:lpstr>
      <vt:lpstr>PowerPoint Presentation</vt:lpstr>
      <vt:lpstr>Additional Feature 1</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Database </dc:title>
  <cp:lastModifiedBy>Hui Ren</cp:lastModifiedBy>
  <cp:revision>36</cp:revision>
  <cp:lastPrinted>2021-01-08T19:44:26Z</cp:lastPrinted>
  <dcterms:modified xsi:type="dcterms:W3CDTF">2021-01-08T19:47:21Z</dcterms:modified>
</cp:coreProperties>
</file>