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4B83-99EB-81CE-6AB7-E9827232A1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22060F74-B170-8B50-7E88-55AAFD67DB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9FE8438F-135F-4C6A-5CA5-44D40BFA4773}"/>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5" name="Footer Placeholder 4">
            <a:extLst>
              <a:ext uri="{FF2B5EF4-FFF2-40B4-BE49-F238E27FC236}">
                <a16:creationId xmlns:a16="http://schemas.microsoft.com/office/drawing/2014/main" id="{F5E08F7F-E104-2B2B-4280-65A23C14FF2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C37E78E-11E7-4756-355E-AE876EE0BFF3}"/>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180949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F948-AC26-0938-508E-9E5B61C1A7E7}"/>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53BCAB5-810F-8E5A-CFD4-26268D5E8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B79DD7B-C0E8-A98C-5009-6802D0301D8D}"/>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5" name="Footer Placeholder 4">
            <a:extLst>
              <a:ext uri="{FF2B5EF4-FFF2-40B4-BE49-F238E27FC236}">
                <a16:creationId xmlns:a16="http://schemas.microsoft.com/office/drawing/2014/main" id="{69243558-B5CB-5747-F5C6-A31755C76F8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B2FDB5B-76E6-DC43-AE1B-281E75414BCF}"/>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136348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92091-939A-38AA-2053-1FDFB82A0E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4EC4F17-2779-37F4-C065-8B7610739D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166407AB-661A-0080-4F2B-ED5EF193895B}"/>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5" name="Footer Placeholder 4">
            <a:extLst>
              <a:ext uri="{FF2B5EF4-FFF2-40B4-BE49-F238E27FC236}">
                <a16:creationId xmlns:a16="http://schemas.microsoft.com/office/drawing/2014/main" id="{3F777C13-3978-B1F5-255F-1DD5E40DD04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AD9399F-5A21-91B2-6D10-A01A58695EDA}"/>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2361401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7995-5D58-427C-6C37-6ABC8E8228C0}"/>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BEE5D961-60F8-CB1F-913A-3802A7C896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3A63401-486C-993D-B396-6BC2EBB7A4E8}"/>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5" name="Footer Placeholder 4">
            <a:extLst>
              <a:ext uri="{FF2B5EF4-FFF2-40B4-BE49-F238E27FC236}">
                <a16:creationId xmlns:a16="http://schemas.microsoft.com/office/drawing/2014/main" id="{7317925F-D0E8-0268-886B-58AEAD18425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887647C-AB50-88CF-8A60-2F9024AE4E0E}"/>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55616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1549-5974-35C2-8289-2FC7D2123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9EF82E94-0A25-4018-7DE6-002F3D500E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F7BF7F-D1B3-09EB-FBB4-2909388CBAF7}"/>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5" name="Footer Placeholder 4">
            <a:extLst>
              <a:ext uri="{FF2B5EF4-FFF2-40B4-BE49-F238E27FC236}">
                <a16:creationId xmlns:a16="http://schemas.microsoft.com/office/drawing/2014/main" id="{D8D70C9B-8970-63A6-7C83-29DFC3641A5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5FD6443-8A8F-1AB8-85CD-0BD8F38719D6}"/>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370457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56BE-C414-672C-FAFC-E9271EA2165B}"/>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73273B2-8EB3-1FF6-16B0-FF986247E4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B2BBCB3D-71B7-280B-1275-3B7AEECC42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70782BB9-304A-8536-43FD-7C4960140D1C}"/>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6" name="Footer Placeholder 5">
            <a:extLst>
              <a:ext uri="{FF2B5EF4-FFF2-40B4-BE49-F238E27FC236}">
                <a16:creationId xmlns:a16="http://schemas.microsoft.com/office/drawing/2014/main" id="{90DC3046-B5C8-C32D-871D-16BB894E067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25A6666-0112-854B-5FFD-8A01C94D4028}"/>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253710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48B1-32D1-6F43-FAD0-46F182FCEA3C}"/>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E2E60A4C-D0ED-BCF9-9023-13784575A5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0EFF34-89AC-A9B4-FCA1-A0C607B7FD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53BD06C7-8B04-41FB-805A-D41299701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5D973-D962-A718-E842-2452C098BF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2F93D21D-AEFA-02DA-4427-F59E0F4532FD}"/>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8" name="Footer Placeholder 7">
            <a:extLst>
              <a:ext uri="{FF2B5EF4-FFF2-40B4-BE49-F238E27FC236}">
                <a16:creationId xmlns:a16="http://schemas.microsoft.com/office/drawing/2014/main" id="{FC070246-E06E-1327-03BF-B59CD3F58FC6}"/>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BDB07442-193B-0614-8013-107DA6AB308F}"/>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27113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9428-D9B1-FB19-3C22-7CFAA52BAB9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B167309-F227-69B8-CB6A-FC29C7A0DEAF}"/>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4" name="Footer Placeholder 3">
            <a:extLst>
              <a:ext uri="{FF2B5EF4-FFF2-40B4-BE49-F238E27FC236}">
                <a16:creationId xmlns:a16="http://schemas.microsoft.com/office/drawing/2014/main" id="{E0286E70-7974-064C-2A68-E40A4E18D664}"/>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10BF4AFC-9C7F-9C02-7036-B5FF7BDBEF6F}"/>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235885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4EC6A-E4CA-4565-985F-61A797D43BEE}"/>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3" name="Footer Placeholder 2">
            <a:extLst>
              <a:ext uri="{FF2B5EF4-FFF2-40B4-BE49-F238E27FC236}">
                <a16:creationId xmlns:a16="http://schemas.microsoft.com/office/drawing/2014/main" id="{9E5DCF16-A83F-A7D8-D0B1-BC4FADC9E537}"/>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EF6E0E53-7117-73BF-E06A-394DC690544B}"/>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74794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A877-4C23-6A72-1635-FF8B7CBA2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B086F37-FCE6-EDC4-01B9-196AC4B7AF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BA6F9000-B902-1D54-8686-D6ED61AD0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7BDC5-82E8-150C-9BA2-E0467A7A411D}"/>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6" name="Footer Placeholder 5">
            <a:extLst>
              <a:ext uri="{FF2B5EF4-FFF2-40B4-BE49-F238E27FC236}">
                <a16:creationId xmlns:a16="http://schemas.microsoft.com/office/drawing/2014/main" id="{DDECD4A5-004F-C475-910C-F672205AACF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E1A9F78-A0CE-8D76-CBAE-9A3200A134A4}"/>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323344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D2C1-16F8-0CD6-9556-9A9887D69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C0FA9E82-7D03-A28A-FD92-6F2F2F44AC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BC1190D9-590A-F5AE-AED4-958501BBE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9FF6E-33F8-9B85-6AF8-0992098B80C4}"/>
              </a:ext>
            </a:extLst>
          </p:cNvPr>
          <p:cNvSpPr>
            <a:spLocks noGrp="1"/>
          </p:cNvSpPr>
          <p:nvPr>
            <p:ph type="dt" sz="half" idx="10"/>
          </p:nvPr>
        </p:nvSpPr>
        <p:spPr/>
        <p:txBody>
          <a:bodyPr/>
          <a:lstStyle/>
          <a:p>
            <a:fld id="{464345FC-3016-4A4A-9EA3-44F0DAA2C578}" type="datetimeFigureOut">
              <a:rPr lang="en-KE" smtClean="0"/>
              <a:t>23/12/2024</a:t>
            </a:fld>
            <a:endParaRPr lang="en-KE"/>
          </a:p>
        </p:txBody>
      </p:sp>
      <p:sp>
        <p:nvSpPr>
          <p:cNvPr id="6" name="Footer Placeholder 5">
            <a:extLst>
              <a:ext uri="{FF2B5EF4-FFF2-40B4-BE49-F238E27FC236}">
                <a16:creationId xmlns:a16="http://schemas.microsoft.com/office/drawing/2014/main" id="{2E862977-1AC2-54F4-3F57-EC9F62063D2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2DA9041-ED4F-622D-D302-369DD1B090C5}"/>
              </a:ext>
            </a:extLst>
          </p:cNvPr>
          <p:cNvSpPr>
            <a:spLocks noGrp="1"/>
          </p:cNvSpPr>
          <p:nvPr>
            <p:ph type="sldNum" sz="quarter" idx="12"/>
          </p:nvPr>
        </p:nvSpPr>
        <p:spPr/>
        <p:txBody>
          <a:bodyPr/>
          <a:lstStyle/>
          <a:p>
            <a:fld id="{70D90060-721F-4C6F-89DD-40D7F5371CAA}" type="slidenum">
              <a:rPr lang="en-KE" smtClean="0"/>
              <a:t>‹#›</a:t>
            </a:fld>
            <a:endParaRPr lang="en-KE"/>
          </a:p>
        </p:txBody>
      </p:sp>
    </p:spTree>
    <p:extLst>
      <p:ext uri="{BB962C8B-B14F-4D97-AF65-F5344CB8AC3E}">
        <p14:creationId xmlns:p14="http://schemas.microsoft.com/office/powerpoint/2010/main" val="377510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12E65D-950F-36AF-5331-51281DC25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19A27D7-82E1-CBF1-D222-A8E5B3506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1D35058-964E-F3DB-3BB2-2245B0081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345FC-3016-4A4A-9EA3-44F0DAA2C578}" type="datetimeFigureOut">
              <a:rPr lang="en-KE" smtClean="0"/>
              <a:t>23/12/2024</a:t>
            </a:fld>
            <a:endParaRPr lang="en-KE"/>
          </a:p>
        </p:txBody>
      </p:sp>
      <p:sp>
        <p:nvSpPr>
          <p:cNvPr id="5" name="Footer Placeholder 4">
            <a:extLst>
              <a:ext uri="{FF2B5EF4-FFF2-40B4-BE49-F238E27FC236}">
                <a16:creationId xmlns:a16="http://schemas.microsoft.com/office/drawing/2014/main" id="{2F352351-A561-A66C-5C43-2612B0541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FDEA4EAD-18B7-E341-506C-1DCA5E404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90060-721F-4C6F-89DD-40D7F5371CAA}" type="slidenum">
              <a:rPr lang="en-KE" smtClean="0"/>
              <a:t>‹#›</a:t>
            </a:fld>
            <a:endParaRPr lang="en-KE"/>
          </a:p>
        </p:txBody>
      </p:sp>
    </p:spTree>
    <p:extLst>
      <p:ext uri="{BB962C8B-B14F-4D97-AF65-F5344CB8AC3E}">
        <p14:creationId xmlns:p14="http://schemas.microsoft.com/office/powerpoint/2010/main" val="1297723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3C33-F9BC-F1B5-66CA-9A21B024E443}"/>
              </a:ext>
            </a:extLst>
          </p:cNvPr>
          <p:cNvSpPr>
            <a:spLocks noGrp="1"/>
          </p:cNvSpPr>
          <p:nvPr>
            <p:ph type="ctrTitle"/>
          </p:nvPr>
        </p:nvSpPr>
        <p:spPr/>
        <p:txBody>
          <a:bodyPr/>
          <a:lstStyle/>
          <a:p>
            <a:r>
              <a:rPr lang="en-US" b="1" dirty="0"/>
              <a:t>Overview</a:t>
            </a:r>
            <a:endParaRPr lang="en-KE" dirty="0"/>
          </a:p>
        </p:txBody>
      </p:sp>
      <p:sp>
        <p:nvSpPr>
          <p:cNvPr id="4" name="Content Placeholder 3">
            <a:extLst>
              <a:ext uri="{FF2B5EF4-FFF2-40B4-BE49-F238E27FC236}">
                <a16:creationId xmlns:a16="http://schemas.microsoft.com/office/drawing/2014/main" id="{71720566-DE48-E7EB-A006-2289DE41F368}"/>
              </a:ext>
            </a:extLst>
          </p:cNvPr>
          <p:cNvSpPr>
            <a:spLocks noGrp="1"/>
          </p:cNvSpPr>
          <p:nvPr>
            <p:ph type="subTitle" idx="1"/>
          </p:nvPr>
        </p:nvSpPr>
        <p:spPr/>
        <p:txBody>
          <a:bodyPr/>
          <a:lstStyle/>
          <a:p>
            <a:pPr marL="0" indent="0">
              <a:buNone/>
            </a:pPr>
            <a:r>
              <a:rPr lang="en-US" b="1" dirty="0"/>
              <a:t>Predicting Customer Churn at </a:t>
            </a:r>
            <a:r>
              <a:rPr lang="en-US" b="1" dirty="0" err="1"/>
              <a:t>SyriaTel</a:t>
            </a:r>
            <a:r>
              <a:rPr lang="en-US" b="1" dirty="0"/>
              <a:t>.</a:t>
            </a:r>
          </a:p>
          <a:p>
            <a:pPr marL="0" indent="0">
              <a:buNone/>
            </a:pPr>
            <a:endParaRPr lang="en-KE" b="1" u="sng" dirty="0"/>
          </a:p>
        </p:txBody>
      </p:sp>
    </p:spTree>
    <p:extLst>
      <p:ext uri="{BB962C8B-B14F-4D97-AF65-F5344CB8AC3E}">
        <p14:creationId xmlns:p14="http://schemas.microsoft.com/office/powerpoint/2010/main" val="117405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91D1-3DCB-8100-F98F-F53C08658946}"/>
              </a:ext>
            </a:extLst>
          </p:cNvPr>
          <p:cNvSpPr>
            <a:spLocks noGrp="1"/>
          </p:cNvSpPr>
          <p:nvPr>
            <p:ph type="ctrTitle"/>
          </p:nvPr>
        </p:nvSpPr>
        <p:spPr/>
        <p:txBody>
          <a:bodyPr/>
          <a:lstStyle/>
          <a:p>
            <a:r>
              <a:rPr lang="en-US" b="1" dirty="0"/>
              <a:t>Objective</a:t>
            </a:r>
            <a:endParaRPr lang="en-KE" b="1" dirty="0"/>
          </a:p>
        </p:txBody>
      </p:sp>
      <p:sp>
        <p:nvSpPr>
          <p:cNvPr id="3" name="Content Placeholder 2">
            <a:extLst>
              <a:ext uri="{FF2B5EF4-FFF2-40B4-BE49-F238E27FC236}">
                <a16:creationId xmlns:a16="http://schemas.microsoft.com/office/drawing/2014/main" id="{1F216E5D-A0F6-036C-6423-FFC9B7358436}"/>
              </a:ext>
            </a:extLst>
          </p:cNvPr>
          <p:cNvSpPr>
            <a:spLocks noGrp="1"/>
          </p:cNvSpPr>
          <p:nvPr>
            <p:ph type="subTitle" idx="1"/>
          </p:nvPr>
        </p:nvSpPr>
        <p:spPr/>
        <p:txBody>
          <a:bodyPr>
            <a:normAutofit lnSpcReduction="10000"/>
          </a:bodyPr>
          <a:lstStyle/>
          <a:p>
            <a:pPr marL="0" indent="0">
              <a:buNone/>
            </a:pPr>
            <a:r>
              <a:rPr lang="en-US" dirty="0"/>
              <a:t>Use machine learning to figure out which customers are most likely to leave </a:t>
            </a:r>
            <a:r>
              <a:rPr lang="en-US" dirty="0" err="1"/>
              <a:t>SyriaTel</a:t>
            </a:r>
            <a:r>
              <a:rPr lang="en-US" dirty="0"/>
              <a:t>. This will help us understand why they're leaving and take steps to keep them, because losing customers hurts our revenue and ability to grow. By spotting customers who might leave early on, we can proactively step in and keep them happy.</a:t>
            </a:r>
            <a:endParaRPr lang="en-KE" dirty="0"/>
          </a:p>
        </p:txBody>
      </p:sp>
    </p:spTree>
    <p:extLst>
      <p:ext uri="{BB962C8B-B14F-4D97-AF65-F5344CB8AC3E}">
        <p14:creationId xmlns:p14="http://schemas.microsoft.com/office/powerpoint/2010/main" val="413475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6CDE-8682-263B-CA8C-33F7E7A6C57F}"/>
              </a:ext>
            </a:extLst>
          </p:cNvPr>
          <p:cNvSpPr>
            <a:spLocks noGrp="1"/>
          </p:cNvSpPr>
          <p:nvPr>
            <p:ph type="ctrTitle"/>
          </p:nvPr>
        </p:nvSpPr>
        <p:spPr/>
        <p:txBody>
          <a:bodyPr/>
          <a:lstStyle/>
          <a:p>
            <a:r>
              <a:rPr lang="en-US" b="1" dirty="0"/>
              <a:t>Business and Data Understanding</a:t>
            </a:r>
            <a:endParaRPr lang="en-KE" b="1" dirty="0"/>
          </a:p>
        </p:txBody>
      </p:sp>
      <p:sp>
        <p:nvSpPr>
          <p:cNvPr id="3" name="Content Placeholder 2">
            <a:extLst>
              <a:ext uri="{FF2B5EF4-FFF2-40B4-BE49-F238E27FC236}">
                <a16:creationId xmlns:a16="http://schemas.microsoft.com/office/drawing/2014/main" id="{1B243774-A1A4-985D-1CC5-45634348F811}"/>
              </a:ext>
            </a:extLst>
          </p:cNvPr>
          <p:cNvSpPr>
            <a:spLocks noGrp="1"/>
          </p:cNvSpPr>
          <p:nvPr>
            <p:ph type="subTitle" idx="1"/>
          </p:nvPr>
        </p:nvSpPr>
        <p:spPr/>
        <p:txBody>
          <a:bodyPr>
            <a:normAutofit fontScale="92500"/>
          </a:bodyPr>
          <a:lstStyle/>
          <a:p>
            <a:pPr marL="0" indent="0">
              <a:buNone/>
            </a:pPr>
            <a:r>
              <a:rPr lang="en-US" dirty="0" err="1"/>
              <a:t>SyriaTel</a:t>
            </a:r>
            <a:r>
              <a:rPr lang="en-US" dirty="0"/>
              <a:t> is losing a lot of money because customers are leaving. Can we figure out which customers are likely to leave and why?</a:t>
            </a:r>
          </a:p>
          <a:p>
            <a:pPr marL="0" indent="0">
              <a:buNone/>
            </a:pPr>
            <a:r>
              <a:rPr lang="en-US" dirty="0"/>
              <a:t>We are going to do this by analyzing historical data of customer behavior, including usage patterns, customer service interactions, and subscription plans.</a:t>
            </a:r>
            <a:endParaRPr lang="en-KE" dirty="0"/>
          </a:p>
        </p:txBody>
      </p:sp>
    </p:spTree>
    <p:extLst>
      <p:ext uri="{BB962C8B-B14F-4D97-AF65-F5344CB8AC3E}">
        <p14:creationId xmlns:p14="http://schemas.microsoft.com/office/powerpoint/2010/main" val="201661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76BE-0439-3B9F-5F86-58073DB7DB6A}"/>
              </a:ext>
            </a:extLst>
          </p:cNvPr>
          <p:cNvSpPr>
            <a:spLocks noGrp="1"/>
          </p:cNvSpPr>
          <p:nvPr>
            <p:ph type="title"/>
          </p:nvPr>
        </p:nvSpPr>
        <p:spPr/>
        <p:txBody>
          <a:bodyPr/>
          <a:lstStyle/>
          <a:p>
            <a:r>
              <a:rPr lang="en-US" b="1" dirty="0"/>
              <a:t>Modeling Approach</a:t>
            </a:r>
            <a:endParaRPr lang="en-KE" b="1" dirty="0"/>
          </a:p>
        </p:txBody>
      </p:sp>
      <p:sp>
        <p:nvSpPr>
          <p:cNvPr id="3" name="Content Placeholder 2">
            <a:extLst>
              <a:ext uri="{FF2B5EF4-FFF2-40B4-BE49-F238E27FC236}">
                <a16:creationId xmlns:a16="http://schemas.microsoft.com/office/drawing/2014/main" id="{8780D049-D944-BCA0-766B-C181A1EC2A0F}"/>
              </a:ext>
            </a:extLst>
          </p:cNvPr>
          <p:cNvSpPr>
            <a:spLocks noGrp="1"/>
          </p:cNvSpPr>
          <p:nvPr>
            <p:ph idx="1"/>
          </p:nvPr>
        </p:nvSpPr>
        <p:spPr/>
        <p:txBody>
          <a:bodyPr>
            <a:normAutofit/>
          </a:bodyPr>
          <a:lstStyle/>
          <a:p>
            <a:pPr marL="0" indent="0">
              <a:buNone/>
            </a:pPr>
            <a:r>
              <a:rPr lang="en-US" dirty="0"/>
              <a:t>To predict which customers might leave, we built a machine learning model. We started by cleaning and preparing the customer data. Then, we experimented with different models, beginning with a simple Logistic Regression model. Ultimately, we chose a Random Forest model because it accurately predicted churn while also helping us understand the reasons behind customer </a:t>
            </a:r>
            <a:r>
              <a:rPr lang="en-US" sz="2600" dirty="0"/>
              <a:t>departures</a:t>
            </a:r>
            <a:r>
              <a:rPr lang="en-US" dirty="0"/>
              <a:t>. This classification approach allows us to categorize customers as likely to churn or stay, enabling us to take specific actions to retain valuable customers.</a:t>
            </a:r>
            <a:endParaRPr lang="en-KE" dirty="0"/>
          </a:p>
        </p:txBody>
      </p:sp>
    </p:spTree>
    <p:extLst>
      <p:ext uri="{BB962C8B-B14F-4D97-AF65-F5344CB8AC3E}">
        <p14:creationId xmlns:p14="http://schemas.microsoft.com/office/powerpoint/2010/main" val="148486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DF17-2260-CA76-F0F0-5D796A8F26F2}"/>
              </a:ext>
            </a:extLst>
          </p:cNvPr>
          <p:cNvSpPr>
            <a:spLocks noGrp="1"/>
          </p:cNvSpPr>
          <p:nvPr>
            <p:ph type="title"/>
          </p:nvPr>
        </p:nvSpPr>
        <p:spPr/>
        <p:txBody>
          <a:bodyPr/>
          <a:lstStyle/>
          <a:p>
            <a:r>
              <a:rPr lang="en-US" b="1" dirty="0"/>
              <a:t>Evaluation</a:t>
            </a:r>
            <a:endParaRPr lang="en-KE" b="1" dirty="0"/>
          </a:p>
        </p:txBody>
      </p:sp>
      <p:sp>
        <p:nvSpPr>
          <p:cNvPr id="3" name="Content Placeholder 2">
            <a:extLst>
              <a:ext uri="{FF2B5EF4-FFF2-40B4-BE49-F238E27FC236}">
                <a16:creationId xmlns:a16="http://schemas.microsoft.com/office/drawing/2014/main" id="{4108E9E0-8DA0-F2A2-88D7-B8E1EF73CEA2}"/>
              </a:ext>
            </a:extLst>
          </p:cNvPr>
          <p:cNvSpPr>
            <a:spLocks noGrp="1"/>
          </p:cNvSpPr>
          <p:nvPr>
            <p:ph idx="1"/>
          </p:nvPr>
        </p:nvSpPr>
        <p:spPr/>
        <p:txBody>
          <a:bodyPr>
            <a:normAutofit/>
          </a:bodyPr>
          <a:lstStyle/>
          <a:p>
            <a:pPr marL="0" indent="0">
              <a:buNone/>
            </a:pPr>
            <a:r>
              <a:rPr lang="en-US" dirty="0"/>
              <a:t>Our model effectively identified customers who actually left, striking a balance between finding as many departing customers as possible while minimizing false alarms. This helps us avoid unnecessary outreach to loyal customers. Key factors driving customer churn include frequent total day minutes, total day charge, and surprisingly, customer service calls, which might suggest dissatisfaction despite high usage.</a:t>
            </a:r>
            <a:endParaRPr lang="en-KE" dirty="0"/>
          </a:p>
        </p:txBody>
      </p:sp>
    </p:spTree>
    <p:extLst>
      <p:ext uri="{BB962C8B-B14F-4D97-AF65-F5344CB8AC3E}">
        <p14:creationId xmlns:p14="http://schemas.microsoft.com/office/powerpoint/2010/main" val="347895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7A81-F53E-25FD-B40C-312455AA3BC1}"/>
              </a:ext>
            </a:extLst>
          </p:cNvPr>
          <p:cNvSpPr>
            <a:spLocks noGrp="1"/>
          </p:cNvSpPr>
          <p:nvPr>
            <p:ph type="title"/>
          </p:nvPr>
        </p:nvSpPr>
        <p:spPr/>
        <p:txBody>
          <a:bodyPr/>
          <a:lstStyle/>
          <a:p>
            <a:r>
              <a:rPr lang="en-US" b="1" dirty="0"/>
              <a:t>Recommendations</a:t>
            </a:r>
            <a:endParaRPr lang="en-KE" b="1" dirty="0"/>
          </a:p>
        </p:txBody>
      </p:sp>
      <p:sp>
        <p:nvSpPr>
          <p:cNvPr id="3" name="Content Placeholder 2">
            <a:extLst>
              <a:ext uri="{FF2B5EF4-FFF2-40B4-BE49-F238E27FC236}">
                <a16:creationId xmlns:a16="http://schemas.microsoft.com/office/drawing/2014/main" id="{69F08C16-CB69-27E6-B999-019D7DD115F4}"/>
              </a:ext>
            </a:extLst>
          </p:cNvPr>
          <p:cNvSpPr>
            <a:spLocks noGrp="1"/>
          </p:cNvSpPr>
          <p:nvPr>
            <p:ph idx="1"/>
          </p:nvPr>
        </p:nvSpPr>
        <p:spPr/>
        <p:txBody>
          <a:bodyPr>
            <a:normAutofit/>
          </a:bodyPr>
          <a:lstStyle/>
          <a:p>
            <a:pPr marL="0" indent="0">
              <a:buNone/>
            </a:pPr>
            <a:r>
              <a:rPr lang="en-US" dirty="0"/>
              <a:t>To improve customer retention, we can:</a:t>
            </a:r>
          </a:p>
          <a:p>
            <a:pPr>
              <a:buFont typeface="Arial" panose="020B0604020202020204" pitchFamily="34" charset="0"/>
              <a:buChar char="•"/>
            </a:pPr>
            <a:r>
              <a:rPr lang="en-US" b="1" dirty="0"/>
              <a:t>Prioritize customers with frequent complaints</a:t>
            </a:r>
            <a:r>
              <a:rPr lang="en-US" dirty="0"/>
              <a:t> by offering dedicated support or faster resolution times.</a:t>
            </a:r>
          </a:p>
          <a:p>
            <a:pPr>
              <a:buFont typeface="Arial" panose="020B0604020202020204" pitchFamily="34" charset="0"/>
              <a:buChar char="•"/>
            </a:pPr>
            <a:r>
              <a:rPr lang="en-US" b="1" dirty="0"/>
              <a:t>Optimize international plans</a:t>
            </a:r>
            <a:r>
              <a:rPr lang="en-US" dirty="0"/>
              <a:t> by adjusting offerings or providing targeted discounts to users on those plans.</a:t>
            </a:r>
          </a:p>
          <a:p>
            <a:pPr>
              <a:buFont typeface="Arial" panose="020B0604020202020204" pitchFamily="34" charset="0"/>
              <a:buChar char="•"/>
            </a:pPr>
            <a:r>
              <a:rPr lang="en-US" b="1" dirty="0"/>
              <a:t>Reward high-usage customers</a:t>
            </a:r>
            <a:r>
              <a:rPr lang="en-US" dirty="0"/>
              <a:t> with loyalty programs to show our appreciation and keep them satisfied.</a:t>
            </a:r>
          </a:p>
          <a:p>
            <a:pPr>
              <a:buFont typeface="Arial" panose="020B0604020202020204" pitchFamily="34" charset="0"/>
              <a:buChar char="•"/>
            </a:pPr>
            <a:r>
              <a:rPr lang="en-US" b="1" dirty="0"/>
              <a:t>Proactively reach out to customers identified as high-risk for churn</a:t>
            </a:r>
            <a:r>
              <a:rPr lang="en-US" dirty="0"/>
              <a:t> by developing targeted campaigns based on our predictive model."*</a:t>
            </a:r>
          </a:p>
          <a:p>
            <a:pPr marL="0" indent="0">
              <a:buNone/>
            </a:pPr>
            <a:endParaRPr lang="en-KE" dirty="0"/>
          </a:p>
        </p:txBody>
      </p:sp>
    </p:spTree>
    <p:extLst>
      <p:ext uri="{BB962C8B-B14F-4D97-AF65-F5344CB8AC3E}">
        <p14:creationId xmlns:p14="http://schemas.microsoft.com/office/powerpoint/2010/main" val="3747706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TotalTime>
  <Words>355</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Overview</vt:lpstr>
      <vt:lpstr>Objective</vt:lpstr>
      <vt:lpstr>Business and Data Understanding</vt:lpstr>
      <vt:lpstr>Modeling Approach</vt:lpstr>
      <vt:lpstr>Evaluation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ideal data</dc:creator>
  <cp:lastModifiedBy>ideal data</cp:lastModifiedBy>
  <cp:revision>2</cp:revision>
  <dcterms:created xsi:type="dcterms:W3CDTF">2024-12-23T09:15:12Z</dcterms:created>
  <dcterms:modified xsi:type="dcterms:W3CDTF">2024-12-23T09:52:01Z</dcterms:modified>
</cp:coreProperties>
</file>