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7B72-6AA4-4F5B-BFC1-0F22BE831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House Sale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67E86-B90E-4036-A6DB-A7F0118EB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Deepro Sengupta</a:t>
            </a:r>
          </a:p>
        </p:txBody>
      </p:sp>
    </p:spTree>
    <p:extLst>
      <p:ext uri="{BB962C8B-B14F-4D97-AF65-F5344CB8AC3E}">
        <p14:creationId xmlns:p14="http://schemas.microsoft.com/office/powerpoint/2010/main" val="173446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C401-0E08-478D-AC62-9AA50B4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0F83-0850-4D62-BCC3-8F9D9C38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CIDFont+F1"/>
              </a:rPr>
              <a:t>C</a:t>
            </a:r>
            <a:r>
              <a:rPr lang="en-US" sz="2800" b="0" i="0" u="none" strike="noStrike" baseline="0" dirty="0">
                <a:latin typeface="CIDFont+F1"/>
              </a:rPr>
              <a:t>lient is an </a:t>
            </a:r>
            <a:r>
              <a:rPr lang="en-US" sz="2800" dirty="0">
                <a:latin typeface="CIDFont+F1"/>
              </a:rPr>
              <a:t>United States</a:t>
            </a:r>
            <a:r>
              <a:rPr lang="en-US" sz="2800" b="0" i="0" u="none" strike="noStrike" baseline="0" dirty="0">
                <a:latin typeface="CIDFont+F1"/>
              </a:rPr>
              <a:t> based </a:t>
            </a:r>
            <a:r>
              <a:rPr lang="en-US" sz="2800" dirty="0">
                <a:latin typeface="CIDFont+F1"/>
              </a:rPr>
              <a:t>real estate</a:t>
            </a:r>
            <a:r>
              <a:rPr lang="en-US" sz="2800" b="0" i="0" u="none" strike="noStrike" baseline="0" dirty="0">
                <a:latin typeface="CIDFont+F1"/>
              </a:rPr>
              <a:t> firm</a:t>
            </a:r>
          </a:p>
          <a:p>
            <a:pPr algn="l"/>
            <a:r>
              <a:rPr lang="en-US" sz="2800" dirty="0">
                <a:latin typeface="CIDFont+F1"/>
              </a:rPr>
              <a:t>The f</a:t>
            </a:r>
            <a:r>
              <a:rPr lang="en-US" sz="2800" b="0" i="0" u="none" strike="noStrike" baseline="0" dirty="0">
                <a:latin typeface="CIDFont+F1"/>
              </a:rPr>
              <a:t>irm looking to expand into the Australian real estate market.</a:t>
            </a:r>
          </a:p>
        </p:txBody>
      </p:sp>
    </p:spTree>
    <p:extLst>
      <p:ext uri="{BB962C8B-B14F-4D97-AF65-F5344CB8AC3E}">
        <p14:creationId xmlns:p14="http://schemas.microsoft.com/office/powerpoint/2010/main" val="15814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550-2919-4AF0-B103-8E5FD615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E372-E230-4AD9-89E2-74C20199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which independent variables affect housing sale price the most.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what degree do each independent variables affect housing price.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model to predict housing sale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E7E6-AE6D-4FA5-BD6F-E8A9DE50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9507-6EB6-4613-A09C-F854B989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Data source: Provided by Client</a:t>
            </a:r>
          </a:p>
          <a:p>
            <a:r>
              <a:rPr lang="en-IN" sz="2800" dirty="0"/>
              <a:t>Contains 81 columns and 1,168 rows</a:t>
            </a:r>
          </a:p>
          <a:p>
            <a:r>
              <a:rPr lang="en-IN" sz="2800" dirty="0"/>
              <a:t>Target Variable name: ‘</a:t>
            </a:r>
            <a:r>
              <a:rPr lang="en-IN" sz="2800" dirty="0" err="1"/>
              <a:t>SalePrice</a:t>
            </a:r>
            <a:r>
              <a:rPr lang="en-IN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7297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9156-7CF8-4B10-B20F-86524157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data: summary statistics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C60D-0F89-4849-9750-8395D0EB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mean is larger then the 50</a:t>
            </a:r>
            <a:r>
              <a:rPr lang="en-IN" sz="2800" baseline="30000" dirty="0"/>
              <a:t>th</a:t>
            </a:r>
            <a:r>
              <a:rPr lang="en-IN" sz="2800" dirty="0"/>
              <a:t> percentile and there is a huge difference between the 75</a:t>
            </a:r>
            <a:r>
              <a:rPr lang="en-IN" sz="2800" baseline="30000" dirty="0"/>
              <a:t>th</a:t>
            </a:r>
            <a:r>
              <a:rPr lang="en-IN" sz="2800" dirty="0"/>
              <a:t> percentile and max values for many columns. This indicates the presence of outliers.</a:t>
            </a:r>
          </a:p>
        </p:txBody>
      </p:sp>
    </p:spTree>
    <p:extLst>
      <p:ext uri="{BB962C8B-B14F-4D97-AF65-F5344CB8AC3E}">
        <p14:creationId xmlns:p14="http://schemas.microsoft.com/office/powerpoint/2010/main" val="202537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743C-0529-42E4-8531-53800958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665C-8E62-4C7A-B791-E17494CF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5332"/>
            <a:ext cx="9905999" cy="419913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Step 1: Handling Missing values:</a:t>
            </a:r>
          </a:p>
          <a:p>
            <a:pPr lvl="1"/>
            <a:r>
              <a:rPr lang="en-IN" dirty="0"/>
              <a:t>Categorical Columns: All missing values replaced with mode of the column.</a:t>
            </a:r>
          </a:p>
          <a:p>
            <a:pPr lvl="1"/>
            <a:r>
              <a:rPr lang="en-IN" dirty="0"/>
              <a:t>Numeric Columns: All missing values replaced using random number imputation.</a:t>
            </a:r>
          </a:p>
          <a:p>
            <a:r>
              <a:rPr lang="en-IN" dirty="0"/>
              <a:t>Step 2: Hypothesis Testing for Identifying Significant Independent Columns</a:t>
            </a:r>
          </a:p>
          <a:p>
            <a:pPr lvl="1"/>
            <a:r>
              <a:rPr lang="en-IN" dirty="0"/>
              <a:t>Categorical columns: Chi-square test of significance.</a:t>
            </a:r>
          </a:p>
          <a:p>
            <a:pPr lvl="1"/>
            <a:r>
              <a:rPr lang="en-IN" dirty="0"/>
              <a:t>Numeric columns: Pearson correlation test.</a:t>
            </a:r>
          </a:p>
          <a:p>
            <a:r>
              <a:rPr lang="en-IN" dirty="0"/>
              <a:t>Step 3: Skewness Removal: The following methods were used to handle skewness.</a:t>
            </a:r>
          </a:p>
          <a:p>
            <a:pPr lvl="1"/>
            <a:r>
              <a:rPr lang="en-IN" dirty="0"/>
              <a:t>Inverse Transformation: on column </a:t>
            </a:r>
            <a:r>
              <a:rPr lang="en-IN" dirty="0" err="1"/>
              <a:t>MSSubClass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Log Transformation: on column </a:t>
            </a:r>
            <a:r>
              <a:rPr lang="en-IN" dirty="0" err="1"/>
              <a:t>LotArea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Cube-root </a:t>
            </a:r>
            <a:r>
              <a:rPr lang="en-IN" dirty="0" err="1"/>
              <a:t>Transformatino</a:t>
            </a:r>
            <a:r>
              <a:rPr lang="en-IN" dirty="0"/>
              <a:t>: on columns </a:t>
            </a:r>
            <a:r>
              <a:rPr lang="en-IN" dirty="0" err="1"/>
              <a:t>OverallCond</a:t>
            </a:r>
            <a:r>
              <a:rPr lang="en-IN" dirty="0"/>
              <a:t>, </a:t>
            </a:r>
            <a:r>
              <a:rPr lang="en-IN" dirty="0" err="1"/>
              <a:t>GrLivArea</a:t>
            </a:r>
            <a:r>
              <a:rPr lang="en-IN" dirty="0"/>
              <a:t>, </a:t>
            </a:r>
            <a:r>
              <a:rPr lang="en-IN" dirty="0" err="1"/>
              <a:t>BsmtFullBath</a:t>
            </a:r>
            <a:r>
              <a:rPr lang="en-IN" dirty="0"/>
              <a:t>, </a:t>
            </a:r>
            <a:r>
              <a:rPr lang="en-IN" dirty="0" err="1"/>
              <a:t>KitchenAbvGr</a:t>
            </a:r>
            <a:r>
              <a:rPr lang="en-IN" dirty="0"/>
              <a:t>, </a:t>
            </a:r>
            <a:r>
              <a:rPr lang="en-IN" dirty="0" err="1"/>
              <a:t>TotRmsAbvGrd</a:t>
            </a:r>
            <a:r>
              <a:rPr lang="en-IN" dirty="0"/>
              <a:t>, &amp; Fireplaces</a:t>
            </a:r>
          </a:p>
          <a:p>
            <a:pPr lvl="1"/>
            <a:r>
              <a:rPr lang="en-IN" dirty="0"/>
              <a:t>Square-root Transformation: on columns BsmtFinSF1, </a:t>
            </a:r>
            <a:r>
              <a:rPr lang="en-IN" dirty="0" err="1"/>
              <a:t>BsmtUnfSF</a:t>
            </a:r>
            <a:r>
              <a:rPr lang="en-IN" dirty="0"/>
              <a:t>, 1stFlrSF, &amp; 2ndFlrSF</a:t>
            </a:r>
          </a:p>
          <a:p>
            <a:pPr lvl="1"/>
            <a:r>
              <a:rPr lang="en-IN" dirty="0"/>
              <a:t>Yea-Johnson Transformation: on columns </a:t>
            </a:r>
            <a:r>
              <a:rPr lang="en-IN" dirty="0" err="1"/>
              <a:t>TotalBsmtSF</a:t>
            </a:r>
            <a:r>
              <a:rPr lang="en-IN" dirty="0"/>
              <a:t>, </a:t>
            </a:r>
            <a:r>
              <a:rPr lang="en-IN" dirty="0" err="1"/>
              <a:t>HalfBath</a:t>
            </a:r>
            <a:r>
              <a:rPr lang="en-IN" dirty="0"/>
              <a:t>, </a:t>
            </a:r>
            <a:r>
              <a:rPr lang="en-IN" dirty="0" err="1"/>
              <a:t>EnclosedPorch</a:t>
            </a:r>
            <a:r>
              <a:rPr lang="en-IN" dirty="0"/>
              <a:t>, 3SsnPorch, </a:t>
            </a:r>
            <a:r>
              <a:rPr lang="en-IN" dirty="0" err="1"/>
              <a:t>ScreenPorch</a:t>
            </a:r>
            <a:r>
              <a:rPr lang="en-IN" dirty="0"/>
              <a:t>, </a:t>
            </a:r>
            <a:r>
              <a:rPr lang="en-IN" dirty="0" err="1"/>
              <a:t>PoolArea</a:t>
            </a:r>
            <a:r>
              <a:rPr lang="en-IN" dirty="0"/>
              <a:t> &amp; </a:t>
            </a:r>
            <a:r>
              <a:rPr lang="en-IN" dirty="0" err="1"/>
              <a:t>YearBuilt</a:t>
            </a:r>
            <a:r>
              <a:rPr lang="en-IN" dirty="0"/>
              <a:t>.</a:t>
            </a:r>
          </a:p>
          <a:p>
            <a:r>
              <a:rPr lang="en-IN" dirty="0"/>
              <a:t>Step 4: Outlier Removal using IQR-Method.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66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9FB-9A34-4B3B-BB13-AD460C30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3D22-30B6-4EE2-9B23-A04205A3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dirty="0"/>
              <a:t>Algorithms used: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Regression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Regression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Multi-Layer Perceptron Regression</a:t>
            </a:r>
          </a:p>
          <a:p>
            <a:r>
              <a:rPr lang="en-IN" dirty="0"/>
              <a:t>Evaluation Metrics: R2-Score &amp; RSME</a:t>
            </a:r>
          </a:p>
          <a:p>
            <a:r>
              <a:rPr lang="en-IN" dirty="0"/>
              <a:t>Final Model Selection Criterion: 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the highest R2-score.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has the lowest RSME indicating that the errors are not widely spread.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Test-Train score difference is not high indicating there is no overfitting.</a:t>
            </a:r>
            <a:endParaRPr lang="en-IN" dirty="0"/>
          </a:p>
          <a:p>
            <a:r>
              <a:rPr lang="en-IN" dirty="0"/>
              <a:t>Final Model: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379136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515-ADE2-46E3-BE3E-D712E9B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26FE8-2885-483F-89C0-C8092B112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1981200" cy="29032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41B4F-94DF-46DB-95EC-A8EEAC8F325C}"/>
              </a:ext>
            </a:extLst>
          </p:cNvPr>
          <p:cNvSpPr txBox="1"/>
          <p:nvPr/>
        </p:nvSpPr>
        <p:spPr>
          <a:xfrm>
            <a:off x="3577701" y="2097088"/>
            <a:ext cx="7111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table on left shows results after performing Permutation importance.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While only significant columns were considered for model building, permutation importance reveals </a:t>
            </a:r>
            <a:r>
              <a:rPr lang="en-IN" dirty="0" err="1"/>
              <a:t>OverallQual</a:t>
            </a:r>
            <a:r>
              <a:rPr lang="en-IN" dirty="0"/>
              <a:t> is the most important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R2-score of the final model is 83.19%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RSME of the final model is 33500.74</a:t>
            </a:r>
          </a:p>
        </p:txBody>
      </p:sp>
    </p:spTree>
    <p:extLst>
      <p:ext uri="{BB962C8B-B14F-4D97-AF65-F5344CB8AC3E}">
        <p14:creationId xmlns:p14="http://schemas.microsoft.com/office/powerpoint/2010/main" val="73812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390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CIDFont+F1</vt:lpstr>
      <vt:lpstr>Tw Cen MT</vt:lpstr>
      <vt:lpstr>Circuit</vt:lpstr>
      <vt:lpstr>House Sale Price Prediction</vt:lpstr>
      <vt:lpstr>Background</vt:lpstr>
      <vt:lpstr>The Problem statement</vt:lpstr>
      <vt:lpstr>The data</vt:lpstr>
      <vt:lpstr>The data: summary statistics key takeaways</vt:lpstr>
      <vt:lpstr>Data pre-processing Steps</vt:lpstr>
      <vt:lpstr>Data Modelling &amp;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Project</dc:title>
  <dc:creator>Deepro Sengupta</dc:creator>
  <cp:lastModifiedBy>Deepro Sengupta</cp:lastModifiedBy>
  <cp:revision>19</cp:revision>
  <dcterms:created xsi:type="dcterms:W3CDTF">2021-04-30T15:28:38Z</dcterms:created>
  <dcterms:modified xsi:type="dcterms:W3CDTF">2021-07-08T14:15:52Z</dcterms:modified>
</cp:coreProperties>
</file>