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30-Apr-21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30-Apr-21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30-Apr-21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30-Apr-21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30-Apr-21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30-Apr-21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30-Apr-21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30-Apr-21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7B72-6AA4-4F5B-BFC1-0F22BE83168F}"/>
              </a:ext>
            </a:extLst>
          </p:cNvPr>
          <p:cNvSpPr>
            <a:spLocks noGrp="1"/>
          </p:cNvSpPr>
          <p:nvPr>
            <p:ph type="ctrTitle"/>
          </p:nvPr>
        </p:nvSpPr>
        <p:spPr/>
        <p:txBody>
          <a:bodyPr/>
          <a:lstStyle/>
          <a:p>
            <a:r>
              <a:rPr lang="en-IN" dirty="0"/>
              <a:t>Micro Credit Project</a:t>
            </a:r>
          </a:p>
        </p:txBody>
      </p:sp>
      <p:sp>
        <p:nvSpPr>
          <p:cNvPr id="3" name="Subtitle 2">
            <a:extLst>
              <a:ext uri="{FF2B5EF4-FFF2-40B4-BE49-F238E27FC236}">
                <a16:creationId xmlns:a16="http://schemas.microsoft.com/office/drawing/2014/main" id="{14867E86-B90E-4036-A6DB-A7F0118EB77C}"/>
              </a:ext>
            </a:extLst>
          </p:cNvPr>
          <p:cNvSpPr>
            <a:spLocks noGrp="1"/>
          </p:cNvSpPr>
          <p:nvPr>
            <p:ph type="subTitle" idx="1"/>
          </p:nvPr>
        </p:nvSpPr>
        <p:spPr/>
        <p:txBody>
          <a:bodyPr/>
          <a:lstStyle/>
          <a:p>
            <a:r>
              <a:rPr lang="en-IN" dirty="0"/>
              <a:t>Submitted by:</a:t>
            </a:r>
          </a:p>
          <a:p>
            <a:r>
              <a:rPr lang="en-IN" dirty="0"/>
              <a:t>Deepro Sengupta</a:t>
            </a:r>
          </a:p>
        </p:txBody>
      </p:sp>
    </p:spTree>
    <p:extLst>
      <p:ext uri="{BB962C8B-B14F-4D97-AF65-F5344CB8AC3E}">
        <p14:creationId xmlns:p14="http://schemas.microsoft.com/office/powerpoint/2010/main" val="173446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743C-0529-42E4-8531-53800958B6CB}"/>
              </a:ext>
            </a:extLst>
          </p:cNvPr>
          <p:cNvSpPr>
            <a:spLocks noGrp="1"/>
          </p:cNvSpPr>
          <p:nvPr>
            <p:ph type="title"/>
          </p:nvPr>
        </p:nvSpPr>
        <p:spPr/>
        <p:txBody>
          <a:bodyPr/>
          <a:lstStyle/>
          <a:p>
            <a:r>
              <a:rPr lang="en-IN" dirty="0"/>
              <a:t>Data pre-processing Steps</a:t>
            </a:r>
          </a:p>
        </p:txBody>
      </p:sp>
      <p:sp>
        <p:nvSpPr>
          <p:cNvPr id="3" name="Content Placeholder 2">
            <a:extLst>
              <a:ext uri="{FF2B5EF4-FFF2-40B4-BE49-F238E27FC236}">
                <a16:creationId xmlns:a16="http://schemas.microsoft.com/office/drawing/2014/main" id="{B398665C-8E62-4C7A-B791-E17494CF0BE3}"/>
              </a:ext>
            </a:extLst>
          </p:cNvPr>
          <p:cNvSpPr>
            <a:spLocks noGrp="1"/>
          </p:cNvSpPr>
          <p:nvPr>
            <p:ph idx="1"/>
          </p:nvPr>
        </p:nvSpPr>
        <p:spPr/>
        <p:txBody>
          <a:bodyPr/>
          <a:lstStyle/>
          <a:p>
            <a:r>
              <a:rPr lang="en-IN" dirty="0"/>
              <a:t>Step 1: Deleting unwanted columns. The columns dropped from the dataset are ‘</a:t>
            </a:r>
            <a:r>
              <a:rPr lang="en-IN" dirty="0" err="1"/>
              <a:t>slno</a:t>
            </a:r>
            <a:r>
              <a:rPr lang="en-IN" dirty="0"/>
              <a:t>’, ‘</a:t>
            </a:r>
            <a:r>
              <a:rPr lang="en-IN" dirty="0" err="1"/>
              <a:t>msisdn</a:t>
            </a:r>
            <a:r>
              <a:rPr lang="en-IN" dirty="0"/>
              <a:t>’, ’</a:t>
            </a:r>
            <a:r>
              <a:rPr lang="en-IN" dirty="0" err="1"/>
              <a:t>pdate</a:t>
            </a:r>
            <a:r>
              <a:rPr lang="en-IN" dirty="0"/>
              <a:t>’ and ‘</a:t>
            </a:r>
            <a:r>
              <a:rPr lang="en-IN" dirty="0" err="1"/>
              <a:t>pcircle</a:t>
            </a:r>
            <a:r>
              <a:rPr lang="en-IN" dirty="0"/>
              <a:t>’.</a:t>
            </a:r>
          </a:p>
          <a:p>
            <a:r>
              <a:rPr lang="en-IN" dirty="0"/>
              <a:t>Step 2: Outlier Removal using the Inter-quartile Range (IQR) method</a:t>
            </a:r>
          </a:p>
          <a:p>
            <a:r>
              <a:rPr lang="en-IN" dirty="0"/>
              <a:t>Step 3: Data set balancing using oversampling techniques</a:t>
            </a:r>
          </a:p>
        </p:txBody>
      </p:sp>
    </p:spTree>
    <p:extLst>
      <p:ext uri="{BB962C8B-B14F-4D97-AF65-F5344CB8AC3E}">
        <p14:creationId xmlns:p14="http://schemas.microsoft.com/office/powerpoint/2010/main" val="330566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9FB-9A34-4B3B-BB13-AD460C300449}"/>
              </a:ext>
            </a:extLst>
          </p:cNvPr>
          <p:cNvSpPr>
            <a:spLocks noGrp="1"/>
          </p:cNvSpPr>
          <p:nvPr>
            <p:ph type="title"/>
          </p:nvPr>
        </p:nvSpPr>
        <p:spPr/>
        <p:txBody>
          <a:bodyPr/>
          <a:lstStyle/>
          <a:p>
            <a:r>
              <a:rPr lang="en-IN" dirty="0"/>
              <a:t>Data Modelling &amp; Evaluation</a:t>
            </a:r>
          </a:p>
        </p:txBody>
      </p:sp>
      <p:sp>
        <p:nvSpPr>
          <p:cNvPr id="3" name="Content Placeholder 2">
            <a:extLst>
              <a:ext uri="{FF2B5EF4-FFF2-40B4-BE49-F238E27FC236}">
                <a16:creationId xmlns:a16="http://schemas.microsoft.com/office/drawing/2014/main" id="{2BB13D22-30B6-4EE2-9B23-A04205A35F12}"/>
              </a:ext>
            </a:extLst>
          </p:cNvPr>
          <p:cNvSpPr>
            <a:spLocks noGrp="1"/>
          </p:cNvSpPr>
          <p:nvPr>
            <p:ph idx="1"/>
          </p:nvPr>
        </p:nvSpPr>
        <p:spPr/>
        <p:txBody>
          <a:bodyPr/>
          <a:lstStyle/>
          <a:p>
            <a:r>
              <a:rPr lang="en-IN" dirty="0"/>
              <a:t>Algorithms used: Random Forest Classifier, Support Vector Classifier and K-Nearest </a:t>
            </a:r>
            <a:r>
              <a:rPr lang="en-IN" dirty="0" err="1"/>
              <a:t>Neighbors</a:t>
            </a:r>
            <a:r>
              <a:rPr lang="en-IN" dirty="0"/>
              <a:t>.</a:t>
            </a:r>
          </a:p>
          <a:p>
            <a:r>
              <a:rPr lang="en-IN" dirty="0"/>
              <a:t>Evaluation Metrics: F1-score</a:t>
            </a:r>
          </a:p>
          <a:p>
            <a:r>
              <a:rPr lang="en-IN" dirty="0"/>
              <a:t>Final Model Selection Criterion: The model with the least difference between the actual f1-score and the cross-validation f1-score.</a:t>
            </a:r>
          </a:p>
          <a:p>
            <a:r>
              <a:rPr lang="en-IN" dirty="0"/>
              <a:t>Final Model: Random Forest Classifier</a:t>
            </a:r>
          </a:p>
        </p:txBody>
      </p:sp>
    </p:spTree>
    <p:extLst>
      <p:ext uri="{BB962C8B-B14F-4D97-AF65-F5344CB8AC3E}">
        <p14:creationId xmlns:p14="http://schemas.microsoft.com/office/powerpoint/2010/main" val="379136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7515-ADE2-46E3-BE3E-D712E9B5FBBA}"/>
              </a:ext>
            </a:extLst>
          </p:cNvPr>
          <p:cNvSpPr>
            <a:spLocks noGrp="1"/>
          </p:cNvSpPr>
          <p:nvPr>
            <p:ph type="title"/>
          </p:nvPr>
        </p:nvSpPr>
        <p:spPr/>
        <p:txBody>
          <a:bodyPr/>
          <a:lstStyle/>
          <a:p>
            <a:r>
              <a:rPr lang="en-IN" dirty="0"/>
              <a:t>Data Modelling &amp; Evaluation (CONTD.)</a:t>
            </a:r>
          </a:p>
        </p:txBody>
      </p:sp>
      <p:sp>
        <p:nvSpPr>
          <p:cNvPr id="3" name="Content Placeholder 2">
            <a:extLst>
              <a:ext uri="{FF2B5EF4-FFF2-40B4-BE49-F238E27FC236}">
                <a16:creationId xmlns:a16="http://schemas.microsoft.com/office/drawing/2014/main" id="{ECF5D061-F20C-4B22-8178-B74E6661F4A5}"/>
              </a:ext>
            </a:extLst>
          </p:cNvPr>
          <p:cNvSpPr>
            <a:spLocks noGrp="1"/>
          </p:cNvSpPr>
          <p:nvPr>
            <p:ph idx="1"/>
          </p:nvPr>
        </p:nvSpPr>
        <p:spPr/>
        <p:txBody>
          <a:bodyPr/>
          <a:lstStyle/>
          <a:p>
            <a:r>
              <a:rPr lang="en-IN" dirty="0"/>
              <a:t>F1- score for Random Forest before Hyper-parameter tuning: 94%</a:t>
            </a:r>
          </a:p>
          <a:p>
            <a:r>
              <a:rPr lang="en-IN" dirty="0"/>
              <a:t>F1- score for Random Forest after Hyper-parameter tuning: 94.86%</a:t>
            </a:r>
          </a:p>
        </p:txBody>
      </p:sp>
    </p:spTree>
    <p:extLst>
      <p:ext uri="{BB962C8B-B14F-4D97-AF65-F5344CB8AC3E}">
        <p14:creationId xmlns:p14="http://schemas.microsoft.com/office/powerpoint/2010/main" val="73812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37F5-F31D-42C7-8A88-7F33442911F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26BCE19-B3B2-4079-9B85-1EAC473717B9}"/>
              </a:ext>
            </a:extLst>
          </p:cNvPr>
          <p:cNvSpPr>
            <a:spLocks noGrp="1"/>
          </p:cNvSpPr>
          <p:nvPr>
            <p:ph idx="1"/>
          </p:nvPr>
        </p:nvSpPr>
        <p:spPr/>
        <p:txBody>
          <a:bodyPr/>
          <a:lstStyle/>
          <a:p>
            <a:r>
              <a:rPr lang="en-IN" dirty="0"/>
              <a:t>The model is able to calculate the probability of the borrower paying back with decent accuracy. </a:t>
            </a:r>
          </a:p>
          <a:p>
            <a:r>
              <a:rPr lang="en-IN" dirty="0"/>
              <a:t>The probability of paying back ranges from 2% to 98%</a:t>
            </a:r>
          </a:p>
        </p:txBody>
      </p:sp>
    </p:spTree>
    <p:extLst>
      <p:ext uri="{BB962C8B-B14F-4D97-AF65-F5344CB8AC3E}">
        <p14:creationId xmlns:p14="http://schemas.microsoft.com/office/powerpoint/2010/main" val="154476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4BFA-AD76-4E6C-BE56-DBFF55B85E7F}"/>
              </a:ext>
            </a:extLst>
          </p:cNvPr>
          <p:cNvSpPr>
            <a:spLocks noGrp="1"/>
          </p:cNvSpPr>
          <p:nvPr>
            <p:ph type="title"/>
          </p:nvPr>
        </p:nvSpPr>
        <p:spPr/>
        <p:txBody>
          <a:bodyPr/>
          <a:lstStyle/>
          <a:p>
            <a:r>
              <a:rPr lang="en-IN" dirty="0"/>
              <a:t>Limitations &amp; Way Forward</a:t>
            </a:r>
          </a:p>
        </p:txBody>
      </p:sp>
      <p:sp>
        <p:nvSpPr>
          <p:cNvPr id="3" name="Content Placeholder 2">
            <a:extLst>
              <a:ext uri="{FF2B5EF4-FFF2-40B4-BE49-F238E27FC236}">
                <a16:creationId xmlns:a16="http://schemas.microsoft.com/office/drawing/2014/main" id="{B8F8A31A-1F33-4F59-A723-53EAC5D2D749}"/>
              </a:ext>
            </a:extLst>
          </p:cNvPr>
          <p:cNvSpPr>
            <a:spLocks noGrp="1"/>
          </p:cNvSpPr>
          <p:nvPr>
            <p:ph idx="1"/>
          </p:nvPr>
        </p:nvSpPr>
        <p:spPr/>
        <p:txBody>
          <a:bodyPr/>
          <a:lstStyle/>
          <a:p>
            <a:r>
              <a:rPr lang="en-IN" dirty="0"/>
              <a:t>Only three classification were used out of which one was selected for final use and deployment.</a:t>
            </a:r>
          </a:p>
          <a:p>
            <a:r>
              <a:rPr lang="en-IN" dirty="0"/>
              <a:t>More algorithms should be tried for better results.</a:t>
            </a:r>
          </a:p>
          <a:p>
            <a:r>
              <a:rPr lang="en-IN" dirty="0"/>
              <a:t>The performance of the model in the real world needs to be check and the model should be adjusted as needed.</a:t>
            </a:r>
          </a:p>
        </p:txBody>
      </p:sp>
    </p:spTree>
    <p:extLst>
      <p:ext uri="{BB962C8B-B14F-4D97-AF65-F5344CB8AC3E}">
        <p14:creationId xmlns:p14="http://schemas.microsoft.com/office/powerpoint/2010/main" val="223093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C401-0E08-478D-AC62-9AA50B4C8D97}"/>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1AC0F83-0850-4D62-BCC3-8F9D9C3874E9}"/>
              </a:ext>
            </a:extLst>
          </p:cNvPr>
          <p:cNvSpPr>
            <a:spLocks noGrp="1"/>
          </p:cNvSpPr>
          <p:nvPr>
            <p:ph idx="1"/>
          </p:nvPr>
        </p:nvSpPr>
        <p:spPr/>
        <p:txBody>
          <a:bodyPr/>
          <a:lstStyle/>
          <a:p>
            <a:pPr algn="l"/>
            <a:r>
              <a:rPr lang="en-US" sz="1800" dirty="0">
                <a:latin typeface="CIDFont+F1"/>
              </a:rPr>
              <a:t>C</a:t>
            </a:r>
            <a:r>
              <a:rPr lang="en-US" sz="1800" b="0" i="0" u="none" strike="noStrike" baseline="0" dirty="0">
                <a:latin typeface="CIDFont+F1"/>
              </a:rPr>
              <a:t>lient is an Indonesia based telecommunications firm</a:t>
            </a:r>
          </a:p>
          <a:p>
            <a:pPr algn="l"/>
            <a:r>
              <a:rPr lang="en-US" sz="1800" dirty="0">
                <a:latin typeface="CIDFont+F1"/>
              </a:rPr>
              <a:t>The f</a:t>
            </a:r>
            <a:r>
              <a:rPr lang="en-US" sz="1800" b="0" i="0" u="none" strike="noStrike" baseline="0" dirty="0">
                <a:latin typeface="CIDFont+F1"/>
              </a:rPr>
              <a:t>irm looking to extend micro credit loans on talk-time in form of IDR 5 &amp; 10 for which an amount of IDR 7 &amp; 12 respectively is to be paid back.</a:t>
            </a:r>
          </a:p>
          <a:p>
            <a:pPr algn="l"/>
            <a:r>
              <a:rPr lang="en-US" sz="1800" dirty="0">
                <a:latin typeface="CIDFont+F1"/>
              </a:rPr>
              <a:t>In order to do so, the client has partnered with a Microfinance Institution (MFI)</a:t>
            </a:r>
            <a:endParaRPr lang="en-IN" dirty="0"/>
          </a:p>
        </p:txBody>
      </p:sp>
    </p:spTree>
    <p:extLst>
      <p:ext uri="{BB962C8B-B14F-4D97-AF65-F5344CB8AC3E}">
        <p14:creationId xmlns:p14="http://schemas.microsoft.com/office/powerpoint/2010/main" val="158146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A550-2919-4AF0-B103-8E5FD615F941}"/>
              </a:ext>
            </a:extLst>
          </p:cNvPr>
          <p:cNvSpPr>
            <a:spLocks noGrp="1"/>
          </p:cNvSpPr>
          <p:nvPr>
            <p:ph type="title"/>
          </p:nvPr>
        </p:nvSpPr>
        <p:spPr/>
        <p:txBody>
          <a:bodyPr/>
          <a:lstStyle/>
          <a:p>
            <a:r>
              <a:rPr lang="en-IN" dirty="0"/>
              <a:t>The Problem statement</a:t>
            </a:r>
          </a:p>
        </p:txBody>
      </p:sp>
      <p:sp>
        <p:nvSpPr>
          <p:cNvPr id="3" name="Content Placeholder 2">
            <a:extLst>
              <a:ext uri="{FF2B5EF4-FFF2-40B4-BE49-F238E27FC236}">
                <a16:creationId xmlns:a16="http://schemas.microsoft.com/office/drawing/2014/main" id="{17EEE372-E230-4AD9-89E2-74C201997FB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a:t>
            </a:r>
            <a:endParaRPr lang="en-IN" dirty="0"/>
          </a:p>
        </p:txBody>
      </p:sp>
    </p:spTree>
    <p:extLst>
      <p:ext uri="{BB962C8B-B14F-4D97-AF65-F5344CB8AC3E}">
        <p14:creationId xmlns:p14="http://schemas.microsoft.com/office/powerpoint/2010/main" val="110915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E7E6-AE6D-4FA5-BD6F-E8A9DE50DC10}"/>
              </a:ext>
            </a:extLst>
          </p:cNvPr>
          <p:cNvSpPr>
            <a:spLocks noGrp="1"/>
          </p:cNvSpPr>
          <p:nvPr>
            <p:ph type="title"/>
          </p:nvPr>
        </p:nvSpPr>
        <p:spPr/>
        <p:txBody>
          <a:bodyPr/>
          <a:lstStyle/>
          <a:p>
            <a:r>
              <a:rPr lang="en-IN" dirty="0"/>
              <a:t>The data</a:t>
            </a:r>
          </a:p>
        </p:txBody>
      </p:sp>
      <p:sp>
        <p:nvSpPr>
          <p:cNvPr id="3" name="Content Placeholder 2">
            <a:extLst>
              <a:ext uri="{FF2B5EF4-FFF2-40B4-BE49-F238E27FC236}">
                <a16:creationId xmlns:a16="http://schemas.microsoft.com/office/drawing/2014/main" id="{EC909507-6EB6-4613-A09C-F854B989651F}"/>
              </a:ext>
            </a:extLst>
          </p:cNvPr>
          <p:cNvSpPr>
            <a:spLocks noGrp="1"/>
          </p:cNvSpPr>
          <p:nvPr>
            <p:ph idx="1"/>
          </p:nvPr>
        </p:nvSpPr>
        <p:spPr/>
        <p:txBody>
          <a:bodyPr/>
          <a:lstStyle/>
          <a:p>
            <a:r>
              <a:rPr lang="en-IN" dirty="0"/>
              <a:t>Data source: Provided by Client</a:t>
            </a:r>
          </a:p>
          <a:p>
            <a:r>
              <a:rPr lang="en-IN" dirty="0"/>
              <a:t>Contains 37 columns and 2,09,593 rows</a:t>
            </a:r>
          </a:p>
          <a:p>
            <a:r>
              <a:rPr lang="en-IN" dirty="0"/>
              <a:t>Target Variable name: ‘label’</a:t>
            </a:r>
          </a:p>
          <a:p>
            <a:r>
              <a:rPr lang="en-IN" dirty="0"/>
              <a:t>The dataset is imbalanced as label ‘0’ is just 12.5% while label ‘1’ is 87.5% of the rows in the dataset.</a:t>
            </a:r>
          </a:p>
          <a:p>
            <a:endParaRPr lang="en-IN" dirty="0"/>
          </a:p>
        </p:txBody>
      </p:sp>
    </p:spTree>
    <p:extLst>
      <p:ext uri="{BB962C8B-B14F-4D97-AF65-F5344CB8AC3E}">
        <p14:creationId xmlns:p14="http://schemas.microsoft.com/office/powerpoint/2010/main" val="197297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A51C-B2FA-4D78-A3B8-BE495DA54A29}"/>
              </a:ext>
            </a:extLst>
          </p:cNvPr>
          <p:cNvSpPr>
            <a:spLocks noGrp="1"/>
          </p:cNvSpPr>
          <p:nvPr>
            <p:ph type="title"/>
          </p:nvPr>
        </p:nvSpPr>
        <p:spPr/>
        <p:txBody>
          <a:bodyPr/>
          <a:lstStyle/>
          <a:p>
            <a:r>
              <a:rPr lang="en-IN" dirty="0"/>
              <a:t>The data: summary statistics</a:t>
            </a:r>
          </a:p>
        </p:txBody>
      </p:sp>
      <p:pic>
        <p:nvPicPr>
          <p:cNvPr id="15" name="Content Placeholder 14">
            <a:extLst>
              <a:ext uri="{FF2B5EF4-FFF2-40B4-BE49-F238E27FC236}">
                <a16:creationId xmlns:a16="http://schemas.microsoft.com/office/drawing/2014/main" id="{51E1150F-D791-461E-8493-F5449B5B1B51}"/>
              </a:ext>
            </a:extLst>
          </p:cNvPr>
          <p:cNvPicPr>
            <a:picLocks noGrp="1" noChangeAspect="1"/>
          </p:cNvPicPr>
          <p:nvPr>
            <p:ph idx="1"/>
          </p:nvPr>
        </p:nvPicPr>
        <p:blipFill>
          <a:blip r:embed="rId2"/>
          <a:stretch>
            <a:fillRect/>
          </a:stretch>
        </p:blipFill>
        <p:spPr>
          <a:xfrm>
            <a:off x="1415733" y="2923064"/>
            <a:ext cx="9357360" cy="2194560"/>
          </a:xfrm>
        </p:spPr>
      </p:pic>
    </p:spTree>
    <p:extLst>
      <p:ext uri="{BB962C8B-B14F-4D97-AF65-F5344CB8AC3E}">
        <p14:creationId xmlns:p14="http://schemas.microsoft.com/office/powerpoint/2010/main" val="227211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85E6-F1AB-4F47-BBBF-D1C0B2BA6F0A}"/>
              </a:ext>
            </a:extLst>
          </p:cNvPr>
          <p:cNvSpPr>
            <a:spLocks noGrp="1"/>
          </p:cNvSpPr>
          <p:nvPr>
            <p:ph type="title"/>
          </p:nvPr>
        </p:nvSpPr>
        <p:spPr/>
        <p:txBody>
          <a:bodyPr/>
          <a:lstStyle/>
          <a:p>
            <a:r>
              <a:rPr lang="en-IN" dirty="0"/>
              <a:t>The data: summary statistics (</a:t>
            </a:r>
            <a:r>
              <a:rPr lang="en-IN" dirty="0" err="1"/>
              <a:t>Contd</a:t>
            </a:r>
            <a:r>
              <a:rPr lang="en-IN" dirty="0"/>
              <a:t>)</a:t>
            </a:r>
          </a:p>
        </p:txBody>
      </p:sp>
      <p:pic>
        <p:nvPicPr>
          <p:cNvPr id="5" name="Content Placeholder 4">
            <a:extLst>
              <a:ext uri="{FF2B5EF4-FFF2-40B4-BE49-F238E27FC236}">
                <a16:creationId xmlns:a16="http://schemas.microsoft.com/office/drawing/2014/main" id="{22D779DD-BFF3-48FC-A0FF-2420B79EC8E0}"/>
              </a:ext>
            </a:extLst>
          </p:cNvPr>
          <p:cNvPicPr>
            <a:picLocks noGrp="1" noChangeAspect="1"/>
          </p:cNvPicPr>
          <p:nvPr>
            <p:ph idx="1"/>
          </p:nvPr>
        </p:nvPicPr>
        <p:blipFill>
          <a:blip r:embed="rId2"/>
          <a:stretch>
            <a:fillRect/>
          </a:stretch>
        </p:blipFill>
        <p:spPr>
          <a:xfrm>
            <a:off x="1503363" y="2987834"/>
            <a:ext cx="9182100" cy="2065020"/>
          </a:xfrm>
        </p:spPr>
      </p:pic>
    </p:spTree>
    <p:extLst>
      <p:ext uri="{BB962C8B-B14F-4D97-AF65-F5344CB8AC3E}">
        <p14:creationId xmlns:p14="http://schemas.microsoft.com/office/powerpoint/2010/main" val="404439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FF21-B998-4B99-8C2F-6D93EC70E2FC}"/>
              </a:ext>
            </a:extLst>
          </p:cNvPr>
          <p:cNvSpPr>
            <a:spLocks noGrp="1"/>
          </p:cNvSpPr>
          <p:nvPr>
            <p:ph type="title"/>
          </p:nvPr>
        </p:nvSpPr>
        <p:spPr/>
        <p:txBody>
          <a:bodyPr/>
          <a:lstStyle/>
          <a:p>
            <a:r>
              <a:rPr lang="en-IN" dirty="0"/>
              <a:t>The data: summary statistics (</a:t>
            </a:r>
            <a:r>
              <a:rPr lang="en-IN" dirty="0" err="1"/>
              <a:t>Contd</a:t>
            </a:r>
            <a:r>
              <a:rPr lang="en-IN" dirty="0"/>
              <a:t>)</a:t>
            </a:r>
          </a:p>
        </p:txBody>
      </p:sp>
      <p:pic>
        <p:nvPicPr>
          <p:cNvPr id="5" name="Content Placeholder 4">
            <a:extLst>
              <a:ext uri="{FF2B5EF4-FFF2-40B4-BE49-F238E27FC236}">
                <a16:creationId xmlns:a16="http://schemas.microsoft.com/office/drawing/2014/main" id="{20BB3D9A-3D47-42DA-A908-9CA74ACF8012}"/>
              </a:ext>
            </a:extLst>
          </p:cNvPr>
          <p:cNvPicPr>
            <a:picLocks noGrp="1" noChangeAspect="1"/>
          </p:cNvPicPr>
          <p:nvPr>
            <p:ph idx="1"/>
          </p:nvPr>
        </p:nvPicPr>
        <p:blipFill>
          <a:blip r:embed="rId2"/>
          <a:stretch>
            <a:fillRect/>
          </a:stretch>
        </p:blipFill>
        <p:spPr>
          <a:xfrm>
            <a:off x="1339533" y="2964974"/>
            <a:ext cx="9509760" cy="2110740"/>
          </a:xfrm>
        </p:spPr>
      </p:pic>
    </p:spTree>
    <p:extLst>
      <p:ext uri="{BB962C8B-B14F-4D97-AF65-F5344CB8AC3E}">
        <p14:creationId xmlns:p14="http://schemas.microsoft.com/office/powerpoint/2010/main" val="138056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6398-A1F0-4B22-8BD1-71B694025647}"/>
              </a:ext>
            </a:extLst>
          </p:cNvPr>
          <p:cNvSpPr>
            <a:spLocks noGrp="1"/>
          </p:cNvSpPr>
          <p:nvPr>
            <p:ph type="title"/>
          </p:nvPr>
        </p:nvSpPr>
        <p:spPr/>
        <p:txBody>
          <a:bodyPr/>
          <a:lstStyle/>
          <a:p>
            <a:r>
              <a:rPr lang="en-IN" dirty="0"/>
              <a:t>The data: summary statistics (</a:t>
            </a:r>
            <a:r>
              <a:rPr lang="en-IN" dirty="0" err="1"/>
              <a:t>Contd</a:t>
            </a:r>
            <a:r>
              <a:rPr lang="en-IN" dirty="0"/>
              <a:t>)</a:t>
            </a:r>
          </a:p>
        </p:txBody>
      </p:sp>
      <p:pic>
        <p:nvPicPr>
          <p:cNvPr id="5" name="Content Placeholder 4">
            <a:extLst>
              <a:ext uri="{FF2B5EF4-FFF2-40B4-BE49-F238E27FC236}">
                <a16:creationId xmlns:a16="http://schemas.microsoft.com/office/drawing/2014/main" id="{CB2D0C5E-0B57-4ED9-8E31-9D413EDBCC4F}"/>
              </a:ext>
            </a:extLst>
          </p:cNvPr>
          <p:cNvPicPr>
            <a:picLocks noGrp="1" noChangeAspect="1"/>
          </p:cNvPicPr>
          <p:nvPr>
            <p:ph idx="1"/>
          </p:nvPr>
        </p:nvPicPr>
        <p:blipFill>
          <a:blip r:embed="rId2"/>
          <a:stretch>
            <a:fillRect/>
          </a:stretch>
        </p:blipFill>
        <p:spPr>
          <a:xfrm>
            <a:off x="2436813" y="2945924"/>
            <a:ext cx="7315200" cy="2148840"/>
          </a:xfrm>
        </p:spPr>
      </p:pic>
    </p:spTree>
    <p:extLst>
      <p:ext uri="{BB962C8B-B14F-4D97-AF65-F5344CB8AC3E}">
        <p14:creationId xmlns:p14="http://schemas.microsoft.com/office/powerpoint/2010/main" val="216946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9156-7CF8-4B10-B20F-86524157F026}"/>
              </a:ext>
            </a:extLst>
          </p:cNvPr>
          <p:cNvSpPr>
            <a:spLocks noGrp="1"/>
          </p:cNvSpPr>
          <p:nvPr>
            <p:ph type="title"/>
          </p:nvPr>
        </p:nvSpPr>
        <p:spPr/>
        <p:txBody>
          <a:bodyPr/>
          <a:lstStyle/>
          <a:p>
            <a:r>
              <a:rPr lang="en-IN" dirty="0"/>
              <a:t>The data: summary statistics key takeaways</a:t>
            </a:r>
          </a:p>
        </p:txBody>
      </p:sp>
      <p:sp>
        <p:nvSpPr>
          <p:cNvPr id="3" name="Content Placeholder 2">
            <a:extLst>
              <a:ext uri="{FF2B5EF4-FFF2-40B4-BE49-F238E27FC236}">
                <a16:creationId xmlns:a16="http://schemas.microsoft.com/office/drawing/2014/main" id="{E3D1C60D-0F89-4849-9750-8395D0EBBC3C}"/>
              </a:ext>
            </a:extLst>
          </p:cNvPr>
          <p:cNvSpPr>
            <a:spLocks noGrp="1"/>
          </p:cNvSpPr>
          <p:nvPr>
            <p:ph idx="1"/>
          </p:nvPr>
        </p:nvSpPr>
        <p:spPr/>
        <p:txBody>
          <a:bodyPr/>
          <a:lstStyle/>
          <a:p>
            <a:r>
              <a:rPr lang="en-IN" dirty="0"/>
              <a:t>The mean is larger then the 50</a:t>
            </a:r>
            <a:r>
              <a:rPr lang="en-IN" baseline="30000" dirty="0"/>
              <a:t>th</a:t>
            </a:r>
            <a:r>
              <a:rPr lang="en-IN" dirty="0"/>
              <a:t> percentile and there is a huge difference between the 75</a:t>
            </a:r>
            <a:r>
              <a:rPr lang="en-IN" baseline="30000" dirty="0"/>
              <a:t>th</a:t>
            </a:r>
            <a:r>
              <a:rPr lang="en-IN" dirty="0"/>
              <a:t> percentile and max values for most of the columns. This indicates the presence of outliers.</a:t>
            </a:r>
          </a:p>
          <a:p>
            <a:r>
              <a:rPr lang="en-IN" dirty="0"/>
              <a:t>Minimum values of the columns are either zero or negative. The negative values are not logical for this dataset as most columns indicate values in units of days or monetary amounts which cannot be negative.</a:t>
            </a:r>
          </a:p>
        </p:txBody>
      </p:sp>
    </p:spTree>
    <p:extLst>
      <p:ext uri="{BB962C8B-B14F-4D97-AF65-F5344CB8AC3E}">
        <p14:creationId xmlns:p14="http://schemas.microsoft.com/office/powerpoint/2010/main" val="2025371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472</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CIDFont+F1</vt:lpstr>
      <vt:lpstr>Tw Cen MT</vt:lpstr>
      <vt:lpstr>Circuit</vt:lpstr>
      <vt:lpstr>Micro Credit Project</vt:lpstr>
      <vt:lpstr>Background</vt:lpstr>
      <vt:lpstr>The Problem statement</vt:lpstr>
      <vt:lpstr>The data</vt:lpstr>
      <vt:lpstr>The data: summary statistics</vt:lpstr>
      <vt:lpstr>The data: summary statistics (Contd)</vt:lpstr>
      <vt:lpstr>The data: summary statistics (Contd)</vt:lpstr>
      <vt:lpstr>The data: summary statistics (Contd)</vt:lpstr>
      <vt:lpstr>The data: summary statistics key takeaways</vt:lpstr>
      <vt:lpstr>Data pre-processing Steps</vt:lpstr>
      <vt:lpstr>Data Modelling &amp; Evaluation</vt:lpstr>
      <vt:lpstr>Data Modelling &amp; Evaluation (CONTD.)</vt:lpstr>
      <vt:lpstr>Conclusion</vt:lpstr>
      <vt:lpstr>Limitations &amp; Way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Deepro Sengupta</dc:creator>
  <cp:lastModifiedBy>Deepro Sengupta</cp:lastModifiedBy>
  <cp:revision>9</cp:revision>
  <dcterms:created xsi:type="dcterms:W3CDTF">2021-04-30T15:28:38Z</dcterms:created>
  <dcterms:modified xsi:type="dcterms:W3CDTF">2021-04-30T16:13:49Z</dcterms:modified>
</cp:coreProperties>
</file>