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5" r:id="rId5"/>
    <p:sldId id="268" r:id="rId6"/>
    <p:sldId id="269" r:id="rId7"/>
    <p:sldId id="270" r:id="rId8"/>
    <p:sldId id="271"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23-Jul-21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23-Jul-21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23-Jul-21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23-Jul-21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7B72-6AA4-4F5B-BFC1-0F22BE83168F}"/>
              </a:ext>
            </a:extLst>
          </p:cNvPr>
          <p:cNvSpPr>
            <a:spLocks noGrp="1"/>
          </p:cNvSpPr>
          <p:nvPr>
            <p:ph type="ctrTitle"/>
          </p:nvPr>
        </p:nvSpPr>
        <p:spPr/>
        <p:txBody>
          <a:bodyPr/>
          <a:lstStyle/>
          <a:p>
            <a:r>
              <a:rPr lang="en-IN" dirty="0"/>
              <a:t>Customer Retention Analysis</a:t>
            </a:r>
          </a:p>
        </p:txBody>
      </p:sp>
      <p:sp>
        <p:nvSpPr>
          <p:cNvPr id="3" name="Subtitle 2">
            <a:extLst>
              <a:ext uri="{FF2B5EF4-FFF2-40B4-BE49-F238E27FC236}">
                <a16:creationId xmlns:a16="http://schemas.microsoft.com/office/drawing/2014/main" id="{14867E86-B90E-4036-A6DB-A7F0118EB77C}"/>
              </a:ext>
            </a:extLst>
          </p:cNvPr>
          <p:cNvSpPr>
            <a:spLocks noGrp="1"/>
          </p:cNvSpPr>
          <p:nvPr>
            <p:ph type="subTitle" idx="1"/>
          </p:nvPr>
        </p:nvSpPr>
        <p:spPr/>
        <p:txBody>
          <a:bodyPr/>
          <a:lstStyle/>
          <a:p>
            <a:r>
              <a:rPr lang="en-IN" dirty="0"/>
              <a:t>Submitted by:</a:t>
            </a:r>
          </a:p>
          <a:p>
            <a:r>
              <a:rPr lang="en-IN" dirty="0"/>
              <a:t>Deepro Sengupta</a:t>
            </a:r>
          </a:p>
        </p:txBody>
      </p:sp>
    </p:spTree>
    <p:extLst>
      <p:ext uri="{BB962C8B-B14F-4D97-AF65-F5344CB8AC3E}">
        <p14:creationId xmlns:p14="http://schemas.microsoft.com/office/powerpoint/2010/main" val="173446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A550-2919-4AF0-B103-8E5FD615F941}"/>
              </a:ext>
            </a:extLst>
          </p:cNvPr>
          <p:cNvSpPr>
            <a:spLocks noGrp="1"/>
          </p:cNvSpPr>
          <p:nvPr>
            <p:ph type="title"/>
          </p:nvPr>
        </p:nvSpPr>
        <p:spPr/>
        <p:txBody>
          <a:bodyPr/>
          <a:lstStyle/>
          <a:p>
            <a:r>
              <a:rPr lang="en-IN" dirty="0"/>
              <a:t>The Problem statement</a:t>
            </a:r>
          </a:p>
        </p:txBody>
      </p:sp>
      <p:sp>
        <p:nvSpPr>
          <p:cNvPr id="3" name="Content Placeholder 2">
            <a:extLst>
              <a:ext uri="{FF2B5EF4-FFF2-40B4-BE49-F238E27FC236}">
                <a16:creationId xmlns:a16="http://schemas.microsoft.com/office/drawing/2014/main" id="{17EEE372-E230-4AD9-89E2-74C201997FBE}"/>
              </a:ext>
            </a:extLst>
          </p:cNvPr>
          <p:cNvSpPr>
            <a:spLocks noGrp="1"/>
          </p:cNvSpPr>
          <p:nvPr>
            <p:ph idx="1"/>
          </p:nvPr>
        </p:nvSpPr>
        <p:spPr/>
        <p:txBody>
          <a:bodyPr/>
          <a:lstStyle/>
          <a:p>
            <a:r>
              <a:rPr lang="en-US" sz="2800" dirty="0">
                <a:latin typeface="Calibri" panose="020F0502020204030204" pitchFamily="34" charset="0"/>
                <a:ea typeface="Calibri" panose="020F0502020204030204" pitchFamily="34" charset="0"/>
                <a:cs typeface="Times New Roman" panose="02020603050405020304" pitchFamily="18" charset="0"/>
              </a:rPr>
              <a:t>Perform data analysis on the given dataset in order to identify aspects of an e-commerce firm that aids in customer retention and repeat purchases.</a:t>
            </a:r>
          </a:p>
          <a:p>
            <a:endParaRPr lang="en-IN" dirty="0"/>
          </a:p>
        </p:txBody>
      </p:sp>
    </p:spTree>
    <p:extLst>
      <p:ext uri="{BB962C8B-B14F-4D97-AF65-F5344CB8AC3E}">
        <p14:creationId xmlns:p14="http://schemas.microsoft.com/office/powerpoint/2010/main" val="110915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E7E6-AE6D-4FA5-BD6F-E8A9DE50DC10}"/>
              </a:ext>
            </a:extLst>
          </p:cNvPr>
          <p:cNvSpPr>
            <a:spLocks noGrp="1"/>
          </p:cNvSpPr>
          <p:nvPr>
            <p:ph type="title"/>
          </p:nvPr>
        </p:nvSpPr>
        <p:spPr/>
        <p:txBody>
          <a:bodyPr/>
          <a:lstStyle/>
          <a:p>
            <a:r>
              <a:rPr lang="en-IN" dirty="0"/>
              <a:t>The data</a:t>
            </a:r>
          </a:p>
        </p:txBody>
      </p:sp>
      <p:sp>
        <p:nvSpPr>
          <p:cNvPr id="3" name="Content Placeholder 2">
            <a:extLst>
              <a:ext uri="{FF2B5EF4-FFF2-40B4-BE49-F238E27FC236}">
                <a16:creationId xmlns:a16="http://schemas.microsoft.com/office/drawing/2014/main" id="{EC909507-6EB6-4613-A09C-F854B989651F}"/>
              </a:ext>
            </a:extLst>
          </p:cNvPr>
          <p:cNvSpPr>
            <a:spLocks noGrp="1"/>
          </p:cNvSpPr>
          <p:nvPr>
            <p:ph idx="1"/>
          </p:nvPr>
        </p:nvSpPr>
        <p:spPr/>
        <p:txBody>
          <a:bodyPr>
            <a:normAutofit/>
          </a:bodyPr>
          <a:lstStyle/>
          <a:p>
            <a:r>
              <a:rPr lang="en-IN" sz="2800" dirty="0"/>
              <a:t>Data source: Provided by Client</a:t>
            </a:r>
          </a:p>
          <a:p>
            <a:r>
              <a:rPr lang="en-IN" sz="2800" dirty="0"/>
              <a:t>Contains: 71 columns and 269 rows</a:t>
            </a:r>
          </a:p>
        </p:txBody>
      </p:sp>
    </p:spTree>
    <p:extLst>
      <p:ext uri="{BB962C8B-B14F-4D97-AF65-F5344CB8AC3E}">
        <p14:creationId xmlns:p14="http://schemas.microsoft.com/office/powerpoint/2010/main" val="197297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743C-0529-42E4-8531-53800958B6CB}"/>
              </a:ext>
            </a:extLst>
          </p:cNvPr>
          <p:cNvSpPr>
            <a:spLocks noGrp="1"/>
          </p:cNvSpPr>
          <p:nvPr>
            <p:ph type="title"/>
          </p:nvPr>
        </p:nvSpPr>
        <p:spPr/>
        <p:txBody>
          <a:bodyPr/>
          <a:lstStyle/>
          <a:p>
            <a:r>
              <a:rPr lang="en-IN" dirty="0"/>
              <a:t>Data Analysis</a:t>
            </a:r>
          </a:p>
        </p:txBody>
      </p:sp>
      <p:pic>
        <p:nvPicPr>
          <p:cNvPr id="5" name="Content Placeholder 4">
            <a:extLst>
              <a:ext uri="{FF2B5EF4-FFF2-40B4-BE49-F238E27FC236}">
                <a16:creationId xmlns:a16="http://schemas.microsoft.com/office/drawing/2014/main" id="{B601C006-25E7-41CF-A3F8-426E1BAB2922}"/>
              </a:ext>
            </a:extLst>
          </p:cNvPr>
          <p:cNvPicPr>
            <a:picLocks noGrp="1" noChangeAspect="1"/>
          </p:cNvPicPr>
          <p:nvPr>
            <p:ph idx="1"/>
          </p:nvPr>
        </p:nvPicPr>
        <p:blipFill>
          <a:blip r:embed="rId2"/>
          <a:stretch>
            <a:fillRect/>
          </a:stretch>
        </p:blipFill>
        <p:spPr>
          <a:xfrm>
            <a:off x="1141413" y="1846386"/>
            <a:ext cx="4425116" cy="4220695"/>
          </a:xfrm>
        </p:spPr>
      </p:pic>
      <p:sp>
        <p:nvSpPr>
          <p:cNvPr id="8" name="TextBox 7">
            <a:extLst>
              <a:ext uri="{FF2B5EF4-FFF2-40B4-BE49-F238E27FC236}">
                <a16:creationId xmlns:a16="http://schemas.microsoft.com/office/drawing/2014/main" id="{913A6C75-6514-4FDD-8CAA-3D22F69B3485}"/>
              </a:ext>
            </a:extLst>
          </p:cNvPr>
          <p:cNvSpPr txBox="1"/>
          <p:nvPr/>
        </p:nvSpPr>
        <p:spPr>
          <a:xfrm>
            <a:off x="5566529" y="1912422"/>
            <a:ext cx="6103398" cy="2031325"/>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Most online shoppers in the sample belong in the age group of 21-30 years, 31-40 years, 41-50 years.</a:t>
            </a: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This indicates the older people are less into online shopping. </a:t>
            </a: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Of the people in the group ‘51 and above’, while most have adapted to smartphones and have easy access to shopping websites, they still shop less online and can be targeted with improve repeat purchase and retention</a:t>
            </a:r>
            <a:endParaRPr lang="en-IN" dirty="0"/>
          </a:p>
        </p:txBody>
      </p:sp>
    </p:spTree>
    <p:extLst>
      <p:ext uri="{BB962C8B-B14F-4D97-AF65-F5344CB8AC3E}">
        <p14:creationId xmlns:p14="http://schemas.microsoft.com/office/powerpoint/2010/main" val="330566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F272-814E-4F5A-A3C6-5EFA7A630611}"/>
              </a:ext>
            </a:extLst>
          </p:cNvPr>
          <p:cNvSpPr>
            <a:spLocks noGrp="1"/>
          </p:cNvSpPr>
          <p:nvPr>
            <p:ph type="title"/>
          </p:nvPr>
        </p:nvSpPr>
        <p:spPr>
          <a:xfrm>
            <a:off x="1230190" y="618518"/>
            <a:ext cx="9905998" cy="1478570"/>
          </a:xfrm>
        </p:spPr>
        <p:txBody>
          <a:bodyPr/>
          <a:lstStyle/>
          <a:p>
            <a:r>
              <a:rPr lang="en-IN" dirty="0"/>
              <a:t>DATA ANALYSIS</a:t>
            </a:r>
          </a:p>
        </p:txBody>
      </p:sp>
      <p:pic>
        <p:nvPicPr>
          <p:cNvPr id="5" name="Content Placeholder 4">
            <a:extLst>
              <a:ext uri="{FF2B5EF4-FFF2-40B4-BE49-F238E27FC236}">
                <a16:creationId xmlns:a16="http://schemas.microsoft.com/office/drawing/2014/main" id="{ABC66E70-A22F-47FC-B562-86CF037CB649}"/>
              </a:ext>
            </a:extLst>
          </p:cNvPr>
          <p:cNvPicPr>
            <a:picLocks noGrp="1" noChangeAspect="1"/>
          </p:cNvPicPr>
          <p:nvPr>
            <p:ph idx="1"/>
          </p:nvPr>
        </p:nvPicPr>
        <p:blipFill>
          <a:blip r:embed="rId2"/>
          <a:stretch>
            <a:fillRect/>
          </a:stretch>
        </p:blipFill>
        <p:spPr>
          <a:xfrm>
            <a:off x="350499" y="2097088"/>
            <a:ext cx="5366889" cy="3541712"/>
          </a:xfrm>
        </p:spPr>
      </p:pic>
      <p:sp>
        <p:nvSpPr>
          <p:cNvPr id="7" name="TextBox 6">
            <a:extLst>
              <a:ext uri="{FF2B5EF4-FFF2-40B4-BE49-F238E27FC236}">
                <a16:creationId xmlns:a16="http://schemas.microsoft.com/office/drawing/2014/main" id="{EE90ADD1-035B-4C92-BE84-84F939316B4A}"/>
              </a:ext>
            </a:extLst>
          </p:cNvPr>
          <p:cNvSpPr txBox="1"/>
          <p:nvPr/>
        </p:nvSpPr>
        <p:spPr>
          <a:xfrm>
            <a:off x="5548543" y="2021285"/>
            <a:ext cx="5587645"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Search Engine, Application and Direct URL is the most preferred way to reach the online ecommerce website.</a:t>
            </a: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While email and social media channels are least, they are some tools used by people daily and better email as well as social media campaign can be designed to monetize these channels as well</a:t>
            </a:r>
            <a:endParaRPr lang="en-IN" dirty="0"/>
          </a:p>
        </p:txBody>
      </p:sp>
    </p:spTree>
    <p:extLst>
      <p:ext uri="{BB962C8B-B14F-4D97-AF65-F5344CB8AC3E}">
        <p14:creationId xmlns:p14="http://schemas.microsoft.com/office/powerpoint/2010/main" val="152815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C131-5E6D-43D1-BBD0-3E995B0B5FFC}"/>
              </a:ext>
            </a:extLst>
          </p:cNvPr>
          <p:cNvSpPr>
            <a:spLocks noGrp="1"/>
          </p:cNvSpPr>
          <p:nvPr>
            <p:ph type="title"/>
          </p:nvPr>
        </p:nvSpPr>
        <p:spPr>
          <a:xfrm>
            <a:off x="1301211" y="853862"/>
            <a:ext cx="9905998" cy="1478570"/>
          </a:xfrm>
        </p:spPr>
        <p:txBody>
          <a:bodyPr/>
          <a:lstStyle/>
          <a:p>
            <a:r>
              <a:rPr lang="en-IN" dirty="0"/>
              <a:t>DATA ANALYSIS</a:t>
            </a:r>
          </a:p>
        </p:txBody>
      </p:sp>
      <p:pic>
        <p:nvPicPr>
          <p:cNvPr id="5" name="Content Placeholder 4">
            <a:extLst>
              <a:ext uri="{FF2B5EF4-FFF2-40B4-BE49-F238E27FC236}">
                <a16:creationId xmlns:a16="http://schemas.microsoft.com/office/drawing/2014/main" id="{7A2365DA-D29A-49D1-9CF2-C5DA686580B4}"/>
              </a:ext>
            </a:extLst>
          </p:cNvPr>
          <p:cNvPicPr>
            <a:picLocks noGrp="1" noChangeAspect="1"/>
          </p:cNvPicPr>
          <p:nvPr>
            <p:ph idx="1"/>
          </p:nvPr>
        </p:nvPicPr>
        <p:blipFill>
          <a:blip r:embed="rId2"/>
          <a:stretch>
            <a:fillRect/>
          </a:stretch>
        </p:blipFill>
        <p:spPr>
          <a:xfrm>
            <a:off x="1141413" y="2400409"/>
            <a:ext cx="5208399" cy="3541712"/>
          </a:xfrm>
        </p:spPr>
      </p:pic>
      <p:sp>
        <p:nvSpPr>
          <p:cNvPr id="7" name="TextBox 6">
            <a:extLst>
              <a:ext uri="{FF2B5EF4-FFF2-40B4-BE49-F238E27FC236}">
                <a16:creationId xmlns:a16="http://schemas.microsoft.com/office/drawing/2014/main" id="{83C08151-6DB3-4036-A1F2-B951A06872B2}"/>
              </a:ext>
            </a:extLst>
          </p:cNvPr>
          <p:cNvSpPr txBox="1"/>
          <p:nvPr/>
        </p:nvSpPr>
        <p:spPr>
          <a:xfrm>
            <a:off x="6176639" y="2400409"/>
            <a:ext cx="5364332"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Most respondent agree that complete seller as well as product information contribute to purchase decision and is an important factor.</a:t>
            </a:r>
            <a:endParaRPr lang="en-IN" dirty="0"/>
          </a:p>
        </p:txBody>
      </p:sp>
    </p:spTree>
    <p:extLst>
      <p:ext uri="{BB962C8B-B14F-4D97-AF65-F5344CB8AC3E}">
        <p14:creationId xmlns:p14="http://schemas.microsoft.com/office/powerpoint/2010/main" val="299075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3783-6C2E-4FF9-8D78-B06EAB9D86A4}"/>
              </a:ext>
            </a:extLst>
          </p:cNvPr>
          <p:cNvSpPr>
            <a:spLocks noGrp="1"/>
          </p:cNvSpPr>
          <p:nvPr>
            <p:ph type="title"/>
          </p:nvPr>
        </p:nvSpPr>
        <p:spPr/>
        <p:txBody>
          <a:bodyPr/>
          <a:lstStyle/>
          <a:p>
            <a:r>
              <a:rPr lang="en-IN" dirty="0"/>
              <a:t>DATA ANALYSIS</a:t>
            </a:r>
          </a:p>
        </p:txBody>
      </p:sp>
      <p:pic>
        <p:nvPicPr>
          <p:cNvPr id="5" name="Content Placeholder 4">
            <a:extLst>
              <a:ext uri="{FF2B5EF4-FFF2-40B4-BE49-F238E27FC236}">
                <a16:creationId xmlns:a16="http://schemas.microsoft.com/office/drawing/2014/main" id="{51827F23-AB79-459F-8F6B-458663D94705}"/>
              </a:ext>
            </a:extLst>
          </p:cNvPr>
          <p:cNvPicPr>
            <a:picLocks noGrp="1" noChangeAspect="1"/>
          </p:cNvPicPr>
          <p:nvPr>
            <p:ph idx="1"/>
          </p:nvPr>
        </p:nvPicPr>
        <p:blipFill>
          <a:blip r:embed="rId2"/>
          <a:stretch>
            <a:fillRect/>
          </a:stretch>
        </p:blipFill>
        <p:spPr>
          <a:xfrm>
            <a:off x="1141413" y="2231733"/>
            <a:ext cx="3720286" cy="3541712"/>
          </a:xfrm>
        </p:spPr>
      </p:pic>
      <p:sp>
        <p:nvSpPr>
          <p:cNvPr id="7" name="TextBox 6">
            <a:extLst>
              <a:ext uri="{FF2B5EF4-FFF2-40B4-BE49-F238E27FC236}">
                <a16:creationId xmlns:a16="http://schemas.microsoft.com/office/drawing/2014/main" id="{878AF3A8-0FAA-4F37-B3C8-9578BFD145D3}"/>
              </a:ext>
            </a:extLst>
          </p:cNvPr>
          <p:cNvSpPr txBox="1"/>
          <p:nvPr/>
        </p:nvSpPr>
        <p:spPr>
          <a:xfrm>
            <a:off x="5129074" y="2231733"/>
            <a:ext cx="6103398"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Most respondent strongly agree that websites should be easily navigable</a:t>
            </a:r>
            <a:endParaRPr lang="en-IN" dirty="0"/>
          </a:p>
        </p:txBody>
      </p:sp>
    </p:spTree>
    <p:extLst>
      <p:ext uri="{BB962C8B-B14F-4D97-AF65-F5344CB8AC3E}">
        <p14:creationId xmlns:p14="http://schemas.microsoft.com/office/powerpoint/2010/main" val="401554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60DA-CCD7-43B7-B58C-E7A7498FBC98}"/>
              </a:ext>
            </a:extLst>
          </p:cNvPr>
          <p:cNvSpPr>
            <a:spLocks noGrp="1"/>
          </p:cNvSpPr>
          <p:nvPr>
            <p:ph type="title"/>
          </p:nvPr>
        </p:nvSpPr>
        <p:spPr/>
        <p:txBody>
          <a:bodyPr/>
          <a:lstStyle/>
          <a:p>
            <a:r>
              <a:rPr lang="en-IN" dirty="0"/>
              <a:t>DATA ANALYSIS</a:t>
            </a:r>
          </a:p>
        </p:txBody>
      </p:sp>
      <p:pic>
        <p:nvPicPr>
          <p:cNvPr id="5" name="Content Placeholder 4">
            <a:extLst>
              <a:ext uri="{FF2B5EF4-FFF2-40B4-BE49-F238E27FC236}">
                <a16:creationId xmlns:a16="http://schemas.microsoft.com/office/drawing/2014/main" id="{F524712C-9C0D-49BA-8601-D78908603D2E}"/>
              </a:ext>
            </a:extLst>
          </p:cNvPr>
          <p:cNvPicPr>
            <a:picLocks noGrp="1" noChangeAspect="1"/>
          </p:cNvPicPr>
          <p:nvPr>
            <p:ph idx="1"/>
          </p:nvPr>
        </p:nvPicPr>
        <p:blipFill>
          <a:blip r:embed="rId2"/>
          <a:stretch>
            <a:fillRect/>
          </a:stretch>
        </p:blipFill>
        <p:spPr>
          <a:xfrm>
            <a:off x="1141413" y="2258365"/>
            <a:ext cx="3720286" cy="3541712"/>
          </a:xfrm>
        </p:spPr>
      </p:pic>
      <p:sp>
        <p:nvSpPr>
          <p:cNvPr id="7" name="TextBox 6">
            <a:extLst>
              <a:ext uri="{FF2B5EF4-FFF2-40B4-BE49-F238E27FC236}">
                <a16:creationId xmlns:a16="http://schemas.microsoft.com/office/drawing/2014/main" id="{352EEB6F-028C-49D7-AAF8-521F66F970AB}"/>
              </a:ext>
            </a:extLst>
          </p:cNvPr>
          <p:cNvSpPr txBox="1"/>
          <p:nvPr/>
        </p:nvSpPr>
        <p:spPr>
          <a:xfrm>
            <a:off x="5102441" y="2258365"/>
            <a:ext cx="6103398"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Trust is an important factor in order to deliver user satisfaction</a:t>
            </a:r>
          </a:p>
        </p:txBody>
      </p:sp>
    </p:spTree>
    <p:extLst>
      <p:ext uri="{BB962C8B-B14F-4D97-AF65-F5344CB8AC3E}">
        <p14:creationId xmlns:p14="http://schemas.microsoft.com/office/powerpoint/2010/main" val="323915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D7D8-CCF5-4281-850E-AEC90D2D64A9}"/>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45007813-76DE-4203-944A-7BAF90A2B165}"/>
              </a:ext>
            </a:extLst>
          </p:cNvPr>
          <p:cNvSpPr>
            <a:spLocks noGrp="1"/>
          </p:cNvSpPr>
          <p:nvPr>
            <p:ph idx="1"/>
          </p:nvPr>
        </p:nvSpPr>
        <p:spPr/>
        <p:txBody>
          <a:bodyPr/>
          <a:lstStyle/>
          <a:p>
            <a:r>
              <a:rPr lang="en-IN" dirty="0"/>
              <a:t>The Chi-square test of independence revealed that most of the columns have significant relation with other columns</a:t>
            </a:r>
          </a:p>
          <a:p>
            <a:r>
              <a:rPr lang="en-IN" dirty="0"/>
              <a:t>However, this test also revealed that age, gender and location does not have significant relation with most columns. This indicates that these factors do not matter much when it comes to </a:t>
            </a:r>
            <a:r>
              <a:rPr lang="en-IN"/>
              <a:t>customer retention.</a:t>
            </a:r>
          </a:p>
        </p:txBody>
      </p:sp>
    </p:spTree>
    <p:extLst>
      <p:ext uri="{BB962C8B-B14F-4D97-AF65-F5344CB8AC3E}">
        <p14:creationId xmlns:p14="http://schemas.microsoft.com/office/powerpoint/2010/main" val="2535757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200</TotalTime>
  <Words>285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 Cen MT</vt:lpstr>
      <vt:lpstr>Circuit</vt:lpstr>
      <vt:lpstr>Customer Retention Analysis</vt:lpstr>
      <vt:lpstr>The Problem statement</vt:lpstr>
      <vt:lpstr>The data</vt:lpstr>
      <vt:lpstr>Data Analysis</vt:lpstr>
      <vt:lpstr>DATA ANALYSIS</vt:lpstr>
      <vt:lpstr>DATA ANALYSIS</vt:lpstr>
      <vt:lpstr>DATA ANALYSIS</vt:lpstr>
      <vt:lpstr>DATA ANALYSIS</vt:lpstr>
      <vt:lpstr>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Project</dc:title>
  <dc:creator>Deepro Sengupta</dc:creator>
  <cp:lastModifiedBy>Deepro Sengupta</cp:lastModifiedBy>
  <cp:revision>33</cp:revision>
  <dcterms:created xsi:type="dcterms:W3CDTF">2021-04-30T15:28:38Z</dcterms:created>
  <dcterms:modified xsi:type="dcterms:W3CDTF">2021-07-23T15:21:04Z</dcterms:modified>
</cp:coreProperties>
</file>