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itri Raj" initials="DR" lastIdx="1" clrIdx="0">
    <p:extLst>
      <p:ext uri="{19B8F6BF-5375-455C-9EA6-DF929625EA0E}">
        <p15:presenceInfo xmlns:p15="http://schemas.microsoft.com/office/powerpoint/2012/main" userId="a1b1964b1e99f3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586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141" y="296815"/>
            <a:ext cx="227520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51" y="911755"/>
            <a:ext cx="5633597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093" y="2028825"/>
            <a:ext cx="3345383" cy="491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ts val="1680"/>
              </a:lnSpc>
              <a:spcBef>
                <a:spcPts val="430"/>
              </a:spcBef>
            </a:pPr>
            <a:r>
              <a:rPr sz="1650" b="1" spc="40" dirty="0">
                <a:latin typeface="Tahoma"/>
                <a:cs typeface="Tahoma"/>
              </a:rPr>
              <a:t>Python</a:t>
            </a:r>
            <a:r>
              <a:rPr sz="1650" b="1" spc="10" dirty="0">
                <a:latin typeface="Tahoma"/>
                <a:cs typeface="Tahoma"/>
              </a:rPr>
              <a:t>: </a:t>
            </a:r>
            <a:r>
              <a:rPr sz="1650" b="1" spc="40" dirty="0">
                <a:latin typeface="Tahoma"/>
                <a:cs typeface="Tahoma"/>
              </a:rPr>
              <a:t>Functions,</a:t>
            </a:r>
            <a:r>
              <a:rPr lang="en-US" sz="1650" b="1" spc="40" dirty="0">
                <a:latin typeface="Tahoma"/>
                <a:cs typeface="Tahoma"/>
              </a:rPr>
              <a:t> </a:t>
            </a:r>
            <a:r>
              <a:rPr sz="1650" b="1" spc="35" dirty="0">
                <a:latin typeface="Tahoma"/>
                <a:cs typeface="Tahoma"/>
              </a:rPr>
              <a:t>Modules, </a:t>
            </a:r>
            <a:r>
              <a:rPr sz="1650" b="1" spc="75" dirty="0">
                <a:latin typeface="Tahoma"/>
                <a:cs typeface="Tahoma"/>
              </a:rPr>
              <a:t>and </a:t>
            </a:r>
            <a:r>
              <a:rPr sz="1650" b="1" spc="50" dirty="0">
                <a:latin typeface="Tahoma"/>
                <a:cs typeface="Tahoma"/>
              </a:rPr>
              <a:t>Data</a:t>
            </a:r>
            <a:r>
              <a:rPr lang="en-US" sz="1650" b="1" spc="50" dirty="0">
                <a:latin typeface="Tahoma"/>
                <a:cs typeface="Tahoma"/>
              </a:rPr>
              <a:t> </a:t>
            </a:r>
            <a:r>
              <a:rPr sz="1650" b="1" spc="45" dirty="0">
                <a:latin typeface="Tahoma"/>
                <a:cs typeface="Tahoma"/>
              </a:rPr>
              <a:t>Manipulation</a:t>
            </a:r>
            <a:endParaRPr sz="165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274" y="593033"/>
            <a:ext cx="4536152" cy="1226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DC9-5D30-1780-1E19-3A16583F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813"/>
            <a:ext cx="381000" cy="74141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4E657-403B-3B62-CE43-3E7DACE02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0"/>
            <a:ext cx="2330817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042" y="852034"/>
            <a:ext cx="15443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10" dirty="0">
                <a:latin typeface="Tahoma"/>
                <a:cs typeface="Tahoma"/>
              </a:rPr>
              <a:t>Thanks!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1601" y="1777901"/>
            <a:ext cx="985519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000" spc="100" dirty="0">
                <a:latin typeface="Verdana"/>
                <a:cs typeface="Verdana"/>
              </a:rPr>
              <a:t>P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5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65" dirty="0">
                <a:latin typeface="Verdana"/>
                <a:cs typeface="Verdana"/>
              </a:rPr>
              <a:t>d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b</a:t>
            </a:r>
            <a:r>
              <a:rPr sz="1000" spc="-45" dirty="0">
                <a:latin typeface="Verdana"/>
                <a:cs typeface="Verdana"/>
              </a:rPr>
              <a:t>y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235" dirty="0">
                <a:latin typeface="Verdana"/>
                <a:cs typeface="Verdana"/>
              </a:rPr>
              <a:t>~</a:t>
            </a:r>
            <a:endParaRPr sz="1000" dirty="0">
              <a:latin typeface="Verdana"/>
              <a:cs typeface="Verdana"/>
            </a:endParaRPr>
          </a:p>
          <a:p>
            <a:pPr marR="26034" algn="ctr">
              <a:lnSpc>
                <a:spcPct val="100000"/>
              </a:lnSpc>
              <a:spcBef>
                <a:spcPts val="840"/>
              </a:spcBef>
            </a:pPr>
            <a:r>
              <a:rPr sz="1000" spc="60" dirty="0">
                <a:latin typeface="Verdana"/>
                <a:cs typeface="Verdana"/>
              </a:rPr>
              <a:t>D</a:t>
            </a:r>
            <a:r>
              <a:rPr sz="1000" spc="50" dirty="0">
                <a:latin typeface="Verdana"/>
                <a:cs typeface="Verdana"/>
              </a:rPr>
              <a:t>h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it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70" dirty="0">
                <a:latin typeface="Verdana"/>
                <a:cs typeface="Verdana"/>
              </a:rPr>
              <a:t>j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43" y="12956"/>
            <a:ext cx="5844357" cy="3287250"/>
            <a:chOff x="164" y="696"/>
            <a:chExt cx="5844357" cy="3287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4" y="4361"/>
              <a:ext cx="2689225" cy="3283585"/>
            </a:xfrm>
            <a:custGeom>
              <a:avLst/>
              <a:gdLst/>
              <a:ahLst/>
              <a:cxnLst/>
              <a:rect l="l" t="t" r="r" b="b"/>
              <a:pathLst>
                <a:path w="2689225" h="3283585">
                  <a:moveTo>
                    <a:pt x="0" y="3282997"/>
                  </a:moveTo>
                  <a:lnTo>
                    <a:pt x="2688787" y="3282997"/>
                  </a:lnTo>
                  <a:lnTo>
                    <a:pt x="2688787" y="0"/>
                  </a:lnTo>
                  <a:lnTo>
                    <a:pt x="0" y="0"/>
                  </a:lnTo>
                  <a:lnTo>
                    <a:pt x="0" y="3282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7941" y="1038225"/>
            <a:ext cx="2207260" cy="1402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000" i="1" spc="5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20" dirty="0">
                <a:solidFill>
                  <a:srgbClr val="FFFFFF"/>
                </a:solidFill>
                <a:latin typeface="Verdana"/>
                <a:cs typeface="Verdana"/>
              </a:rPr>
              <a:t>ld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60" dirty="0">
                <a:solidFill>
                  <a:srgbClr val="FFFFFF"/>
                </a:solidFill>
                <a:latin typeface="Verdana"/>
                <a:cs typeface="Verdana"/>
              </a:rPr>
              <a:t>n,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000" i="1" spc="-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til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1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i="1" spc="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i="1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wn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lici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power.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Verdana"/>
              <a:cs typeface="Verdana"/>
            </a:endParaRPr>
          </a:p>
          <a:p>
            <a:pPr marL="12700" marR="207645">
              <a:lnSpc>
                <a:spcPct val="100499"/>
              </a:lnSpc>
            </a:pPr>
            <a:r>
              <a:rPr sz="1000" i="1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i="1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i="1" spc="-15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30" dirty="0">
                <a:solidFill>
                  <a:srgbClr val="FFFFFF"/>
                </a:solidFill>
                <a:latin typeface="Verdana"/>
                <a:cs typeface="Verdana"/>
              </a:rPr>
              <a:t>'ll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7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000" i="1" spc="15" dirty="0">
                <a:solidFill>
                  <a:srgbClr val="FFFFFF"/>
                </a:solidFill>
                <a:latin typeface="Verdana"/>
                <a:cs typeface="Verdana"/>
              </a:rPr>
              <a:t>plo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i="1" spc="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i="1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1000" i="1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i="1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i="1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min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i="1" spc="-210" dirty="0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Fu</a:t>
            </a:r>
            <a:r>
              <a:rPr sz="1000" i="1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i="1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tion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i="1" spc="-15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i="1" spc="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i="1" spc="-50" dirty="0">
                <a:solidFill>
                  <a:srgbClr val="FFFFFF"/>
                </a:solidFill>
                <a:latin typeface="Verdana"/>
                <a:cs typeface="Verdana"/>
              </a:rPr>
              <a:t>les,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000" i="1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i="1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i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i="1" spc="-5" dirty="0">
                <a:solidFill>
                  <a:srgbClr val="FFFFFF"/>
                </a:solidFill>
                <a:latin typeface="Verdana"/>
                <a:cs typeface="Verdana"/>
              </a:rPr>
              <a:t>ta  </a:t>
            </a:r>
            <a:r>
              <a:rPr sz="1000" i="1" dirty="0">
                <a:solidFill>
                  <a:srgbClr val="FFFFFF"/>
                </a:solidFill>
                <a:latin typeface="Verdana"/>
                <a:cs typeface="Verdana"/>
              </a:rPr>
              <a:t>Manipulation.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905" y="503282"/>
            <a:ext cx="2205331" cy="2222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marR="5080" algn="ctr">
              <a:lnSpc>
                <a:spcPct val="84700"/>
              </a:lnSpc>
              <a:spcBef>
                <a:spcPts val="305"/>
              </a:spcBef>
            </a:pPr>
            <a:r>
              <a:rPr lang="en-US" sz="1400" b="1" spc="3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750" y="499568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8835" y="882629"/>
            <a:ext cx="2495550" cy="2059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85"/>
              </a:spcBef>
            </a:pPr>
            <a:r>
              <a:rPr sz="1000" spc="50" dirty="0">
                <a:latin typeface="Verdana"/>
                <a:cs typeface="Verdana"/>
              </a:rPr>
              <a:t>F</a:t>
            </a:r>
            <a:r>
              <a:rPr sz="1000" spc="45" dirty="0">
                <a:latin typeface="Verdana"/>
                <a:cs typeface="Verdana"/>
              </a:rPr>
              <a:t>u</a:t>
            </a:r>
            <a:r>
              <a:rPr sz="1000" spc="55" dirty="0">
                <a:latin typeface="Verdana"/>
                <a:cs typeface="Verdana"/>
              </a:rPr>
              <a:t>nc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50" dirty="0">
                <a:latin typeface="Verdana"/>
                <a:cs typeface="Verdana"/>
              </a:rPr>
              <a:t>n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0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k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of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45" dirty="0">
                <a:latin typeface="Verdana"/>
                <a:cs typeface="Verdana"/>
              </a:rPr>
              <a:t>u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30" dirty="0">
                <a:latin typeface="Verdana"/>
                <a:cs typeface="Verdana"/>
              </a:rPr>
              <a:t>a</a:t>
            </a:r>
            <a:r>
              <a:rPr sz="1000" spc="25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60" dirty="0">
                <a:latin typeface="Verdana"/>
                <a:cs typeface="Verdana"/>
              </a:rPr>
              <a:t>d</a:t>
            </a:r>
            <a:r>
              <a:rPr sz="1000" spc="10" dirty="0">
                <a:latin typeface="Verdana"/>
                <a:cs typeface="Verdana"/>
              </a:rPr>
              <a:t>e  </a:t>
            </a:r>
            <a:r>
              <a:rPr sz="1000" spc="60" dirty="0">
                <a:latin typeface="Verdana"/>
                <a:cs typeface="Verdana"/>
              </a:rPr>
              <a:t>d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si</a:t>
            </a:r>
            <a:r>
              <a:rPr sz="1000" spc="70" dirty="0">
                <a:latin typeface="Verdana"/>
                <a:cs typeface="Verdana"/>
              </a:rPr>
              <a:t>g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6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30" dirty="0">
                <a:latin typeface="Verdana"/>
                <a:cs typeface="Verdana"/>
              </a:rPr>
              <a:t>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0" dirty="0">
                <a:latin typeface="Verdana"/>
                <a:cs typeface="Verdana"/>
              </a:rPr>
              <a:t>p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-25" dirty="0">
                <a:latin typeface="Verdana"/>
                <a:cs typeface="Verdana"/>
              </a:rPr>
              <a:t>f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60" dirty="0">
                <a:latin typeface="Verdana"/>
                <a:cs typeface="Verdana"/>
              </a:rPr>
              <a:t>p</a:t>
            </a:r>
            <a:r>
              <a:rPr sz="1000" spc="35" dirty="0">
                <a:latin typeface="Verdana"/>
                <a:cs typeface="Verdana"/>
              </a:rPr>
              <a:t>e</a:t>
            </a:r>
            <a:r>
              <a:rPr sz="1000" spc="25" dirty="0">
                <a:latin typeface="Verdana"/>
                <a:cs typeface="Verdana"/>
              </a:rPr>
              <a:t>c</a:t>
            </a:r>
            <a:r>
              <a:rPr sz="1000" spc="20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ﬁ</a:t>
            </a:r>
            <a:r>
              <a:rPr sz="1000" spc="50" dirty="0">
                <a:latin typeface="Verdana"/>
                <a:cs typeface="Verdana"/>
              </a:rPr>
              <a:t>c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30" dirty="0">
                <a:latin typeface="Verdana"/>
                <a:cs typeface="Verdana"/>
              </a:rPr>
              <a:t>k</a:t>
            </a:r>
            <a:r>
              <a:rPr sz="1000" spc="-150" dirty="0">
                <a:latin typeface="Verdana"/>
                <a:cs typeface="Verdana"/>
              </a:rPr>
              <a:t>.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20" dirty="0">
                <a:latin typeface="Verdana"/>
                <a:cs typeface="Verdana"/>
              </a:rPr>
              <a:t>I</a:t>
            </a:r>
            <a:r>
              <a:rPr sz="1000" spc="35" dirty="0">
                <a:latin typeface="Verdana"/>
                <a:cs typeface="Verdana"/>
              </a:rPr>
              <a:t>n  </a:t>
            </a:r>
            <a:r>
              <a:rPr sz="1000" spc="10" dirty="0">
                <a:latin typeface="Verdana"/>
                <a:cs typeface="Verdana"/>
              </a:rPr>
              <a:t>Python, </a:t>
            </a:r>
            <a:r>
              <a:rPr sz="1000" spc="5" dirty="0">
                <a:latin typeface="Verdana"/>
                <a:cs typeface="Verdana"/>
              </a:rPr>
              <a:t>they </a:t>
            </a:r>
            <a:r>
              <a:rPr sz="1000" dirty="0">
                <a:latin typeface="Verdana"/>
                <a:cs typeface="Verdana"/>
              </a:rPr>
              <a:t>play a </a:t>
            </a:r>
            <a:r>
              <a:rPr sz="1000" spc="15" dirty="0">
                <a:latin typeface="Verdana"/>
                <a:cs typeface="Verdana"/>
              </a:rPr>
              <a:t>crucial </a:t>
            </a:r>
            <a:r>
              <a:rPr sz="1000" dirty="0">
                <a:latin typeface="Verdana"/>
                <a:cs typeface="Verdana"/>
              </a:rPr>
              <a:t>role </a:t>
            </a:r>
            <a:r>
              <a:rPr sz="1000" spc="25" dirty="0">
                <a:latin typeface="Verdana"/>
                <a:cs typeface="Verdana"/>
              </a:rPr>
              <a:t>in 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organizing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5" dirty="0">
                <a:latin typeface="Verdana"/>
                <a:cs typeface="Verdana"/>
              </a:rPr>
              <a:t>and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simplifying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code.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Tahoma"/>
                <a:cs typeface="Tahoma"/>
              </a:rPr>
              <a:t>Syntax:</a:t>
            </a:r>
            <a:endParaRPr sz="1000">
              <a:latin typeface="Tahoma"/>
              <a:cs typeface="Tahoma"/>
            </a:endParaRPr>
          </a:p>
          <a:p>
            <a:pPr marL="12700" marR="43180">
              <a:lnSpc>
                <a:spcPts val="1250"/>
              </a:lnSpc>
              <a:spcBef>
                <a:spcPts val="25"/>
              </a:spcBef>
            </a:pPr>
            <a:r>
              <a:rPr sz="1000" spc="-30" dirty="0">
                <a:latin typeface="Verdana"/>
                <a:cs typeface="Verdana"/>
              </a:rPr>
              <a:t>`</a:t>
            </a:r>
            <a:r>
              <a:rPr sz="1000" spc="60" dirty="0">
                <a:latin typeface="Verdana"/>
                <a:cs typeface="Verdana"/>
              </a:rPr>
              <a:t>d</a:t>
            </a:r>
            <a:r>
              <a:rPr sz="1000" spc="5" dirty="0">
                <a:latin typeface="Verdana"/>
                <a:cs typeface="Verdana"/>
              </a:rPr>
              <a:t>ef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f</a:t>
            </a:r>
            <a:r>
              <a:rPr sz="1000" spc="20" dirty="0">
                <a:latin typeface="Verdana"/>
                <a:cs typeface="Verdana"/>
              </a:rPr>
              <a:t>u</a:t>
            </a:r>
            <a:r>
              <a:rPr sz="1000" spc="55" dirty="0">
                <a:latin typeface="Verdana"/>
                <a:cs typeface="Verdana"/>
              </a:rPr>
              <a:t>nc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40" dirty="0">
                <a:latin typeface="Verdana"/>
                <a:cs typeface="Verdana"/>
              </a:rPr>
              <a:t>on</a:t>
            </a:r>
            <a:r>
              <a:rPr sz="1000" spc="-35" dirty="0">
                <a:latin typeface="Verdana"/>
                <a:cs typeface="Verdana"/>
              </a:rPr>
              <a:t>_</a:t>
            </a:r>
            <a:r>
              <a:rPr sz="1000" spc="-4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25" dirty="0">
                <a:latin typeface="Verdana"/>
                <a:cs typeface="Verdana"/>
              </a:rPr>
              <a:t>(</a:t>
            </a:r>
            <a:r>
              <a:rPr sz="1000" spc="-35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114" dirty="0">
                <a:latin typeface="Verdana"/>
                <a:cs typeface="Verdana"/>
              </a:rPr>
              <a:t>):`  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dirty="0">
                <a:latin typeface="Verdana"/>
                <a:cs typeface="Verdana"/>
              </a:rPr>
              <a:t>o</a:t>
            </a:r>
            <a:r>
              <a:rPr sz="1000" spc="55" dirty="0">
                <a:latin typeface="Verdana"/>
                <a:cs typeface="Verdana"/>
              </a:rPr>
              <a:t>w</a:t>
            </a:r>
            <a:r>
              <a:rPr sz="1000" spc="40" dirty="0">
                <a:latin typeface="Verdana"/>
                <a:cs typeface="Verdana"/>
              </a:rPr>
              <a:t>ed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b</a:t>
            </a:r>
            <a:r>
              <a:rPr sz="1000" spc="-40" dirty="0">
                <a:latin typeface="Verdana"/>
                <a:cs typeface="Verdana"/>
              </a:rPr>
              <a:t>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5" dirty="0">
                <a:latin typeface="Verdana"/>
                <a:cs typeface="Verdana"/>
              </a:rPr>
              <a:t>th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f</a:t>
            </a:r>
            <a:r>
              <a:rPr sz="1000" spc="20" dirty="0">
                <a:latin typeface="Verdana"/>
                <a:cs typeface="Verdana"/>
              </a:rPr>
              <a:t>u</a:t>
            </a:r>
            <a:r>
              <a:rPr sz="1000" spc="55" dirty="0">
                <a:latin typeface="Verdana"/>
                <a:cs typeface="Verdana"/>
              </a:rPr>
              <a:t>nc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'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45" dirty="0">
                <a:latin typeface="Verdana"/>
                <a:cs typeface="Verdana"/>
              </a:rPr>
              <a:t>od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0" dirty="0">
                <a:latin typeface="Verdana"/>
                <a:cs typeface="Verdana"/>
              </a:rPr>
              <a:t>b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30" dirty="0">
                <a:latin typeface="Verdana"/>
                <a:cs typeface="Verdana"/>
              </a:rPr>
              <a:t>k</a:t>
            </a:r>
            <a:r>
              <a:rPr sz="1000" spc="-150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b="1" spc="15" dirty="0">
                <a:latin typeface="Tahoma"/>
                <a:cs typeface="Tahoma"/>
              </a:rPr>
              <a:t>Key</a:t>
            </a:r>
            <a:r>
              <a:rPr sz="1000" b="1" spc="-50" dirty="0">
                <a:latin typeface="Tahoma"/>
                <a:cs typeface="Tahoma"/>
              </a:rPr>
              <a:t> </a:t>
            </a:r>
            <a:r>
              <a:rPr sz="1000" b="1" spc="20" dirty="0">
                <a:latin typeface="Tahoma"/>
                <a:cs typeface="Tahoma"/>
              </a:rPr>
              <a:t>Concepts:</a:t>
            </a:r>
            <a:endParaRPr sz="1000">
              <a:latin typeface="Tahoma"/>
              <a:cs typeface="Tahoma"/>
            </a:endParaRPr>
          </a:p>
          <a:p>
            <a:pPr marL="129539" indent="-83820">
              <a:lnSpc>
                <a:spcPct val="100000"/>
              </a:lnSpc>
              <a:spcBef>
                <a:spcPts val="20"/>
              </a:spcBef>
              <a:buChar char="-"/>
              <a:tabLst>
                <a:tab pos="130175" algn="l"/>
              </a:tabLst>
            </a:pPr>
            <a:r>
              <a:rPr sz="1000" spc="105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50" dirty="0">
                <a:latin typeface="Verdana"/>
                <a:cs typeface="Verdana"/>
              </a:rPr>
              <a:t>am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A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70" dirty="0">
                <a:latin typeface="Verdana"/>
                <a:cs typeface="Verdana"/>
              </a:rPr>
              <a:t>g</a:t>
            </a:r>
            <a:r>
              <a:rPr sz="1000" spc="45" dirty="0">
                <a:latin typeface="Verdana"/>
                <a:cs typeface="Verdana"/>
              </a:rPr>
              <a:t>u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35" dirty="0">
                <a:latin typeface="Verdana"/>
                <a:cs typeface="Verdana"/>
              </a:rPr>
              <a:t>e</a:t>
            </a:r>
            <a:r>
              <a:rPr sz="1000" spc="30" dirty="0">
                <a:latin typeface="Verdana"/>
                <a:cs typeface="Verdana"/>
              </a:rPr>
              <a:t>n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25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  <a:p>
            <a:pPr marL="129539" indent="-83820">
              <a:lnSpc>
                <a:spcPct val="100000"/>
              </a:lnSpc>
              <a:spcBef>
                <a:spcPts val="25"/>
              </a:spcBef>
              <a:buChar char="-"/>
              <a:tabLst>
                <a:tab pos="130175" algn="l"/>
              </a:tabLst>
            </a:pPr>
            <a:r>
              <a:rPr sz="1000" spc="3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25" dirty="0">
                <a:latin typeface="Verdana"/>
                <a:cs typeface="Verdana"/>
              </a:rPr>
              <a:t>t</a:t>
            </a:r>
            <a:r>
              <a:rPr sz="1000" spc="35" dirty="0">
                <a:latin typeface="Verdana"/>
                <a:cs typeface="Verdana"/>
              </a:rPr>
              <a:t>u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S</a:t>
            </a:r>
            <a:r>
              <a:rPr sz="1000" spc="5" dirty="0">
                <a:latin typeface="Verdana"/>
                <a:cs typeface="Verdana"/>
              </a:rPr>
              <a:t>ta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5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ts</a:t>
            </a:r>
            <a:endParaRPr sz="1000">
              <a:latin typeface="Verdana"/>
              <a:cs typeface="Verdana"/>
            </a:endParaRPr>
          </a:p>
          <a:p>
            <a:pPr marL="129539" indent="-83820">
              <a:lnSpc>
                <a:spcPct val="100000"/>
              </a:lnSpc>
              <a:spcBef>
                <a:spcPts val="45"/>
              </a:spcBef>
              <a:buChar char="-"/>
              <a:tabLst>
                <a:tab pos="130175" algn="l"/>
              </a:tabLst>
            </a:pPr>
            <a:r>
              <a:rPr sz="1000" spc="-65" dirty="0">
                <a:latin typeface="Verdana"/>
                <a:cs typeface="Verdana"/>
              </a:rPr>
              <a:t>S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60" dirty="0">
                <a:latin typeface="Verdana"/>
                <a:cs typeface="Verdana"/>
              </a:rPr>
              <a:t>p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L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spc="10" dirty="0">
                <a:latin typeface="Verdana"/>
                <a:cs typeface="Verdana"/>
              </a:rPr>
              <a:t>et</a:t>
            </a:r>
            <a:r>
              <a:rPr sz="1000" dirty="0">
                <a:latin typeface="Verdana"/>
                <a:cs typeface="Verdana"/>
              </a:rPr>
              <a:t>i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f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V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60" dirty="0">
                <a:latin typeface="Verdana"/>
                <a:cs typeface="Verdana"/>
              </a:rPr>
              <a:t>b</a:t>
            </a:r>
            <a:r>
              <a:rPr sz="1000" spc="5" dirty="0">
                <a:latin typeface="Verdana"/>
                <a:cs typeface="Verdana"/>
              </a:rPr>
              <a:t>le</a:t>
            </a:r>
            <a:r>
              <a:rPr sz="1000" spc="-25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835" y="391883"/>
            <a:ext cx="2682315" cy="3943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65"/>
              </a:spcBef>
            </a:pPr>
            <a:r>
              <a:rPr sz="1300" b="1" spc="40" dirty="0">
                <a:latin typeface="Tahoma"/>
                <a:cs typeface="Tahoma"/>
              </a:rPr>
              <a:t>The</a:t>
            </a:r>
            <a:r>
              <a:rPr sz="1300" b="1" spc="-40" dirty="0">
                <a:latin typeface="Tahoma"/>
                <a:cs typeface="Tahoma"/>
              </a:rPr>
              <a:t> </a:t>
            </a:r>
            <a:r>
              <a:rPr sz="1300" b="1" spc="45" dirty="0">
                <a:latin typeface="Tahoma"/>
                <a:cs typeface="Tahoma"/>
              </a:rPr>
              <a:t>Building</a:t>
            </a:r>
            <a:r>
              <a:rPr sz="1300" b="1" spc="-40" dirty="0">
                <a:latin typeface="Tahoma"/>
                <a:cs typeface="Tahoma"/>
              </a:rPr>
              <a:t> </a:t>
            </a:r>
            <a:r>
              <a:rPr sz="1300" b="1" spc="10" dirty="0">
                <a:latin typeface="Tahoma"/>
                <a:cs typeface="Tahoma"/>
              </a:rPr>
              <a:t>Blocks: </a:t>
            </a:r>
            <a:r>
              <a:rPr sz="1300" b="1" spc="-365" dirty="0">
                <a:latin typeface="Tahoma"/>
                <a:cs typeface="Tahoma"/>
              </a:rPr>
              <a:t> </a:t>
            </a:r>
            <a:r>
              <a:rPr sz="1300" b="1" spc="45" dirty="0">
                <a:latin typeface="Tahoma"/>
                <a:cs typeface="Tahoma"/>
              </a:rPr>
              <a:t>Functions</a:t>
            </a:r>
            <a:r>
              <a:rPr sz="1300" b="1" spc="-50" dirty="0">
                <a:latin typeface="Tahoma"/>
                <a:cs typeface="Tahoma"/>
              </a:rPr>
              <a:t> </a:t>
            </a:r>
            <a:r>
              <a:rPr sz="1300" b="1" spc="25" dirty="0">
                <a:latin typeface="Tahoma"/>
                <a:cs typeface="Tahoma"/>
              </a:rPr>
              <a:t>in</a:t>
            </a:r>
            <a:r>
              <a:rPr sz="1300" b="1" spc="-50" dirty="0">
                <a:latin typeface="Tahoma"/>
                <a:cs typeface="Tahoma"/>
              </a:rPr>
              <a:t> </a:t>
            </a:r>
            <a:r>
              <a:rPr sz="1300" b="1" spc="55" dirty="0">
                <a:latin typeface="Tahoma"/>
                <a:cs typeface="Tahoma"/>
              </a:rPr>
              <a:t>Python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098" y="1823407"/>
            <a:ext cx="4256852" cy="13471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263" y="419970"/>
            <a:ext cx="1636395" cy="3943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65"/>
              </a:spcBef>
            </a:pPr>
            <a:r>
              <a:rPr sz="1300" b="1" spc="-100" dirty="0">
                <a:latin typeface="Verdana"/>
                <a:cs typeface="Verdana"/>
              </a:rPr>
              <a:t>S</a:t>
            </a:r>
            <a:r>
              <a:rPr sz="1300" b="1" spc="-40" dirty="0">
                <a:latin typeface="Verdana"/>
                <a:cs typeface="Verdana"/>
              </a:rPr>
              <a:t>t</a:t>
            </a:r>
            <a:r>
              <a:rPr sz="1300" b="1" spc="-110" dirty="0">
                <a:latin typeface="Verdana"/>
                <a:cs typeface="Verdana"/>
              </a:rPr>
              <a:t>r</a:t>
            </a:r>
            <a:r>
              <a:rPr sz="1300" b="1" spc="-65" dirty="0">
                <a:latin typeface="Verdana"/>
                <a:cs typeface="Verdana"/>
              </a:rPr>
              <a:t>e</a:t>
            </a:r>
            <a:r>
              <a:rPr sz="1300" b="1" spc="-75" dirty="0">
                <a:latin typeface="Verdana"/>
                <a:cs typeface="Verdana"/>
              </a:rPr>
              <a:t>a</a:t>
            </a:r>
            <a:r>
              <a:rPr sz="1300" b="1" spc="10" dirty="0">
                <a:latin typeface="Verdana"/>
                <a:cs typeface="Verdana"/>
              </a:rPr>
              <a:t>m</a:t>
            </a:r>
            <a:r>
              <a:rPr sz="1300" b="1" spc="-70" dirty="0">
                <a:latin typeface="Verdana"/>
                <a:cs typeface="Verdana"/>
              </a:rPr>
              <a:t>li</a:t>
            </a:r>
            <a:r>
              <a:rPr sz="1300" b="1" spc="-30" dirty="0">
                <a:latin typeface="Verdana"/>
                <a:cs typeface="Verdana"/>
              </a:rPr>
              <a:t>n</a:t>
            </a:r>
            <a:r>
              <a:rPr sz="1300" b="1" spc="-70" dirty="0">
                <a:latin typeface="Verdana"/>
                <a:cs typeface="Verdana"/>
              </a:rPr>
              <a:t>i</a:t>
            </a:r>
            <a:r>
              <a:rPr sz="1300" b="1" spc="-20" dirty="0">
                <a:latin typeface="Verdana"/>
                <a:cs typeface="Verdana"/>
              </a:rPr>
              <a:t>n</a:t>
            </a:r>
            <a:r>
              <a:rPr sz="1300" b="1" spc="5" dirty="0">
                <a:latin typeface="Verdana"/>
                <a:cs typeface="Verdana"/>
              </a:rPr>
              <a:t>g</a:t>
            </a:r>
            <a:r>
              <a:rPr sz="1300" b="1" spc="-80" dirty="0">
                <a:latin typeface="Verdana"/>
                <a:cs typeface="Verdana"/>
              </a:rPr>
              <a:t> </a:t>
            </a:r>
            <a:r>
              <a:rPr sz="1300" b="1" spc="-15" dirty="0">
                <a:latin typeface="Verdana"/>
                <a:cs typeface="Verdana"/>
              </a:rPr>
              <a:t>C</a:t>
            </a:r>
            <a:r>
              <a:rPr sz="1300" b="1" spc="-50" dirty="0">
                <a:latin typeface="Verdana"/>
                <a:cs typeface="Verdana"/>
              </a:rPr>
              <a:t>o</a:t>
            </a:r>
            <a:r>
              <a:rPr sz="1300" b="1" spc="-10" dirty="0">
                <a:latin typeface="Verdana"/>
                <a:cs typeface="Verdana"/>
              </a:rPr>
              <a:t>d</a:t>
            </a:r>
            <a:r>
              <a:rPr sz="1300" b="1" spc="-30" dirty="0">
                <a:latin typeface="Verdana"/>
                <a:cs typeface="Verdana"/>
              </a:rPr>
              <a:t>e  </a:t>
            </a:r>
            <a:r>
              <a:rPr sz="1300" b="1" spc="-65" dirty="0">
                <a:latin typeface="Verdana"/>
                <a:cs typeface="Verdana"/>
              </a:rPr>
              <a:t>w</a:t>
            </a:r>
            <a:r>
              <a:rPr sz="1300" b="1" spc="-70" dirty="0">
                <a:latin typeface="Verdana"/>
                <a:cs typeface="Verdana"/>
              </a:rPr>
              <a:t>i</a:t>
            </a:r>
            <a:r>
              <a:rPr sz="1300" b="1" spc="-40" dirty="0">
                <a:latin typeface="Verdana"/>
                <a:cs typeface="Verdana"/>
              </a:rPr>
              <a:t>t</a:t>
            </a:r>
            <a:r>
              <a:rPr sz="1300" b="1" spc="-25" dirty="0">
                <a:latin typeface="Verdana"/>
                <a:cs typeface="Verdana"/>
              </a:rPr>
              <a:t>h</a:t>
            </a:r>
            <a:r>
              <a:rPr sz="1300" b="1" spc="-80" dirty="0">
                <a:latin typeface="Verdana"/>
                <a:cs typeface="Verdana"/>
              </a:rPr>
              <a:t> </a:t>
            </a:r>
            <a:r>
              <a:rPr sz="1300" b="1" spc="20" dirty="0">
                <a:latin typeface="Verdana"/>
                <a:cs typeface="Verdana"/>
              </a:rPr>
              <a:t>M</a:t>
            </a:r>
            <a:r>
              <a:rPr sz="1300" b="1" spc="-50" dirty="0">
                <a:latin typeface="Verdana"/>
                <a:cs typeface="Verdana"/>
              </a:rPr>
              <a:t>o</a:t>
            </a:r>
            <a:r>
              <a:rPr sz="1300" b="1" spc="-10" dirty="0">
                <a:latin typeface="Verdana"/>
                <a:cs typeface="Verdana"/>
              </a:rPr>
              <a:t>d</a:t>
            </a:r>
            <a:r>
              <a:rPr sz="1300" b="1" spc="-35" dirty="0">
                <a:latin typeface="Verdana"/>
                <a:cs typeface="Verdana"/>
              </a:rPr>
              <a:t>u</a:t>
            </a:r>
            <a:r>
              <a:rPr sz="1300" b="1" spc="-40" dirty="0">
                <a:latin typeface="Verdana"/>
                <a:cs typeface="Verdana"/>
              </a:rPr>
              <a:t>l</a:t>
            </a:r>
            <a:r>
              <a:rPr sz="1300" b="1" spc="-75" dirty="0">
                <a:latin typeface="Verdana"/>
                <a:cs typeface="Verdana"/>
              </a:rPr>
              <a:t>e</a:t>
            </a:r>
            <a:r>
              <a:rPr sz="1300" b="1" spc="-95" dirty="0">
                <a:latin typeface="Verdana"/>
                <a:cs typeface="Verdana"/>
              </a:rPr>
              <a:t>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927" y="906458"/>
            <a:ext cx="2198423" cy="5657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1100"/>
              </a:lnSpc>
              <a:spcBef>
                <a:spcPts val="195"/>
              </a:spcBef>
            </a:pPr>
            <a:r>
              <a:rPr sz="950" spc="95" dirty="0"/>
              <a:t>M</a:t>
            </a:r>
            <a:r>
              <a:rPr sz="950" spc="30" dirty="0"/>
              <a:t>o</a:t>
            </a:r>
            <a:r>
              <a:rPr sz="950" spc="25" dirty="0"/>
              <a:t>d</a:t>
            </a:r>
            <a:r>
              <a:rPr sz="950" spc="30" dirty="0"/>
              <a:t>u</a:t>
            </a:r>
            <a:r>
              <a:rPr sz="950" spc="-5" dirty="0"/>
              <a:t>l</a:t>
            </a:r>
            <a:r>
              <a:rPr sz="950" spc="-10" dirty="0"/>
              <a:t>e</a:t>
            </a:r>
            <a:r>
              <a:rPr sz="950" spc="-35" dirty="0"/>
              <a:t>s</a:t>
            </a:r>
            <a:r>
              <a:rPr sz="950" spc="-90" dirty="0"/>
              <a:t> </a:t>
            </a:r>
            <a:r>
              <a:rPr sz="950" spc="-25" dirty="0"/>
              <a:t>a</a:t>
            </a:r>
            <a:r>
              <a:rPr sz="950" spc="-35" dirty="0"/>
              <a:t>r</a:t>
            </a:r>
            <a:r>
              <a:rPr sz="950" spc="5" dirty="0"/>
              <a:t>e</a:t>
            </a:r>
            <a:r>
              <a:rPr sz="950" spc="-90" dirty="0"/>
              <a:t> </a:t>
            </a:r>
            <a:r>
              <a:rPr sz="950" spc="95" dirty="0"/>
              <a:t>P</a:t>
            </a:r>
            <a:r>
              <a:rPr sz="950" spc="-40" dirty="0"/>
              <a:t>y</a:t>
            </a:r>
            <a:r>
              <a:rPr sz="950" spc="5" dirty="0"/>
              <a:t>t</a:t>
            </a:r>
            <a:r>
              <a:rPr sz="950" spc="35" dirty="0"/>
              <a:t>h</a:t>
            </a:r>
            <a:r>
              <a:rPr sz="950" spc="10" dirty="0"/>
              <a:t>o</a:t>
            </a:r>
            <a:r>
              <a:rPr sz="950" spc="35" dirty="0"/>
              <a:t>n</a:t>
            </a:r>
            <a:r>
              <a:rPr sz="950" spc="-90" dirty="0"/>
              <a:t> </a:t>
            </a:r>
            <a:r>
              <a:rPr sz="950" spc="50" dirty="0"/>
              <a:t>ﬁ</a:t>
            </a:r>
            <a:r>
              <a:rPr sz="950" spc="-5" dirty="0"/>
              <a:t>l</a:t>
            </a:r>
            <a:r>
              <a:rPr sz="950" spc="-10" dirty="0"/>
              <a:t>e</a:t>
            </a:r>
            <a:r>
              <a:rPr sz="950" spc="-35" dirty="0"/>
              <a:t>s</a:t>
            </a:r>
            <a:r>
              <a:rPr sz="950" spc="-90" dirty="0"/>
              <a:t> </a:t>
            </a:r>
            <a:r>
              <a:rPr sz="950" spc="25" dirty="0"/>
              <a:t>c</a:t>
            </a:r>
            <a:r>
              <a:rPr sz="950" spc="10" dirty="0"/>
              <a:t>o</a:t>
            </a:r>
            <a:r>
              <a:rPr sz="950" spc="30" dirty="0"/>
              <a:t>n</a:t>
            </a:r>
            <a:r>
              <a:rPr sz="950" spc="5" dirty="0"/>
              <a:t>t</a:t>
            </a:r>
            <a:r>
              <a:rPr sz="950" spc="-20" dirty="0"/>
              <a:t>a</a:t>
            </a:r>
            <a:r>
              <a:rPr sz="950" spc="10" dirty="0"/>
              <a:t>i</a:t>
            </a:r>
            <a:r>
              <a:rPr sz="950" spc="15" dirty="0"/>
              <a:t>nin</a:t>
            </a:r>
            <a:r>
              <a:rPr sz="950" spc="40" dirty="0"/>
              <a:t>g  </a:t>
            </a:r>
            <a:r>
              <a:rPr sz="950" spc="25" dirty="0"/>
              <a:t>Python</a:t>
            </a:r>
            <a:r>
              <a:rPr sz="950" spc="-90" dirty="0"/>
              <a:t> </a:t>
            </a:r>
            <a:r>
              <a:rPr sz="950" spc="10" dirty="0"/>
              <a:t>deﬁnitions</a:t>
            </a:r>
            <a:r>
              <a:rPr sz="950" spc="-85" dirty="0"/>
              <a:t> </a:t>
            </a:r>
            <a:r>
              <a:rPr sz="950" spc="25" dirty="0"/>
              <a:t>and</a:t>
            </a:r>
            <a:r>
              <a:rPr sz="950" spc="-85" dirty="0"/>
              <a:t> </a:t>
            </a:r>
            <a:r>
              <a:rPr sz="950" spc="-15" dirty="0"/>
              <a:t>statements.</a:t>
            </a:r>
            <a:r>
              <a:rPr sz="950" spc="-85" dirty="0"/>
              <a:t> </a:t>
            </a:r>
            <a:r>
              <a:rPr sz="950" spc="-20" dirty="0"/>
              <a:t>They </a:t>
            </a:r>
            <a:r>
              <a:rPr sz="950" spc="-320" dirty="0"/>
              <a:t> </a:t>
            </a:r>
            <a:r>
              <a:rPr sz="950" spc="35" dirty="0"/>
              <a:t>h</a:t>
            </a:r>
            <a:r>
              <a:rPr sz="950" dirty="0"/>
              <a:t>e</a:t>
            </a:r>
            <a:r>
              <a:rPr sz="950" spc="20" dirty="0"/>
              <a:t>lp</a:t>
            </a:r>
            <a:r>
              <a:rPr sz="950" spc="-90" dirty="0"/>
              <a:t> </a:t>
            </a:r>
            <a:r>
              <a:rPr sz="950" spc="15" dirty="0"/>
              <a:t>in</a:t>
            </a:r>
            <a:r>
              <a:rPr sz="950" spc="-90" dirty="0"/>
              <a:t> </a:t>
            </a:r>
            <a:r>
              <a:rPr sz="950" spc="10" dirty="0"/>
              <a:t>o</a:t>
            </a:r>
            <a:r>
              <a:rPr sz="950" spc="-45" dirty="0"/>
              <a:t>r</a:t>
            </a:r>
            <a:r>
              <a:rPr sz="950" spc="50" dirty="0"/>
              <a:t>g</a:t>
            </a:r>
            <a:r>
              <a:rPr sz="950" spc="10" dirty="0"/>
              <a:t>a</a:t>
            </a:r>
            <a:r>
              <a:rPr sz="950" spc="5" dirty="0"/>
              <a:t>n</a:t>
            </a:r>
            <a:r>
              <a:rPr sz="950" spc="-10" dirty="0"/>
              <a:t>i</a:t>
            </a:r>
            <a:r>
              <a:rPr sz="950" spc="-20" dirty="0"/>
              <a:t>z</a:t>
            </a:r>
            <a:r>
              <a:rPr sz="950" spc="15" dirty="0"/>
              <a:t>in</a:t>
            </a:r>
            <a:r>
              <a:rPr sz="950" spc="55" dirty="0"/>
              <a:t>g</a:t>
            </a:r>
            <a:r>
              <a:rPr sz="950" spc="-90" dirty="0"/>
              <a:t> </a:t>
            </a:r>
            <a:r>
              <a:rPr sz="950" spc="25" dirty="0"/>
              <a:t>c</a:t>
            </a:r>
            <a:r>
              <a:rPr sz="950" spc="10" dirty="0"/>
              <a:t>o</a:t>
            </a:r>
            <a:r>
              <a:rPr sz="950" spc="40" dirty="0"/>
              <a:t>d</a:t>
            </a:r>
            <a:r>
              <a:rPr sz="950" spc="5" dirty="0"/>
              <a:t>e</a:t>
            </a:r>
            <a:r>
              <a:rPr sz="950" spc="-90" dirty="0"/>
              <a:t> </a:t>
            </a:r>
            <a:r>
              <a:rPr sz="950" spc="10" dirty="0"/>
              <a:t>an</a:t>
            </a:r>
            <a:r>
              <a:rPr sz="950" spc="45" dirty="0"/>
              <a:t>d</a:t>
            </a:r>
            <a:r>
              <a:rPr sz="950" spc="-90" dirty="0"/>
              <a:t> </a:t>
            </a:r>
            <a:r>
              <a:rPr sz="950" spc="10" dirty="0"/>
              <a:t>p</a:t>
            </a:r>
            <a:r>
              <a:rPr sz="950" spc="-10" dirty="0"/>
              <a:t>r</a:t>
            </a:r>
            <a:r>
              <a:rPr sz="950" spc="10" dirty="0"/>
              <a:t>o</a:t>
            </a:r>
            <a:r>
              <a:rPr sz="950" spc="80" dirty="0"/>
              <a:t>m</a:t>
            </a:r>
            <a:r>
              <a:rPr sz="950" spc="10" dirty="0"/>
              <a:t>o</a:t>
            </a:r>
            <a:r>
              <a:rPr sz="950" spc="5" dirty="0"/>
              <a:t>t</a:t>
            </a:r>
            <a:r>
              <a:rPr sz="950" spc="15" dirty="0"/>
              <a:t>in</a:t>
            </a:r>
            <a:r>
              <a:rPr sz="950" spc="40" dirty="0"/>
              <a:t>g  </a:t>
            </a:r>
            <a:r>
              <a:rPr sz="950" spc="25" dirty="0"/>
              <a:t>c</a:t>
            </a:r>
            <a:r>
              <a:rPr sz="950" spc="10" dirty="0"/>
              <a:t>o</a:t>
            </a:r>
            <a:r>
              <a:rPr sz="950" spc="40" dirty="0"/>
              <a:t>d</a:t>
            </a:r>
            <a:r>
              <a:rPr sz="950" spc="5" dirty="0"/>
              <a:t>e</a:t>
            </a:r>
            <a:r>
              <a:rPr sz="950" spc="-90" dirty="0"/>
              <a:t> </a:t>
            </a:r>
            <a:r>
              <a:rPr sz="950" spc="-45" dirty="0"/>
              <a:t>r</a:t>
            </a:r>
            <a:r>
              <a:rPr sz="950" dirty="0"/>
              <a:t>e</a:t>
            </a:r>
            <a:r>
              <a:rPr sz="950" spc="30" dirty="0"/>
              <a:t>u</a:t>
            </a:r>
            <a:r>
              <a:rPr sz="950" spc="-40" dirty="0"/>
              <a:t>s</a:t>
            </a:r>
            <a:r>
              <a:rPr sz="950" spc="15" dirty="0"/>
              <a:t>a</a:t>
            </a:r>
            <a:r>
              <a:rPr sz="950" spc="10" dirty="0"/>
              <a:t>b</a:t>
            </a:r>
            <a:r>
              <a:rPr sz="950" spc="-10" dirty="0"/>
              <a:t>i</a:t>
            </a:r>
            <a:r>
              <a:rPr sz="950" spc="-15" dirty="0"/>
              <a:t>l</a:t>
            </a:r>
            <a:r>
              <a:rPr sz="950" dirty="0"/>
              <a:t>i</a:t>
            </a:r>
            <a:r>
              <a:rPr sz="950" spc="-10" dirty="0"/>
              <a:t>t</a:t>
            </a:r>
            <a:r>
              <a:rPr sz="950" spc="-85" dirty="0"/>
              <a:t>y</a:t>
            </a:r>
            <a:r>
              <a:rPr sz="950" spc="-145" dirty="0"/>
              <a:t>.</a:t>
            </a:r>
            <a:endParaRPr sz="950" dirty="0"/>
          </a:p>
        </p:txBody>
      </p:sp>
      <p:sp>
        <p:nvSpPr>
          <p:cNvPr id="5" name="object 5"/>
          <p:cNvSpPr txBox="1"/>
          <p:nvPr/>
        </p:nvSpPr>
        <p:spPr>
          <a:xfrm>
            <a:off x="2927350" y="312865"/>
            <a:ext cx="2743200" cy="1347163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83185">
              <a:lnSpc>
                <a:spcPts val="1050"/>
              </a:lnSpc>
              <a:spcBef>
                <a:spcPts val="204"/>
              </a:spcBef>
            </a:pPr>
            <a:r>
              <a:rPr sz="950" b="1" spc="-90" dirty="0">
                <a:latin typeface="Verdana"/>
                <a:cs typeface="Verdana"/>
              </a:rPr>
              <a:t>S</a:t>
            </a:r>
            <a:r>
              <a:rPr sz="950" b="1" spc="-50" dirty="0">
                <a:latin typeface="Verdana"/>
                <a:cs typeface="Verdana"/>
              </a:rPr>
              <a:t>y</a:t>
            </a:r>
            <a:r>
              <a:rPr sz="950" b="1" spc="-60" dirty="0">
                <a:latin typeface="Verdana"/>
                <a:cs typeface="Verdana"/>
              </a:rPr>
              <a:t>n</a:t>
            </a:r>
            <a:r>
              <a:rPr sz="950" b="1" spc="-40" dirty="0">
                <a:latin typeface="Verdana"/>
                <a:cs typeface="Verdana"/>
              </a:rPr>
              <a:t>t</a:t>
            </a:r>
            <a:r>
              <a:rPr sz="950" b="1" spc="-60" dirty="0">
                <a:latin typeface="Verdana"/>
                <a:cs typeface="Verdana"/>
              </a:rPr>
              <a:t>a</a:t>
            </a:r>
            <a:r>
              <a:rPr sz="950" b="1" spc="-105" dirty="0">
                <a:latin typeface="Verdana"/>
                <a:cs typeface="Verdana"/>
              </a:rPr>
              <a:t>x</a:t>
            </a:r>
            <a:r>
              <a:rPr sz="950" b="1" spc="-155" dirty="0">
                <a:latin typeface="Verdana"/>
                <a:cs typeface="Verdana"/>
              </a:rPr>
              <a:t>:</a:t>
            </a:r>
            <a:r>
              <a:rPr sz="950" b="1" spc="-80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I</a:t>
            </a:r>
            <a:r>
              <a:rPr sz="950" spc="-30" dirty="0">
                <a:latin typeface="Verdana"/>
                <a:cs typeface="Verdana"/>
              </a:rPr>
              <a:t>m</a:t>
            </a:r>
            <a:r>
              <a:rPr sz="950" spc="4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o</a:t>
            </a:r>
            <a:r>
              <a:rPr sz="950" spc="5" dirty="0">
                <a:latin typeface="Verdana"/>
                <a:cs typeface="Verdana"/>
              </a:rPr>
              <a:t>rt</a:t>
            </a:r>
            <a:r>
              <a:rPr sz="950" spc="15" dirty="0">
                <a:latin typeface="Verdana"/>
                <a:cs typeface="Verdana"/>
              </a:rPr>
              <a:t>in</a:t>
            </a:r>
            <a:r>
              <a:rPr sz="950" spc="55" dirty="0">
                <a:latin typeface="Verdana"/>
                <a:cs typeface="Verdana"/>
              </a:rPr>
              <a:t>g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a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80" dirty="0">
                <a:latin typeface="Verdana"/>
                <a:cs typeface="Verdana"/>
              </a:rPr>
              <a:t>m</a:t>
            </a:r>
            <a:r>
              <a:rPr sz="950" spc="30" dirty="0">
                <a:latin typeface="Verdana"/>
                <a:cs typeface="Verdana"/>
              </a:rPr>
              <a:t>o</a:t>
            </a:r>
            <a:r>
              <a:rPr sz="950" spc="25" dirty="0">
                <a:latin typeface="Verdana"/>
                <a:cs typeface="Verdana"/>
              </a:rPr>
              <a:t>d</a:t>
            </a:r>
            <a:r>
              <a:rPr sz="950" spc="30" dirty="0">
                <a:latin typeface="Verdana"/>
                <a:cs typeface="Verdana"/>
              </a:rPr>
              <a:t>u</a:t>
            </a:r>
            <a:r>
              <a:rPr sz="950" spc="-5" dirty="0">
                <a:latin typeface="Verdana"/>
                <a:cs typeface="Verdana"/>
              </a:rPr>
              <a:t>le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u</a:t>
            </a:r>
            <a:r>
              <a:rPr sz="950" spc="-40" dirty="0">
                <a:latin typeface="Verdana"/>
                <a:cs typeface="Verdana"/>
              </a:rPr>
              <a:t>s</a:t>
            </a:r>
            <a:r>
              <a:rPr sz="950" spc="15" dirty="0">
                <a:latin typeface="Verdana"/>
                <a:cs typeface="Verdana"/>
              </a:rPr>
              <a:t>in</a:t>
            </a:r>
            <a:r>
              <a:rPr sz="950" spc="55" dirty="0">
                <a:latin typeface="Verdana"/>
                <a:cs typeface="Verdana"/>
              </a:rPr>
              <a:t>g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lang="en-US" sz="950" spc="-90" dirty="0">
                <a:latin typeface="Verdana"/>
                <a:cs typeface="Verdana"/>
              </a:rPr>
              <a:t>`</a:t>
            </a:r>
            <a:r>
              <a:rPr sz="950" spc="15" dirty="0">
                <a:latin typeface="Verdana"/>
                <a:cs typeface="Verdana"/>
              </a:rPr>
              <a:t>i</a:t>
            </a:r>
            <a:r>
              <a:rPr sz="950" spc="50" dirty="0">
                <a:latin typeface="Verdana"/>
                <a:cs typeface="Verdana"/>
              </a:rPr>
              <a:t>m</a:t>
            </a:r>
            <a:r>
              <a:rPr sz="950" spc="30" dirty="0">
                <a:latin typeface="Verdana"/>
                <a:cs typeface="Verdana"/>
              </a:rPr>
              <a:t>p</a:t>
            </a:r>
            <a:r>
              <a:rPr sz="950" spc="25" dirty="0">
                <a:latin typeface="Verdana"/>
                <a:cs typeface="Verdana"/>
              </a:rPr>
              <a:t>o</a:t>
            </a:r>
            <a:r>
              <a:rPr sz="950" spc="-2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t  </a:t>
            </a:r>
            <a:r>
              <a:rPr sz="950" spc="-5" dirty="0" err="1">
                <a:latin typeface="Verdana"/>
                <a:cs typeface="Verdana"/>
              </a:rPr>
              <a:t>module_name</a:t>
            </a:r>
            <a:r>
              <a:rPr lang="en-US" sz="950" spc="-5" dirty="0">
                <a:latin typeface="Verdana"/>
                <a:cs typeface="Verdana"/>
              </a:rPr>
              <a:t>`</a:t>
            </a:r>
            <a:r>
              <a:rPr sz="950" spc="-5" dirty="0"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  <a:p>
            <a:pPr marL="12700">
              <a:lnSpc>
                <a:spcPts val="1085"/>
              </a:lnSpc>
              <a:spcBef>
                <a:spcPts val="930"/>
              </a:spcBef>
            </a:pPr>
            <a:r>
              <a:rPr sz="950" b="1" spc="-45" dirty="0">
                <a:latin typeface="Verdana"/>
                <a:cs typeface="Verdana"/>
              </a:rPr>
              <a:t>N</a:t>
            </a:r>
            <a:r>
              <a:rPr sz="950" b="1" spc="-50" dirty="0">
                <a:latin typeface="Verdana"/>
                <a:cs typeface="Verdana"/>
              </a:rPr>
              <a:t>o</a:t>
            </a:r>
            <a:r>
              <a:rPr sz="950" b="1" spc="-40" dirty="0">
                <a:latin typeface="Verdana"/>
                <a:cs typeface="Verdana"/>
              </a:rPr>
              <a:t>t</a:t>
            </a:r>
            <a:r>
              <a:rPr sz="950" b="1" spc="-60" dirty="0">
                <a:latin typeface="Verdana"/>
                <a:cs typeface="Verdana"/>
              </a:rPr>
              <a:t>a</a:t>
            </a:r>
            <a:r>
              <a:rPr sz="950" b="1" spc="-20" dirty="0">
                <a:latin typeface="Verdana"/>
                <a:cs typeface="Verdana"/>
              </a:rPr>
              <a:t>b</a:t>
            </a:r>
            <a:r>
              <a:rPr sz="950" b="1" spc="-50" dirty="0">
                <a:latin typeface="Verdana"/>
                <a:cs typeface="Verdana"/>
              </a:rPr>
              <a:t>le</a:t>
            </a:r>
            <a:r>
              <a:rPr sz="950" b="1" spc="-65" dirty="0">
                <a:latin typeface="Verdana"/>
                <a:cs typeface="Verdana"/>
              </a:rPr>
              <a:t> </a:t>
            </a:r>
            <a:r>
              <a:rPr sz="950" b="1" spc="-5" dirty="0">
                <a:latin typeface="Verdana"/>
                <a:cs typeface="Verdana"/>
              </a:rPr>
              <a:t>M</a:t>
            </a:r>
            <a:r>
              <a:rPr sz="950" b="1" spc="-50" dirty="0">
                <a:latin typeface="Verdana"/>
                <a:cs typeface="Verdana"/>
              </a:rPr>
              <a:t>o</a:t>
            </a:r>
            <a:r>
              <a:rPr sz="950" b="1" spc="-20" dirty="0">
                <a:latin typeface="Verdana"/>
                <a:cs typeface="Verdana"/>
              </a:rPr>
              <a:t>d</a:t>
            </a:r>
            <a:r>
              <a:rPr sz="950" b="1" spc="-40" dirty="0">
                <a:latin typeface="Verdana"/>
                <a:cs typeface="Verdana"/>
              </a:rPr>
              <a:t>u</a:t>
            </a:r>
            <a:r>
              <a:rPr sz="950" b="1" spc="-35" dirty="0">
                <a:latin typeface="Verdana"/>
                <a:cs typeface="Verdana"/>
              </a:rPr>
              <a:t>l</a:t>
            </a:r>
            <a:r>
              <a:rPr sz="950" b="1" spc="-70" dirty="0">
                <a:latin typeface="Verdana"/>
                <a:cs typeface="Verdana"/>
              </a:rPr>
              <a:t>e</a:t>
            </a:r>
            <a:r>
              <a:rPr sz="950" b="1" spc="-85" dirty="0">
                <a:latin typeface="Verdana"/>
                <a:cs typeface="Verdana"/>
              </a:rPr>
              <a:t>s</a:t>
            </a:r>
            <a:r>
              <a:rPr sz="950" b="1" spc="-155" dirty="0">
                <a:latin typeface="Verdana"/>
                <a:cs typeface="Verdana"/>
              </a:rPr>
              <a:t>:</a:t>
            </a:r>
            <a:endParaRPr sz="950" dirty="0">
              <a:latin typeface="Verdana"/>
              <a:cs typeface="Verdana"/>
            </a:endParaRPr>
          </a:p>
          <a:p>
            <a:pPr marL="12700" marR="579120" indent="31115">
              <a:lnSpc>
                <a:spcPts val="1030"/>
              </a:lnSpc>
              <a:spcBef>
                <a:spcPts val="70"/>
              </a:spcBef>
              <a:buChar char="-"/>
              <a:tabLst>
                <a:tab pos="121920" algn="l"/>
              </a:tabLst>
            </a:pP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t</a:t>
            </a:r>
            <a:r>
              <a:rPr sz="950" spc="35" dirty="0">
                <a:latin typeface="Verdana"/>
                <a:cs typeface="Verdana"/>
              </a:rPr>
              <a:t>h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40" dirty="0">
                <a:latin typeface="Verdana"/>
                <a:cs typeface="Verdana"/>
              </a:rPr>
              <a:t>d</a:t>
            </a:r>
            <a:r>
              <a:rPr sz="950" spc="30" dirty="0">
                <a:latin typeface="Verdana"/>
                <a:cs typeface="Verdana"/>
              </a:rPr>
              <a:t>u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10" dirty="0">
                <a:latin typeface="Verdana"/>
                <a:cs typeface="Verdana"/>
              </a:rPr>
              <a:t>e</a:t>
            </a:r>
            <a:r>
              <a:rPr sz="950" spc="-235" dirty="0">
                <a:latin typeface="Verdana"/>
                <a:cs typeface="Verdana"/>
              </a:rPr>
              <a:t>: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f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7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t</a:t>
            </a:r>
            <a:r>
              <a:rPr sz="950" spc="35" dirty="0">
                <a:latin typeface="Verdana"/>
                <a:cs typeface="Verdana"/>
              </a:rPr>
              <a:t>h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7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i</a:t>
            </a:r>
            <a:r>
              <a:rPr sz="950" spc="15" dirty="0">
                <a:latin typeface="Verdana"/>
                <a:cs typeface="Verdana"/>
              </a:rPr>
              <a:t>c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l  </a:t>
            </a:r>
            <a:r>
              <a:rPr sz="950" spc="-15" dirty="0">
                <a:latin typeface="Verdana"/>
                <a:cs typeface="Verdana"/>
              </a:rPr>
              <a:t>operations.</a:t>
            </a:r>
            <a:endParaRPr sz="950" dirty="0">
              <a:latin typeface="Verdana"/>
              <a:cs typeface="Verdana"/>
            </a:endParaRPr>
          </a:p>
          <a:p>
            <a:pPr marL="12700" marR="35560" indent="31115">
              <a:lnSpc>
                <a:spcPts val="1030"/>
              </a:lnSpc>
              <a:spcBef>
                <a:spcPts val="25"/>
              </a:spcBef>
              <a:buChar char="-"/>
              <a:tabLst>
                <a:tab pos="121920" algn="l"/>
              </a:tabLst>
            </a:pPr>
            <a:r>
              <a:rPr sz="950" spc="15" dirty="0">
                <a:latin typeface="Verdana"/>
                <a:cs typeface="Verdana"/>
              </a:rPr>
              <a:t>R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35" dirty="0">
                <a:latin typeface="Verdana"/>
                <a:cs typeface="Verdana"/>
              </a:rPr>
              <a:t>n</a:t>
            </a:r>
            <a:r>
              <a:rPr sz="950" spc="30" dirty="0">
                <a:latin typeface="Verdana"/>
                <a:cs typeface="Verdana"/>
              </a:rPr>
              <a:t>d</a:t>
            </a:r>
            <a:r>
              <a:rPr sz="950" spc="25" dirty="0">
                <a:latin typeface="Verdana"/>
                <a:cs typeface="Verdana"/>
              </a:rPr>
              <a:t>o</a:t>
            </a:r>
            <a:r>
              <a:rPr sz="950" spc="80" dirty="0">
                <a:latin typeface="Verdana"/>
                <a:cs typeface="Verdana"/>
              </a:rPr>
              <a:t>m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30" dirty="0">
                <a:latin typeface="Verdana"/>
                <a:cs typeface="Verdana"/>
              </a:rPr>
              <a:t>o</a:t>
            </a:r>
            <a:r>
              <a:rPr sz="950" spc="25" dirty="0">
                <a:latin typeface="Verdana"/>
                <a:cs typeface="Verdana"/>
              </a:rPr>
              <a:t>d</a:t>
            </a:r>
            <a:r>
              <a:rPr sz="950" spc="30" dirty="0">
                <a:latin typeface="Verdana"/>
                <a:cs typeface="Verdana"/>
              </a:rPr>
              <a:t>u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10" dirty="0">
                <a:latin typeface="Verdana"/>
                <a:cs typeface="Verdana"/>
              </a:rPr>
              <a:t>e</a:t>
            </a:r>
            <a:r>
              <a:rPr sz="950" spc="-235" dirty="0">
                <a:latin typeface="Verdana"/>
                <a:cs typeface="Verdana"/>
              </a:rPr>
              <a:t>: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f</a:t>
            </a:r>
            <a:r>
              <a:rPr sz="950" spc="-5" dirty="0">
                <a:latin typeface="Verdana"/>
                <a:cs typeface="Verdana"/>
              </a:rPr>
              <a:t>or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g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35" dirty="0">
                <a:latin typeface="Verdana"/>
                <a:cs typeface="Verdana"/>
              </a:rPr>
              <a:t>n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t</a:t>
            </a:r>
            <a:r>
              <a:rPr sz="950" spc="15" dirty="0">
                <a:latin typeface="Verdana"/>
                <a:cs typeface="Verdana"/>
              </a:rPr>
              <a:t>in</a:t>
            </a:r>
            <a:r>
              <a:rPr sz="950" spc="55" dirty="0">
                <a:latin typeface="Verdana"/>
                <a:cs typeface="Verdana"/>
              </a:rPr>
              <a:t>g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an</a:t>
            </a:r>
            <a:r>
              <a:rPr sz="950" spc="40" dirty="0">
                <a:latin typeface="Verdana"/>
                <a:cs typeface="Verdana"/>
              </a:rPr>
              <a:t>d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m  </a:t>
            </a:r>
            <a:r>
              <a:rPr sz="950" spc="-5" dirty="0">
                <a:latin typeface="Verdana"/>
                <a:cs typeface="Verdana"/>
              </a:rPr>
              <a:t>numbers.</a:t>
            </a:r>
            <a:endParaRPr sz="950" dirty="0">
              <a:latin typeface="Verdana"/>
              <a:cs typeface="Verdana"/>
            </a:endParaRPr>
          </a:p>
          <a:p>
            <a:pPr marL="12700" marR="5080" indent="31115">
              <a:lnSpc>
                <a:spcPts val="1030"/>
              </a:lnSpc>
              <a:spcBef>
                <a:spcPts val="30"/>
              </a:spcBef>
              <a:buChar char="-"/>
              <a:tabLst>
                <a:tab pos="121920" algn="l"/>
              </a:tabLst>
            </a:pPr>
            <a:r>
              <a:rPr sz="950" spc="10" dirty="0">
                <a:latin typeface="Verdana"/>
                <a:cs typeface="Verdana"/>
              </a:rPr>
              <a:t>Datetime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Module: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for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handling</a:t>
            </a:r>
            <a:r>
              <a:rPr sz="950" spc="-9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dates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and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times.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885" y="755066"/>
            <a:ext cx="1931035" cy="2677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75"/>
              </a:spcBef>
            </a:pPr>
            <a:r>
              <a:rPr sz="850" b="1" spc="45" dirty="0">
                <a:latin typeface="Tahoma"/>
                <a:cs typeface="Tahoma"/>
              </a:rPr>
              <a:t>E</a:t>
            </a:r>
            <a:r>
              <a:rPr sz="850" b="1" spc="-30" dirty="0">
                <a:latin typeface="Tahoma"/>
                <a:cs typeface="Tahoma"/>
              </a:rPr>
              <a:t>x</a:t>
            </a:r>
            <a:r>
              <a:rPr sz="850" b="1" spc="35" dirty="0">
                <a:latin typeface="Tahoma"/>
                <a:cs typeface="Tahoma"/>
              </a:rPr>
              <a:t>ample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-160" dirty="0">
                <a:latin typeface="Tahoma"/>
                <a:cs typeface="Tahoma"/>
              </a:rPr>
              <a:t>1</a:t>
            </a:r>
            <a:r>
              <a:rPr lang="en-US" sz="850" b="1" spc="-160" dirty="0">
                <a:latin typeface="Tahoma"/>
                <a:cs typeface="Tahoma"/>
              </a:rPr>
              <a:t> </a:t>
            </a:r>
            <a:r>
              <a:rPr sz="850" b="1" spc="-160" dirty="0">
                <a:latin typeface="Tahoma"/>
                <a:cs typeface="Tahoma"/>
              </a:rPr>
              <a:t>:</a:t>
            </a:r>
            <a:r>
              <a:rPr sz="850" b="1" spc="-25" dirty="0">
                <a:latin typeface="Tahoma"/>
                <a:cs typeface="Tahoma"/>
              </a:rPr>
              <a:t> </a:t>
            </a:r>
            <a:r>
              <a:rPr sz="850" spc="90" dirty="0">
                <a:latin typeface="Tahoma"/>
                <a:cs typeface="Tahoma"/>
              </a:rPr>
              <a:t>C</a:t>
            </a:r>
            <a:r>
              <a:rPr sz="850" spc="40" dirty="0">
                <a:latin typeface="Tahoma"/>
                <a:cs typeface="Tahoma"/>
              </a:rPr>
              <a:t>r</a:t>
            </a:r>
            <a:r>
              <a:rPr sz="850" spc="55" dirty="0">
                <a:latin typeface="Tahoma"/>
                <a:cs typeface="Tahoma"/>
              </a:rPr>
              <a:t>e</a:t>
            </a:r>
            <a:r>
              <a:rPr sz="850" spc="60" dirty="0">
                <a:latin typeface="Tahoma"/>
                <a:cs typeface="Tahoma"/>
              </a:rPr>
              <a:t>at</a:t>
            </a:r>
            <a:r>
              <a:rPr sz="850" spc="70" dirty="0">
                <a:latin typeface="Tahoma"/>
                <a:cs typeface="Tahoma"/>
              </a:rPr>
              <a:t>in</a:t>
            </a:r>
            <a:r>
              <a:rPr sz="850" spc="120" dirty="0">
                <a:latin typeface="Tahoma"/>
                <a:cs typeface="Tahoma"/>
              </a:rPr>
              <a:t>g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60" dirty="0">
                <a:latin typeface="Tahoma"/>
                <a:cs typeface="Tahoma"/>
              </a:rPr>
              <a:t>a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75" dirty="0">
                <a:latin typeface="Tahoma"/>
                <a:cs typeface="Tahoma"/>
              </a:rPr>
              <a:t>fun</a:t>
            </a:r>
            <a:r>
              <a:rPr sz="850" spc="95" dirty="0">
                <a:latin typeface="Tahoma"/>
                <a:cs typeface="Tahoma"/>
              </a:rPr>
              <a:t>c</a:t>
            </a:r>
            <a:r>
              <a:rPr sz="850" spc="70" dirty="0">
                <a:latin typeface="Tahoma"/>
                <a:cs typeface="Tahoma"/>
              </a:rPr>
              <a:t>tion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t</a:t>
            </a:r>
            <a:r>
              <a:rPr sz="850" spc="55" dirty="0">
                <a:latin typeface="Tahoma"/>
                <a:cs typeface="Tahoma"/>
              </a:rPr>
              <a:t>o  </a:t>
            </a:r>
            <a:r>
              <a:rPr sz="850" spc="65" dirty="0">
                <a:latin typeface="Tahoma"/>
                <a:cs typeface="Tahoma"/>
              </a:rPr>
              <a:t>calculate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80" dirty="0">
                <a:latin typeface="Tahoma"/>
                <a:cs typeface="Tahoma"/>
              </a:rPr>
              <a:t>the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50" dirty="0">
                <a:latin typeface="Tahoma"/>
                <a:cs typeface="Tahoma"/>
              </a:rPr>
              <a:t>factorial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50" dirty="0">
                <a:latin typeface="Tahoma"/>
                <a:cs typeface="Tahoma"/>
              </a:rPr>
              <a:t>of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60" dirty="0">
                <a:latin typeface="Tahoma"/>
                <a:cs typeface="Tahoma"/>
              </a:rPr>
              <a:t>a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75" dirty="0">
                <a:latin typeface="Tahoma"/>
                <a:cs typeface="Tahoma"/>
              </a:rPr>
              <a:t>number.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885" y="1153878"/>
            <a:ext cx="1557020" cy="690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65" dirty="0">
                <a:latin typeface="Tahoma"/>
                <a:cs typeface="Tahoma"/>
              </a:rPr>
              <a:t>def</a:t>
            </a:r>
            <a:r>
              <a:rPr sz="850" spc="-60" dirty="0">
                <a:latin typeface="Tahoma"/>
                <a:cs typeface="Tahoma"/>
              </a:rPr>
              <a:t> </a:t>
            </a:r>
            <a:r>
              <a:rPr sz="850" spc="25" dirty="0">
                <a:latin typeface="Tahoma"/>
                <a:cs typeface="Tahoma"/>
              </a:rPr>
              <a:t>factorial(n):</a:t>
            </a:r>
            <a:endParaRPr sz="850">
              <a:latin typeface="Tahoma"/>
              <a:cs typeface="Tahoma"/>
            </a:endParaRPr>
          </a:p>
          <a:p>
            <a:pPr marL="270510" marR="476884" indent="-114935">
              <a:lnSpc>
                <a:spcPct val="101099"/>
              </a:lnSpc>
              <a:spcBef>
                <a:spcPts val="25"/>
              </a:spcBef>
            </a:pPr>
            <a:r>
              <a:rPr sz="850" spc="25" dirty="0">
                <a:latin typeface="Tahoma"/>
                <a:cs typeface="Tahoma"/>
              </a:rPr>
              <a:t>if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10" dirty="0">
                <a:latin typeface="Tahoma"/>
                <a:cs typeface="Tahoma"/>
              </a:rPr>
              <a:t>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25" dirty="0">
                <a:latin typeface="Tahoma"/>
                <a:cs typeface="Tahoma"/>
              </a:rPr>
              <a:t>==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05" dirty="0">
                <a:latin typeface="Tahoma"/>
                <a:cs typeface="Tahoma"/>
              </a:rPr>
              <a:t>0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55" dirty="0">
                <a:latin typeface="Tahoma"/>
                <a:cs typeface="Tahoma"/>
              </a:rPr>
              <a:t>or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10" dirty="0">
                <a:latin typeface="Tahoma"/>
                <a:cs typeface="Tahoma"/>
              </a:rPr>
              <a:t>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30" dirty="0">
                <a:latin typeface="Tahoma"/>
                <a:cs typeface="Tahoma"/>
              </a:rPr>
              <a:t>=</a:t>
            </a:r>
            <a:r>
              <a:rPr sz="850" spc="-125" dirty="0">
                <a:latin typeface="Tahoma"/>
                <a:cs typeface="Tahoma"/>
              </a:rPr>
              <a:t>=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14" dirty="0">
                <a:latin typeface="Tahoma"/>
                <a:cs typeface="Tahoma"/>
              </a:rPr>
              <a:t>1:  </a:t>
            </a:r>
            <a:r>
              <a:rPr sz="850" spc="65" dirty="0">
                <a:latin typeface="Tahoma"/>
                <a:cs typeface="Tahoma"/>
              </a:rPr>
              <a:t>return</a:t>
            </a:r>
            <a:r>
              <a:rPr sz="850" spc="-50" dirty="0">
                <a:latin typeface="Tahoma"/>
                <a:cs typeface="Tahoma"/>
              </a:rPr>
              <a:t> </a:t>
            </a:r>
            <a:r>
              <a:rPr sz="850" spc="-155" dirty="0">
                <a:latin typeface="Tahoma"/>
                <a:cs typeface="Tahoma"/>
              </a:rPr>
              <a:t>1</a:t>
            </a:r>
            <a:endParaRPr sz="85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35"/>
              </a:spcBef>
            </a:pPr>
            <a:r>
              <a:rPr sz="850" spc="20" dirty="0">
                <a:latin typeface="Tahoma"/>
                <a:cs typeface="Tahoma"/>
              </a:rPr>
              <a:t>else:</a:t>
            </a:r>
            <a:endParaRPr sz="850">
              <a:latin typeface="Tahoma"/>
              <a:cs typeface="Tahoma"/>
            </a:endParaRPr>
          </a:p>
          <a:p>
            <a:pPr marL="270510">
              <a:lnSpc>
                <a:spcPct val="100000"/>
              </a:lnSpc>
              <a:spcBef>
                <a:spcPts val="35"/>
              </a:spcBef>
            </a:pPr>
            <a:r>
              <a:rPr sz="850" spc="20" dirty="0">
                <a:latin typeface="Tahoma"/>
                <a:cs typeface="Tahoma"/>
              </a:rPr>
              <a:t>r</a:t>
            </a:r>
            <a:r>
              <a:rPr sz="850" spc="75" dirty="0">
                <a:latin typeface="Tahoma"/>
                <a:cs typeface="Tahoma"/>
              </a:rPr>
              <a:t>etu</a:t>
            </a:r>
            <a:r>
              <a:rPr sz="850" spc="45" dirty="0">
                <a:latin typeface="Tahoma"/>
                <a:cs typeface="Tahoma"/>
              </a:rPr>
              <a:t>r</a:t>
            </a:r>
            <a:r>
              <a:rPr sz="850" spc="110" dirty="0">
                <a:latin typeface="Tahoma"/>
                <a:cs typeface="Tahoma"/>
              </a:rPr>
              <a:t>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10" dirty="0">
                <a:latin typeface="Tahoma"/>
                <a:cs typeface="Tahoma"/>
              </a:rPr>
              <a:t>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35" dirty="0">
                <a:latin typeface="Tahoma"/>
                <a:cs typeface="Tahoma"/>
              </a:rPr>
              <a:t>*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10" dirty="0">
                <a:latin typeface="Tahoma"/>
                <a:cs typeface="Tahoma"/>
              </a:rPr>
              <a:t>f</a:t>
            </a:r>
            <a:r>
              <a:rPr sz="850" spc="60" dirty="0">
                <a:latin typeface="Tahoma"/>
                <a:cs typeface="Tahoma"/>
              </a:rPr>
              <a:t>a</a:t>
            </a:r>
            <a:r>
              <a:rPr sz="850" spc="95" dirty="0">
                <a:latin typeface="Tahoma"/>
                <a:cs typeface="Tahoma"/>
              </a:rPr>
              <a:t>c</a:t>
            </a:r>
            <a:r>
              <a:rPr sz="850" spc="45" dirty="0">
                <a:latin typeface="Tahoma"/>
                <a:cs typeface="Tahoma"/>
              </a:rPr>
              <a:t>t</a:t>
            </a:r>
            <a:r>
              <a:rPr sz="850" spc="70" dirty="0">
                <a:latin typeface="Tahoma"/>
                <a:cs typeface="Tahoma"/>
              </a:rPr>
              <a:t>o</a:t>
            </a:r>
            <a:r>
              <a:rPr sz="850" spc="25" dirty="0">
                <a:latin typeface="Tahoma"/>
                <a:cs typeface="Tahoma"/>
              </a:rPr>
              <a:t>r</a:t>
            </a:r>
            <a:r>
              <a:rPr sz="850" spc="40" dirty="0">
                <a:latin typeface="Tahoma"/>
                <a:cs typeface="Tahoma"/>
              </a:rPr>
              <a:t>ial(n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20" dirty="0">
                <a:latin typeface="Tahoma"/>
                <a:cs typeface="Tahoma"/>
              </a:rPr>
              <a:t>-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00" dirty="0">
                <a:latin typeface="Tahoma"/>
                <a:cs typeface="Tahoma"/>
              </a:rPr>
              <a:t>1)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885" y="1951514"/>
            <a:ext cx="1898014" cy="556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5" dirty="0">
                <a:latin typeface="Tahoma"/>
                <a:cs typeface="Tahoma"/>
              </a:rPr>
              <a:t>number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25" dirty="0">
                <a:latin typeface="Tahoma"/>
                <a:cs typeface="Tahoma"/>
              </a:rPr>
              <a:t>=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20" dirty="0">
                <a:latin typeface="Tahoma"/>
                <a:cs typeface="Tahoma"/>
              </a:rPr>
              <a:t>5</a:t>
            </a:r>
            <a:endParaRPr sz="850">
              <a:latin typeface="Tahoma"/>
              <a:cs typeface="Tahoma"/>
            </a:endParaRPr>
          </a:p>
          <a:p>
            <a:pPr marL="12700" marR="5080">
              <a:lnSpc>
                <a:spcPct val="101099"/>
              </a:lnSpc>
              <a:spcBef>
                <a:spcPts val="25"/>
              </a:spcBef>
            </a:pPr>
            <a:r>
              <a:rPr sz="850" spc="55" dirty="0">
                <a:latin typeface="Tahoma"/>
                <a:cs typeface="Tahoma"/>
              </a:rPr>
              <a:t>result </a:t>
            </a:r>
            <a:r>
              <a:rPr sz="850" spc="-125" dirty="0">
                <a:latin typeface="Tahoma"/>
                <a:cs typeface="Tahoma"/>
              </a:rPr>
              <a:t>= </a:t>
            </a:r>
            <a:r>
              <a:rPr sz="850" spc="55" dirty="0">
                <a:latin typeface="Tahoma"/>
                <a:cs typeface="Tahoma"/>
              </a:rPr>
              <a:t>factorial(number) </a:t>
            </a:r>
            <a:r>
              <a:rPr sz="850" spc="60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print(f"The</a:t>
            </a:r>
            <a:r>
              <a:rPr sz="850" spc="-50" dirty="0">
                <a:latin typeface="Tahoma"/>
                <a:cs typeface="Tahoma"/>
              </a:rPr>
              <a:t> </a:t>
            </a:r>
            <a:r>
              <a:rPr sz="850" spc="50" dirty="0">
                <a:latin typeface="Tahoma"/>
                <a:cs typeface="Tahoma"/>
              </a:rPr>
              <a:t>factorial</a:t>
            </a:r>
            <a:r>
              <a:rPr sz="850" spc="-50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of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{number}</a:t>
            </a:r>
            <a:r>
              <a:rPr sz="850" spc="-50" dirty="0">
                <a:latin typeface="Tahoma"/>
                <a:cs typeface="Tahoma"/>
              </a:rPr>
              <a:t> </a:t>
            </a:r>
            <a:r>
              <a:rPr sz="850" spc="-15" dirty="0">
                <a:latin typeface="Tahoma"/>
                <a:cs typeface="Tahoma"/>
              </a:rPr>
              <a:t>is: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50" spc="5" dirty="0">
                <a:latin typeface="Tahoma"/>
                <a:cs typeface="Tahoma"/>
              </a:rPr>
              <a:t>{result}")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884" y="2615192"/>
            <a:ext cx="1853563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b="1" spc="15" dirty="0">
                <a:latin typeface="Tahoma"/>
                <a:cs typeface="Tahoma"/>
              </a:rPr>
              <a:t>Output</a:t>
            </a:r>
            <a:r>
              <a:rPr lang="en-US" sz="850" b="1" spc="15" dirty="0">
                <a:latin typeface="Tahoma"/>
                <a:cs typeface="Tahoma"/>
              </a:rPr>
              <a:t> </a:t>
            </a:r>
            <a:r>
              <a:rPr sz="850" b="1" spc="15" dirty="0">
                <a:latin typeface="Tahoma"/>
                <a:cs typeface="Tahoma"/>
              </a:rPr>
              <a:t>:</a:t>
            </a:r>
            <a:r>
              <a:rPr sz="850" b="1" spc="-30" dirty="0">
                <a:latin typeface="Tahoma"/>
                <a:cs typeface="Tahoma"/>
              </a:rPr>
              <a:t> </a:t>
            </a:r>
            <a:r>
              <a:rPr sz="850" spc="60" dirty="0">
                <a:latin typeface="Tahoma"/>
                <a:cs typeface="Tahoma"/>
              </a:rPr>
              <a:t>The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50" dirty="0">
                <a:latin typeface="Tahoma"/>
                <a:cs typeface="Tahoma"/>
              </a:rPr>
              <a:t>factorial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45" dirty="0">
                <a:latin typeface="Tahoma"/>
                <a:cs typeface="Tahoma"/>
              </a:rPr>
              <a:t>of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20" dirty="0">
                <a:latin typeface="Tahoma"/>
                <a:cs typeface="Tahoma"/>
              </a:rPr>
              <a:t>5</a:t>
            </a:r>
            <a:r>
              <a:rPr sz="850" spc="-40" dirty="0">
                <a:latin typeface="Tahoma"/>
                <a:cs typeface="Tahoma"/>
              </a:rPr>
              <a:t> </a:t>
            </a:r>
            <a:r>
              <a:rPr sz="850" spc="-15" dirty="0">
                <a:latin typeface="Tahoma"/>
                <a:cs typeface="Tahoma"/>
              </a:rPr>
              <a:t>is:</a:t>
            </a:r>
            <a:r>
              <a:rPr sz="850" spc="-45" dirty="0">
                <a:latin typeface="Tahoma"/>
                <a:cs typeface="Tahoma"/>
              </a:rPr>
              <a:t> </a:t>
            </a:r>
            <a:r>
              <a:rPr sz="850" spc="-10" dirty="0">
                <a:latin typeface="Tahoma"/>
                <a:cs typeface="Tahoma"/>
              </a:rPr>
              <a:t>120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445" y="344340"/>
            <a:ext cx="19157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spc="45" dirty="0">
                <a:latin typeface="Tahoma"/>
                <a:cs typeface="Tahoma"/>
              </a:rPr>
              <a:t>Putting</a:t>
            </a:r>
            <a:r>
              <a:rPr sz="1250" b="1" spc="-35" dirty="0">
                <a:latin typeface="Tahoma"/>
                <a:cs typeface="Tahoma"/>
              </a:rPr>
              <a:t> </a:t>
            </a:r>
            <a:r>
              <a:rPr sz="1250" b="1" dirty="0">
                <a:latin typeface="Tahoma"/>
                <a:cs typeface="Tahoma"/>
              </a:rPr>
              <a:t>it</a:t>
            </a:r>
            <a:r>
              <a:rPr sz="1250" b="1" spc="-35" dirty="0">
                <a:latin typeface="Tahoma"/>
                <a:cs typeface="Tahoma"/>
              </a:rPr>
              <a:t> </a:t>
            </a:r>
            <a:r>
              <a:rPr sz="1250" b="1" spc="25" dirty="0">
                <a:latin typeface="Tahoma"/>
                <a:cs typeface="Tahoma"/>
              </a:rPr>
              <a:t>into</a:t>
            </a:r>
            <a:r>
              <a:rPr sz="1250" b="1" spc="-35" dirty="0">
                <a:latin typeface="Tahoma"/>
                <a:cs typeface="Tahoma"/>
              </a:rPr>
              <a:t> </a:t>
            </a:r>
            <a:r>
              <a:rPr sz="1250" b="1" spc="35" dirty="0">
                <a:latin typeface="Tahoma"/>
                <a:cs typeface="Tahoma"/>
              </a:rPr>
              <a:t>Practice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34617" y="761169"/>
            <a:ext cx="2872740" cy="2523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sz="800" b="1" spc="25" dirty="0">
                <a:latin typeface="Tahoma"/>
                <a:cs typeface="Tahoma"/>
              </a:rPr>
              <a:t>Example</a:t>
            </a:r>
            <a:r>
              <a:rPr sz="800" b="1" spc="-5" dirty="0">
                <a:latin typeface="Tahoma"/>
                <a:cs typeface="Tahoma"/>
              </a:rPr>
              <a:t> </a:t>
            </a:r>
            <a:r>
              <a:rPr sz="800" b="1" spc="-70" dirty="0">
                <a:latin typeface="Tahoma"/>
                <a:cs typeface="Tahoma"/>
              </a:rPr>
              <a:t>2</a:t>
            </a:r>
            <a:r>
              <a:rPr lang="en-US" sz="800" b="1" spc="-70" dirty="0">
                <a:latin typeface="Tahoma"/>
                <a:cs typeface="Tahoma"/>
              </a:rPr>
              <a:t> </a:t>
            </a:r>
            <a:r>
              <a:rPr sz="800" b="1" spc="-70" dirty="0">
                <a:latin typeface="Tahoma"/>
                <a:cs typeface="Tahoma"/>
              </a:rPr>
              <a:t>: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spc="80" dirty="0">
                <a:latin typeface="Tahoma"/>
                <a:cs typeface="Tahoma"/>
              </a:rPr>
              <a:t>Using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the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95" dirty="0">
                <a:latin typeface="Tahoma"/>
                <a:cs typeface="Tahoma"/>
              </a:rPr>
              <a:t>Math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95" dirty="0">
                <a:latin typeface="Tahoma"/>
                <a:cs typeface="Tahoma"/>
              </a:rPr>
              <a:t>module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to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calculate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square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30" dirty="0">
                <a:latin typeface="Tahoma"/>
                <a:cs typeface="Tahoma"/>
              </a:rPr>
              <a:t>roots.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4617" y="1129037"/>
            <a:ext cx="2573655" cy="895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30" dirty="0">
                <a:latin typeface="Tahoma"/>
                <a:cs typeface="Tahoma"/>
              </a:rPr>
              <a:t>i</a:t>
            </a:r>
            <a:r>
              <a:rPr sz="800" spc="150" dirty="0">
                <a:latin typeface="Tahoma"/>
                <a:cs typeface="Tahoma"/>
              </a:rPr>
              <a:t>mp</a:t>
            </a:r>
            <a:r>
              <a:rPr sz="800" spc="70" dirty="0">
                <a:latin typeface="Tahoma"/>
                <a:cs typeface="Tahoma"/>
              </a:rPr>
              <a:t>o</a:t>
            </a:r>
            <a:r>
              <a:rPr sz="800" spc="45" dirty="0">
                <a:latin typeface="Tahoma"/>
                <a:cs typeface="Tahoma"/>
              </a:rPr>
              <a:t>r</a:t>
            </a:r>
            <a:r>
              <a:rPr sz="800" spc="60" dirty="0">
                <a:latin typeface="Tahoma"/>
                <a:cs typeface="Tahoma"/>
              </a:rPr>
              <a:t>t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125" dirty="0">
                <a:latin typeface="Tahoma"/>
                <a:cs typeface="Tahoma"/>
              </a:rPr>
              <a:t>ma</a:t>
            </a:r>
            <a:r>
              <a:rPr sz="800" spc="55" dirty="0">
                <a:latin typeface="Tahoma"/>
                <a:cs typeface="Tahoma"/>
              </a:rPr>
              <a:t>t</a:t>
            </a:r>
            <a:r>
              <a:rPr sz="800" spc="105" dirty="0">
                <a:latin typeface="Tahoma"/>
                <a:cs typeface="Tahoma"/>
              </a:rPr>
              <a:t>h</a:t>
            </a:r>
            <a:endParaRPr sz="800" dirty="0">
              <a:latin typeface="Tahoma"/>
              <a:cs typeface="Tahoma"/>
            </a:endParaRPr>
          </a:p>
          <a:p>
            <a:pPr marL="147955" marR="709295" indent="-135890">
              <a:lnSpc>
                <a:spcPct val="102400"/>
              </a:lnSpc>
            </a:pPr>
            <a:r>
              <a:rPr sz="800" spc="65" dirty="0">
                <a:latin typeface="Tahoma"/>
                <a:cs typeface="Tahoma"/>
              </a:rPr>
              <a:t>def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calculate_square_root(number):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if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100" dirty="0">
                <a:latin typeface="Tahoma"/>
                <a:cs typeface="Tahoma"/>
              </a:rPr>
              <a:t>n</a:t>
            </a:r>
            <a:r>
              <a:rPr sz="800" spc="135" dirty="0">
                <a:latin typeface="Tahoma"/>
                <a:cs typeface="Tahoma"/>
              </a:rPr>
              <a:t>umb</a:t>
            </a:r>
            <a:r>
              <a:rPr sz="800" spc="50" dirty="0">
                <a:latin typeface="Tahoma"/>
                <a:cs typeface="Tahoma"/>
              </a:rPr>
              <a:t>er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114" dirty="0">
                <a:latin typeface="Tahoma"/>
                <a:cs typeface="Tahoma"/>
              </a:rPr>
              <a:t>&lt;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0:</a:t>
            </a:r>
            <a:endParaRPr sz="800" dirty="0">
              <a:latin typeface="Tahoma"/>
              <a:cs typeface="Tahoma"/>
            </a:endParaRPr>
          </a:p>
          <a:p>
            <a:pPr marL="12700" marR="5080" indent="243840">
              <a:lnSpc>
                <a:spcPct val="102400"/>
              </a:lnSpc>
            </a:pPr>
            <a:r>
              <a:rPr sz="800" spc="65" dirty="0">
                <a:latin typeface="Tahoma"/>
                <a:cs typeface="Tahoma"/>
              </a:rPr>
              <a:t>return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"Cannot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calculate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80" dirty="0">
                <a:latin typeface="Tahoma"/>
                <a:cs typeface="Tahoma"/>
              </a:rPr>
              <a:t>the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square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root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of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a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negative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number."</a:t>
            </a:r>
            <a:endParaRPr sz="800" dirty="0">
              <a:latin typeface="Tahoma"/>
              <a:cs typeface="Tahoma"/>
            </a:endParaRPr>
          </a:p>
          <a:p>
            <a:pPr marL="147955">
              <a:lnSpc>
                <a:spcPts val="960"/>
              </a:lnSpc>
            </a:pPr>
            <a:r>
              <a:rPr sz="800" spc="20" dirty="0">
                <a:latin typeface="Tahoma"/>
                <a:cs typeface="Tahoma"/>
              </a:rPr>
              <a:t>else:</a:t>
            </a:r>
            <a:endParaRPr sz="800" dirty="0">
              <a:latin typeface="Tahoma"/>
              <a:cs typeface="Tahoma"/>
            </a:endParaRPr>
          </a:p>
          <a:p>
            <a:pPr marL="256540">
              <a:lnSpc>
                <a:spcPct val="100000"/>
              </a:lnSpc>
              <a:spcBef>
                <a:spcPts val="20"/>
              </a:spcBef>
            </a:pPr>
            <a:r>
              <a:rPr sz="800" spc="20" dirty="0">
                <a:latin typeface="Tahoma"/>
                <a:cs typeface="Tahoma"/>
              </a:rPr>
              <a:t>r</a:t>
            </a:r>
            <a:r>
              <a:rPr sz="800" spc="70" dirty="0">
                <a:latin typeface="Tahoma"/>
                <a:cs typeface="Tahoma"/>
              </a:rPr>
              <a:t>etu</a:t>
            </a:r>
            <a:r>
              <a:rPr sz="800" spc="45" dirty="0">
                <a:latin typeface="Tahoma"/>
                <a:cs typeface="Tahoma"/>
              </a:rPr>
              <a:t>r</a:t>
            </a:r>
            <a:r>
              <a:rPr sz="800" spc="105" dirty="0">
                <a:latin typeface="Tahoma"/>
                <a:cs typeface="Tahoma"/>
              </a:rPr>
              <a:t>n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105" dirty="0">
                <a:latin typeface="Tahoma"/>
                <a:cs typeface="Tahoma"/>
              </a:rPr>
              <a:t>mat</a:t>
            </a:r>
            <a:r>
              <a:rPr sz="800" spc="95" dirty="0">
                <a:latin typeface="Tahoma"/>
                <a:cs typeface="Tahoma"/>
              </a:rPr>
              <a:t>h</a:t>
            </a:r>
            <a:r>
              <a:rPr sz="800" spc="-15" dirty="0">
                <a:latin typeface="Tahoma"/>
                <a:cs typeface="Tahoma"/>
              </a:rPr>
              <a:t>.s</a:t>
            </a:r>
            <a:r>
              <a:rPr sz="800" spc="90" dirty="0">
                <a:latin typeface="Tahoma"/>
                <a:cs typeface="Tahoma"/>
              </a:rPr>
              <a:t>q</a:t>
            </a:r>
            <a:r>
              <a:rPr sz="800" spc="65" dirty="0">
                <a:latin typeface="Tahoma"/>
                <a:cs typeface="Tahoma"/>
              </a:rPr>
              <a:t>r</a:t>
            </a:r>
            <a:r>
              <a:rPr sz="800" spc="55" dirty="0">
                <a:latin typeface="Tahoma"/>
                <a:cs typeface="Tahoma"/>
              </a:rPr>
              <a:t>t</a:t>
            </a:r>
            <a:r>
              <a:rPr sz="800" spc="85" dirty="0">
                <a:latin typeface="Tahoma"/>
                <a:cs typeface="Tahoma"/>
              </a:rPr>
              <a:t>(numbe</a:t>
            </a:r>
            <a:r>
              <a:rPr sz="800" spc="45" dirty="0">
                <a:latin typeface="Tahoma"/>
                <a:cs typeface="Tahoma"/>
              </a:rPr>
              <a:t>r</a:t>
            </a:r>
            <a:r>
              <a:rPr sz="800" spc="-40" dirty="0">
                <a:latin typeface="Tahoma"/>
                <a:cs typeface="Tahoma"/>
              </a:rPr>
              <a:t>)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4617" y="2111534"/>
            <a:ext cx="2767330" cy="396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30" dirty="0">
                <a:latin typeface="Tahoma"/>
                <a:cs typeface="Tahoma"/>
              </a:rPr>
              <a:t>i</a:t>
            </a:r>
            <a:r>
              <a:rPr sz="800" spc="105" dirty="0">
                <a:latin typeface="Tahoma"/>
                <a:cs typeface="Tahoma"/>
              </a:rPr>
              <a:t>npu</a:t>
            </a:r>
            <a:r>
              <a:rPr sz="800" spc="85" dirty="0">
                <a:latin typeface="Tahoma"/>
                <a:cs typeface="Tahoma"/>
              </a:rPr>
              <a:t>t</a:t>
            </a:r>
            <a:r>
              <a:rPr sz="800" spc="35" dirty="0">
                <a:latin typeface="Tahoma"/>
                <a:cs typeface="Tahoma"/>
              </a:rPr>
              <a:t>_</a:t>
            </a:r>
            <a:r>
              <a:rPr sz="800" spc="30" dirty="0">
                <a:latin typeface="Tahoma"/>
                <a:cs typeface="Tahoma"/>
              </a:rPr>
              <a:t>n</a:t>
            </a:r>
            <a:r>
              <a:rPr sz="800" spc="135" dirty="0">
                <a:latin typeface="Tahoma"/>
                <a:cs typeface="Tahoma"/>
              </a:rPr>
              <a:t>umb</a:t>
            </a:r>
            <a:r>
              <a:rPr sz="800" spc="50" dirty="0">
                <a:latin typeface="Tahoma"/>
                <a:cs typeface="Tahoma"/>
              </a:rPr>
              <a:t>er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114" dirty="0">
                <a:latin typeface="Tahoma"/>
                <a:cs typeface="Tahoma"/>
              </a:rPr>
              <a:t>=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25</a:t>
            </a:r>
            <a:endParaRPr sz="8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800" spc="20" dirty="0">
                <a:latin typeface="Tahoma"/>
                <a:cs typeface="Tahoma"/>
              </a:rPr>
              <a:t>r</a:t>
            </a:r>
            <a:r>
              <a:rPr sz="800" spc="60" dirty="0">
                <a:latin typeface="Tahoma"/>
                <a:cs typeface="Tahoma"/>
              </a:rPr>
              <a:t>esult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114" dirty="0">
                <a:latin typeface="Tahoma"/>
                <a:cs typeface="Tahoma"/>
              </a:rPr>
              <a:t>=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80" dirty="0">
                <a:latin typeface="Tahoma"/>
                <a:cs typeface="Tahoma"/>
              </a:rPr>
              <a:t>c</a:t>
            </a:r>
            <a:r>
              <a:rPr sz="800" spc="60" dirty="0">
                <a:latin typeface="Tahoma"/>
                <a:cs typeface="Tahoma"/>
              </a:rPr>
              <a:t>a</a:t>
            </a:r>
            <a:r>
              <a:rPr sz="800" spc="30" dirty="0">
                <a:latin typeface="Tahoma"/>
                <a:cs typeface="Tahoma"/>
              </a:rPr>
              <a:t>l</a:t>
            </a:r>
            <a:r>
              <a:rPr sz="800" spc="90" dirty="0">
                <a:latin typeface="Tahoma"/>
                <a:cs typeface="Tahoma"/>
              </a:rPr>
              <a:t>cu</a:t>
            </a:r>
            <a:r>
              <a:rPr sz="800" spc="35" dirty="0">
                <a:latin typeface="Tahoma"/>
                <a:cs typeface="Tahoma"/>
              </a:rPr>
              <a:t>l</a:t>
            </a:r>
            <a:r>
              <a:rPr sz="800" spc="75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t</a:t>
            </a:r>
            <a:r>
              <a:rPr sz="800" spc="65" dirty="0">
                <a:latin typeface="Tahoma"/>
                <a:cs typeface="Tahoma"/>
              </a:rPr>
              <a:t>e</a:t>
            </a:r>
            <a:r>
              <a:rPr sz="800" spc="-25" dirty="0">
                <a:latin typeface="Tahoma"/>
                <a:cs typeface="Tahoma"/>
              </a:rPr>
              <a:t>_</a:t>
            </a:r>
            <a:r>
              <a:rPr sz="800" spc="75" dirty="0">
                <a:latin typeface="Tahoma"/>
                <a:cs typeface="Tahoma"/>
              </a:rPr>
              <a:t>squa</a:t>
            </a:r>
            <a:r>
              <a:rPr sz="800" spc="35" dirty="0">
                <a:latin typeface="Tahoma"/>
                <a:cs typeface="Tahoma"/>
              </a:rPr>
              <a:t>r</a:t>
            </a:r>
            <a:r>
              <a:rPr sz="800" spc="65" dirty="0">
                <a:latin typeface="Tahoma"/>
                <a:cs typeface="Tahoma"/>
              </a:rPr>
              <a:t>e</a:t>
            </a:r>
            <a:r>
              <a:rPr sz="800" spc="5" dirty="0">
                <a:latin typeface="Tahoma"/>
                <a:cs typeface="Tahoma"/>
              </a:rPr>
              <a:t>_</a:t>
            </a:r>
            <a:r>
              <a:rPr sz="800" spc="-15" dirty="0">
                <a:latin typeface="Tahoma"/>
                <a:cs typeface="Tahoma"/>
              </a:rPr>
              <a:t>r</a:t>
            </a:r>
            <a:r>
              <a:rPr sz="800" spc="45" dirty="0">
                <a:latin typeface="Tahoma"/>
                <a:cs typeface="Tahoma"/>
              </a:rPr>
              <a:t>oot(</a:t>
            </a:r>
            <a:r>
              <a:rPr sz="800" spc="15" dirty="0">
                <a:latin typeface="Tahoma"/>
                <a:cs typeface="Tahoma"/>
              </a:rPr>
              <a:t>i</a:t>
            </a:r>
            <a:r>
              <a:rPr sz="800" spc="105" dirty="0">
                <a:latin typeface="Tahoma"/>
                <a:cs typeface="Tahoma"/>
              </a:rPr>
              <a:t>npu</a:t>
            </a:r>
            <a:r>
              <a:rPr sz="800" spc="85" dirty="0">
                <a:latin typeface="Tahoma"/>
                <a:cs typeface="Tahoma"/>
              </a:rPr>
              <a:t>t</a:t>
            </a:r>
            <a:r>
              <a:rPr sz="800" spc="55" dirty="0">
                <a:latin typeface="Tahoma"/>
                <a:cs typeface="Tahoma"/>
              </a:rPr>
              <a:t>_nu</a:t>
            </a:r>
            <a:r>
              <a:rPr sz="800" spc="150" dirty="0">
                <a:latin typeface="Tahoma"/>
                <a:cs typeface="Tahoma"/>
              </a:rPr>
              <a:t>mb</a:t>
            </a:r>
            <a:r>
              <a:rPr sz="800" spc="65" dirty="0">
                <a:latin typeface="Tahoma"/>
                <a:cs typeface="Tahoma"/>
              </a:rPr>
              <a:t>e</a:t>
            </a:r>
            <a:r>
              <a:rPr sz="800" spc="30" dirty="0">
                <a:latin typeface="Tahoma"/>
                <a:cs typeface="Tahoma"/>
              </a:rPr>
              <a:t>r</a:t>
            </a:r>
            <a:r>
              <a:rPr sz="800" spc="-35" dirty="0">
                <a:latin typeface="Tahoma"/>
                <a:cs typeface="Tahoma"/>
              </a:rPr>
              <a:t>)  </a:t>
            </a:r>
            <a:r>
              <a:rPr sz="800" spc="40" dirty="0">
                <a:latin typeface="Tahoma"/>
                <a:cs typeface="Tahoma"/>
              </a:rPr>
              <a:t>print(f"The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square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root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of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{input_number}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is: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{result}")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4698" y="2607309"/>
            <a:ext cx="2035251" cy="1378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20" dirty="0">
                <a:latin typeface="Tahoma"/>
                <a:cs typeface="Tahoma"/>
              </a:rPr>
              <a:t>Output</a:t>
            </a:r>
            <a:r>
              <a:rPr lang="en-US" sz="800" b="1" spc="20" dirty="0">
                <a:latin typeface="Tahoma"/>
                <a:cs typeface="Tahoma"/>
              </a:rPr>
              <a:t> </a:t>
            </a:r>
            <a:r>
              <a:rPr sz="800" b="1" spc="20" dirty="0">
                <a:latin typeface="Tahoma"/>
                <a:cs typeface="Tahoma"/>
              </a:rPr>
              <a:t>: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The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square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root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45" dirty="0">
                <a:latin typeface="Tahoma"/>
                <a:cs typeface="Tahoma"/>
              </a:rPr>
              <a:t>of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25" dirty="0">
                <a:latin typeface="Tahoma"/>
                <a:cs typeface="Tahoma"/>
              </a:rPr>
              <a:t>25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is: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5.0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84" y="1644873"/>
            <a:ext cx="5093265" cy="14339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263" y="419970"/>
            <a:ext cx="1638300" cy="3943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65"/>
              </a:spcBef>
            </a:pPr>
            <a:r>
              <a:rPr sz="1300" b="1" spc="45" dirty="0">
                <a:latin typeface="Tahoma"/>
                <a:cs typeface="Tahoma"/>
              </a:rPr>
              <a:t>Shaping</a:t>
            </a:r>
            <a:r>
              <a:rPr sz="1300" b="1" spc="-50" dirty="0">
                <a:latin typeface="Tahoma"/>
                <a:cs typeface="Tahoma"/>
              </a:rPr>
              <a:t> </a:t>
            </a:r>
            <a:r>
              <a:rPr sz="1300" b="1" spc="35" dirty="0">
                <a:latin typeface="Tahoma"/>
                <a:cs typeface="Tahoma"/>
              </a:rPr>
              <a:t>Data</a:t>
            </a:r>
            <a:r>
              <a:rPr sz="1300" b="1" spc="-45" dirty="0">
                <a:latin typeface="Tahoma"/>
                <a:cs typeface="Tahoma"/>
              </a:rPr>
              <a:t> </a:t>
            </a:r>
            <a:r>
              <a:rPr sz="1300" b="1" spc="30" dirty="0">
                <a:latin typeface="Tahoma"/>
                <a:cs typeface="Tahoma"/>
              </a:rPr>
              <a:t>with </a:t>
            </a:r>
            <a:r>
              <a:rPr sz="1300" b="1" spc="-370" dirty="0">
                <a:latin typeface="Tahoma"/>
                <a:cs typeface="Tahoma"/>
              </a:rPr>
              <a:t> </a:t>
            </a:r>
            <a:r>
              <a:rPr sz="1300" b="1" spc="55" dirty="0">
                <a:latin typeface="Tahoma"/>
                <a:cs typeface="Tahoma"/>
              </a:rPr>
              <a:t>Python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0377" y="307443"/>
            <a:ext cx="2581275" cy="707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spc="15" dirty="0"/>
              <a:t>Data</a:t>
            </a:r>
            <a:r>
              <a:rPr sz="950" spc="-85" dirty="0"/>
              <a:t> </a:t>
            </a:r>
            <a:r>
              <a:rPr sz="950" spc="30" dirty="0"/>
              <a:t>mani</a:t>
            </a:r>
            <a:r>
              <a:rPr sz="950" spc="50" dirty="0"/>
              <a:t>pu</a:t>
            </a:r>
            <a:r>
              <a:rPr sz="950" spc="10" dirty="0"/>
              <a:t>lation</a:t>
            </a:r>
            <a:r>
              <a:rPr sz="950" spc="-85" dirty="0"/>
              <a:t> </a:t>
            </a:r>
            <a:r>
              <a:rPr sz="950" spc="-15" dirty="0"/>
              <a:t>is</a:t>
            </a:r>
            <a:r>
              <a:rPr sz="950" spc="-85" dirty="0"/>
              <a:t> </a:t>
            </a:r>
            <a:r>
              <a:rPr sz="950" spc="-5" dirty="0"/>
              <a:t>a</a:t>
            </a:r>
            <a:r>
              <a:rPr sz="950" spc="-85" dirty="0"/>
              <a:t> </a:t>
            </a:r>
            <a:r>
              <a:rPr sz="950" spc="-15" dirty="0"/>
              <a:t>k</a:t>
            </a:r>
            <a:r>
              <a:rPr sz="950" dirty="0"/>
              <a:t>e</a:t>
            </a:r>
            <a:r>
              <a:rPr sz="950" spc="-45" dirty="0"/>
              <a:t>y</a:t>
            </a:r>
            <a:r>
              <a:rPr sz="950" spc="-85" dirty="0"/>
              <a:t> </a:t>
            </a:r>
            <a:r>
              <a:rPr sz="950" spc="-5" dirty="0"/>
              <a:t>a</a:t>
            </a:r>
            <a:r>
              <a:rPr sz="950" spc="10" dirty="0"/>
              <a:t>spe</a:t>
            </a:r>
            <a:r>
              <a:rPr sz="950" spc="45" dirty="0"/>
              <a:t>c</a:t>
            </a:r>
            <a:r>
              <a:rPr sz="950" spc="15" dirty="0"/>
              <a:t>t</a:t>
            </a:r>
            <a:r>
              <a:rPr sz="950" spc="-85" dirty="0"/>
              <a:t> </a:t>
            </a:r>
            <a:r>
              <a:rPr sz="950" spc="5" dirty="0"/>
              <a:t>of  </a:t>
            </a:r>
            <a:r>
              <a:rPr sz="950" spc="15" dirty="0"/>
              <a:t>programming. </a:t>
            </a:r>
            <a:r>
              <a:rPr sz="950" spc="30" dirty="0"/>
              <a:t>Python </a:t>
            </a:r>
            <a:r>
              <a:rPr sz="950" dirty="0"/>
              <a:t>provides </a:t>
            </a:r>
            <a:r>
              <a:rPr sz="950" spc="15" dirty="0"/>
              <a:t>powerful </a:t>
            </a:r>
            <a:r>
              <a:rPr sz="950" spc="-320" dirty="0"/>
              <a:t> </a:t>
            </a:r>
            <a:r>
              <a:rPr sz="950" spc="-5" dirty="0"/>
              <a:t>t</a:t>
            </a:r>
            <a:r>
              <a:rPr sz="950" spc="5" dirty="0"/>
              <a:t>ools</a:t>
            </a:r>
            <a:r>
              <a:rPr sz="950" spc="-85" dirty="0"/>
              <a:t> </a:t>
            </a:r>
            <a:r>
              <a:rPr sz="950" spc="-20" dirty="0"/>
              <a:t>f</a:t>
            </a:r>
            <a:r>
              <a:rPr sz="950" dirty="0"/>
              <a:t>or</a:t>
            </a:r>
            <a:r>
              <a:rPr sz="950" spc="-85" dirty="0"/>
              <a:t> </a:t>
            </a:r>
            <a:r>
              <a:rPr sz="950" spc="50" dirty="0"/>
              <a:t>w</a:t>
            </a:r>
            <a:r>
              <a:rPr sz="950" dirty="0"/>
              <a:t>o</a:t>
            </a:r>
            <a:r>
              <a:rPr sz="950" spc="-10" dirty="0"/>
              <a:t>r</a:t>
            </a:r>
            <a:r>
              <a:rPr sz="950" dirty="0"/>
              <a:t>k</a:t>
            </a:r>
            <a:r>
              <a:rPr sz="950" spc="20" dirty="0"/>
              <a:t>in</a:t>
            </a:r>
            <a:r>
              <a:rPr sz="950" spc="65" dirty="0"/>
              <a:t>g</a:t>
            </a:r>
            <a:r>
              <a:rPr sz="950" spc="-85" dirty="0"/>
              <a:t> </a:t>
            </a:r>
            <a:r>
              <a:rPr sz="950" spc="30" dirty="0"/>
              <a:t>with</a:t>
            </a:r>
            <a:r>
              <a:rPr sz="950" spc="-85" dirty="0"/>
              <a:t> </a:t>
            </a:r>
            <a:r>
              <a:rPr sz="950" spc="25" dirty="0"/>
              <a:t>da</a:t>
            </a:r>
            <a:r>
              <a:rPr sz="950" spc="5" dirty="0"/>
              <a:t>ta</a:t>
            </a:r>
            <a:r>
              <a:rPr sz="950" spc="-145" dirty="0"/>
              <a:t>,</a:t>
            </a:r>
            <a:r>
              <a:rPr sz="950" spc="-85" dirty="0"/>
              <a:t> </a:t>
            </a:r>
            <a:r>
              <a:rPr sz="950" spc="85" dirty="0"/>
              <a:t>m</a:t>
            </a:r>
            <a:r>
              <a:rPr sz="950" spc="-5" dirty="0"/>
              <a:t>a</a:t>
            </a:r>
            <a:r>
              <a:rPr sz="950" dirty="0"/>
              <a:t>k</a:t>
            </a:r>
            <a:r>
              <a:rPr sz="950" spc="20" dirty="0"/>
              <a:t>in</a:t>
            </a:r>
            <a:r>
              <a:rPr sz="950" spc="65" dirty="0"/>
              <a:t>g</a:t>
            </a:r>
            <a:r>
              <a:rPr sz="950" spc="-85" dirty="0"/>
              <a:t> </a:t>
            </a:r>
            <a:r>
              <a:rPr sz="950" spc="5" dirty="0"/>
              <a:t>it</a:t>
            </a:r>
            <a:r>
              <a:rPr sz="950" spc="-85" dirty="0"/>
              <a:t> </a:t>
            </a:r>
            <a:r>
              <a:rPr sz="950" spc="-5" dirty="0"/>
              <a:t>a  </a:t>
            </a:r>
            <a:r>
              <a:rPr sz="950" spc="20" dirty="0"/>
              <a:t>p</a:t>
            </a:r>
            <a:r>
              <a:rPr sz="950" dirty="0"/>
              <a:t>r</a:t>
            </a:r>
            <a:r>
              <a:rPr sz="950" spc="5" dirty="0"/>
              <a:t>e</a:t>
            </a:r>
            <a:r>
              <a:rPr sz="950" spc="-20" dirty="0"/>
              <a:t>f</a:t>
            </a:r>
            <a:r>
              <a:rPr sz="950" spc="-5" dirty="0"/>
              <a:t>e</a:t>
            </a:r>
            <a:r>
              <a:rPr sz="950" spc="-15" dirty="0"/>
              <a:t>r</a:t>
            </a:r>
            <a:r>
              <a:rPr sz="950" spc="-40" dirty="0"/>
              <a:t>r</a:t>
            </a:r>
            <a:r>
              <a:rPr sz="950" spc="35" dirty="0"/>
              <a:t>ed</a:t>
            </a:r>
            <a:r>
              <a:rPr sz="950" spc="-85" dirty="0"/>
              <a:t> </a:t>
            </a:r>
            <a:r>
              <a:rPr sz="950" spc="-5" dirty="0"/>
              <a:t>la</a:t>
            </a:r>
            <a:r>
              <a:rPr sz="950" spc="45" dirty="0"/>
              <a:t>n</a:t>
            </a:r>
            <a:r>
              <a:rPr sz="950" spc="65" dirty="0"/>
              <a:t>g</a:t>
            </a:r>
            <a:r>
              <a:rPr sz="950" spc="15" dirty="0"/>
              <a:t>ua</a:t>
            </a:r>
            <a:r>
              <a:rPr sz="950" spc="35" dirty="0"/>
              <a:t>ge</a:t>
            </a:r>
            <a:r>
              <a:rPr sz="950" spc="-85" dirty="0"/>
              <a:t> </a:t>
            </a:r>
            <a:r>
              <a:rPr sz="950" spc="-20" dirty="0"/>
              <a:t>f</a:t>
            </a:r>
            <a:r>
              <a:rPr sz="950" dirty="0"/>
              <a:t>or</a:t>
            </a:r>
            <a:r>
              <a:rPr sz="950" spc="-85" dirty="0"/>
              <a:t> </a:t>
            </a:r>
            <a:r>
              <a:rPr sz="950" spc="25" dirty="0"/>
              <a:t>da</a:t>
            </a:r>
            <a:r>
              <a:rPr sz="950" spc="5" dirty="0"/>
              <a:t>ta</a:t>
            </a:r>
            <a:r>
              <a:rPr sz="950" spc="-85" dirty="0"/>
              <a:t> </a:t>
            </a:r>
            <a:r>
              <a:rPr sz="950" spc="-30" dirty="0"/>
              <a:t>s</a:t>
            </a:r>
            <a:r>
              <a:rPr sz="950" spc="5" dirty="0"/>
              <a:t>cientists</a:t>
            </a:r>
            <a:r>
              <a:rPr sz="950" spc="-85" dirty="0"/>
              <a:t> </a:t>
            </a:r>
            <a:r>
              <a:rPr sz="950" spc="20" dirty="0"/>
              <a:t>an</a:t>
            </a:r>
            <a:r>
              <a:rPr sz="950" spc="40" dirty="0"/>
              <a:t>d  </a:t>
            </a:r>
            <a:r>
              <a:rPr sz="950" spc="-25" dirty="0"/>
              <a:t>analysts.</a:t>
            </a:r>
            <a:endParaRPr sz="950"/>
          </a:p>
        </p:txBody>
      </p:sp>
      <p:sp>
        <p:nvSpPr>
          <p:cNvPr id="5" name="object 5"/>
          <p:cNvSpPr txBox="1"/>
          <p:nvPr/>
        </p:nvSpPr>
        <p:spPr>
          <a:xfrm>
            <a:off x="2760377" y="1111164"/>
            <a:ext cx="2531110" cy="4400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b="1" spc="25" dirty="0">
                <a:latin typeface="Tahoma"/>
                <a:cs typeface="Tahoma"/>
              </a:rPr>
              <a:t>Data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-40" dirty="0">
                <a:latin typeface="Tahoma"/>
                <a:cs typeface="Tahoma"/>
              </a:rPr>
              <a:t>T</a:t>
            </a:r>
            <a:r>
              <a:rPr sz="950" b="1" dirty="0">
                <a:latin typeface="Tahoma"/>
                <a:cs typeface="Tahoma"/>
              </a:rPr>
              <a:t>y</a:t>
            </a:r>
            <a:r>
              <a:rPr sz="950" b="1" spc="55" dirty="0">
                <a:latin typeface="Tahoma"/>
                <a:cs typeface="Tahoma"/>
              </a:rPr>
              <a:t>p</a:t>
            </a:r>
            <a:r>
              <a:rPr sz="950" b="1" spc="25" dirty="0">
                <a:latin typeface="Tahoma"/>
                <a:cs typeface="Tahoma"/>
              </a:rPr>
              <a:t>e</a:t>
            </a:r>
            <a:r>
              <a:rPr sz="950" b="1" dirty="0">
                <a:latin typeface="Tahoma"/>
                <a:cs typeface="Tahoma"/>
              </a:rPr>
              <a:t>s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15" dirty="0">
                <a:latin typeface="Tahoma"/>
                <a:cs typeface="Tahoma"/>
              </a:rPr>
              <a:t>in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65" dirty="0">
                <a:latin typeface="Tahoma"/>
                <a:cs typeface="Tahoma"/>
              </a:rPr>
              <a:t>P</a:t>
            </a:r>
            <a:r>
              <a:rPr sz="950" b="1" spc="15" dirty="0">
                <a:latin typeface="Tahoma"/>
                <a:cs typeface="Tahoma"/>
              </a:rPr>
              <a:t>y</a:t>
            </a:r>
            <a:r>
              <a:rPr sz="950" b="1" spc="30" dirty="0">
                <a:latin typeface="Tahoma"/>
                <a:cs typeface="Tahoma"/>
              </a:rPr>
              <a:t>th</a:t>
            </a:r>
            <a:r>
              <a:rPr sz="950" b="1" spc="-15" dirty="0">
                <a:latin typeface="Tahoma"/>
                <a:cs typeface="Tahoma"/>
              </a:rPr>
              <a:t>on: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25" dirty="0">
                <a:latin typeface="Verdana"/>
                <a:cs typeface="Verdana"/>
              </a:rPr>
              <a:t>Di</a:t>
            </a:r>
            <a:r>
              <a:rPr sz="950" spc="20" dirty="0">
                <a:latin typeface="Verdana"/>
                <a:cs typeface="Verdana"/>
              </a:rPr>
              <a:t>scu</a:t>
            </a:r>
            <a:r>
              <a:rPr sz="950" spc="-30" dirty="0">
                <a:latin typeface="Verdana"/>
                <a:cs typeface="Verdana"/>
              </a:rPr>
              <a:t>ss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70" dirty="0">
                <a:latin typeface="Verdana"/>
                <a:cs typeface="Verdana"/>
              </a:rPr>
              <a:t>omm</a:t>
            </a:r>
            <a:r>
              <a:rPr sz="950" spc="5" dirty="0">
                <a:latin typeface="Verdana"/>
                <a:cs typeface="Verdana"/>
              </a:rPr>
              <a:t>only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15" dirty="0">
                <a:latin typeface="Verdana"/>
                <a:cs typeface="Verdana"/>
              </a:rPr>
              <a:t>sed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data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typ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35" dirty="0">
                <a:latin typeface="Verdana"/>
                <a:cs typeface="Verdana"/>
              </a:rPr>
              <a:t>n</a:t>
            </a:r>
            <a:r>
              <a:rPr sz="950" spc="25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ﬂ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20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st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140" dirty="0">
                <a:latin typeface="Verdana"/>
                <a:cs typeface="Verdana"/>
              </a:rPr>
              <a:t>,  </a:t>
            </a:r>
            <a:r>
              <a:rPr sz="950" spc="-15" dirty="0">
                <a:latin typeface="Verdana"/>
                <a:cs typeface="Verdana"/>
              </a:rPr>
              <a:t>lis</a:t>
            </a:r>
            <a:r>
              <a:rPr sz="950" spc="20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tuple,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di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20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82" y="1710096"/>
            <a:ext cx="5093262" cy="14339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0" dirty="0">
                <a:latin typeface="Tahoma"/>
                <a:cs typeface="Tahoma"/>
              </a:rPr>
              <a:t>L</a:t>
            </a:r>
            <a:r>
              <a:rPr b="1" spc="-5" dirty="0">
                <a:latin typeface="Tahoma"/>
                <a:cs typeface="Tahoma"/>
              </a:rPr>
              <a:t>i</a:t>
            </a:r>
            <a:r>
              <a:rPr b="1" spc="-15" dirty="0">
                <a:latin typeface="Tahoma"/>
                <a:cs typeface="Tahoma"/>
              </a:rPr>
              <a:t>s</a:t>
            </a:r>
            <a:r>
              <a:rPr b="1" spc="5" dirty="0">
                <a:latin typeface="Tahoma"/>
                <a:cs typeface="Tahoma"/>
              </a:rPr>
              <a:t>t</a:t>
            </a:r>
            <a:r>
              <a:rPr b="1" dirty="0">
                <a:latin typeface="Tahoma"/>
                <a:cs typeface="Tahoma"/>
              </a:rPr>
              <a:t>s</a:t>
            </a:r>
            <a:r>
              <a:rPr b="1" spc="-120" dirty="0">
                <a:latin typeface="Tahoma"/>
                <a:cs typeface="Tahoma"/>
              </a:rPr>
              <a:t>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50" dirty="0"/>
              <a:t>O</a:t>
            </a:r>
            <a:r>
              <a:rPr spc="-40" dirty="0"/>
              <a:t>r</a:t>
            </a:r>
            <a:r>
              <a:rPr spc="50" dirty="0"/>
              <a:t>d</a:t>
            </a:r>
            <a:r>
              <a:rPr spc="5" dirty="0"/>
              <a:t>e</a:t>
            </a:r>
            <a:r>
              <a:rPr spc="-40" dirty="0"/>
              <a:t>r</a:t>
            </a:r>
            <a:r>
              <a:rPr spc="30" dirty="0"/>
              <a:t>ed</a:t>
            </a:r>
            <a:r>
              <a:rPr spc="-155" dirty="0"/>
              <a:t>,</a:t>
            </a:r>
            <a:r>
              <a:rPr spc="-90" dirty="0"/>
              <a:t> </a:t>
            </a:r>
            <a:r>
              <a:rPr spc="85" dirty="0"/>
              <a:t>m</a:t>
            </a:r>
            <a:r>
              <a:rPr spc="35" dirty="0"/>
              <a:t>u</a:t>
            </a:r>
            <a:r>
              <a:rPr spc="5" dirty="0"/>
              <a:t>t</a:t>
            </a:r>
            <a:r>
              <a:rPr spc="-15" dirty="0"/>
              <a:t>a</a:t>
            </a:r>
            <a:r>
              <a:rPr spc="50" dirty="0"/>
              <a:t>b</a:t>
            </a:r>
            <a:r>
              <a:rPr dirty="0"/>
              <a:t>le</a:t>
            </a:r>
            <a:r>
              <a:rPr spc="-90" dirty="0"/>
              <a:t> </a:t>
            </a:r>
            <a:r>
              <a:rPr spc="-10" dirty="0"/>
              <a:t>s</a:t>
            </a:r>
            <a:r>
              <a:rPr spc="-15" dirty="0"/>
              <a:t>e</a:t>
            </a:r>
            <a:r>
              <a:rPr spc="50" dirty="0"/>
              <a:t>q</a:t>
            </a:r>
            <a:r>
              <a:rPr spc="25" dirty="0"/>
              <a:t>u</a:t>
            </a:r>
            <a:r>
              <a:rPr spc="20" dirty="0"/>
              <a:t>e</a:t>
            </a:r>
            <a:r>
              <a:rPr spc="45" dirty="0"/>
              <a:t>n</a:t>
            </a:r>
            <a:r>
              <a:rPr spc="30" dirty="0"/>
              <a:t>c</a:t>
            </a:r>
            <a:r>
              <a:rPr spc="5" dirty="0"/>
              <a:t>e</a:t>
            </a:r>
            <a:r>
              <a:rPr spc="-95" dirty="0"/>
              <a:t>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141" y="436857"/>
            <a:ext cx="2818765" cy="11620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5"/>
              </a:spcBef>
            </a:pPr>
            <a:r>
              <a:rPr sz="1000" b="1" spc="-5" dirty="0">
                <a:latin typeface="Tahoma"/>
                <a:cs typeface="Tahoma"/>
              </a:rPr>
              <a:t>Tuples: </a:t>
            </a:r>
            <a:r>
              <a:rPr sz="1000" spc="-10" dirty="0">
                <a:latin typeface="Verdana"/>
                <a:cs typeface="Verdana"/>
              </a:rPr>
              <a:t>Ordered, </a:t>
            </a:r>
            <a:r>
              <a:rPr sz="1000" spc="25" dirty="0">
                <a:latin typeface="Verdana"/>
                <a:cs typeface="Verdana"/>
              </a:rPr>
              <a:t>immutable </a:t>
            </a:r>
            <a:r>
              <a:rPr sz="1000" spc="-5" dirty="0">
                <a:latin typeface="Verdana"/>
                <a:cs typeface="Verdana"/>
              </a:rPr>
              <a:t>sequences.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65" dirty="0">
                <a:latin typeface="Tahoma"/>
                <a:cs typeface="Tahoma"/>
              </a:rPr>
              <a:t>D</a:t>
            </a:r>
            <a:r>
              <a:rPr sz="1000" b="1" spc="15" dirty="0">
                <a:latin typeface="Tahoma"/>
                <a:cs typeface="Tahoma"/>
              </a:rPr>
              <a:t>i</a:t>
            </a:r>
            <a:r>
              <a:rPr sz="1000" b="1" spc="30" dirty="0">
                <a:latin typeface="Tahoma"/>
                <a:cs typeface="Tahoma"/>
              </a:rPr>
              <a:t>c</a:t>
            </a:r>
            <a:r>
              <a:rPr sz="1000" b="1" spc="5" dirty="0">
                <a:latin typeface="Tahoma"/>
                <a:cs typeface="Tahoma"/>
              </a:rPr>
              <a:t>tio</a:t>
            </a:r>
            <a:r>
              <a:rPr sz="1000" b="1" spc="40" dirty="0">
                <a:latin typeface="Tahoma"/>
                <a:cs typeface="Tahoma"/>
              </a:rPr>
              <a:t>n</a:t>
            </a:r>
            <a:r>
              <a:rPr sz="1000" b="1" spc="5" dirty="0">
                <a:latin typeface="Tahoma"/>
                <a:cs typeface="Tahoma"/>
              </a:rPr>
              <a:t>a</a:t>
            </a:r>
            <a:r>
              <a:rPr sz="1000" b="1" spc="-20" dirty="0">
                <a:latin typeface="Tahoma"/>
                <a:cs typeface="Tahoma"/>
              </a:rPr>
              <a:t>r</a:t>
            </a:r>
            <a:r>
              <a:rPr sz="1000" b="1" spc="5" dirty="0">
                <a:latin typeface="Tahoma"/>
                <a:cs typeface="Tahoma"/>
              </a:rPr>
              <a:t>ie</a:t>
            </a:r>
            <a:r>
              <a:rPr sz="1000" b="1" dirty="0">
                <a:latin typeface="Tahoma"/>
                <a:cs typeface="Tahoma"/>
              </a:rPr>
              <a:t>s</a:t>
            </a:r>
            <a:r>
              <a:rPr sz="1000" b="1" spc="-120" dirty="0">
                <a:latin typeface="Tahoma"/>
                <a:cs typeface="Tahoma"/>
              </a:rPr>
              <a:t>: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spc="55" dirty="0">
                <a:latin typeface="Verdana"/>
                <a:cs typeface="Verdana"/>
              </a:rPr>
              <a:t>Un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50" dirty="0">
                <a:latin typeface="Verdana"/>
                <a:cs typeface="Verdana"/>
              </a:rPr>
              <a:t>d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50" dirty="0">
                <a:latin typeface="Verdana"/>
                <a:cs typeface="Verdana"/>
              </a:rPr>
              <a:t>d</a:t>
            </a:r>
            <a:r>
              <a:rPr sz="1000" spc="-155" dirty="0">
                <a:latin typeface="Verdana"/>
                <a:cs typeface="Verdana"/>
              </a:rPr>
              <a:t>,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85" dirty="0">
                <a:latin typeface="Verdana"/>
                <a:cs typeface="Verdana"/>
              </a:rPr>
              <a:t>m</a:t>
            </a:r>
            <a:r>
              <a:rPr sz="1000" spc="35" dirty="0">
                <a:latin typeface="Verdana"/>
                <a:cs typeface="Verdana"/>
              </a:rPr>
              <a:t>u</a:t>
            </a:r>
            <a:r>
              <a:rPr sz="1000" spc="15" dirty="0">
                <a:latin typeface="Verdana"/>
                <a:cs typeface="Verdana"/>
              </a:rPr>
              <a:t>t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50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le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k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65" dirty="0">
                <a:latin typeface="Verdana"/>
                <a:cs typeface="Verdana"/>
              </a:rPr>
              <a:t>y</a:t>
            </a:r>
            <a:r>
              <a:rPr sz="1000" spc="-90" dirty="0">
                <a:latin typeface="Verdana"/>
                <a:cs typeface="Verdana"/>
              </a:rPr>
              <a:t>-</a:t>
            </a:r>
            <a:r>
              <a:rPr sz="1000" spc="-70" dirty="0">
                <a:latin typeface="Verdana"/>
                <a:cs typeface="Verdana"/>
              </a:rPr>
              <a:t>v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20" dirty="0">
                <a:latin typeface="Verdana"/>
                <a:cs typeface="Verdana"/>
              </a:rPr>
              <a:t>ue  </a:t>
            </a:r>
            <a:r>
              <a:rPr sz="1000" spc="-30" dirty="0">
                <a:latin typeface="Verdana"/>
                <a:cs typeface="Verdana"/>
              </a:rPr>
              <a:t>pairs.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ts val="1150"/>
              </a:lnSpc>
              <a:spcBef>
                <a:spcPts val="1015"/>
              </a:spcBef>
            </a:pPr>
            <a:r>
              <a:rPr sz="1000" b="1" spc="20" dirty="0">
                <a:latin typeface="Tahoma"/>
                <a:cs typeface="Tahoma"/>
              </a:rPr>
              <a:t>Operations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b="1" spc="35" dirty="0">
                <a:latin typeface="Tahoma"/>
                <a:cs typeface="Tahoma"/>
              </a:rPr>
              <a:t>on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b="1" spc="20" dirty="0">
                <a:latin typeface="Tahoma"/>
                <a:cs typeface="Tahoma"/>
              </a:rPr>
              <a:t>Data</a:t>
            </a:r>
            <a:r>
              <a:rPr sz="1000" b="1" spc="-2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Structures:</a:t>
            </a:r>
            <a:endParaRPr sz="1000">
              <a:latin typeface="Tahoma"/>
              <a:cs typeface="Tahoma"/>
            </a:endParaRPr>
          </a:p>
          <a:p>
            <a:pPr marL="128270" indent="-83185">
              <a:lnSpc>
                <a:spcPts val="1105"/>
              </a:lnSpc>
              <a:buChar char="-"/>
              <a:tabLst>
                <a:tab pos="128905" algn="l"/>
              </a:tabLst>
            </a:pPr>
            <a:r>
              <a:rPr sz="1000" spc="-40" dirty="0">
                <a:latin typeface="Verdana"/>
                <a:cs typeface="Verdana"/>
              </a:rPr>
              <a:t>In</a:t>
            </a:r>
            <a:r>
              <a:rPr sz="1000" spc="50" dirty="0">
                <a:latin typeface="Verdana"/>
                <a:cs typeface="Verdana"/>
              </a:rPr>
              <a:t>d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45" dirty="0">
                <a:latin typeface="Verdana"/>
                <a:cs typeface="Verdana"/>
              </a:rPr>
              <a:t>x</a:t>
            </a:r>
            <a:r>
              <a:rPr sz="1000" spc="-25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55" dirty="0">
                <a:latin typeface="Verdana"/>
                <a:cs typeface="Verdana"/>
              </a:rPr>
              <a:t>d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Sl</a:t>
            </a:r>
            <a:r>
              <a:rPr sz="1000" spc="-25" dirty="0">
                <a:latin typeface="Verdana"/>
                <a:cs typeface="Verdana"/>
              </a:rPr>
              <a:t>i</a:t>
            </a:r>
            <a:r>
              <a:rPr sz="1000" spc="25" dirty="0">
                <a:latin typeface="Verdana"/>
                <a:cs typeface="Verdana"/>
              </a:rPr>
              <a:t>c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g</a:t>
            </a:r>
            <a:endParaRPr sz="1000">
              <a:latin typeface="Verdana"/>
              <a:cs typeface="Verdana"/>
            </a:endParaRPr>
          </a:p>
          <a:p>
            <a:pPr marL="128270" indent="-83185">
              <a:lnSpc>
                <a:spcPts val="1105"/>
              </a:lnSpc>
              <a:buChar char="-"/>
              <a:tabLst>
                <a:tab pos="128905" algn="l"/>
              </a:tabLst>
            </a:pPr>
            <a:r>
              <a:rPr sz="1000" spc="25" dirty="0">
                <a:latin typeface="Verdana"/>
                <a:cs typeface="Verdana"/>
              </a:rPr>
              <a:t>A</a:t>
            </a:r>
            <a:r>
              <a:rPr sz="1000" spc="50" dirty="0">
                <a:latin typeface="Verdana"/>
                <a:cs typeface="Verdana"/>
              </a:rPr>
              <a:t>dd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55" dirty="0">
                <a:latin typeface="Verdana"/>
                <a:cs typeface="Verdana"/>
              </a:rPr>
              <a:t>d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90" dirty="0">
                <a:latin typeface="Verdana"/>
                <a:cs typeface="Verdana"/>
              </a:rPr>
              <a:t>m</a:t>
            </a:r>
            <a:r>
              <a:rPr sz="1000" dirty="0">
                <a:latin typeface="Verdana"/>
                <a:cs typeface="Verdana"/>
              </a:rPr>
              <a:t>o</a:t>
            </a:r>
            <a:r>
              <a:rPr sz="1000" spc="-40" dirty="0">
                <a:latin typeface="Verdana"/>
                <a:cs typeface="Verdana"/>
              </a:rPr>
              <a:t>v</a:t>
            </a:r>
            <a:r>
              <a:rPr sz="1000" spc="-25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E</a:t>
            </a:r>
            <a:r>
              <a:rPr sz="1000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90" dirty="0">
                <a:latin typeface="Verdana"/>
                <a:cs typeface="Verdana"/>
              </a:rPr>
              <a:t>m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40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ts</a:t>
            </a:r>
            <a:endParaRPr sz="1000">
              <a:latin typeface="Verdana"/>
              <a:cs typeface="Verdana"/>
            </a:endParaRPr>
          </a:p>
          <a:p>
            <a:pPr marL="128270" indent="-83185">
              <a:lnSpc>
                <a:spcPts val="1150"/>
              </a:lnSpc>
              <a:buChar char="-"/>
              <a:tabLst>
                <a:tab pos="128905" algn="l"/>
              </a:tabLst>
            </a:pPr>
            <a:r>
              <a:rPr sz="1000" spc="-55" dirty="0">
                <a:latin typeface="Verdana"/>
                <a:cs typeface="Verdana"/>
              </a:rPr>
              <a:t>I</a:t>
            </a:r>
            <a:r>
              <a:rPr sz="1000" spc="-75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5" dirty="0">
                <a:latin typeface="Verdana"/>
                <a:cs typeface="Verdana"/>
              </a:rPr>
              <a:t>t</a:t>
            </a:r>
            <a:r>
              <a:rPr sz="1000" spc="20" dirty="0">
                <a:latin typeface="Verdana"/>
                <a:cs typeface="Verdana"/>
              </a:rPr>
              <a:t>in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h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30" dirty="0">
                <a:latin typeface="Verdana"/>
                <a:cs typeface="Verdana"/>
              </a:rPr>
              <a:t>o</a:t>
            </a:r>
            <a:r>
              <a:rPr sz="1000" spc="25" dirty="0">
                <a:latin typeface="Verdana"/>
                <a:cs typeface="Verdana"/>
              </a:rPr>
              <a:t>u</a:t>
            </a:r>
            <a:r>
              <a:rPr sz="1000" spc="55" dirty="0">
                <a:latin typeface="Verdana"/>
                <a:cs typeface="Verdana"/>
              </a:rPr>
              <a:t>gh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9578" y="417600"/>
            <a:ext cx="1953895" cy="3943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65"/>
              </a:spcBef>
            </a:pPr>
            <a:r>
              <a:rPr sz="1300" b="1" spc="35" dirty="0">
                <a:latin typeface="Tahoma"/>
                <a:cs typeface="Tahoma"/>
              </a:rPr>
              <a:t>Data </a:t>
            </a:r>
            <a:r>
              <a:rPr sz="1300" b="1" spc="25" dirty="0">
                <a:latin typeface="Tahoma"/>
                <a:cs typeface="Tahoma"/>
              </a:rPr>
              <a:t>Structures </a:t>
            </a:r>
            <a:r>
              <a:rPr sz="1300" b="1" dirty="0">
                <a:latin typeface="Tahoma"/>
                <a:cs typeface="Tahoma"/>
              </a:rPr>
              <a:t>for </a:t>
            </a:r>
            <a:r>
              <a:rPr sz="1300" b="1" spc="5" dirty="0">
                <a:latin typeface="Tahoma"/>
                <a:cs typeface="Tahoma"/>
              </a:rPr>
              <a:t> </a:t>
            </a:r>
            <a:r>
              <a:rPr sz="1300" b="1" spc="40" dirty="0">
                <a:latin typeface="Tahoma"/>
                <a:cs typeface="Tahoma"/>
              </a:rPr>
              <a:t>Efﬁcient</a:t>
            </a:r>
            <a:r>
              <a:rPr sz="1300" b="1" spc="-55" dirty="0">
                <a:latin typeface="Tahoma"/>
                <a:cs typeface="Tahoma"/>
              </a:rPr>
              <a:t> </a:t>
            </a:r>
            <a:r>
              <a:rPr sz="1300" b="1" spc="35" dirty="0">
                <a:latin typeface="Tahoma"/>
                <a:cs typeface="Tahoma"/>
              </a:rPr>
              <a:t>Manipulation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88" y="809625"/>
            <a:ext cx="2635962" cy="12381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85"/>
              </a:spcBef>
            </a:pPr>
            <a:r>
              <a:rPr sz="850" b="1" spc="20" dirty="0">
                <a:latin typeface="Tahoma"/>
                <a:cs typeface="Tahoma"/>
              </a:rPr>
              <a:t>Introduction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20" dirty="0">
                <a:latin typeface="Tahoma"/>
                <a:cs typeface="Tahoma"/>
              </a:rPr>
              <a:t>to</a:t>
            </a:r>
            <a:r>
              <a:rPr sz="850" b="1" spc="-10" dirty="0">
                <a:latin typeface="Tahoma"/>
                <a:cs typeface="Tahoma"/>
              </a:rPr>
              <a:t> </a:t>
            </a:r>
            <a:r>
              <a:rPr sz="850" b="1" spc="20" dirty="0">
                <a:latin typeface="Tahoma"/>
                <a:cs typeface="Tahoma"/>
              </a:rPr>
              <a:t>Pandas:</a:t>
            </a:r>
            <a:r>
              <a:rPr sz="850" b="1" spc="-25" dirty="0">
                <a:latin typeface="Tahoma"/>
                <a:cs typeface="Tahoma"/>
              </a:rPr>
              <a:t> </a:t>
            </a:r>
            <a:endParaRPr lang="en-US" sz="850" b="1" spc="-25" dirty="0">
              <a:latin typeface="Tahoma"/>
              <a:cs typeface="Tahoma"/>
            </a:endParaRPr>
          </a:p>
          <a:p>
            <a:pPr marL="12700" marR="5080">
              <a:lnSpc>
                <a:spcPct val="104600"/>
              </a:lnSpc>
              <a:spcBef>
                <a:spcPts val="85"/>
              </a:spcBef>
            </a:pPr>
            <a:r>
              <a:rPr sz="850" spc="50" dirty="0">
                <a:latin typeface="Verdana"/>
                <a:cs typeface="Verdana"/>
              </a:rPr>
              <a:t>A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25" dirty="0">
                <a:latin typeface="Verdana"/>
                <a:cs typeface="Verdana"/>
              </a:rPr>
              <a:t>powerful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library </a:t>
            </a:r>
            <a:r>
              <a:rPr sz="850" spc="5" dirty="0">
                <a:latin typeface="Verdana"/>
                <a:cs typeface="Verdana"/>
              </a:rPr>
              <a:t>for </a:t>
            </a:r>
            <a:r>
              <a:rPr sz="850" spc="25" dirty="0">
                <a:latin typeface="Verdana"/>
                <a:cs typeface="Verdana"/>
              </a:rPr>
              <a:t>data </a:t>
            </a:r>
            <a:r>
              <a:rPr sz="850" spc="30" dirty="0">
                <a:latin typeface="Verdana"/>
                <a:cs typeface="Verdana"/>
              </a:rPr>
              <a:t>manipulation </a:t>
            </a:r>
            <a:r>
              <a:rPr sz="850" spc="45" dirty="0">
                <a:latin typeface="Verdana"/>
                <a:cs typeface="Verdana"/>
              </a:rPr>
              <a:t>and </a:t>
            </a:r>
            <a:r>
              <a:rPr sz="850" spc="50" dirty="0">
                <a:latin typeface="Verdana"/>
                <a:cs typeface="Verdana"/>
              </a:rPr>
              <a:t> </a:t>
            </a:r>
            <a:r>
              <a:rPr sz="850" spc="-15" dirty="0">
                <a:latin typeface="Verdana"/>
                <a:cs typeface="Verdana"/>
              </a:rPr>
              <a:t>analysis.</a:t>
            </a:r>
            <a:endParaRPr sz="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Verdana"/>
              <a:cs typeface="Verdana"/>
            </a:endParaRPr>
          </a:p>
          <a:p>
            <a:pPr marL="12700" marR="34290">
              <a:lnSpc>
                <a:spcPct val="104600"/>
              </a:lnSpc>
            </a:pPr>
            <a:r>
              <a:rPr sz="850" b="1" spc="60" dirty="0">
                <a:latin typeface="Tahoma"/>
                <a:cs typeface="Tahoma"/>
              </a:rPr>
              <a:t>NumPy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10" dirty="0">
                <a:latin typeface="Tahoma"/>
                <a:cs typeface="Tahoma"/>
              </a:rPr>
              <a:t>for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35" dirty="0">
                <a:latin typeface="Tahoma"/>
                <a:cs typeface="Tahoma"/>
              </a:rPr>
              <a:t>Numerical</a:t>
            </a:r>
            <a:r>
              <a:rPr sz="850" b="1" spc="-15" dirty="0">
                <a:latin typeface="Tahoma"/>
                <a:cs typeface="Tahoma"/>
              </a:rPr>
              <a:t> </a:t>
            </a:r>
            <a:r>
              <a:rPr sz="850" b="1" spc="35" dirty="0">
                <a:latin typeface="Tahoma"/>
                <a:cs typeface="Tahoma"/>
              </a:rPr>
              <a:t>Computing: </a:t>
            </a:r>
            <a:r>
              <a:rPr sz="850" b="1" spc="-235" dirty="0">
                <a:latin typeface="Tahoma"/>
                <a:cs typeface="Tahoma"/>
              </a:rPr>
              <a:t> </a:t>
            </a:r>
            <a:endParaRPr lang="en-US" sz="850" b="1" spc="-235" dirty="0">
              <a:latin typeface="Tahoma"/>
              <a:cs typeface="Tahoma"/>
            </a:endParaRPr>
          </a:p>
          <a:p>
            <a:pPr marL="12700" marR="34290">
              <a:lnSpc>
                <a:spcPct val="104600"/>
              </a:lnSpc>
            </a:pPr>
            <a:r>
              <a:rPr sz="850" spc="25" dirty="0">
                <a:latin typeface="Verdana"/>
                <a:cs typeface="Verdana"/>
              </a:rPr>
              <a:t>Discussing </a:t>
            </a:r>
            <a:r>
              <a:rPr sz="850" dirty="0">
                <a:latin typeface="Verdana"/>
                <a:cs typeface="Verdana"/>
              </a:rPr>
              <a:t>its </a:t>
            </a:r>
            <a:r>
              <a:rPr sz="850" spc="5" dirty="0">
                <a:latin typeface="Verdana"/>
                <a:cs typeface="Verdana"/>
              </a:rPr>
              <a:t>role </a:t>
            </a:r>
            <a:r>
              <a:rPr sz="850" spc="30" dirty="0">
                <a:latin typeface="Verdana"/>
                <a:cs typeface="Verdana"/>
              </a:rPr>
              <a:t>in </a:t>
            </a:r>
            <a:r>
              <a:rPr sz="850" spc="-15" dirty="0">
                <a:latin typeface="Verdana"/>
                <a:cs typeface="Verdana"/>
              </a:rPr>
              <a:t>array </a:t>
            </a:r>
            <a:r>
              <a:rPr sz="850" spc="-10" dirty="0">
                <a:latin typeface="Verdana"/>
                <a:cs typeface="Verdana"/>
              </a:rPr>
              <a:t> </a:t>
            </a:r>
            <a:r>
              <a:rPr sz="850" spc="5" dirty="0">
                <a:latin typeface="Verdana"/>
                <a:cs typeface="Verdana"/>
              </a:rPr>
              <a:t>operations.</a:t>
            </a:r>
            <a:endParaRPr sz="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Verdana"/>
              <a:cs typeface="Verdana"/>
            </a:endParaRPr>
          </a:p>
          <a:p>
            <a:pPr marL="12700" marR="6985">
              <a:lnSpc>
                <a:spcPct val="103400"/>
              </a:lnSpc>
              <a:spcBef>
                <a:spcPts val="5"/>
              </a:spcBef>
            </a:pPr>
            <a:r>
              <a:rPr sz="850" b="1" spc="25" dirty="0">
                <a:latin typeface="Tahoma"/>
                <a:cs typeface="Tahoma"/>
              </a:rPr>
              <a:t>Matplotlib </a:t>
            </a:r>
            <a:r>
              <a:rPr sz="850" b="1" spc="10" dirty="0">
                <a:latin typeface="Tahoma"/>
                <a:cs typeface="Tahoma"/>
              </a:rPr>
              <a:t>for </a:t>
            </a:r>
            <a:r>
              <a:rPr sz="850" b="1" spc="35" dirty="0">
                <a:latin typeface="Tahoma"/>
                <a:cs typeface="Tahoma"/>
              </a:rPr>
              <a:t>Data </a:t>
            </a:r>
            <a:r>
              <a:rPr sz="850" b="1" spc="10" dirty="0">
                <a:latin typeface="Tahoma"/>
                <a:cs typeface="Tahoma"/>
              </a:rPr>
              <a:t>Visualization:</a:t>
            </a:r>
            <a:endParaRPr lang="en-US" sz="850" b="1" spc="10" dirty="0">
              <a:latin typeface="Tahoma"/>
              <a:cs typeface="Tahoma"/>
            </a:endParaRPr>
          </a:p>
          <a:p>
            <a:pPr marL="12700" marR="6985">
              <a:lnSpc>
                <a:spcPct val="103400"/>
              </a:lnSpc>
              <a:spcBef>
                <a:spcPts val="5"/>
              </a:spcBef>
            </a:pPr>
            <a:r>
              <a:rPr sz="850" spc="50" dirty="0">
                <a:latin typeface="Verdana"/>
                <a:cs typeface="Verdana"/>
              </a:rPr>
              <a:t>A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brief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5" dirty="0">
                <a:latin typeface="Verdana"/>
                <a:cs typeface="Verdana"/>
              </a:rPr>
              <a:t>overview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5" dirty="0">
                <a:latin typeface="Verdana"/>
                <a:cs typeface="Verdana"/>
              </a:rPr>
              <a:t>for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30" dirty="0">
                <a:latin typeface="Verdana"/>
                <a:cs typeface="Verdana"/>
              </a:rPr>
              <a:t>plotting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data.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38988" y="349160"/>
            <a:ext cx="2676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40" dirty="0">
                <a:latin typeface="Tahoma"/>
                <a:cs typeface="Tahoma"/>
              </a:rPr>
              <a:t>Beyond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b="1" spc="20" dirty="0">
                <a:latin typeface="Tahoma"/>
                <a:cs typeface="Tahoma"/>
              </a:rPr>
              <a:t>Basics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50" dirty="0">
                <a:latin typeface="Tahoma"/>
                <a:cs typeface="Tahoma"/>
              </a:rPr>
              <a:t>-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b="1" spc="20" dirty="0">
                <a:latin typeface="Tahoma"/>
                <a:cs typeface="Tahoma"/>
              </a:rPr>
              <a:t>Leveraging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5" dirty="0">
                <a:latin typeface="Tahoma"/>
                <a:cs typeface="Tahoma"/>
              </a:rPr>
              <a:t>Libraries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239217"/>
            <a:ext cx="2484755" cy="36830"/>
          </a:xfrm>
          <a:custGeom>
            <a:avLst/>
            <a:gdLst/>
            <a:ahLst/>
            <a:cxnLst/>
            <a:rect l="l" t="t" r="r" b="b"/>
            <a:pathLst>
              <a:path w="2484755" h="36829">
                <a:moveTo>
                  <a:pt x="2484729" y="0"/>
                </a:moveTo>
                <a:lnTo>
                  <a:pt x="0" y="0"/>
                </a:lnTo>
                <a:lnTo>
                  <a:pt x="0" y="36525"/>
                </a:lnTo>
                <a:lnTo>
                  <a:pt x="2484729" y="36525"/>
                </a:lnTo>
                <a:lnTo>
                  <a:pt x="2484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E67C8-3011-656A-52FB-DD532847550C}"/>
              </a:ext>
            </a:extLst>
          </p:cNvPr>
          <p:cNvSpPr txBox="1"/>
          <p:nvPr/>
        </p:nvSpPr>
        <p:spPr>
          <a:xfrm>
            <a:off x="3308350" y="234896"/>
            <a:ext cx="220979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/>
              <a:t>Demonstrating Data Manipulation with Pandas</a:t>
            </a:r>
          </a:p>
          <a:p>
            <a:endParaRPr lang="en-IN" sz="800" dirty="0"/>
          </a:p>
          <a:p>
            <a:r>
              <a:rPr lang="en-IN" sz="800" dirty="0"/>
              <a:t>import pandas as pd</a:t>
            </a:r>
          </a:p>
          <a:p>
            <a:r>
              <a:rPr lang="en-IN" sz="800" dirty="0"/>
              <a:t># Creating a </a:t>
            </a:r>
            <a:r>
              <a:rPr lang="en-IN" sz="800" dirty="0" err="1"/>
              <a:t>DataFrame</a:t>
            </a:r>
            <a:endParaRPr lang="en-IN" sz="800" dirty="0"/>
          </a:p>
          <a:p>
            <a:r>
              <a:rPr lang="en-IN" sz="800" dirty="0"/>
              <a:t>data = {'Name': ['Alice', 'Bob', 'Charlie', 'David'],</a:t>
            </a:r>
          </a:p>
          <a:p>
            <a:r>
              <a:rPr lang="en-IN" sz="800" dirty="0"/>
              <a:t>        'Age': [25, 30, 22, 35],</a:t>
            </a:r>
          </a:p>
          <a:p>
            <a:r>
              <a:rPr lang="en-IN" sz="800" dirty="0"/>
              <a:t>        'City': ['New York', 'San Francisco', 'Los Angeles', 'Chicago']}</a:t>
            </a:r>
          </a:p>
          <a:p>
            <a:r>
              <a:rPr lang="en-IN" sz="800" dirty="0" err="1"/>
              <a:t>df</a:t>
            </a:r>
            <a:r>
              <a:rPr lang="en-IN" sz="800" dirty="0"/>
              <a:t> = </a:t>
            </a:r>
            <a:r>
              <a:rPr lang="en-IN" sz="800" dirty="0" err="1"/>
              <a:t>pd.DataFrame</a:t>
            </a:r>
            <a:r>
              <a:rPr lang="en-IN" sz="800" dirty="0"/>
              <a:t>(data)</a:t>
            </a:r>
          </a:p>
          <a:p>
            <a:r>
              <a:rPr lang="en-IN" sz="800" dirty="0"/>
              <a:t># Displaying the Original </a:t>
            </a:r>
            <a:r>
              <a:rPr lang="en-IN" sz="800" dirty="0" err="1"/>
              <a:t>DataFrame</a:t>
            </a:r>
            <a:endParaRPr lang="en-IN" sz="800" dirty="0"/>
          </a:p>
          <a:p>
            <a:r>
              <a:rPr lang="en-IN" sz="800" dirty="0"/>
              <a:t>print("Original </a:t>
            </a:r>
            <a:r>
              <a:rPr lang="en-IN" sz="800" dirty="0" err="1"/>
              <a:t>DataFrame</a:t>
            </a:r>
            <a:r>
              <a:rPr lang="en-IN" sz="800" dirty="0"/>
              <a:t>:")</a:t>
            </a:r>
          </a:p>
          <a:p>
            <a:r>
              <a:rPr lang="en-IN" sz="800" dirty="0"/>
              <a:t>print(</a:t>
            </a:r>
            <a:r>
              <a:rPr lang="en-IN" sz="800" dirty="0" err="1"/>
              <a:t>df</a:t>
            </a:r>
            <a:r>
              <a:rPr lang="en-IN" sz="800" dirty="0"/>
              <a:t>)</a:t>
            </a:r>
          </a:p>
          <a:p>
            <a:r>
              <a:rPr lang="en-IN" sz="800" dirty="0"/>
              <a:t># Adding a new column</a:t>
            </a:r>
          </a:p>
          <a:p>
            <a:r>
              <a:rPr lang="en-IN" sz="800" dirty="0" err="1"/>
              <a:t>df</a:t>
            </a:r>
            <a:r>
              <a:rPr lang="en-IN" sz="800" dirty="0"/>
              <a:t>['Salary'] = [60000, 80000, 55000, 70000]</a:t>
            </a:r>
          </a:p>
          <a:p>
            <a:r>
              <a:rPr lang="en-IN" sz="800" dirty="0"/>
              <a:t># Filtering data based on a condition</a:t>
            </a:r>
          </a:p>
          <a:p>
            <a:r>
              <a:rPr lang="en-IN" sz="800" dirty="0" err="1"/>
              <a:t>young_people</a:t>
            </a:r>
            <a:r>
              <a:rPr lang="en-IN" sz="800" dirty="0"/>
              <a:t> = </a:t>
            </a:r>
            <a:r>
              <a:rPr lang="en-IN" sz="800" dirty="0" err="1"/>
              <a:t>df</a:t>
            </a:r>
            <a:r>
              <a:rPr lang="en-IN" sz="800" dirty="0"/>
              <a:t>[</a:t>
            </a:r>
            <a:r>
              <a:rPr lang="en-IN" sz="800" dirty="0" err="1"/>
              <a:t>df</a:t>
            </a:r>
            <a:r>
              <a:rPr lang="en-IN" sz="800" dirty="0"/>
              <a:t>['Age'] &lt; 30]</a:t>
            </a:r>
          </a:p>
          <a:p>
            <a:r>
              <a:rPr lang="en-IN" sz="800" dirty="0"/>
              <a:t># Displaying the Modified </a:t>
            </a:r>
            <a:r>
              <a:rPr lang="en-IN" sz="800" dirty="0" err="1"/>
              <a:t>DataFrame</a:t>
            </a:r>
            <a:endParaRPr lang="en-IN" sz="800" dirty="0"/>
          </a:p>
          <a:p>
            <a:r>
              <a:rPr lang="en-IN" sz="800" dirty="0"/>
              <a:t>print("\</a:t>
            </a:r>
            <a:r>
              <a:rPr lang="en-IN" sz="800" dirty="0" err="1"/>
              <a:t>nDataFrame</a:t>
            </a:r>
            <a:r>
              <a:rPr lang="en-IN" sz="800" dirty="0"/>
              <a:t> after Data Manipulation:")</a:t>
            </a:r>
          </a:p>
          <a:p>
            <a:r>
              <a:rPr lang="en-IN" sz="800" dirty="0"/>
              <a:t>print(</a:t>
            </a:r>
            <a:r>
              <a:rPr lang="en-IN" sz="800" dirty="0" err="1"/>
              <a:t>df</a:t>
            </a:r>
            <a:r>
              <a:rPr lang="en-IN" sz="800" dirty="0"/>
              <a:t>)</a:t>
            </a:r>
          </a:p>
          <a:p>
            <a:endParaRPr lang="en-IN" sz="800" dirty="0"/>
          </a:p>
          <a:p>
            <a:r>
              <a:rPr lang="en-IN" sz="800" dirty="0"/>
              <a:t># Displaying the Filtered </a:t>
            </a:r>
            <a:r>
              <a:rPr lang="en-IN" sz="800" dirty="0" err="1"/>
              <a:t>DataFrame</a:t>
            </a:r>
            <a:endParaRPr lang="en-IN" sz="800" dirty="0"/>
          </a:p>
          <a:p>
            <a:r>
              <a:rPr lang="en-IN" sz="800" dirty="0"/>
              <a:t>print("\</a:t>
            </a:r>
            <a:r>
              <a:rPr lang="en-IN" sz="800" dirty="0" err="1"/>
              <a:t>nYoung</a:t>
            </a:r>
            <a:r>
              <a:rPr lang="en-IN" sz="800" dirty="0"/>
              <a:t> People (Age &lt; 30):")</a:t>
            </a:r>
          </a:p>
          <a:p>
            <a:r>
              <a:rPr lang="en-IN" sz="800" dirty="0"/>
              <a:t>print(</a:t>
            </a:r>
            <a:r>
              <a:rPr lang="en-IN" sz="800" dirty="0" err="1"/>
              <a:t>young_people</a:t>
            </a:r>
            <a:r>
              <a:rPr lang="en-IN" sz="8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92" y="711446"/>
            <a:ext cx="2210229" cy="2121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12695" marR="140335">
              <a:lnSpc>
                <a:spcPct val="103899"/>
              </a:lnSpc>
              <a:spcBef>
                <a:spcPts val="75"/>
              </a:spcBef>
            </a:pPr>
            <a:r>
              <a:rPr spc="40" dirty="0"/>
              <a:t>Python</a:t>
            </a:r>
            <a:r>
              <a:rPr spc="-90" dirty="0"/>
              <a:t> </a:t>
            </a:r>
            <a:r>
              <a:rPr spc="25" dirty="0"/>
              <a:t>functions</a:t>
            </a:r>
            <a:r>
              <a:rPr spc="-85" dirty="0"/>
              <a:t> </a:t>
            </a:r>
            <a:r>
              <a:rPr spc="15" dirty="0"/>
              <a:t>improve</a:t>
            </a:r>
            <a:r>
              <a:rPr spc="-85" dirty="0"/>
              <a:t> </a:t>
            </a:r>
            <a:r>
              <a:rPr spc="40" dirty="0"/>
              <a:t>code</a:t>
            </a:r>
            <a:r>
              <a:rPr spc="-85" dirty="0"/>
              <a:t> </a:t>
            </a:r>
            <a:r>
              <a:rPr spc="15" dirty="0"/>
              <a:t>structure</a:t>
            </a:r>
            <a:r>
              <a:rPr spc="-90" dirty="0"/>
              <a:t> </a:t>
            </a:r>
            <a:r>
              <a:rPr spc="40" dirty="0"/>
              <a:t>and </a:t>
            </a:r>
            <a:r>
              <a:rPr spc="-335" dirty="0"/>
              <a:t> </a:t>
            </a:r>
            <a:r>
              <a:rPr spc="15" dirty="0"/>
              <a:t>execution</a:t>
            </a:r>
            <a:r>
              <a:rPr spc="-90" dirty="0"/>
              <a:t> </a:t>
            </a:r>
            <a:r>
              <a:rPr dirty="0"/>
              <a:t>efﬁciency.</a:t>
            </a:r>
          </a:p>
          <a:p>
            <a:pPr marL="2499995">
              <a:lnSpc>
                <a:spcPct val="100000"/>
              </a:lnSpc>
              <a:spcBef>
                <a:spcPts val="5"/>
              </a:spcBef>
            </a:pPr>
            <a:endParaRPr dirty="0"/>
          </a:p>
          <a:p>
            <a:pPr marL="2512695" marR="577215">
              <a:lnSpc>
                <a:spcPct val="103899"/>
              </a:lnSpc>
              <a:spcBef>
                <a:spcPts val="5"/>
              </a:spcBef>
            </a:pPr>
            <a:r>
              <a:rPr spc="35" dirty="0"/>
              <a:t>Modules</a:t>
            </a:r>
            <a:r>
              <a:rPr spc="-90" dirty="0"/>
              <a:t> </a:t>
            </a:r>
            <a:r>
              <a:rPr spc="25" dirty="0"/>
              <a:t>enable</a:t>
            </a:r>
            <a:r>
              <a:rPr spc="-85" dirty="0"/>
              <a:t> </a:t>
            </a:r>
            <a:r>
              <a:rPr spc="40" dirty="0"/>
              <a:t>code</a:t>
            </a:r>
            <a:r>
              <a:rPr spc="-85" dirty="0"/>
              <a:t> </a:t>
            </a:r>
            <a:r>
              <a:rPr spc="15" dirty="0"/>
              <a:t>organization</a:t>
            </a:r>
            <a:r>
              <a:rPr spc="-85" dirty="0"/>
              <a:t> </a:t>
            </a:r>
            <a:r>
              <a:rPr spc="40" dirty="0"/>
              <a:t>and </a:t>
            </a:r>
            <a:r>
              <a:rPr spc="-335" dirty="0"/>
              <a:t> </a:t>
            </a:r>
            <a:r>
              <a:rPr spc="-15" dirty="0"/>
              <a:t>reusability.</a:t>
            </a:r>
          </a:p>
          <a:p>
            <a:pPr marL="2499995">
              <a:lnSpc>
                <a:spcPct val="100000"/>
              </a:lnSpc>
              <a:spcBef>
                <a:spcPts val="10"/>
              </a:spcBef>
            </a:pPr>
            <a:endParaRPr spc="-15" dirty="0"/>
          </a:p>
          <a:p>
            <a:pPr marL="2512695" marR="5080">
              <a:lnSpc>
                <a:spcPct val="103200"/>
              </a:lnSpc>
              <a:spcBef>
                <a:spcPts val="5"/>
              </a:spcBef>
            </a:pPr>
            <a:r>
              <a:rPr spc="20" dirty="0"/>
              <a:t>Python's data </a:t>
            </a:r>
            <a:r>
              <a:rPr spc="30" dirty="0"/>
              <a:t>manipulation </a:t>
            </a:r>
            <a:r>
              <a:rPr dirty="0"/>
              <a:t>capabilities, </a:t>
            </a:r>
            <a:r>
              <a:rPr spc="5" dirty="0"/>
              <a:t> </a:t>
            </a:r>
            <a:r>
              <a:rPr spc="35" dirty="0"/>
              <a:t>including</a:t>
            </a:r>
            <a:r>
              <a:rPr spc="-75" dirty="0"/>
              <a:t> </a:t>
            </a:r>
            <a:r>
              <a:rPr spc="5" dirty="0"/>
              <a:t>Pandas,</a:t>
            </a:r>
            <a:r>
              <a:rPr spc="-75" dirty="0"/>
              <a:t> </a:t>
            </a:r>
            <a:r>
              <a:rPr spc="20" dirty="0"/>
              <a:t>NumPy,</a:t>
            </a:r>
            <a:r>
              <a:rPr spc="-75" dirty="0"/>
              <a:t> </a:t>
            </a:r>
            <a:r>
              <a:rPr spc="40" dirty="0"/>
              <a:t>and</a:t>
            </a:r>
            <a:r>
              <a:rPr spc="-70" dirty="0"/>
              <a:t> </a:t>
            </a:r>
            <a:r>
              <a:rPr spc="10" dirty="0"/>
              <a:t>Matplotlib,</a:t>
            </a:r>
            <a:r>
              <a:rPr spc="-75" dirty="0"/>
              <a:t> </a:t>
            </a:r>
            <a:r>
              <a:rPr spc="15" dirty="0"/>
              <a:t>allow </a:t>
            </a:r>
            <a:r>
              <a:rPr spc="-335" dirty="0"/>
              <a:t> </a:t>
            </a:r>
            <a:r>
              <a:rPr spc="-15" dirty="0"/>
              <a:t>f</a:t>
            </a:r>
            <a:r>
              <a:rPr spc="30" dirty="0"/>
              <a:t>o</a:t>
            </a:r>
            <a:r>
              <a:rPr spc="-20" dirty="0"/>
              <a:t>r</a:t>
            </a:r>
            <a:r>
              <a:rPr spc="-85" dirty="0"/>
              <a:t> </a:t>
            </a:r>
            <a:r>
              <a:rPr spc="15" dirty="0"/>
              <a:t>e</a:t>
            </a:r>
            <a:r>
              <a:rPr spc="-10" dirty="0"/>
              <a:t>f</a:t>
            </a:r>
            <a:r>
              <a:rPr spc="70" dirty="0"/>
              <a:t>ﬁ</a:t>
            </a:r>
            <a:r>
              <a:rPr spc="50" dirty="0"/>
              <a:t>c</a:t>
            </a:r>
            <a:r>
              <a:rPr spc="-5" dirty="0"/>
              <a:t>i</a:t>
            </a:r>
            <a:r>
              <a:rPr spc="15" dirty="0"/>
              <a:t>e</a:t>
            </a:r>
            <a:r>
              <a:rPr spc="55" dirty="0"/>
              <a:t>n</a:t>
            </a:r>
            <a:r>
              <a:rPr spc="20" dirty="0"/>
              <a:t>t</a:t>
            </a:r>
            <a:r>
              <a:rPr spc="-85" dirty="0"/>
              <a:t> </a:t>
            </a:r>
            <a:r>
              <a:rPr spc="65" dirty="0"/>
              <a:t>d</a:t>
            </a:r>
            <a:r>
              <a:rPr spc="-5" dirty="0"/>
              <a:t>a</a:t>
            </a:r>
            <a:r>
              <a:rPr spc="15" dirty="0"/>
              <a:t>t</a:t>
            </a:r>
            <a:r>
              <a:rPr dirty="0"/>
              <a:t>a</a:t>
            </a:r>
            <a:r>
              <a:rPr spc="-85" dirty="0"/>
              <a:t> </a:t>
            </a:r>
            <a:r>
              <a:rPr spc="65" dirty="0"/>
              <a:t>p</a:t>
            </a:r>
            <a:r>
              <a:rPr spc="-35" dirty="0"/>
              <a:t>r</a:t>
            </a:r>
            <a:r>
              <a:rPr spc="30" dirty="0"/>
              <a:t>o</a:t>
            </a:r>
            <a:r>
              <a:rPr spc="45" dirty="0"/>
              <a:t>c</a:t>
            </a:r>
            <a:r>
              <a:rPr spc="15" dirty="0"/>
              <a:t>e</a:t>
            </a:r>
            <a:r>
              <a:rPr spc="-30" dirty="0"/>
              <a:t>ss</a:t>
            </a:r>
            <a:r>
              <a:rPr spc="-5" dirty="0"/>
              <a:t>i</a:t>
            </a:r>
            <a:r>
              <a:rPr spc="60" dirty="0"/>
              <a:t>n</a:t>
            </a:r>
            <a:r>
              <a:rPr spc="70" dirty="0"/>
              <a:t>g</a:t>
            </a:r>
            <a:r>
              <a:rPr spc="-150" dirty="0"/>
              <a:t>,</a:t>
            </a:r>
            <a:r>
              <a:rPr spc="-85" dirty="0"/>
              <a:t> </a:t>
            </a:r>
            <a:r>
              <a:rPr spc="-5" dirty="0"/>
              <a:t>a</a:t>
            </a:r>
            <a:r>
              <a:rPr spc="55" dirty="0"/>
              <a:t>n</a:t>
            </a:r>
            <a:r>
              <a:rPr spc="-5" dirty="0"/>
              <a:t>al</a:t>
            </a:r>
            <a:r>
              <a:rPr spc="-50" dirty="0"/>
              <a:t>y</a:t>
            </a:r>
            <a:r>
              <a:rPr spc="-30" dirty="0"/>
              <a:t>s</a:t>
            </a:r>
            <a:r>
              <a:rPr spc="-5" dirty="0"/>
              <a:t>i</a:t>
            </a:r>
            <a:r>
              <a:rPr spc="-30" dirty="0"/>
              <a:t>s</a:t>
            </a:r>
            <a:r>
              <a:rPr spc="-150" dirty="0"/>
              <a:t>,</a:t>
            </a:r>
            <a:r>
              <a:rPr spc="-85" dirty="0"/>
              <a:t> </a:t>
            </a:r>
            <a:r>
              <a:rPr spc="-5" dirty="0"/>
              <a:t>a</a:t>
            </a:r>
            <a:r>
              <a:rPr spc="60" dirty="0"/>
              <a:t>n</a:t>
            </a:r>
            <a:r>
              <a:rPr spc="50" dirty="0"/>
              <a:t>d  </a:t>
            </a:r>
            <a:r>
              <a:rPr spc="5" dirty="0"/>
              <a:t>visualization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41578" y="308320"/>
            <a:ext cx="2472055" cy="2374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50" b="1" spc="75" dirty="0">
                <a:latin typeface="Tahoma"/>
                <a:cs typeface="Tahoma"/>
              </a:rPr>
              <a:t>Embracing</a:t>
            </a:r>
            <a:r>
              <a:rPr sz="1350" b="1" spc="-45" dirty="0">
                <a:latin typeface="Tahoma"/>
                <a:cs typeface="Tahoma"/>
              </a:rPr>
              <a:t> </a:t>
            </a:r>
            <a:r>
              <a:rPr sz="1350" b="1" spc="45" dirty="0">
                <a:latin typeface="Tahoma"/>
                <a:cs typeface="Tahoma"/>
              </a:rPr>
              <a:t>Python's</a:t>
            </a:r>
            <a:r>
              <a:rPr sz="1350" b="1" spc="-40" dirty="0">
                <a:latin typeface="Tahoma"/>
                <a:cs typeface="Tahoma"/>
              </a:rPr>
              <a:t> </a:t>
            </a:r>
            <a:r>
              <a:rPr sz="1350" b="1" spc="70" dirty="0">
                <a:latin typeface="Tahoma"/>
                <a:cs typeface="Tahoma"/>
              </a:rPr>
              <a:t>Magic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5807" y="219824"/>
            <a:ext cx="2611120" cy="42545"/>
          </a:xfrm>
          <a:custGeom>
            <a:avLst/>
            <a:gdLst/>
            <a:ahLst/>
            <a:cxnLst/>
            <a:rect l="l" t="t" r="r" b="b"/>
            <a:pathLst>
              <a:path w="2611120" h="42545">
                <a:moveTo>
                  <a:pt x="2610916" y="5613"/>
                </a:moveTo>
                <a:lnTo>
                  <a:pt x="63" y="0"/>
                </a:lnTo>
                <a:lnTo>
                  <a:pt x="0" y="36550"/>
                </a:lnTo>
                <a:lnTo>
                  <a:pt x="2610916" y="42138"/>
                </a:lnTo>
                <a:lnTo>
                  <a:pt x="2610916" y="5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688</Words>
  <Application>Microsoft Office PowerPoint</Application>
  <PresentationFormat>Custom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Tahoma</vt:lpstr>
      <vt:lpstr>Verdana</vt:lpstr>
      <vt:lpstr>Office Theme</vt:lpstr>
      <vt:lpstr>PowerPoint Presentation</vt:lpstr>
      <vt:lpstr>Introduction</vt:lpstr>
      <vt:lpstr>The Building Blocks:  Functions in Python</vt:lpstr>
      <vt:lpstr>Modules are Python ﬁles containing  Python deﬁnitions and statements. They  help in organizing code and promoting  code reusability.</vt:lpstr>
      <vt:lpstr>Putting it into Practice</vt:lpstr>
      <vt:lpstr>Data manipulation is a key aspect of  programming. Python provides powerful  tools for working with data, making it a  preferred language for data scientists and  analysts.</vt:lpstr>
      <vt:lpstr>Lists: Ordered, mutable sequences.</vt:lpstr>
      <vt:lpstr>Beyond Basics - Leveraging Libraries</vt:lpstr>
      <vt:lpstr>Embracing Python's Magic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Dharitri Raj</cp:lastModifiedBy>
  <cp:revision>4</cp:revision>
  <dcterms:created xsi:type="dcterms:W3CDTF">2023-11-22T12:12:14Z</dcterms:created>
  <dcterms:modified xsi:type="dcterms:W3CDTF">2023-11-23T16:36:28Z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LastSaved">
    <vt:filetime>2023-11-22T00:00:00Z</vt:filetime>
  </property>
</Properties>
</file>