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69" r:id="rId4"/>
    <p:sldId id="265" r:id="rId5"/>
    <p:sldId id="267" r:id="rId6"/>
    <p:sldId id="266" r:id="rId7"/>
    <p:sldId id="268" r:id="rId8"/>
    <p:sldId id="258" r:id="rId9"/>
    <p:sldId id="260" r:id="rId10"/>
    <p:sldId id="264" r:id="rId11"/>
    <p:sldId id="262" r:id="rId12"/>
    <p:sldId id="261" r:id="rId13"/>
    <p:sldId id="263" r:id="rId14"/>
  </p:sldIdLst>
  <p:sldSz cx="14630400" cy="8229600"/>
  <p:notesSz cx="8229600" cy="14630400"/>
  <p:embeddedFontLst>
    <p:embeddedFont>
      <p:font typeface="Instrument Sans Medium" panose="020B0604020202020204" charset="0"/>
      <p:regular r:id="rId16"/>
    </p:embeddedFont>
    <p:embeddedFont>
      <p:font typeface="Inter"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8" d="100"/>
          <a:sy n="68" d="100"/>
        </p:scale>
        <p:origin x="1140"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82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vscode-file://vscode-app/c:/Users/inesh/AppData/Local/Programs/Microsoft%20VS%20Code/resources/app/out/vs/code/electron-sandbox/workbench/workbench.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vscode-file://vscode-app/c:/Users/inesh/AppData/Local/Programs/Microsoft%20VS%20Code/resources/app/out/vs/code/electron-sandbox/workbench/workbench.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9753"/>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Combating Misinformation: A Fake News Detection Web App</a:t>
            </a:r>
            <a:endParaRPr lang="en-US" sz="4450" dirty="0"/>
          </a:p>
        </p:txBody>
      </p:sp>
      <p:sp>
        <p:nvSpPr>
          <p:cNvPr id="4" name="Text 1"/>
          <p:cNvSpPr/>
          <p:nvPr/>
        </p:nvSpPr>
        <p:spPr>
          <a:xfrm>
            <a:off x="793790" y="4296251"/>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The spread of fake news threatens society’s trust. Our web app leverages AI to analyze and verify news articles. Combining advanced APIs and visual insights, users receive clear identification of fake news and reliable explanations.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1FDEB-172E-9500-80CF-BB6323B79D46}"/>
              </a:ext>
            </a:extLst>
          </p:cNvPr>
          <p:cNvPicPr>
            <a:picLocks noChangeAspect="1"/>
          </p:cNvPicPr>
          <p:nvPr/>
        </p:nvPicPr>
        <p:blipFill>
          <a:blip r:embed="rId2"/>
          <a:stretch>
            <a:fillRect/>
          </a:stretch>
        </p:blipFill>
        <p:spPr>
          <a:xfrm>
            <a:off x="0" y="0"/>
            <a:ext cx="6728867" cy="8229600"/>
          </a:xfrm>
          <a:prstGeom prst="rect">
            <a:avLst/>
          </a:prstGeom>
        </p:spPr>
      </p:pic>
      <p:pic>
        <p:nvPicPr>
          <p:cNvPr id="11" name="Picture 10">
            <a:extLst>
              <a:ext uri="{FF2B5EF4-FFF2-40B4-BE49-F238E27FC236}">
                <a16:creationId xmlns:a16="http://schemas.microsoft.com/office/drawing/2014/main" id="{DBCCD415-3A6E-017F-41B8-B05393B028F4}"/>
              </a:ext>
            </a:extLst>
          </p:cNvPr>
          <p:cNvPicPr>
            <a:picLocks noChangeAspect="1"/>
          </p:cNvPicPr>
          <p:nvPr/>
        </p:nvPicPr>
        <p:blipFill>
          <a:blip r:embed="rId3"/>
          <a:stretch>
            <a:fillRect/>
          </a:stretch>
        </p:blipFill>
        <p:spPr>
          <a:xfrm>
            <a:off x="6728867" y="0"/>
            <a:ext cx="7901533" cy="8229600"/>
          </a:xfrm>
          <a:prstGeom prst="rect">
            <a:avLst/>
          </a:prstGeom>
        </p:spPr>
      </p:pic>
    </p:spTree>
    <p:extLst>
      <p:ext uri="{BB962C8B-B14F-4D97-AF65-F5344CB8AC3E}">
        <p14:creationId xmlns:p14="http://schemas.microsoft.com/office/powerpoint/2010/main" val="2357998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539960"/>
            <a:ext cx="9790033" cy="708779"/>
          </a:xfrm>
          <a:prstGeom prst="rect">
            <a:avLst/>
          </a:prstGeom>
          <a:noFill/>
          <a:ln/>
        </p:spPr>
        <p:txBody>
          <a:bodyPr wrap="non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Tech Stack: Powering the Application</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Backend</a:t>
            </a:r>
            <a:endParaRPr lang="en-US" sz="2200" dirty="0"/>
          </a:p>
        </p:txBody>
      </p:sp>
      <p:sp>
        <p:nvSpPr>
          <p:cNvPr id="4" name="Text 2"/>
          <p:cNvSpPr/>
          <p:nvPr/>
        </p:nvSpPr>
        <p:spPr>
          <a:xfrm>
            <a:off x="793790" y="4396859"/>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FastAPI enables fast, scalable API endpoints for data handling.</a:t>
            </a:r>
            <a:endParaRPr lang="en-US" sz="1750" dirty="0"/>
          </a:p>
        </p:txBody>
      </p:sp>
      <p:sp>
        <p:nvSpPr>
          <p:cNvPr id="5" name="Text 3"/>
          <p:cNvSpPr/>
          <p:nvPr/>
        </p:nvSpPr>
        <p:spPr>
          <a:xfrm>
            <a:off x="4200406" y="38157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Frontend</a:t>
            </a:r>
            <a:endParaRPr lang="en-US" sz="2200" dirty="0"/>
          </a:p>
        </p:txBody>
      </p:sp>
      <p:sp>
        <p:nvSpPr>
          <p:cNvPr id="6" name="Text 4"/>
          <p:cNvSpPr/>
          <p:nvPr/>
        </p:nvSpPr>
        <p:spPr>
          <a:xfrm>
            <a:off x="4200406" y="4396859"/>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Streamlit delivers an interactive, responsive user interface.</a:t>
            </a:r>
            <a:endParaRPr lang="en-US" sz="1750" dirty="0"/>
          </a:p>
        </p:txBody>
      </p:sp>
      <p:sp>
        <p:nvSpPr>
          <p:cNvPr id="7" name="Text 5"/>
          <p:cNvSpPr/>
          <p:nvPr/>
        </p:nvSpPr>
        <p:spPr>
          <a:xfrm>
            <a:off x="7607022" y="38157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Model</a:t>
            </a:r>
            <a:endParaRPr lang="en-US" sz="2200" dirty="0"/>
          </a:p>
        </p:txBody>
      </p:sp>
      <p:sp>
        <p:nvSpPr>
          <p:cNvPr id="8" name="Text 6"/>
          <p:cNvSpPr/>
          <p:nvPr/>
        </p:nvSpPr>
        <p:spPr>
          <a:xfrm>
            <a:off x="7607022" y="4396859"/>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Gemini 1.5 Pro via API powers intelligent news verification.</a:t>
            </a:r>
            <a:endParaRPr lang="en-US" sz="1750" dirty="0"/>
          </a:p>
        </p:txBody>
      </p:sp>
      <p:sp>
        <p:nvSpPr>
          <p:cNvPr id="9" name="Text 7"/>
          <p:cNvSpPr/>
          <p:nvPr/>
        </p:nvSpPr>
        <p:spPr>
          <a:xfrm>
            <a:off x="11013638" y="38157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Deployment</a:t>
            </a:r>
            <a:endParaRPr lang="en-US" sz="2200" dirty="0"/>
          </a:p>
        </p:txBody>
      </p:sp>
      <p:sp>
        <p:nvSpPr>
          <p:cNvPr id="10" name="Text 8"/>
          <p:cNvSpPr/>
          <p:nvPr/>
        </p:nvSpPr>
        <p:spPr>
          <a:xfrm>
            <a:off x="11013638" y="4396859"/>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Hosted on Render for seamless accessibility anytime, anywhere.</a:t>
            </a:r>
            <a:endParaRPr lang="en-US" sz="1750" dirty="0"/>
          </a:p>
        </p:txBody>
      </p:sp>
      <p:sp>
        <p:nvSpPr>
          <p:cNvPr id="11" name="Rectangle 10">
            <a:extLst>
              <a:ext uri="{FF2B5EF4-FFF2-40B4-BE49-F238E27FC236}">
                <a16:creationId xmlns:a16="http://schemas.microsoft.com/office/drawing/2014/main" id="{84529C69-49A6-CA3F-0013-31D69201B4EA}"/>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90807"/>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Visualization: Interactive Insights for Users</a:t>
            </a:r>
            <a:endParaRPr lang="en-US" sz="4450" dirty="0"/>
          </a:p>
        </p:txBody>
      </p:sp>
      <p:pic>
        <p:nvPicPr>
          <p:cNvPr id="4" name="Image 1" descr="preencoded.png"/>
          <p:cNvPicPr>
            <a:picLocks noChangeAspect="1"/>
          </p:cNvPicPr>
          <p:nvPr/>
        </p:nvPicPr>
        <p:blipFill>
          <a:blip r:embed="rId4"/>
          <a:stretch>
            <a:fillRect/>
          </a:stretch>
        </p:blipFill>
        <p:spPr>
          <a:xfrm>
            <a:off x="6280190" y="3448526"/>
            <a:ext cx="566976" cy="566976"/>
          </a:xfrm>
          <a:prstGeom prst="rect">
            <a:avLst/>
          </a:prstGeom>
        </p:spPr>
      </p:pic>
      <p:sp>
        <p:nvSpPr>
          <p:cNvPr id="5" name="Text 1"/>
          <p:cNvSpPr/>
          <p:nvPr/>
        </p:nvSpPr>
        <p:spPr>
          <a:xfrm>
            <a:off x="6280190" y="4242316"/>
            <a:ext cx="2329815" cy="708660"/>
          </a:xfrm>
          <a:prstGeom prst="rect">
            <a:avLst/>
          </a:prstGeom>
          <a:noFill/>
          <a:ln/>
        </p:spPr>
        <p:txBody>
          <a:bodyPr wrap="squar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Sentiment Distribution</a:t>
            </a:r>
            <a:endParaRPr lang="en-US" sz="2200" dirty="0"/>
          </a:p>
        </p:txBody>
      </p:sp>
      <p:sp>
        <p:nvSpPr>
          <p:cNvPr id="6" name="Text 2"/>
          <p:cNvSpPr/>
          <p:nvPr/>
        </p:nvSpPr>
        <p:spPr>
          <a:xfrm>
            <a:off x="6280190" y="5087064"/>
            <a:ext cx="2329815" cy="1451610"/>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Graphical view of emotional tone across news samples.</a:t>
            </a:r>
            <a:endParaRPr lang="en-US" sz="1750" dirty="0"/>
          </a:p>
        </p:txBody>
      </p:sp>
      <p:pic>
        <p:nvPicPr>
          <p:cNvPr id="7" name="Image 2" descr="preencoded.png"/>
          <p:cNvPicPr>
            <a:picLocks noChangeAspect="1"/>
          </p:cNvPicPr>
          <p:nvPr/>
        </p:nvPicPr>
        <p:blipFill>
          <a:blip r:embed="rId5"/>
          <a:stretch>
            <a:fillRect/>
          </a:stretch>
        </p:blipFill>
        <p:spPr>
          <a:xfrm>
            <a:off x="8893493" y="3448526"/>
            <a:ext cx="566976" cy="566976"/>
          </a:xfrm>
          <a:prstGeom prst="rect">
            <a:avLst/>
          </a:prstGeom>
        </p:spPr>
      </p:pic>
      <p:sp>
        <p:nvSpPr>
          <p:cNvPr id="8" name="Text 3"/>
          <p:cNvSpPr/>
          <p:nvPr/>
        </p:nvSpPr>
        <p:spPr>
          <a:xfrm>
            <a:off x="8893493" y="4242316"/>
            <a:ext cx="2329815" cy="708660"/>
          </a:xfrm>
          <a:prstGeom prst="rect">
            <a:avLst/>
          </a:prstGeom>
          <a:noFill/>
          <a:ln/>
        </p:spPr>
        <p:txBody>
          <a:bodyPr wrap="squar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Source Credibility</a:t>
            </a:r>
            <a:endParaRPr lang="en-US" sz="2200" dirty="0"/>
          </a:p>
        </p:txBody>
      </p:sp>
      <p:sp>
        <p:nvSpPr>
          <p:cNvPr id="9" name="Text 4"/>
          <p:cNvSpPr/>
          <p:nvPr/>
        </p:nvSpPr>
        <p:spPr>
          <a:xfrm>
            <a:off x="8893493" y="5087064"/>
            <a:ext cx="2329815"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Ratings reflect trustworthiness of news origins.</a:t>
            </a:r>
            <a:endParaRPr lang="en-US" sz="1750" dirty="0"/>
          </a:p>
        </p:txBody>
      </p:sp>
      <p:pic>
        <p:nvPicPr>
          <p:cNvPr id="10" name="Image 3" descr="preencoded.png"/>
          <p:cNvPicPr>
            <a:picLocks noChangeAspect="1"/>
          </p:cNvPicPr>
          <p:nvPr/>
        </p:nvPicPr>
        <p:blipFill>
          <a:blip r:embed="rId6"/>
          <a:stretch>
            <a:fillRect/>
          </a:stretch>
        </p:blipFill>
        <p:spPr>
          <a:xfrm>
            <a:off x="11506795" y="3448526"/>
            <a:ext cx="566976" cy="566976"/>
          </a:xfrm>
          <a:prstGeom prst="rect">
            <a:avLst/>
          </a:prstGeom>
        </p:spPr>
      </p:pic>
      <p:sp>
        <p:nvSpPr>
          <p:cNvPr id="11" name="Text 5"/>
          <p:cNvSpPr/>
          <p:nvPr/>
        </p:nvSpPr>
        <p:spPr>
          <a:xfrm>
            <a:off x="11506795" y="4242316"/>
            <a:ext cx="2329815" cy="708660"/>
          </a:xfrm>
          <a:prstGeom prst="rect">
            <a:avLst/>
          </a:prstGeom>
          <a:noFill/>
          <a:ln/>
        </p:spPr>
        <p:txBody>
          <a:bodyPr wrap="squar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Fake News Probability</a:t>
            </a:r>
            <a:endParaRPr lang="en-US" sz="2200" dirty="0"/>
          </a:p>
        </p:txBody>
      </p:sp>
      <p:sp>
        <p:nvSpPr>
          <p:cNvPr id="12" name="Text 6"/>
          <p:cNvSpPr/>
          <p:nvPr/>
        </p:nvSpPr>
        <p:spPr>
          <a:xfrm>
            <a:off x="11506795" y="5087064"/>
            <a:ext cx="2329815"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Calculated likelihood displayed with clear indicators.</a:t>
            </a:r>
            <a:endParaRPr lang="en-US" sz="1750" dirty="0"/>
          </a:p>
        </p:txBody>
      </p:sp>
      <p:sp>
        <p:nvSpPr>
          <p:cNvPr id="13" name="Rectangle 12">
            <a:extLst>
              <a:ext uri="{FF2B5EF4-FFF2-40B4-BE49-F238E27FC236}">
                <a16:creationId xmlns:a16="http://schemas.microsoft.com/office/drawing/2014/main" id="{1D4C80A1-78CE-B50B-2F4A-AD10CB4C2626}"/>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4586" y="685800"/>
            <a:ext cx="7687627" cy="1950601"/>
          </a:xfrm>
          <a:prstGeom prst="rect">
            <a:avLst/>
          </a:prstGeom>
          <a:noFill/>
          <a:ln/>
        </p:spPr>
        <p:txBody>
          <a:bodyPr wrap="square" lIns="0" tIns="0" rIns="0" bIns="0" rtlCol="0" anchor="t"/>
          <a:lstStyle/>
          <a:p>
            <a:pPr marL="0" indent="0" algn="l">
              <a:lnSpc>
                <a:spcPts val="5100"/>
              </a:lnSpc>
              <a:buNone/>
            </a:pPr>
            <a:r>
              <a:rPr lang="en-US" sz="4050" dirty="0">
                <a:solidFill>
                  <a:srgbClr val="EFD5FA"/>
                </a:solidFill>
                <a:latin typeface="Instrument Sans Medium" pitchFamily="34" charset="0"/>
                <a:ea typeface="Instrument Sans Medium" pitchFamily="34" charset="-122"/>
                <a:cs typeface="Instrument Sans Medium" pitchFamily="34" charset="-120"/>
              </a:rPr>
              <a:t>Deployment and Demo: Fighting Fake News, One Article at a Time</a:t>
            </a:r>
            <a:endParaRPr lang="en-US" sz="4050" dirty="0"/>
          </a:p>
        </p:txBody>
      </p:sp>
      <p:pic>
        <p:nvPicPr>
          <p:cNvPr id="4" name="Image 1" descr="preencoded.png"/>
          <p:cNvPicPr>
            <a:picLocks noChangeAspect="1"/>
          </p:cNvPicPr>
          <p:nvPr/>
        </p:nvPicPr>
        <p:blipFill>
          <a:blip r:embed="rId4"/>
          <a:stretch>
            <a:fillRect/>
          </a:stretch>
        </p:blipFill>
        <p:spPr>
          <a:xfrm>
            <a:off x="6214586" y="2948464"/>
            <a:ext cx="1040249" cy="1248370"/>
          </a:xfrm>
          <a:prstGeom prst="rect">
            <a:avLst/>
          </a:prstGeom>
        </p:spPr>
      </p:pic>
      <p:sp>
        <p:nvSpPr>
          <p:cNvPr id="5" name="Text 1"/>
          <p:cNvSpPr/>
          <p:nvPr/>
        </p:nvSpPr>
        <p:spPr>
          <a:xfrm>
            <a:off x="7566898" y="3156466"/>
            <a:ext cx="2600682" cy="325041"/>
          </a:xfrm>
          <a:prstGeom prst="rect">
            <a:avLst/>
          </a:prstGeom>
          <a:noFill/>
          <a:ln/>
        </p:spPr>
        <p:txBody>
          <a:bodyPr wrap="none" lIns="0" tIns="0" rIns="0" bIns="0" rtlCol="0" anchor="t"/>
          <a:lstStyle/>
          <a:p>
            <a:pPr marL="0" indent="0" algn="l">
              <a:lnSpc>
                <a:spcPts val="255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Access</a:t>
            </a:r>
            <a:endParaRPr lang="en-US" sz="2000" dirty="0"/>
          </a:p>
        </p:txBody>
      </p:sp>
      <p:sp>
        <p:nvSpPr>
          <p:cNvPr id="6" name="Text 2"/>
          <p:cNvSpPr/>
          <p:nvPr/>
        </p:nvSpPr>
        <p:spPr>
          <a:xfrm>
            <a:off x="7566898" y="3606284"/>
            <a:ext cx="6335316" cy="332899"/>
          </a:xfrm>
          <a:prstGeom prst="rect">
            <a:avLst/>
          </a:prstGeom>
          <a:noFill/>
          <a:ln/>
        </p:spPr>
        <p:txBody>
          <a:bodyPr wrap="none" lIns="0" tIns="0" rIns="0" bIns="0" rtlCol="0" anchor="t"/>
          <a:lstStyle/>
          <a:p>
            <a:pPr marL="0" indent="0" algn="l">
              <a:lnSpc>
                <a:spcPts val="2600"/>
              </a:lnSpc>
              <a:buNone/>
            </a:pPr>
            <a:r>
              <a:rPr lang="en-US" sz="1600" dirty="0">
                <a:solidFill>
                  <a:srgbClr val="C7CDD6"/>
                </a:solidFill>
                <a:latin typeface="Inter" pitchFamily="34" charset="0"/>
                <a:ea typeface="Inter" pitchFamily="34" charset="-122"/>
                <a:cs typeface="Inter" pitchFamily="34" charset="-120"/>
              </a:rPr>
              <a:t>App deployed on Render for global availability.</a:t>
            </a:r>
            <a:endParaRPr lang="en-US" sz="1600" dirty="0"/>
          </a:p>
        </p:txBody>
      </p:sp>
      <p:pic>
        <p:nvPicPr>
          <p:cNvPr id="7" name="Image 2" descr="preencoded.png"/>
          <p:cNvPicPr>
            <a:picLocks noChangeAspect="1"/>
          </p:cNvPicPr>
          <p:nvPr/>
        </p:nvPicPr>
        <p:blipFill>
          <a:blip r:embed="rId5"/>
          <a:stretch>
            <a:fillRect/>
          </a:stretch>
        </p:blipFill>
        <p:spPr>
          <a:xfrm>
            <a:off x="6214586" y="4196834"/>
            <a:ext cx="1040249" cy="1248370"/>
          </a:xfrm>
          <a:prstGeom prst="rect">
            <a:avLst/>
          </a:prstGeom>
        </p:spPr>
      </p:pic>
      <p:sp>
        <p:nvSpPr>
          <p:cNvPr id="8" name="Text 3"/>
          <p:cNvSpPr/>
          <p:nvPr/>
        </p:nvSpPr>
        <p:spPr>
          <a:xfrm>
            <a:off x="7566898" y="4404836"/>
            <a:ext cx="2600682" cy="325041"/>
          </a:xfrm>
          <a:prstGeom prst="rect">
            <a:avLst/>
          </a:prstGeom>
          <a:noFill/>
          <a:ln/>
        </p:spPr>
        <p:txBody>
          <a:bodyPr wrap="none" lIns="0" tIns="0" rIns="0" bIns="0" rtlCol="0" anchor="t"/>
          <a:lstStyle/>
          <a:p>
            <a:pPr marL="0" indent="0" algn="l">
              <a:lnSpc>
                <a:spcPts val="255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Demo</a:t>
            </a:r>
            <a:endParaRPr lang="en-US" sz="2000" dirty="0"/>
          </a:p>
        </p:txBody>
      </p:sp>
      <p:sp>
        <p:nvSpPr>
          <p:cNvPr id="9" name="Text 4"/>
          <p:cNvSpPr/>
          <p:nvPr/>
        </p:nvSpPr>
        <p:spPr>
          <a:xfrm>
            <a:off x="7566898" y="4854654"/>
            <a:ext cx="6335316" cy="332899"/>
          </a:xfrm>
          <a:prstGeom prst="rect">
            <a:avLst/>
          </a:prstGeom>
          <a:noFill/>
          <a:ln/>
        </p:spPr>
        <p:txBody>
          <a:bodyPr wrap="none" lIns="0" tIns="0" rIns="0" bIns="0" rtlCol="0" anchor="t"/>
          <a:lstStyle/>
          <a:p>
            <a:pPr marL="0" indent="0" algn="l">
              <a:lnSpc>
                <a:spcPts val="2600"/>
              </a:lnSpc>
              <a:buNone/>
            </a:pPr>
            <a:r>
              <a:rPr lang="en-US" sz="1600" dirty="0">
                <a:solidFill>
                  <a:srgbClr val="C7CDD6"/>
                </a:solidFill>
                <a:latin typeface="Inter" pitchFamily="34" charset="0"/>
                <a:ea typeface="Inter" pitchFamily="34" charset="-122"/>
                <a:cs typeface="Inter" pitchFamily="34" charset="-120"/>
              </a:rPr>
              <a:t>Live demonstration showcases real-time fake news detection.</a:t>
            </a:r>
            <a:endParaRPr lang="en-US" sz="1600" dirty="0"/>
          </a:p>
        </p:txBody>
      </p:sp>
      <p:pic>
        <p:nvPicPr>
          <p:cNvPr id="10" name="Image 3" descr="preencoded.png"/>
          <p:cNvPicPr>
            <a:picLocks noChangeAspect="1"/>
          </p:cNvPicPr>
          <p:nvPr/>
        </p:nvPicPr>
        <p:blipFill>
          <a:blip r:embed="rId6"/>
          <a:stretch>
            <a:fillRect/>
          </a:stretch>
        </p:blipFill>
        <p:spPr>
          <a:xfrm>
            <a:off x="6214586" y="5445204"/>
            <a:ext cx="1040249" cy="1531620"/>
          </a:xfrm>
          <a:prstGeom prst="rect">
            <a:avLst/>
          </a:prstGeom>
        </p:spPr>
      </p:pic>
      <p:sp>
        <p:nvSpPr>
          <p:cNvPr id="11" name="Text 5"/>
          <p:cNvSpPr/>
          <p:nvPr/>
        </p:nvSpPr>
        <p:spPr>
          <a:xfrm>
            <a:off x="7566898" y="5653207"/>
            <a:ext cx="2600682" cy="325041"/>
          </a:xfrm>
          <a:prstGeom prst="rect">
            <a:avLst/>
          </a:prstGeom>
          <a:noFill/>
          <a:ln/>
        </p:spPr>
        <p:txBody>
          <a:bodyPr wrap="none" lIns="0" tIns="0" rIns="0" bIns="0" rtlCol="0" anchor="t"/>
          <a:lstStyle/>
          <a:p>
            <a:pPr marL="0" indent="0" algn="l">
              <a:lnSpc>
                <a:spcPts val="255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Future Work</a:t>
            </a:r>
            <a:endParaRPr lang="en-US" sz="2000" dirty="0"/>
          </a:p>
        </p:txBody>
      </p:sp>
      <p:sp>
        <p:nvSpPr>
          <p:cNvPr id="12" name="Text 6"/>
          <p:cNvSpPr/>
          <p:nvPr/>
        </p:nvSpPr>
        <p:spPr>
          <a:xfrm>
            <a:off x="7566898" y="6103025"/>
            <a:ext cx="6335316" cy="665798"/>
          </a:xfrm>
          <a:prstGeom prst="rect">
            <a:avLst/>
          </a:prstGeom>
          <a:noFill/>
          <a:ln/>
        </p:spPr>
        <p:txBody>
          <a:bodyPr wrap="square" lIns="0" tIns="0" rIns="0" bIns="0" rtlCol="0" anchor="t"/>
          <a:lstStyle/>
          <a:p>
            <a:pPr marL="0" indent="0" algn="l">
              <a:lnSpc>
                <a:spcPts val="2600"/>
              </a:lnSpc>
              <a:buNone/>
            </a:pPr>
            <a:r>
              <a:rPr lang="en-US" sz="1600" dirty="0">
                <a:solidFill>
                  <a:srgbClr val="C7CDD6"/>
                </a:solidFill>
                <a:latin typeface="Inter" pitchFamily="34" charset="0"/>
                <a:ea typeface="Inter" pitchFamily="34" charset="-122"/>
                <a:cs typeface="Inter" pitchFamily="34" charset="-120"/>
              </a:rPr>
              <a:t>Expanding data sources, enhancing accuracy, and richer visuals planned.</a:t>
            </a:r>
            <a:endParaRPr lang="en-US" sz="1600" dirty="0"/>
          </a:p>
        </p:txBody>
      </p:sp>
      <p:sp>
        <p:nvSpPr>
          <p:cNvPr id="13" name="Text 7"/>
          <p:cNvSpPr/>
          <p:nvPr/>
        </p:nvSpPr>
        <p:spPr>
          <a:xfrm>
            <a:off x="6214586" y="7210782"/>
            <a:ext cx="7687627" cy="332899"/>
          </a:xfrm>
          <a:prstGeom prst="rect">
            <a:avLst/>
          </a:prstGeom>
          <a:noFill/>
          <a:ln/>
        </p:spPr>
        <p:txBody>
          <a:bodyPr wrap="none" lIns="0" tIns="0" rIns="0" bIns="0" rtlCol="0" anchor="t"/>
          <a:lstStyle/>
          <a:p>
            <a:pPr marL="0" indent="0" algn="l">
              <a:lnSpc>
                <a:spcPts val="2600"/>
              </a:lnSpc>
              <a:buNone/>
            </a:pPr>
            <a:r>
              <a:rPr lang="en-US" sz="1600" dirty="0">
                <a:solidFill>
                  <a:srgbClr val="C7CDD6"/>
                </a:solidFill>
                <a:latin typeface="Inter" pitchFamily="34" charset="0"/>
                <a:ea typeface="Inter" pitchFamily="34" charset="-122"/>
                <a:cs typeface="Inter" pitchFamily="34" charset="-120"/>
              </a:rPr>
              <a:t>Our app empowers users to discern truth with reliable AI and clear visuals.</a:t>
            </a:r>
            <a:endParaRPr lang="en-US" sz="1600" dirty="0"/>
          </a:p>
        </p:txBody>
      </p:sp>
      <p:sp>
        <p:nvSpPr>
          <p:cNvPr id="14" name="Rectangle 13">
            <a:extLst>
              <a:ext uri="{FF2B5EF4-FFF2-40B4-BE49-F238E27FC236}">
                <a16:creationId xmlns:a16="http://schemas.microsoft.com/office/drawing/2014/main" id="{37936760-2177-F27B-5C50-A554F9254EFE}"/>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2905616" y="564225"/>
            <a:ext cx="8936808" cy="1388659"/>
          </a:xfrm>
          <a:prstGeom prst="rect">
            <a:avLst/>
          </a:prstGeom>
          <a:noFill/>
          <a:ln/>
        </p:spPr>
        <p:txBody>
          <a:bodyPr wrap="squar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System Architecture: Overview</a:t>
            </a:r>
            <a:endParaRPr lang="en-US" sz="4450" dirty="0"/>
          </a:p>
        </p:txBody>
      </p:sp>
      <p:sp>
        <p:nvSpPr>
          <p:cNvPr id="4" name="Shape 1"/>
          <p:cNvSpPr/>
          <p:nvPr/>
        </p:nvSpPr>
        <p:spPr>
          <a:xfrm>
            <a:off x="374981" y="3610228"/>
            <a:ext cx="3664863" cy="2395657"/>
          </a:xfrm>
          <a:prstGeom prst="roundRect">
            <a:avLst>
              <a:gd name="adj" fmla="val 1420"/>
            </a:avLst>
          </a:prstGeom>
          <a:solidFill>
            <a:srgbClr val="434348"/>
          </a:solidFill>
          <a:ln/>
        </p:spPr>
      </p:sp>
      <p:sp>
        <p:nvSpPr>
          <p:cNvPr id="5" name="Text 2"/>
          <p:cNvSpPr/>
          <p:nvPr/>
        </p:nvSpPr>
        <p:spPr>
          <a:xfrm>
            <a:off x="479420" y="325620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Data Acquisition</a:t>
            </a:r>
            <a:endParaRPr lang="en-US" sz="2200" dirty="0"/>
          </a:p>
        </p:txBody>
      </p:sp>
      <p:sp>
        <p:nvSpPr>
          <p:cNvPr id="6" name="Text 3"/>
          <p:cNvSpPr/>
          <p:nvPr/>
        </p:nvSpPr>
        <p:spPr>
          <a:xfrm>
            <a:off x="601794" y="3927300"/>
            <a:ext cx="3211235" cy="1451610"/>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Collect news from Reddit, Wikipedia RAG, and multiple news APIs for diverse sources.</a:t>
            </a:r>
            <a:endParaRPr lang="en-US" sz="1750" dirty="0"/>
          </a:p>
        </p:txBody>
      </p:sp>
      <p:sp>
        <p:nvSpPr>
          <p:cNvPr id="7" name="Shape 4"/>
          <p:cNvSpPr/>
          <p:nvPr/>
        </p:nvSpPr>
        <p:spPr>
          <a:xfrm>
            <a:off x="4388752" y="3639128"/>
            <a:ext cx="3664863" cy="2395656"/>
          </a:xfrm>
          <a:prstGeom prst="roundRect">
            <a:avLst>
              <a:gd name="adj" fmla="val 1420"/>
            </a:avLst>
          </a:prstGeom>
          <a:solidFill>
            <a:srgbClr val="434348"/>
          </a:solidFill>
          <a:ln/>
        </p:spPr>
      </p:sp>
      <p:sp>
        <p:nvSpPr>
          <p:cNvPr id="8" name="Text 5"/>
          <p:cNvSpPr/>
          <p:nvPr/>
        </p:nvSpPr>
        <p:spPr>
          <a:xfrm>
            <a:off x="4538785" y="32554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Analysis</a:t>
            </a:r>
            <a:endParaRPr lang="en-US" sz="2200" dirty="0"/>
          </a:p>
        </p:txBody>
      </p:sp>
      <p:sp>
        <p:nvSpPr>
          <p:cNvPr id="9" name="Text 6"/>
          <p:cNvSpPr/>
          <p:nvPr/>
        </p:nvSpPr>
        <p:spPr>
          <a:xfrm>
            <a:off x="4615565" y="3927300"/>
            <a:ext cx="3211235"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Gemini 1.5 Pro classifies news authenticity; sentiment analysis adds context.</a:t>
            </a:r>
            <a:endParaRPr lang="en-US" sz="1750" dirty="0"/>
          </a:p>
        </p:txBody>
      </p:sp>
      <p:sp>
        <p:nvSpPr>
          <p:cNvPr id="10" name="Shape 7"/>
          <p:cNvSpPr/>
          <p:nvPr/>
        </p:nvSpPr>
        <p:spPr>
          <a:xfrm>
            <a:off x="8461528" y="3639127"/>
            <a:ext cx="6043229" cy="2395657"/>
          </a:xfrm>
          <a:prstGeom prst="roundRect">
            <a:avLst>
              <a:gd name="adj" fmla="val 2038"/>
            </a:avLst>
          </a:prstGeom>
          <a:solidFill>
            <a:srgbClr val="434348"/>
          </a:solidFill>
          <a:ln/>
        </p:spPr>
      </p:sp>
      <p:sp>
        <p:nvSpPr>
          <p:cNvPr id="11" name="Text 8"/>
          <p:cNvSpPr/>
          <p:nvPr/>
        </p:nvSpPr>
        <p:spPr>
          <a:xfrm>
            <a:off x="8571127" y="321839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Presentation</a:t>
            </a:r>
            <a:endParaRPr lang="en-US" sz="2200" dirty="0"/>
          </a:p>
        </p:txBody>
      </p:sp>
      <p:sp>
        <p:nvSpPr>
          <p:cNvPr id="12" name="Text 9"/>
          <p:cNvSpPr/>
          <p:nvPr/>
        </p:nvSpPr>
        <p:spPr>
          <a:xfrm>
            <a:off x="8559170" y="3927300"/>
            <a:ext cx="5560868" cy="725805"/>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Interactive visualizations with detailed explanations aid user understanding.</a:t>
            </a:r>
            <a:endParaRPr lang="en-US" sz="1750" dirty="0"/>
          </a:p>
        </p:txBody>
      </p:sp>
      <p:sp>
        <p:nvSpPr>
          <p:cNvPr id="13" name="Rectangle 12">
            <a:extLst>
              <a:ext uri="{FF2B5EF4-FFF2-40B4-BE49-F238E27FC236}">
                <a16:creationId xmlns:a16="http://schemas.microsoft.com/office/drawing/2014/main" id="{A6F4DEAF-1780-6155-684F-9CA78DD8B4E6}"/>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0B853E-1236-4A68-6E1E-713B1F8E7038}"/>
              </a:ext>
            </a:extLst>
          </p:cNvPr>
          <p:cNvPicPr>
            <a:picLocks noChangeAspect="1"/>
          </p:cNvPicPr>
          <p:nvPr/>
        </p:nvPicPr>
        <p:blipFill>
          <a:blip r:embed="rId2"/>
          <a:stretch>
            <a:fillRect/>
          </a:stretch>
        </p:blipFill>
        <p:spPr>
          <a:xfrm>
            <a:off x="0" y="1067963"/>
            <a:ext cx="14630400" cy="6275157"/>
          </a:xfrm>
          <a:prstGeom prst="rect">
            <a:avLst/>
          </a:prstGeom>
        </p:spPr>
      </p:pic>
      <p:sp>
        <p:nvSpPr>
          <p:cNvPr id="3" name="Rectangle 2">
            <a:extLst>
              <a:ext uri="{FF2B5EF4-FFF2-40B4-BE49-F238E27FC236}">
                <a16:creationId xmlns:a16="http://schemas.microsoft.com/office/drawing/2014/main" id="{51292C74-7E85-3FC4-1EE2-2FBD9D57B634}"/>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379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F68B9C-2FBD-0913-95B9-92F5157A45B2}"/>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275894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0EF084F-E460-FD4A-8DB5-A8316782F7A7}"/>
              </a:ext>
            </a:extLst>
          </p:cNvPr>
          <p:cNvSpPr/>
          <p:nvPr/>
        </p:nvSpPr>
        <p:spPr>
          <a:xfrm>
            <a:off x="3355241" y="382064"/>
            <a:ext cx="8615721" cy="867383"/>
          </a:xfrm>
          <a:prstGeom prst="rect">
            <a:avLst/>
          </a:prstGeom>
          <a:noFill/>
          <a:ln/>
        </p:spPr>
        <p:txBody>
          <a:bodyPr wrap="squar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Microservice Implementation</a:t>
            </a:r>
            <a:endParaRPr lang="en-US" sz="4450" dirty="0"/>
          </a:p>
        </p:txBody>
      </p:sp>
      <p:sp>
        <p:nvSpPr>
          <p:cNvPr id="3" name="Rectangle 2">
            <a:extLst>
              <a:ext uri="{FF2B5EF4-FFF2-40B4-BE49-F238E27FC236}">
                <a16:creationId xmlns:a16="http://schemas.microsoft.com/office/drawing/2014/main" id="{3EBAF868-B496-03C1-3C8D-61C235A6116E}"/>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CCAA9970-B5C4-4A36-9FD2-178D81202C0D}"/>
              </a:ext>
            </a:extLst>
          </p:cNvPr>
          <p:cNvSpPr>
            <a:spLocks noChangeArrowheads="1"/>
          </p:cNvSpPr>
          <p:nvPr/>
        </p:nvSpPr>
        <p:spPr bwMode="auto">
          <a:xfrm>
            <a:off x="516531" y="1919253"/>
            <a:ext cx="13625257" cy="560153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FFFF"/>
                </a:solidFill>
                <a:effectLst/>
                <a:latin typeface="Segoe WPC"/>
              </a:rPr>
              <a:t>The project appears to adopt a "microservices style" as encouraged by the hackathon guidelines, primarily through </a:t>
            </a:r>
            <a:r>
              <a:rPr kumimoji="0" lang="en-US" altLang="en-US" sz="1600" b="1" i="0" u="none" strike="noStrike" cap="none" normalizeH="0" baseline="0" dirty="0">
                <a:ln>
                  <a:noFill/>
                </a:ln>
                <a:solidFill>
                  <a:srgbClr val="FFFFFF"/>
                </a:solidFill>
                <a:effectLst/>
                <a:latin typeface="Segoe WPC"/>
              </a:rPr>
              <a:t>logical separation of concerns</a:t>
            </a:r>
            <a:r>
              <a:rPr kumimoji="0" lang="en-US" altLang="en-US" sz="1600" b="0" i="0" u="none" strike="noStrike" cap="none" normalizeH="0" baseline="0" dirty="0">
                <a:ln>
                  <a:noFill/>
                </a:ln>
                <a:solidFill>
                  <a:srgbClr val="FFFFFF"/>
                </a:solidFill>
                <a:effectLst/>
                <a:latin typeface="Segoe WPC"/>
              </a:rPr>
              <a:t> within a single deployable application, rather than fully independent, network-separated microservices. Here's how it's structured: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FFFFFF"/>
                </a:solidFill>
                <a:effectLst/>
                <a:latin typeface="Segoe WPC"/>
              </a:rPr>
              <a:t>Service Layer (</a:t>
            </a:r>
            <a:r>
              <a:rPr kumimoji="0" lang="en-US" altLang="en-US" sz="1600" b="0" i="0" u="none" strike="noStrike" cap="none" normalizeH="0" baseline="0" dirty="0">
                <a:ln>
                  <a:noFill/>
                </a:ln>
                <a:solidFill>
                  <a:srgbClr val="FFFFFF"/>
                </a:solidFill>
                <a:effectLst/>
                <a:latin typeface="Segoe WPC"/>
                <a:hlinkClick r:id="rId2"/>
              </a:rPr>
              <a:t>app/services/</a:t>
            </a:r>
            <a:r>
              <a:rPr kumimoji="0" lang="en-US" altLang="en-US" sz="1600" b="1" i="0" u="none" strike="noStrike" cap="none" normalizeH="0" baseline="0" dirty="0">
                <a:ln>
                  <a:noFill/>
                </a:ln>
                <a:solidFill>
                  <a:srgbClr val="FFFFFF"/>
                </a:solidFill>
                <a:effectLst/>
                <a:latin typeface="Segoe WPC"/>
              </a:rPr>
              <a:t>)</a:t>
            </a:r>
            <a:r>
              <a:rPr kumimoji="0" lang="en-US" altLang="en-US" sz="1600" b="0" i="0" u="none" strike="noStrike" cap="none" normalizeH="0" baseline="0" dirty="0">
                <a:ln>
                  <a:noFill/>
                </a:ln>
                <a:solidFill>
                  <a:srgbClr val="FFFFFF"/>
                </a:solidFill>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You have distinct Python modules for different functionalities: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hlinkClick r:id="rId2"/>
              </a:rPr>
              <a:t>ai_service.py</a:t>
            </a:r>
            <a:r>
              <a:rPr kumimoji="0" lang="en-US" altLang="en-US" sz="1600" b="0" i="0" u="none" strike="noStrike" cap="none" normalizeH="0" baseline="0" dirty="0">
                <a:ln>
                  <a:noFill/>
                </a:ln>
                <a:solidFill>
                  <a:srgbClr val="FFFFFF"/>
                </a:solidFill>
                <a:effectLst/>
                <a:latin typeface="Segoe WPC"/>
              </a:rPr>
              <a:t>: Handles AI-powered analyses like sentiment, factuality classification, and the core RAG-based news analysis with LLMs.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hlinkClick r:id="rId2"/>
              </a:rPr>
              <a:t>news_service.py</a:t>
            </a:r>
            <a:r>
              <a:rPr kumimoji="0" lang="en-US" altLang="en-US" sz="1600" b="0" i="0" u="none" strike="noStrike" cap="none" normalizeH="0" baseline="0" dirty="0">
                <a:ln>
                  <a:noFill/>
                </a:ln>
                <a:solidFill>
                  <a:srgbClr val="FFFFFF"/>
                </a:solidFill>
                <a:effectLst/>
                <a:latin typeface="Segoe WPC"/>
              </a:rPr>
              <a:t>: Likely fetches news articles from external APIs (like </a:t>
            </a:r>
            <a:r>
              <a:rPr kumimoji="0" lang="en-US" altLang="en-US" sz="1600" b="0" i="0" u="none" strike="noStrike" cap="none" normalizeH="0" baseline="0" dirty="0" err="1">
                <a:ln>
                  <a:noFill/>
                </a:ln>
                <a:solidFill>
                  <a:srgbClr val="FFFFFF"/>
                </a:solidFill>
                <a:effectLst/>
                <a:latin typeface="Segoe WPC"/>
              </a:rPr>
              <a:t>NewsAPI</a:t>
            </a:r>
            <a:r>
              <a:rPr kumimoji="0" lang="en-US" altLang="en-US" sz="1600" b="0" i="0" u="none" strike="noStrike" cap="none" normalizeH="0" baseline="0" dirty="0">
                <a:ln>
                  <a:noFill/>
                </a:ln>
                <a:solidFill>
                  <a:srgbClr val="FFFFFF"/>
                </a:solidFill>
                <a:effectLst/>
                <a:latin typeface="Segoe WPC"/>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hlinkClick r:id="rId2"/>
              </a:rPr>
              <a:t>reddit_service.py</a:t>
            </a:r>
            <a:r>
              <a:rPr kumimoji="0" lang="en-US" altLang="en-US" sz="1600" b="0" i="0" u="none" strike="noStrike" cap="none" normalizeH="0" baseline="0" dirty="0">
                <a:ln>
                  <a:noFill/>
                </a:ln>
                <a:solidFill>
                  <a:srgbClr val="FFFFFF"/>
                </a:solidFill>
                <a:effectLst/>
                <a:latin typeface="Segoe WPC"/>
              </a:rPr>
              <a:t>: Interacts with Reddit for data/analysis.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hlinkClick r:id="rId2"/>
              </a:rPr>
              <a:t>wikipedia_service.py</a:t>
            </a:r>
            <a:r>
              <a:rPr kumimoji="0" lang="en-US" altLang="en-US" sz="1600" b="0" i="0" u="none" strike="noStrike" cap="none" normalizeH="0" baseline="0" dirty="0">
                <a:ln>
                  <a:noFill/>
                </a:ln>
                <a:solidFill>
                  <a:srgbClr val="FFFFFF"/>
                </a:solidFill>
                <a:effectLst/>
                <a:latin typeface="Segoe WPC"/>
              </a:rPr>
              <a:t>: Fetches information from Wikipedia.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Each of these acts as a specialized component, focusing on a single area of responsibility, which is a key characteristic of microservices.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FFFFFF"/>
                </a:solidFill>
                <a:effectLst/>
                <a:latin typeface="Segoe WPC"/>
              </a:rPr>
              <a:t>Agent as Orchestrator (</a:t>
            </a:r>
            <a:r>
              <a:rPr kumimoji="0" lang="en-US" altLang="en-US" sz="1600" b="0" i="0" u="none" strike="noStrike" cap="none" normalizeH="0" baseline="0" dirty="0">
                <a:ln>
                  <a:noFill/>
                </a:ln>
                <a:solidFill>
                  <a:srgbClr val="FFFFFF"/>
                </a:solidFill>
                <a:effectLst/>
                <a:latin typeface="Segoe WPC"/>
                <a:hlinkClick r:id="rId2"/>
              </a:rPr>
              <a:t>fake_news_agent.py</a:t>
            </a:r>
            <a:r>
              <a:rPr kumimoji="0" lang="en-US" altLang="en-US" sz="1600" b="1" i="0" u="none" strike="noStrike" cap="none" normalizeH="0" baseline="0" dirty="0">
                <a:ln>
                  <a:noFill/>
                </a:ln>
                <a:solidFill>
                  <a:srgbClr val="FFFFFF"/>
                </a:solidFill>
                <a:effectLst/>
                <a:latin typeface="Segoe WPC"/>
              </a:rPr>
              <a:t>)</a:t>
            </a:r>
            <a:r>
              <a:rPr kumimoji="0" lang="en-US" altLang="en-US" sz="1600" b="0" i="0" u="none" strike="noStrike" cap="none" normalizeH="0" baseline="0" dirty="0">
                <a:ln>
                  <a:noFill/>
                </a:ln>
                <a:solidFill>
                  <a:srgbClr val="FFFFFF"/>
                </a:solidFill>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The </a:t>
            </a:r>
            <a:r>
              <a:rPr kumimoji="0" lang="en-US" altLang="en-US" sz="1600" b="0" i="0" u="none" strike="noStrike" cap="none" normalizeH="0" baseline="0" dirty="0" err="1">
                <a:ln>
                  <a:noFill/>
                </a:ln>
                <a:solidFill>
                  <a:srgbClr val="FFFFFF"/>
                </a:solidFill>
                <a:effectLst/>
                <a:latin typeface="Segoe WPC"/>
                <a:hlinkClick r:id="rId2"/>
              </a:rPr>
              <a:t>FakeNewsAgent</a:t>
            </a:r>
            <a:r>
              <a:rPr kumimoji="0" lang="en-US" altLang="en-US" sz="1600" b="0" i="0" u="none" strike="noStrike" cap="none" normalizeH="0" baseline="0" dirty="0">
                <a:ln>
                  <a:noFill/>
                </a:ln>
                <a:solidFill>
                  <a:srgbClr val="FFFFFF"/>
                </a:solidFill>
                <a:effectLst/>
                <a:latin typeface="Segoe WPC"/>
              </a:rPr>
              <a:t> acts as an orchestrator or a higher-level service. It doesn't perform the raw data fetching or AI analysis itself but rather coordinates calls to the various services in the </a:t>
            </a:r>
            <a:r>
              <a:rPr kumimoji="0" lang="en-US" altLang="en-US" sz="1600" b="0" i="0" u="none" strike="noStrike" cap="none" normalizeH="0" baseline="0" dirty="0">
                <a:ln>
                  <a:noFill/>
                </a:ln>
                <a:solidFill>
                  <a:srgbClr val="FFFFFF"/>
                </a:solidFill>
                <a:effectLst/>
                <a:latin typeface="Segoe WPC"/>
                <a:hlinkClick r:id="rId2"/>
              </a:rPr>
              <a:t>app/services/</a:t>
            </a:r>
            <a:r>
              <a:rPr kumimoji="0" lang="en-US" altLang="en-US" sz="1600" b="0" i="0" u="none" strike="noStrike" cap="none" normalizeH="0" baseline="0" dirty="0">
                <a:ln>
                  <a:noFill/>
                </a:ln>
                <a:solidFill>
                  <a:srgbClr val="FFFFFF"/>
                </a:solidFill>
                <a:effectLst/>
                <a:latin typeface="Segoe WPC"/>
              </a:rPr>
              <a:t> directory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For example, when </a:t>
            </a:r>
            <a:r>
              <a:rPr kumimoji="0" lang="en-US" altLang="en-US" sz="1600" b="0" i="0" u="none" strike="noStrike" cap="none" normalizeH="0" baseline="0" dirty="0" err="1">
                <a:ln>
                  <a:noFill/>
                </a:ln>
                <a:solidFill>
                  <a:srgbClr val="FFFFFF"/>
                </a:solidFill>
                <a:effectLst/>
                <a:latin typeface="Segoe WPC"/>
                <a:hlinkClick r:id="rId2"/>
              </a:rPr>
              <a:t>analyze_news</a:t>
            </a:r>
            <a:r>
              <a:rPr kumimoji="0" lang="en-US" altLang="en-US" sz="1600" b="0" i="0" u="none" strike="noStrike" cap="none" normalizeH="0" baseline="0" dirty="0">
                <a:ln>
                  <a:noFill/>
                </a:ln>
                <a:solidFill>
                  <a:srgbClr val="FFFFFF"/>
                </a:solidFill>
                <a:effectLst/>
                <a:latin typeface="Segoe WPC"/>
              </a:rPr>
              <a:t> is called, it gathers data from Reddit, Wikipedia, </a:t>
            </a:r>
            <a:r>
              <a:rPr kumimoji="0" lang="en-US" altLang="en-US" sz="1600" b="0" i="0" u="none" strike="noStrike" cap="none" normalizeH="0" baseline="0" dirty="0" err="1">
                <a:ln>
                  <a:noFill/>
                </a:ln>
                <a:solidFill>
                  <a:srgbClr val="FFFFFF"/>
                </a:solidFill>
                <a:effectLst/>
                <a:latin typeface="Segoe WPC"/>
              </a:rPr>
              <a:t>NewsAPI</a:t>
            </a:r>
            <a:r>
              <a:rPr kumimoji="0" lang="en-US" altLang="en-US" sz="1600" b="0" i="0" u="none" strike="noStrike" cap="none" normalizeH="0" baseline="0" dirty="0">
                <a:ln>
                  <a:noFill/>
                </a:ln>
                <a:solidFill>
                  <a:srgbClr val="FFFFFF"/>
                </a:solidFill>
                <a:effectLst/>
                <a:latin typeface="Segoe WPC"/>
              </a:rPr>
              <a:t>, and performs AI analysis by calling the respective services.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FFFFFF"/>
                </a:solidFill>
                <a:effectLst/>
                <a:latin typeface="Segoe WPC"/>
              </a:rPr>
              <a:t>API Layer (</a:t>
            </a:r>
            <a:r>
              <a:rPr kumimoji="0" lang="en-US" altLang="en-US" sz="1600" b="0" i="0" u="none" strike="noStrike" cap="none" normalizeH="0" baseline="0" dirty="0">
                <a:ln>
                  <a:noFill/>
                </a:ln>
                <a:solidFill>
                  <a:srgbClr val="FFFFFF"/>
                </a:solidFill>
                <a:effectLst/>
                <a:latin typeface="Segoe WPC"/>
                <a:hlinkClick r:id="rId2"/>
              </a:rPr>
              <a:t>app.py</a:t>
            </a:r>
            <a:r>
              <a:rPr kumimoji="0" lang="en-US" altLang="en-US" sz="1600" b="1" i="0" u="none" strike="noStrike" cap="none" normalizeH="0" baseline="0" dirty="0">
                <a:ln>
                  <a:noFill/>
                </a:ln>
                <a:solidFill>
                  <a:srgbClr val="FFFFFF"/>
                </a:solidFill>
                <a:effectLst/>
                <a:latin typeface="Segoe WPC"/>
              </a:rPr>
              <a:t>)</a:t>
            </a:r>
            <a:r>
              <a:rPr kumimoji="0" lang="en-US" altLang="en-US" sz="1600" b="0" i="0" u="none" strike="noStrike" cap="none" normalizeH="0" baseline="0" dirty="0">
                <a:ln>
                  <a:noFill/>
                </a:ln>
                <a:solidFill>
                  <a:srgbClr val="FFFFFF"/>
                </a:solidFill>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This </a:t>
            </a:r>
            <a:r>
              <a:rPr kumimoji="0" lang="en-US" altLang="en-US" sz="1600" b="0" i="0" u="none" strike="noStrike" cap="none" normalizeH="0" baseline="0" dirty="0" err="1">
                <a:ln>
                  <a:noFill/>
                </a:ln>
                <a:solidFill>
                  <a:srgbClr val="FFFFFF"/>
                </a:solidFill>
                <a:effectLst/>
                <a:latin typeface="Segoe WPC"/>
              </a:rPr>
              <a:t>FastAPI</a:t>
            </a:r>
            <a:r>
              <a:rPr kumimoji="0" lang="en-US" altLang="en-US" sz="1600" b="0" i="0" u="none" strike="noStrike" cap="none" normalizeH="0" baseline="0" dirty="0">
                <a:ln>
                  <a:noFill/>
                </a:ln>
                <a:solidFill>
                  <a:srgbClr val="FFFFFF"/>
                </a:solidFill>
                <a:effectLst/>
                <a:latin typeface="Segoe WPC"/>
              </a:rPr>
              <a:t> application exposes the functionality of the </a:t>
            </a:r>
            <a:r>
              <a:rPr kumimoji="0" lang="en-US" altLang="en-US" sz="1600" b="0" i="0" u="none" strike="noStrike" cap="none" normalizeH="0" baseline="0" dirty="0" err="1">
                <a:ln>
                  <a:noFill/>
                </a:ln>
                <a:solidFill>
                  <a:srgbClr val="FFFFFF"/>
                </a:solidFill>
                <a:effectLst/>
                <a:latin typeface="Segoe WPC"/>
                <a:hlinkClick r:id="rId2"/>
              </a:rPr>
              <a:t>FakeNewsAgent</a:t>
            </a:r>
            <a:r>
              <a:rPr kumimoji="0" lang="en-US" altLang="en-US" sz="1600" b="0" i="0" u="none" strike="noStrike" cap="none" normalizeH="0" baseline="0" dirty="0">
                <a:ln>
                  <a:noFill/>
                </a:ln>
                <a:solidFill>
                  <a:srgbClr val="FFFFFF"/>
                </a:solidFill>
                <a:effectLst/>
                <a:latin typeface="Segoe WPC"/>
              </a:rPr>
              <a:t> (and potentially other services) as HTTP endpoints (e.g., </a:t>
            </a:r>
            <a:r>
              <a:rPr kumimoji="0" lang="en-US" altLang="en-US" sz="1600" b="0" i="0" u="none" strike="noStrike" cap="none" normalizeH="0" baseline="0" dirty="0">
                <a:ln>
                  <a:noFill/>
                </a:ln>
                <a:solidFill>
                  <a:srgbClr val="FFFFFF"/>
                </a:solidFill>
                <a:effectLst/>
                <a:latin typeface="var(--monaco-monospace-font)"/>
              </a:rPr>
              <a:t>/verify</a:t>
            </a:r>
            <a:r>
              <a:rPr kumimoji="0" lang="en-US" altLang="en-US" sz="1600" b="0" i="0" u="none" strike="noStrike" cap="none" normalizeH="0" baseline="0" dirty="0">
                <a:ln>
                  <a:noFill/>
                </a:ln>
                <a:solidFill>
                  <a:srgbClr val="FFFFFF"/>
                </a:solidFill>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This is the "well-defined interface" mentioned in the microservices definition. The frontend or other external clients would interact with the system through these API endpoints.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FFFFFF"/>
                </a:solidFill>
                <a:effectLst/>
                <a:latin typeface="Segoe WPC"/>
              </a:rPr>
              <a:t>Frontend (</a:t>
            </a:r>
            <a:r>
              <a:rPr kumimoji="0" lang="en-US" altLang="en-US" sz="1600" b="0" i="0" u="none" strike="noStrike" cap="none" normalizeH="0" baseline="0" dirty="0">
                <a:ln>
                  <a:noFill/>
                </a:ln>
                <a:solidFill>
                  <a:srgbClr val="FFFFFF"/>
                </a:solidFill>
                <a:effectLst/>
                <a:latin typeface="Segoe WPC"/>
                <a:hlinkClick r:id="rId2"/>
              </a:rPr>
              <a:t>app/frontend/streamlit_app.py</a:t>
            </a:r>
            <a:r>
              <a:rPr kumimoji="0" lang="en-US" altLang="en-US" sz="1600" b="1" i="0" u="none" strike="noStrike" cap="none" normalizeH="0" baseline="0" dirty="0">
                <a:ln>
                  <a:noFill/>
                </a:ln>
                <a:solidFill>
                  <a:srgbClr val="FFFFFF"/>
                </a:solidFill>
                <a:effectLst/>
                <a:latin typeface="Segoe WPC"/>
              </a:rPr>
              <a:t>)</a:t>
            </a:r>
            <a:r>
              <a:rPr kumimoji="0" lang="en-US" altLang="en-US" sz="1600" b="0" i="0" u="none" strike="noStrike" cap="none" normalizeH="0" baseline="0" dirty="0">
                <a:ln>
                  <a:noFill/>
                </a:ln>
                <a:solidFill>
                  <a:srgbClr val="FFFFFF"/>
                </a:solidFill>
                <a:effectLst/>
                <a:latin typeface="Segoe WPC"/>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The </a:t>
            </a:r>
            <a:r>
              <a:rPr kumimoji="0" lang="en-US" altLang="en-US" sz="1600" b="0" i="0" u="none" strike="noStrike" cap="none" normalizeH="0" baseline="0" dirty="0" err="1">
                <a:ln>
                  <a:noFill/>
                </a:ln>
                <a:solidFill>
                  <a:srgbClr val="FFFFFF"/>
                </a:solidFill>
                <a:effectLst/>
                <a:latin typeface="Segoe WPC"/>
              </a:rPr>
              <a:t>Streamlit</a:t>
            </a:r>
            <a:r>
              <a:rPr kumimoji="0" lang="en-US" altLang="en-US" sz="1600" b="0" i="0" u="none" strike="noStrike" cap="none" normalizeH="0" baseline="0" dirty="0">
                <a:ln>
                  <a:noFill/>
                </a:ln>
                <a:solidFill>
                  <a:srgbClr val="FFFFFF"/>
                </a:solidFill>
                <a:effectLst/>
                <a:latin typeface="Segoe WPC"/>
              </a:rPr>
              <a:t> application acts as the user interface and communicates with the backend by making requests to the </a:t>
            </a:r>
            <a:r>
              <a:rPr kumimoji="0" lang="en-US" altLang="en-US" sz="1600" b="0" i="0" u="none" strike="noStrike" cap="none" normalizeH="0" baseline="0" dirty="0" err="1">
                <a:ln>
                  <a:noFill/>
                </a:ln>
                <a:solidFill>
                  <a:srgbClr val="FFFFFF"/>
                </a:solidFill>
                <a:effectLst/>
                <a:latin typeface="Segoe WPC"/>
              </a:rPr>
              <a:t>FastAPI</a:t>
            </a:r>
            <a:r>
              <a:rPr kumimoji="0" lang="en-US" altLang="en-US" sz="1600" b="0" i="0" u="none" strike="noStrike" cap="none" normalizeH="0" baseline="0" dirty="0">
                <a:ln>
                  <a:noFill/>
                </a:ln>
                <a:solidFill>
                  <a:srgbClr val="FFFFFF"/>
                </a:solidFill>
                <a:effectLst/>
                <a:latin typeface="Segoe WPC"/>
              </a:rPr>
              <a:t> endpoints.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549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83BC5B6-1B7C-5415-B3F8-DA463DD9D328}"/>
              </a:ext>
            </a:extLst>
          </p:cNvPr>
          <p:cNvSpPr/>
          <p:nvPr/>
        </p:nvSpPr>
        <p:spPr>
          <a:xfrm>
            <a:off x="3969495" y="382064"/>
            <a:ext cx="5704997" cy="867383"/>
          </a:xfrm>
          <a:prstGeom prst="rect">
            <a:avLst/>
          </a:prstGeom>
          <a:noFill/>
          <a:ln/>
        </p:spPr>
        <p:txBody>
          <a:bodyPr wrap="squar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What worked for us !</a:t>
            </a:r>
            <a:endParaRPr lang="en-US" sz="4450" dirty="0"/>
          </a:p>
        </p:txBody>
      </p:sp>
      <p:sp>
        <p:nvSpPr>
          <p:cNvPr id="3" name="Rectangle 2">
            <a:extLst>
              <a:ext uri="{FF2B5EF4-FFF2-40B4-BE49-F238E27FC236}">
                <a16:creationId xmlns:a16="http://schemas.microsoft.com/office/drawing/2014/main" id="{44923FD0-E18D-6373-D04B-F9AD610554CB}"/>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48C449C9-5862-B94E-4179-D3EB9F9AB46C}"/>
              </a:ext>
            </a:extLst>
          </p:cNvPr>
          <p:cNvSpPr>
            <a:spLocks noChangeArrowheads="1"/>
          </p:cNvSpPr>
          <p:nvPr/>
        </p:nvSpPr>
        <p:spPr bwMode="auto">
          <a:xfrm>
            <a:off x="1445811" y="2128804"/>
            <a:ext cx="11369749" cy="504753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FFFFFF"/>
                </a:solidFill>
                <a:effectLst/>
                <a:latin typeface="Segoe WPC"/>
              </a:rPr>
              <a:t>Rapid Prototyping with GenAI:</a:t>
            </a:r>
            <a:endParaRPr kumimoji="0" lang="en-US" altLang="en-US" sz="1600" b="0" i="0" u="none" strike="noStrike" cap="none" normalizeH="0" baseline="0" dirty="0">
              <a:ln>
                <a:noFill/>
              </a:ln>
              <a:solidFill>
                <a:srgbClr val="FFFFFF"/>
              </a:solidFill>
              <a:effectLst/>
              <a:latin typeface="Segoe WPC"/>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FFFFFF"/>
                </a:solidFill>
                <a:effectLst/>
                <a:latin typeface="Segoe WPC"/>
              </a:rPr>
              <a:t>Boilerplate Code Generation:</a:t>
            </a:r>
            <a:r>
              <a:rPr kumimoji="0" lang="en-US" altLang="en-US" sz="1600" b="0" i="0" u="none" strike="noStrike" cap="none" normalizeH="0" baseline="0" dirty="0">
                <a:ln>
                  <a:noFill/>
                </a:ln>
                <a:solidFill>
                  <a:srgbClr val="FFFFFF"/>
                </a:solidFill>
                <a:effectLst/>
                <a:latin typeface="Segoe WPC"/>
              </a:rPr>
              <a:t> Using GenAI tools (as outlined in </a:t>
            </a:r>
            <a:r>
              <a:rPr kumimoji="0" lang="en-US" altLang="en-US" sz="1600" b="0" i="0" u="none" strike="noStrike" cap="none" normalizeH="0" baseline="0" dirty="0">
                <a:ln>
                  <a:noFill/>
                </a:ln>
                <a:solidFill>
                  <a:srgbClr val="FFFFFF"/>
                </a:solidFill>
                <a:effectLst/>
                <a:latin typeface="Segoe WPC"/>
                <a:hlinkClick r:id="rId2"/>
              </a:rPr>
              <a:t>docs/genai_prompts.md</a:t>
            </a:r>
            <a:r>
              <a:rPr kumimoji="0" lang="en-US" altLang="en-US" sz="1600" b="0" i="0" u="none" strike="noStrike" cap="none" normalizeH="0" baseline="0" dirty="0">
                <a:ln>
                  <a:noFill/>
                </a:ln>
                <a:solidFill>
                  <a:srgbClr val="FFFFFF"/>
                </a:solidFill>
                <a:effectLst/>
                <a:latin typeface="Segoe WPC"/>
              </a:rPr>
              <a:t>) to generate initial Python class structures for services (like </a:t>
            </a:r>
            <a:r>
              <a:rPr kumimoji="0" lang="en-US" altLang="en-US" sz="1600" b="0" i="0" u="none" strike="noStrike" cap="none" normalizeH="0" baseline="0" dirty="0">
                <a:ln>
                  <a:noFill/>
                </a:ln>
                <a:solidFill>
                  <a:srgbClr val="FFFFFF"/>
                </a:solidFill>
                <a:effectLst/>
                <a:latin typeface="Segoe WPC"/>
                <a:hlinkClick r:id="rId2"/>
              </a:rPr>
              <a:t>ai_service.py</a:t>
            </a:r>
            <a:r>
              <a:rPr kumimoji="0" lang="en-US" altLang="en-US" sz="1600" b="0" i="0" u="none" strike="noStrike" cap="none" normalizeH="0" baseline="0" dirty="0">
                <a:ln>
                  <a:noFill/>
                </a:ln>
                <a:solidFill>
                  <a:srgbClr val="FFFFFF"/>
                </a:solidFill>
                <a:effectLst/>
                <a:latin typeface="Segoe WPC"/>
              </a:rPr>
              <a:t>), </a:t>
            </a:r>
            <a:r>
              <a:rPr kumimoji="0" lang="en-US" altLang="en-US" sz="1600" b="0" i="0" u="none" strike="noStrike" cap="none" normalizeH="0" baseline="0" dirty="0" err="1">
                <a:ln>
                  <a:noFill/>
                </a:ln>
                <a:solidFill>
                  <a:srgbClr val="FFFFFF"/>
                </a:solidFill>
                <a:effectLst/>
                <a:latin typeface="Segoe WPC"/>
              </a:rPr>
              <a:t>FastAPI</a:t>
            </a:r>
            <a:r>
              <a:rPr kumimoji="0" lang="en-US" altLang="en-US" sz="1600" b="0" i="0" u="none" strike="noStrike" cap="none" normalizeH="0" baseline="0" dirty="0">
                <a:ln>
                  <a:noFill/>
                </a:ln>
                <a:solidFill>
                  <a:srgbClr val="FFFFFF"/>
                </a:solidFill>
                <a:effectLst/>
                <a:latin typeface="Segoe WPC"/>
              </a:rPr>
              <a:t> endpoints, or </a:t>
            </a:r>
            <a:r>
              <a:rPr kumimoji="0" lang="en-US" altLang="en-US" sz="1600" b="0" i="0" u="none" strike="noStrike" cap="none" normalizeH="0" baseline="0" dirty="0" err="1">
                <a:ln>
                  <a:noFill/>
                </a:ln>
                <a:solidFill>
                  <a:srgbClr val="FFFFFF"/>
                </a:solidFill>
                <a:effectLst/>
                <a:latin typeface="Segoe WPC"/>
              </a:rPr>
              <a:t>Streamlit</a:t>
            </a:r>
            <a:r>
              <a:rPr kumimoji="0" lang="en-US" altLang="en-US" sz="1600" b="0" i="0" u="none" strike="noStrike" cap="none" normalizeH="0" baseline="0" dirty="0">
                <a:ln>
                  <a:noFill/>
                </a:ln>
                <a:solidFill>
                  <a:srgbClr val="FFFFFF"/>
                </a:solidFill>
                <a:effectLst/>
                <a:latin typeface="Segoe WPC"/>
              </a:rPr>
              <a:t> UI elements likely accelerated the early stages of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rgbClr val="FFFFFF"/>
                </a:solidFill>
                <a:effectLst/>
                <a:latin typeface="Segoe WPC"/>
              </a:rPr>
              <a:t>Modular Design ("Microservices Style"):</a:t>
            </a:r>
            <a:endParaRPr kumimoji="0" lang="en-US" altLang="en-US" sz="1600" b="0" i="0" u="none" strike="noStrike" cap="none" normalizeH="0" baseline="0" dirty="0">
              <a:ln>
                <a:noFill/>
              </a:ln>
              <a:solidFill>
                <a:srgbClr val="FFFFFF"/>
              </a:solidFill>
              <a:effectLst/>
              <a:latin typeface="Segoe WPC"/>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The separation of concerns into distinct services (</a:t>
            </a:r>
            <a:r>
              <a:rPr kumimoji="0" lang="en-US" altLang="en-US" sz="1600" b="0" i="0" u="none" strike="noStrike" cap="none" normalizeH="0" baseline="0" dirty="0">
                <a:ln>
                  <a:noFill/>
                </a:ln>
                <a:solidFill>
                  <a:srgbClr val="FFFFFF"/>
                </a:solidFill>
                <a:effectLst/>
                <a:latin typeface="Segoe WPC"/>
                <a:hlinkClick r:id="rId2"/>
              </a:rPr>
              <a:t>ai_service.py</a:t>
            </a:r>
            <a:r>
              <a:rPr kumimoji="0" lang="en-US" altLang="en-US" sz="1600" b="0" i="0" u="none" strike="noStrike" cap="none" normalizeH="0" baseline="0" dirty="0">
                <a:ln>
                  <a:noFill/>
                </a:ln>
                <a:solidFill>
                  <a:srgbClr val="FFFFFF"/>
                </a:solidFill>
                <a:effectLst/>
                <a:latin typeface="Segoe WPC"/>
              </a:rPr>
              <a:t>, </a:t>
            </a:r>
            <a:r>
              <a:rPr kumimoji="0" lang="en-US" altLang="en-US" sz="1600" b="0" i="0" u="none" strike="noStrike" cap="none" normalizeH="0" baseline="0" dirty="0">
                <a:ln>
                  <a:noFill/>
                </a:ln>
                <a:solidFill>
                  <a:srgbClr val="FFFFFF"/>
                </a:solidFill>
                <a:effectLst/>
                <a:latin typeface="Segoe WPC"/>
                <a:hlinkClick r:id="rId2"/>
              </a:rPr>
              <a:t>news_service.py</a:t>
            </a:r>
            <a:r>
              <a:rPr kumimoji="0" lang="en-US" altLang="en-US" sz="1600" b="0" i="0" u="none" strike="noStrike" cap="none" normalizeH="0" baseline="0" dirty="0">
                <a:ln>
                  <a:noFill/>
                </a:ln>
                <a:solidFill>
                  <a:srgbClr val="FFFFFF"/>
                </a:solidFill>
                <a:effectLst/>
                <a:latin typeface="Segoe WPC"/>
              </a:rPr>
              <a:t>, </a:t>
            </a:r>
            <a:r>
              <a:rPr kumimoji="0" lang="en-US" altLang="en-US" sz="1600" b="0" i="0" u="none" strike="noStrike" cap="none" normalizeH="0" baseline="0" dirty="0">
                <a:ln>
                  <a:noFill/>
                </a:ln>
                <a:solidFill>
                  <a:srgbClr val="FFFFFF"/>
                </a:solidFill>
                <a:effectLst/>
                <a:latin typeface="Segoe WPC"/>
                <a:hlinkClick r:id="rId2"/>
              </a:rPr>
              <a:t>reddit_service.py</a:t>
            </a:r>
            <a:r>
              <a:rPr kumimoji="0" lang="en-US" altLang="en-US" sz="1600" b="0" i="0" u="none" strike="noStrike" cap="none" normalizeH="0" baseline="0" dirty="0">
                <a:ln>
                  <a:noFill/>
                </a:ln>
                <a:solidFill>
                  <a:srgbClr val="FFFFFF"/>
                </a:solidFill>
                <a:effectLst/>
                <a:latin typeface="Segoe WPC"/>
              </a:rPr>
              <a:t>, </a:t>
            </a:r>
            <a:r>
              <a:rPr kumimoji="0" lang="en-US" altLang="en-US" sz="1600" b="0" i="0" u="none" strike="noStrike" cap="none" normalizeH="0" baseline="0" dirty="0">
                <a:ln>
                  <a:noFill/>
                </a:ln>
                <a:solidFill>
                  <a:srgbClr val="FFFFFF"/>
                </a:solidFill>
                <a:effectLst/>
                <a:latin typeface="Segoe WPC"/>
                <a:hlinkClick r:id="rId2"/>
              </a:rPr>
              <a:t>wikipedia_service.py</a:t>
            </a:r>
            <a:r>
              <a:rPr kumimoji="0" lang="en-US" altLang="en-US" sz="1600" b="0" i="0" u="none" strike="noStrike" cap="none" normalizeH="0" baseline="0" dirty="0">
                <a:ln>
                  <a:noFill/>
                </a:ln>
                <a:solidFill>
                  <a:srgbClr val="FFFFFF"/>
                </a:solidFill>
                <a:effectLst/>
                <a:latin typeface="Segoe WPC"/>
              </a:rPr>
              <a:t>) and an orchestrating agent (</a:t>
            </a:r>
            <a:r>
              <a:rPr kumimoji="0" lang="en-US" altLang="en-US" sz="1600" b="0" i="0" u="none" strike="noStrike" cap="none" normalizeH="0" baseline="0" dirty="0">
                <a:ln>
                  <a:noFill/>
                </a:ln>
                <a:solidFill>
                  <a:srgbClr val="FFFFFF"/>
                </a:solidFill>
                <a:effectLst/>
                <a:latin typeface="Segoe WPC"/>
                <a:hlinkClick r:id="rId2"/>
              </a:rPr>
              <a:t>fake_news_agent.py</a:t>
            </a:r>
            <a:r>
              <a:rPr kumimoji="0" lang="en-US" altLang="en-US" sz="1600" b="0" i="0" u="none" strike="noStrike" cap="none" normalizeH="0" baseline="0" dirty="0">
                <a:ln>
                  <a:noFill/>
                </a:ln>
                <a:solidFill>
                  <a:srgbClr val="FFFFFF"/>
                </a:solidFill>
                <a:effectLst/>
                <a:latin typeface="Segoe WPC"/>
              </a:rPr>
              <a:t>) created a more manageable and understandable codebase. This modularity is a good step towards a microservices architecture.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FFFFFF"/>
                </a:solidFill>
                <a:effectLst/>
                <a:latin typeface="Segoe WPC"/>
              </a:rPr>
              <a:t>Choice of Core Technologies:</a:t>
            </a:r>
            <a:endParaRPr kumimoji="0" lang="en-US" altLang="en-US" sz="1600" b="0" i="0" u="none" strike="noStrike" cap="none" normalizeH="0" baseline="0" dirty="0">
              <a:ln>
                <a:noFill/>
              </a:ln>
              <a:solidFill>
                <a:srgbClr val="FFFFFF"/>
              </a:solidFill>
              <a:effectLst/>
              <a:latin typeface="Segoe WPC"/>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FFFFFF"/>
                </a:solidFill>
                <a:effectLst/>
                <a:latin typeface="Segoe WPC"/>
              </a:rPr>
              <a:t>FastAPI</a:t>
            </a:r>
            <a:r>
              <a:rPr kumimoji="0" lang="en-US" altLang="en-US" sz="1600" b="1" i="0" u="none" strike="noStrike" cap="none" normalizeH="0" baseline="0" dirty="0">
                <a:ln>
                  <a:noFill/>
                </a:ln>
                <a:solidFill>
                  <a:srgbClr val="FFFFFF"/>
                </a:solidFill>
                <a:effectLst/>
                <a:latin typeface="Segoe WPC"/>
              </a:rPr>
              <a:t> for Backend API:</a:t>
            </a:r>
            <a:r>
              <a:rPr kumimoji="0" lang="en-US" altLang="en-US" sz="1600" b="0" i="0" u="none" strike="noStrike" cap="none" normalizeH="0" baseline="0" dirty="0">
                <a:ln>
                  <a:noFill/>
                </a:ln>
                <a:solidFill>
                  <a:srgbClr val="FFFFFF"/>
                </a:solidFill>
                <a:effectLst/>
                <a:latin typeface="Segoe WPC"/>
              </a:rPr>
              <a:t> </a:t>
            </a:r>
            <a:r>
              <a:rPr kumimoji="0" lang="en-US" altLang="en-US" sz="1600" b="0" i="0" u="none" strike="noStrike" cap="none" normalizeH="0" baseline="0" dirty="0" err="1">
                <a:ln>
                  <a:noFill/>
                </a:ln>
                <a:solidFill>
                  <a:srgbClr val="FFFFFF"/>
                </a:solidFill>
                <a:effectLst/>
                <a:latin typeface="Segoe WPC"/>
              </a:rPr>
              <a:t>FastAPI</a:t>
            </a:r>
            <a:r>
              <a:rPr kumimoji="0" lang="en-US" altLang="en-US" sz="1600" b="0" i="0" u="none" strike="noStrike" cap="none" normalizeH="0" baseline="0" dirty="0">
                <a:ln>
                  <a:noFill/>
                </a:ln>
                <a:solidFill>
                  <a:srgbClr val="FFFFFF"/>
                </a:solidFill>
                <a:effectLst/>
                <a:latin typeface="Segoe WPC"/>
              </a:rPr>
              <a:t> is well-suited for building efficient and developer-friendly APIs, which seems to be the case for </a:t>
            </a:r>
            <a:r>
              <a:rPr kumimoji="0" lang="en-US" altLang="en-US" sz="1600" b="0" i="0" u="none" strike="noStrike" cap="none" normalizeH="0" baseline="0" dirty="0">
                <a:ln>
                  <a:noFill/>
                </a:ln>
                <a:solidFill>
                  <a:srgbClr val="FFFFFF"/>
                </a:solidFill>
                <a:effectLst/>
                <a:latin typeface="Segoe WPC"/>
                <a:hlinkClick r:id="rId2"/>
              </a:rPr>
              <a:t>app.py</a:t>
            </a:r>
            <a:r>
              <a:rPr kumimoji="0" lang="en-US" altLang="en-US" sz="1600" b="0" i="0" u="none" strike="noStrike" cap="none" normalizeH="0" baseline="0" dirty="0">
                <a:ln>
                  <a:noFill/>
                </a:ln>
                <a:solidFill>
                  <a:srgbClr val="FFFFFF"/>
                </a:solidFill>
                <a:effectLst/>
                <a:latin typeface="Segoe WPC"/>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rgbClr val="FFFFFF"/>
                </a:solidFill>
                <a:effectLst/>
                <a:latin typeface="Segoe WPC"/>
              </a:rPr>
              <a:t>Implementation of Advanced AI Techniques (Conceptually):</a:t>
            </a:r>
            <a:endParaRPr kumimoji="0" lang="en-US" altLang="en-US" sz="1600" b="0" i="0" u="none" strike="noStrike" cap="none" normalizeH="0" baseline="0" dirty="0">
              <a:ln>
                <a:noFill/>
              </a:ln>
              <a:solidFill>
                <a:srgbClr val="FFFFFF"/>
              </a:solidFill>
              <a:effectLst/>
              <a:latin typeface="Segoe WPC"/>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The use of Retrieval Augmented Generation (RAG) in </a:t>
            </a:r>
            <a:r>
              <a:rPr kumimoji="0" lang="en-US" altLang="en-US" sz="1600" b="0" i="0" u="none" strike="noStrike" cap="none" normalizeH="0" baseline="0" dirty="0">
                <a:ln>
                  <a:noFill/>
                </a:ln>
                <a:solidFill>
                  <a:srgbClr val="FFFFFF"/>
                </a:solidFill>
                <a:effectLst/>
                <a:latin typeface="Segoe WPC"/>
                <a:hlinkClick r:id="rId2"/>
              </a:rPr>
              <a:t>ai_service.py</a:t>
            </a:r>
            <a:r>
              <a:rPr kumimoji="0" lang="en-US" altLang="en-US" sz="1600" b="0" i="0" u="none" strike="noStrike" cap="none" normalizeH="0" baseline="0" dirty="0">
                <a:ln>
                  <a:noFill/>
                </a:ln>
                <a:solidFill>
                  <a:srgbClr val="FFFFFF"/>
                </a:solidFill>
                <a:effectLst/>
                <a:latin typeface="Segoe WPC"/>
              </a:rPr>
              <a:t> (</a:t>
            </a:r>
            <a:r>
              <a:rPr kumimoji="0" lang="en-US" altLang="en-US" sz="1600" b="0" i="0" u="none" strike="noStrike" cap="none" normalizeH="0" baseline="0" dirty="0" err="1">
                <a:ln>
                  <a:noFill/>
                </a:ln>
                <a:solidFill>
                  <a:srgbClr val="FFFFFF"/>
                </a:solidFill>
                <a:effectLst/>
                <a:latin typeface="Segoe WPC"/>
                <a:hlinkClick r:id="rId2"/>
              </a:rPr>
              <a:t>analyze_news_with_rag</a:t>
            </a:r>
            <a:r>
              <a:rPr kumimoji="0" lang="en-US" altLang="en-US" sz="1600" b="0" i="0" u="none" strike="noStrike" cap="none" normalizeH="0" baseline="0" dirty="0">
                <a:ln>
                  <a:noFill/>
                </a:ln>
                <a:solidFill>
                  <a:srgbClr val="FFFFFF"/>
                </a:solidFill>
                <a:effectLst/>
                <a:latin typeface="Segoe WPC"/>
              </a:rPr>
              <a:t>) is a sophisticated approach. Conceptually, this is a strong point, aiming to provide more contextually grounded and accurate analyses from LLMs.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FFFFFF"/>
                </a:solidFill>
                <a:effectLst/>
                <a:latin typeface="Segoe WPC"/>
              </a:rPr>
              <a:t>Integration of Local AI Models:</a:t>
            </a:r>
            <a:endParaRPr kumimoji="0" lang="en-US" altLang="en-US" sz="1600" b="0" i="0" u="none" strike="noStrike" cap="none" normalizeH="0" baseline="0" dirty="0">
              <a:ln>
                <a:noFill/>
              </a:ln>
              <a:solidFill>
                <a:srgbClr val="FFFFFF"/>
              </a:solidFill>
              <a:effectLst/>
              <a:latin typeface="Segoe WPC"/>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FFFFFF"/>
                </a:solidFill>
                <a:effectLst/>
                <a:latin typeface="Segoe WPC"/>
              </a:rPr>
              <a:t>Employing Hugging Face Transformers for local sentiment analysis (</a:t>
            </a:r>
            <a:r>
              <a:rPr kumimoji="0" lang="en-US" altLang="en-US" sz="1600" b="0" i="0" u="none" strike="noStrike" cap="none" normalizeH="0" baseline="0" dirty="0">
                <a:ln>
                  <a:noFill/>
                </a:ln>
                <a:solidFill>
                  <a:srgbClr val="FFFFFF"/>
                </a:solidFill>
                <a:effectLst/>
                <a:latin typeface="var(--monaco-monospace-font)"/>
              </a:rPr>
              <a:t>distilbert-base-uncased-finetuned-sst-2-english</a:t>
            </a:r>
            <a:r>
              <a:rPr kumimoji="0" lang="en-US" altLang="en-US" sz="1600" b="0" i="0" u="none" strike="noStrike" cap="none" normalizeH="0" baseline="0" dirty="0">
                <a:ln>
                  <a:noFill/>
                </a:ln>
                <a:solidFill>
                  <a:srgbClr val="FFFFFF"/>
                </a:solidFill>
                <a:effectLst/>
                <a:latin typeface="Segoe WPC"/>
              </a:rPr>
              <a:t>) and factuality classification (</a:t>
            </a:r>
            <a:r>
              <a:rPr kumimoji="0" lang="en-US" altLang="en-US" sz="1600" b="0" i="0" u="none" strike="noStrike" cap="none" normalizeH="0" baseline="0" dirty="0" err="1">
                <a:ln>
                  <a:noFill/>
                </a:ln>
                <a:solidFill>
                  <a:srgbClr val="FFFFFF"/>
                </a:solidFill>
                <a:effectLst/>
                <a:latin typeface="var(--monaco-monospace-font)"/>
              </a:rPr>
              <a:t>MoritzLaurer</a:t>
            </a:r>
            <a:r>
              <a:rPr kumimoji="0" lang="en-US" altLang="en-US" sz="1600" b="0" i="0" u="none" strike="noStrike" cap="none" normalizeH="0" baseline="0" dirty="0">
                <a:ln>
                  <a:noFill/>
                </a:ln>
                <a:solidFill>
                  <a:srgbClr val="FFFFFF"/>
                </a:solidFill>
                <a:effectLst/>
                <a:latin typeface="var(--monaco-monospace-font)"/>
              </a:rPr>
              <a:t>/DeBERTa-v3-base-mnli-fever-anli</a:t>
            </a:r>
            <a:r>
              <a:rPr kumimoji="0" lang="en-US" altLang="en-US" sz="1600" b="0" i="0" u="none" strike="noStrike" cap="none" normalizeH="0" baseline="0" dirty="0">
                <a:ln>
                  <a:noFill/>
                </a:ln>
                <a:solidFill>
                  <a:srgbClr val="FFFFFF"/>
                </a:solidFill>
                <a:effectLst/>
                <a:latin typeface="Segoe WPC"/>
              </a:rPr>
              <a:t>) can reduce reliance on external paid APIs for these specific sub-tasks, offering more control and potentially lower operational costs.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636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BD93C9-30D5-D75C-02CD-CFF6B728D235}"/>
              </a:ext>
            </a:extLst>
          </p:cNvPr>
          <p:cNvSpPr txBox="1"/>
          <p:nvPr/>
        </p:nvSpPr>
        <p:spPr>
          <a:xfrm>
            <a:off x="4669722" y="363583"/>
            <a:ext cx="4585960" cy="769441"/>
          </a:xfrm>
          <a:prstGeom prst="rect">
            <a:avLst/>
          </a:prstGeom>
          <a:noFill/>
        </p:spPr>
        <p:txBody>
          <a:bodyPr wrap="square">
            <a:spAutoFit/>
          </a:bodyPr>
          <a:lstStyle/>
          <a:p>
            <a:r>
              <a:rPr lang="en-US" sz="4400" dirty="0">
                <a:solidFill>
                  <a:srgbClr val="EFD5FA"/>
                </a:solidFill>
                <a:latin typeface="Instrument Sans Medium" pitchFamily="34" charset="0"/>
                <a:ea typeface="Instrument Sans Medium" pitchFamily="34" charset="-122"/>
                <a:cs typeface="Instrument Sans Medium" pitchFamily="34" charset="-120"/>
              </a:rPr>
              <a:t>vs What didn’t !</a:t>
            </a:r>
            <a:endParaRPr lang="en-US" sz="4400" dirty="0"/>
          </a:p>
        </p:txBody>
      </p:sp>
      <p:sp>
        <p:nvSpPr>
          <p:cNvPr id="4" name="Rectangle 3">
            <a:extLst>
              <a:ext uri="{FF2B5EF4-FFF2-40B4-BE49-F238E27FC236}">
                <a16:creationId xmlns:a16="http://schemas.microsoft.com/office/drawing/2014/main" id="{5624D747-BE77-927F-73E4-33403FFE980A}"/>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AE435FB0-B504-6A46-AD41-63B8B5822723}"/>
              </a:ext>
            </a:extLst>
          </p:cNvPr>
          <p:cNvSpPr>
            <a:spLocks noChangeArrowheads="1"/>
          </p:cNvSpPr>
          <p:nvPr/>
        </p:nvSpPr>
        <p:spPr bwMode="auto">
          <a:xfrm>
            <a:off x="1445811" y="1717941"/>
            <a:ext cx="11369749" cy="517064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 tIns="0" rIns="6348" bIns="0" numCol="1" anchor="ctr" anchorCtr="0" compatLnSpc="1">
            <a:prstTxWarp prst="textNoShape">
              <a:avLst/>
            </a:prstTxWarp>
            <a:spAutoFit/>
          </a:bodyPr>
          <a:lstStyle/>
          <a:p>
            <a:pPr algn="l">
              <a:buFont typeface="+mj-lt"/>
              <a:buAutoNum type="arabicPeriod"/>
            </a:pPr>
            <a:r>
              <a:rPr lang="en-US" sz="2400" b="1" i="0" dirty="0" err="1">
                <a:solidFill>
                  <a:srgbClr val="FFFFFF"/>
                </a:solidFill>
                <a:effectLst/>
                <a:latin typeface="Segoe WPC"/>
              </a:rPr>
              <a:t>PyTorch</a:t>
            </a:r>
            <a:r>
              <a:rPr lang="en-US" sz="2400" b="1" i="0" dirty="0">
                <a:solidFill>
                  <a:srgbClr val="FFFFFF"/>
                </a:solidFill>
                <a:effectLst/>
                <a:latin typeface="Segoe WPC"/>
              </a:rPr>
              <a:t> and CUDA Acceleration:</a:t>
            </a:r>
            <a:r>
              <a:rPr lang="en-US" sz="2400" b="0" i="0" dirty="0">
                <a:solidFill>
                  <a:srgbClr val="FFFFFF"/>
                </a:solidFill>
                <a:effectLst/>
                <a:latin typeface="Segoe WPC"/>
              </a:rPr>
              <a:t> Setting up </a:t>
            </a:r>
            <a:r>
              <a:rPr lang="en-US" sz="2400" b="0" i="0" dirty="0" err="1">
                <a:solidFill>
                  <a:srgbClr val="FFFFFF"/>
                </a:solidFill>
                <a:effectLst/>
                <a:latin typeface="Segoe WPC"/>
              </a:rPr>
              <a:t>PyTorch</a:t>
            </a:r>
            <a:r>
              <a:rPr lang="en-US" sz="2400" b="0" i="0" dirty="0">
                <a:solidFill>
                  <a:srgbClr val="FFFFFF"/>
                </a:solidFill>
                <a:effectLst/>
                <a:latin typeface="Segoe WPC"/>
              </a:rPr>
              <a:t> with CUDA for GPU acceleration was challenging due to complex dependency issues and version incompatibilities.</a:t>
            </a:r>
          </a:p>
          <a:p>
            <a:pPr algn="l">
              <a:buFont typeface="+mj-lt"/>
              <a:buAutoNum type="arabicPeriod"/>
            </a:pPr>
            <a:r>
              <a:rPr lang="en-US" sz="2400" b="1" i="0" dirty="0">
                <a:solidFill>
                  <a:srgbClr val="FFFFFF"/>
                </a:solidFill>
                <a:effectLst/>
                <a:latin typeface="Segoe WPC"/>
              </a:rPr>
              <a:t>LLM Hallucination During Code Generation:</a:t>
            </a:r>
            <a:r>
              <a:rPr lang="en-US" sz="2400" b="0" i="0" dirty="0">
                <a:solidFill>
                  <a:srgbClr val="FFFFFF"/>
                </a:solidFill>
                <a:effectLst/>
                <a:latin typeface="Segoe WPC"/>
              </a:rPr>
              <a:t> Language models sometimes "hallucinated" or generated code that used non-existent functions, incorrect parameters, or was otherwise flawed, requiring careful review and correction.</a:t>
            </a:r>
          </a:p>
          <a:p>
            <a:pPr algn="l">
              <a:buFont typeface="+mj-lt"/>
              <a:buAutoNum type="arabicPeriod"/>
            </a:pPr>
            <a:r>
              <a:rPr lang="en-US" sz="2400" b="1" i="0" dirty="0">
                <a:solidFill>
                  <a:srgbClr val="FFFFFF"/>
                </a:solidFill>
                <a:effectLst/>
                <a:latin typeface="Segoe WPC"/>
              </a:rPr>
              <a:t>Parsing Structured Data from LLM Responses:</a:t>
            </a:r>
            <a:r>
              <a:rPr lang="en-US" sz="2400" b="0" i="0" dirty="0">
                <a:solidFill>
                  <a:srgbClr val="FFFFFF"/>
                </a:solidFill>
                <a:effectLst/>
                <a:latin typeface="Segoe WPC"/>
              </a:rPr>
              <a:t> Reliably extracting specific pieces of information (like scores or verdicts) from the free-form text generated by LLMs proved difficult, often requiring fallback mechanisms when parsing failed.</a:t>
            </a:r>
          </a:p>
          <a:p>
            <a:pPr algn="l">
              <a:buFont typeface="+mj-lt"/>
              <a:buAutoNum type="arabicPeriod"/>
            </a:pPr>
            <a:r>
              <a:rPr lang="en-US" sz="2400" b="1" i="0" dirty="0">
                <a:solidFill>
                  <a:srgbClr val="FFFFFF"/>
                </a:solidFill>
                <a:effectLst/>
                <a:latin typeface="Segoe WPC"/>
              </a:rPr>
              <a:t>Complex Model Initialization and Fallbacks:</a:t>
            </a:r>
            <a:r>
              <a:rPr lang="en-US" sz="2400" b="0" i="0" dirty="0">
                <a:solidFill>
                  <a:srgbClr val="FFFFFF"/>
                </a:solidFill>
                <a:effectLst/>
                <a:latin typeface="Segoe WPC"/>
              </a:rPr>
              <a:t> Managing the initialization of AI models (Gemini, and local Hugging Face Transformers) and implementing robust fallback logic (e.g., if an API key is missing or a service fails) added complexity to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8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1132972" y="681711"/>
            <a:ext cx="12157239" cy="981660"/>
          </a:xfrm>
          <a:prstGeom prst="rect">
            <a:avLst/>
          </a:prstGeom>
          <a:noFill/>
          <a:ln/>
        </p:spPr>
        <p:txBody>
          <a:bodyPr wrap="square" lIns="0" tIns="0" rIns="0" bIns="0" rtlCol="0" anchor="t"/>
          <a:lstStyle/>
          <a:p>
            <a:pPr marL="0" indent="0" algn="l">
              <a:lnSpc>
                <a:spcPts val="5050"/>
              </a:lnSpc>
              <a:buNone/>
            </a:pPr>
            <a:r>
              <a:rPr lang="en-US" sz="4050" dirty="0">
                <a:solidFill>
                  <a:srgbClr val="EFD5FA"/>
                </a:solidFill>
                <a:latin typeface="Instrument Sans Medium" pitchFamily="34" charset="0"/>
                <a:ea typeface="Instrument Sans Medium" pitchFamily="34" charset="-122"/>
                <a:cs typeface="Instrument Sans Medium" pitchFamily="34" charset="-120"/>
              </a:rPr>
              <a:t>Data Pipeline: Acquiring and Preparing News Data</a:t>
            </a:r>
            <a:endParaRPr lang="en-US" sz="4050" dirty="0"/>
          </a:p>
        </p:txBody>
      </p:sp>
      <p:sp>
        <p:nvSpPr>
          <p:cNvPr id="4" name="Shape 1"/>
          <p:cNvSpPr/>
          <p:nvPr/>
        </p:nvSpPr>
        <p:spPr>
          <a:xfrm>
            <a:off x="1132972" y="2380054"/>
            <a:ext cx="463510" cy="463510"/>
          </a:xfrm>
          <a:prstGeom prst="roundRect">
            <a:avLst>
              <a:gd name="adj" fmla="val 6668"/>
            </a:avLst>
          </a:prstGeom>
          <a:solidFill>
            <a:srgbClr val="434348"/>
          </a:solidFill>
          <a:ln/>
        </p:spPr>
      </p:sp>
      <p:sp>
        <p:nvSpPr>
          <p:cNvPr id="5" name="Text 2"/>
          <p:cNvSpPr/>
          <p:nvPr/>
        </p:nvSpPr>
        <p:spPr>
          <a:xfrm>
            <a:off x="1879236" y="2457757"/>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Reddit API</a:t>
            </a:r>
            <a:endParaRPr lang="en-US" sz="2000" dirty="0"/>
          </a:p>
        </p:txBody>
      </p:sp>
      <p:sp>
        <p:nvSpPr>
          <p:cNvPr id="6" name="Text 3"/>
          <p:cNvSpPr/>
          <p:nvPr/>
        </p:nvSpPr>
        <p:spPr>
          <a:xfrm>
            <a:off x="1907152" y="2952032"/>
            <a:ext cx="7032188" cy="329684"/>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Extracts trending discussions and news from social communities.</a:t>
            </a:r>
            <a:endParaRPr lang="en-US" sz="1600" dirty="0"/>
          </a:p>
        </p:txBody>
      </p:sp>
      <p:sp>
        <p:nvSpPr>
          <p:cNvPr id="7" name="Shape 4"/>
          <p:cNvSpPr/>
          <p:nvPr/>
        </p:nvSpPr>
        <p:spPr>
          <a:xfrm>
            <a:off x="1132972" y="3637949"/>
            <a:ext cx="463510" cy="463510"/>
          </a:xfrm>
          <a:prstGeom prst="roundRect">
            <a:avLst>
              <a:gd name="adj" fmla="val 6668"/>
            </a:avLst>
          </a:prstGeom>
          <a:solidFill>
            <a:srgbClr val="434348"/>
          </a:solidFill>
          <a:ln/>
        </p:spPr>
      </p:sp>
      <p:sp>
        <p:nvSpPr>
          <p:cNvPr id="8" name="Text 5"/>
          <p:cNvSpPr/>
          <p:nvPr/>
        </p:nvSpPr>
        <p:spPr>
          <a:xfrm>
            <a:off x="1879236" y="3715652"/>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Wikipedia RAG</a:t>
            </a:r>
            <a:endParaRPr lang="en-US" sz="2000" dirty="0"/>
          </a:p>
        </p:txBody>
      </p:sp>
      <p:sp>
        <p:nvSpPr>
          <p:cNvPr id="9" name="Text 6"/>
          <p:cNvSpPr/>
          <p:nvPr/>
        </p:nvSpPr>
        <p:spPr>
          <a:xfrm>
            <a:off x="1907152" y="4209927"/>
            <a:ext cx="7032188" cy="329684"/>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Provides contextual facts supporting fact-checking consistency.</a:t>
            </a:r>
            <a:endParaRPr lang="en-US" sz="1600" dirty="0"/>
          </a:p>
        </p:txBody>
      </p:sp>
      <p:sp>
        <p:nvSpPr>
          <p:cNvPr id="10" name="Shape 7"/>
          <p:cNvSpPr/>
          <p:nvPr/>
        </p:nvSpPr>
        <p:spPr>
          <a:xfrm>
            <a:off x="1132972" y="4895844"/>
            <a:ext cx="463510" cy="463510"/>
          </a:xfrm>
          <a:prstGeom prst="roundRect">
            <a:avLst>
              <a:gd name="adj" fmla="val 6668"/>
            </a:avLst>
          </a:prstGeom>
          <a:solidFill>
            <a:srgbClr val="434348"/>
          </a:solidFill>
          <a:ln/>
        </p:spPr>
      </p:sp>
      <p:sp>
        <p:nvSpPr>
          <p:cNvPr id="11" name="Text 8"/>
          <p:cNvSpPr/>
          <p:nvPr/>
        </p:nvSpPr>
        <p:spPr>
          <a:xfrm>
            <a:off x="1879236" y="4973547"/>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News APIs</a:t>
            </a:r>
            <a:endParaRPr lang="en-US" sz="2000" dirty="0"/>
          </a:p>
        </p:txBody>
      </p:sp>
      <p:sp>
        <p:nvSpPr>
          <p:cNvPr id="12" name="Text 9"/>
          <p:cNvSpPr/>
          <p:nvPr/>
        </p:nvSpPr>
        <p:spPr>
          <a:xfrm>
            <a:off x="1907152" y="5467822"/>
            <a:ext cx="7032188" cy="329684"/>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NewsData.io, GNews, and NewsAPI cover wide ranges of global news.</a:t>
            </a:r>
            <a:endParaRPr lang="en-US" sz="1600" dirty="0"/>
          </a:p>
        </p:txBody>
      </p:sp>
      <p:sp>
        <p:nvSpPr>
          <p:cNvPr id="13" name="Shape 10"/>
          <p:cNvSpPr/>
          <p:nvPr/>
        </p:nvSpPr>
        <p:spPr>
          <a:xfrm>
            <a:off x="1132972" y="6153740"/>
            <a:ext cx="463510" cy="463510"/>
          </a:xfrm>
          <a:prstGeom prst="roundRect">
            <a:avLst>
              <a:gd name="adj" fmla="val 6668"/>
            </a:avLst>
          </a:prstGeom>
          <a:solidFill>
            <a:srgbClr val="434348"/>
          </a:solidFill>
          <a:ln/>
        </p:spPr>
      </p:sp>
      <p:sp>
        <p:nvSpPr>
          <p:cNvPr id="14" name="Text 11"/>
          <p:cNvSpPr/>
          <p:nvPr/>
        </p:nvSpPr>
        <p:spPr>
          <a:xfrm>
            <a:off x="1879236" y="6231443"/>
            <a:ext cx="2575560" cy="321826"/>
          </a:xfrm>
          <a:prstGeom prst="rect">
            <a:avLst/>
          </a:prstGeom>
          <a:noFill/>
          <a:ln/>
        </p:spPr>
        <p:txBody>
          <a:bodyPr wrap="none" lIns="0" tIns="0" rIns="0" bIns="0" rtlCol="0" anchor="t"/>
          <a:lstStyle/>
          <a:p>
            <a:pPr marL="0" indent="0" algn="l">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Processing</a:t>
            </a:r>
            <a:endParaRPr lang="en-US" sz="2000" dirty="0"/>
          </a:p>
        </p:txBody>
      </p:sp>
      <p:sp>
        <p:nvSpPr>
          <p:cNvPr id="15" name="Text 12"/>
          <p:cNvSpPr/>
          <p:nvPr/>
        </p:nvSpPr>
        <p:spPr>
          <a:xfrm>
            <a:off x="1907152" y="6725718"/>
            <a:ext cx="7032188" cy="329684"/>
          </a:xfrm>
          <a:prstGeom prst="rect">
            <a:avLst/>
          </a:prstGeom>
          <a:noFill/>
          <a:ln/>
        </p:spPr>
        <p:txBody>
          <a:bodyPr wrap="none" lIns="0" tIns="0" rIns="0" bIns="0" rtlCol="0" anchor="t"/>
          <a:lstStyle/>
          <a:p>
            <a:pPr marL="0" indent="0" algn="l">
              <a:lnSpc>
                <a:spcPts val="2550"/>
              </a:lnSpc>
              <a:buNone/>
            </a:pPr>
            <a:r>
              <a:rPr lang="en-US" sz="1600" dirty="0">
                <a:solidFill>
                  <a:srgbClr val="C7CDD6"/>
                </a:solidFill>
                <a:latin typeface="Inter" pitchFamily="34" charset="0"/>
                <a:ea typeface="Inter" pitchFamily="34" charset="-122"/>
                <a:cs typeface="Inter" pitchFamily="34" charset="-120"/>
              </a:rPr>
              <a:t>Data cleaning and structuring ensure high-quality inputs for models.</a:t>
            </a:r>
            <a:endParaRPr lang="en-US" sz="1600" dirty="0"/>
          </a:p>
        </p:txBody>
      </p:sp>
      <p:sp>
        <p:nvSpPr>
          <p:cNvPr id="16" name="Rectangle 15">
            <a:extLst>
              <a:ext uri="{FF2B5EF4-FFF2-40B4-BE49-F238E27FC236}">
                <a16:creationId xmlns:a16="http://schemas.microsoft.com/office/drawing/2014/main" id="{9D65BEC3-D65C-ED9B-AB6F-4827B0D9DD41}"/>
              </a:ext>
            </a:extLst>
          </p:cNvPr>
          <p:cNvSpPr/>
          <p:nvPr/>
        </p:nvSpPr>
        <p:spPr>
          <a:xfrm>
            <a:off x="12815560" y="7692128"/>
            <a:ext cx="1814840" cy="513660"/>
          </a:xfrm>
          <a:prstGeom prst="rect">
            <a:avLst/>
          </a:prstGeom>
          <a:solidFill>
            <a:srgbClr val="2424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360646"/>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Sentiment Analysis: Uncovering Emotional Context</a:t>
            </a:r>
            <a:endParaRPr lang="en-US" sz="4450" dirty="0"/>
          </a:p>
        </p:txBody>
      </p:sp>
      <p:sp>
        <p:nvSpPr>
          <p:cNvPr id="4" name="Shape 1"/>
          <p:cNvSpPr/>
          <p:nvPr/>
        </p:nvSpPr>
        <p:spPr>
          <a:xfrm>
            <a:off x="793790" y="3827145"/>
            <a:ext cx="510302" cy="510302"/>
          </a:xfrm>
          <a:prstGeom prst="roundRect">
            <a:avLst>
              <a:gd name="adj" fmla="val 6667"/>
            </a:avLst>
          </a:prstGeom>
          <a:solidFill>
            <a:srgbClr val="434348"/>
          </a:solidFill>
          <a:ln/>
        </p:spPr>
      </p:sp>
      <p:sp>
        <p:nvSpPr>
          <p:cNvPr id="5" name="Text 2"/>
          <p:cNvSpPr/>
          <p:nvPr/>
        </p:nvSpPr>
        <p:spPr>
          <a:xfrm>
            <a:off x="1530906" y="390501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NLP Techniques</a:t>
            </a:r>
            <a:endParaRPr lang="en-US" sz="2200" dirty="0"/>
          </a:p>
        </p:txBody>
      </p:sp>
      <p:sp>
        <p:nvSpPr>
          <p:cNvPr id="6" name="Text 3"/>
          <p:cNvSpPr/>
          <p:nvPr/>
        </p:nvSpPr>
        <p:spPr>
          <a:xfrm>
            <a:off x="1530906" y="4395430"/>
            <a:ext cx="2899410"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Extract tone and emotion from news text using </a:t>
            </a:r>
            <a:r>
              <a:rPr lang="en-US" sz="1750" dirty="0" err="1">
                <a:solidFill>
                  <a:srgbClr val="C7CDD6"/>
                </a:solidFill>
                <a:latin typeface="Inter" pitchFamily="34" charset="0"/>
                <a:ea typeface="Inter" pitchFamily="34" charset="-122"/>
                <a:cs typeface="Inter" pitchFamily="34" charset="-120"/>
              </a:rPr>
              <a:t>SpaCy</a:t>
            </a:r>
            <a:r>
              <a:rPr lang="en-US" sz="1750" dirty="0">
                <a:solidFill>
                  <a:srgbClr val="C7CDD6"/>
                </a:solidFill>
                <a:latin typeface="Inter" pitchFamily="34" charset="0"/>
                <a:ea typeface="Inter" pitchFamily="34" charset="-122"/>
                <a:cs typeface="Inter" pitchFamily="34" charset="-120"/>
              </a:rPr>
              <a:t> and NLTK</a:t>
            </a:r>
            <a:endParaRPr lang="en-US" sz="1750" dirty="0"/>
          </a:p>
        </p:txBody>
      </p:sp>
      <p:sp>
        <p:nvSpPr>
          <p:cNvPr id="7" name="Shape 4"/>
          <p:cNvSpPr/>
          <p:nvPr/>
        </p:nvSpPr>
        <p:spPr>
          <a:xfrm>
            <a:off x="4713803" y="3827145"/>
            <a:ext cx="510302" cy="510302"/>
          </a:xfrm>
          <a:prstGeom prst="roundRect">
            <a:avLst>
              <a:gd name="adj" fmla="val 6667"/>
            </a:avLst>
          </a:prstGeom>
          <a:solidFill>
            <a:srgbClr val="434348"/>
          </a:solidFill>
          <a:ln/>
        </p:spPr>
      </p:sp>
      <p:sp>
        <p:nvSpPr>
          <p:cNvPr id="8" name="Text 5"/>
          <p:cNvSpPr/>
          <p:nvPr/>
        </p:nvSpPr>
        <p:spPr>
          <a:xfrm>
            <a:off x="5450919" y="390501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Integration</a:t>
            </a:r>
            <a:endParaRPr lang="en-US" sz="2200" dirty="0"/>
          </a:p>
        </p:txBody>
      </p:sp>
      <p:sp>
        <p:nvSpPr>
          <p:cNvPr id="9" name="Text 6"/>
          <p:cNvSpPr/>
          <p:nvPr/>
        </p:nvSpPr>
        <p:spPr>
          <a:xfrm>
            <a:off x="5450919" y="4395430"/>
            <a:ext cx="2899410" cy="1088708"/>
          </a:xfrm>
          <a:prstGeom prst="rect">
            <a:avLst/>
          </a:prstGeom>
          <a:noFill/>
          <a:ln/>
        </p:spPr>
        <p:txBody>
          <a:bodyPr wrap="square" lIns="0" tIns="0" rIns="0" bIns="0" rtlCol="0" anchor="t"/>
          <a:lstStyle/>
          <a:p>
            <a:pPr marL="0" indent="0" algn="l">
              <a:lnSpc>
                <a:spcPts val="2850"/>
              </a:lnSpc>
              <a:buNone/>
            </a:pPr>
            <a:r>
              <a:rPr lang="en-US" sz="1750" dirty="0">
                <a:solidFill>
                  <a:srgbClr val="C7CDD6"/>
                </a:solidFill>
                <a:latin typeface="Inter" pitchFamily="34" charset="0"/>
                <a:ea typeface="Inter" pitchFamily="34" charset="-122"/>
                <a:cs typeface="Inter" pitchFamily="34" charset="-120"/>
              </a:rPr>
              <a:t>Sentiment scores inform the likelihood of misinformation presence.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1066</Words>
  <Application>Microsoft Office PowerPoint</Application>
  <PresentationFormat>Custom</PresentationFormat>
  <Paragraphs>87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var(--monaco-monospace-font)</vt:lpstr>
      <vt:lpstr>Inter</vt:lpstr>
      <vt:lpstr>Segoe WPC</vt:lpstr>
      <vt:lpstr>Arial</vt:lpstr>
      <vt:lpstr>Instrument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Inesh Dheer</cp:lastModifiedBy>
  <cp:revision>8</cp:revision>
  <dcterms:created xsi:type="dcterms:W3CDTF">2025-05-12T04:25:25Z</dcterms:created>
  <dcterms:modified xsi:type="dcterms:W3CDTF">2025-05-12T09:56:26Z</dcterms:modified>
</cp:coreProperties>
</file>