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8"/>
  </p:notesMasterIdLst>
  <p:sldIdLst>
    <p:sldId id="256" r:id="rId2"/>
    <p:sldId id="258" r:id="rId3"/>
    <p:sldId id="269" r:id="rId4"/>
    <p:sldId id="265" r:id="rId5"/>
    <p:sldId id="264" r:id="rId6"/>
    <p:sldId id="262" r:id="rId7"/>
  </p:sldIdLst>
  <p:sldSz cx="14630400" cy="8229600"/>
  <p:notesSz cx="8229600" cy="14630400"/>
  <p:embeddedFontLst>
    <p:embeddedFont>
      <p:font typeface="Instrument Sans Medium" panose="020B0604020202020204" charset="0"/>
      <p:regular r:id="rId9"/>
    </p:embeddedFont>
    <p:embeddedFont>
      <p:font typeface="Inter" panose="020B060402020202020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1" d="100"/>
          <a:sy n="91" d="100"/>
        </p:scale>
        <p:origin x="68"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828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829753"/>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Combating Misinformation: A Fake News Detection Web App</a:t>
            </a:r>
            <a:endParaRPr lang="en-US" sz="4450" dirty="0"/>
          </a:p>
        </p:txBody>
      </p:sp>
      <p:sp>
        <p:nvSpPr>
          <p:cNvPr id="4" name="Text 1"/>
          <p:cNvSpPr/>
          <p:nvPr/>
        </p:nvSpPr>
        <p:spPr>
          <a:xfrm>
            <a:off x="793790" y="4296251"/>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The spread of fake news threatens society’s trust. Our web app leverages AI to analyze and verify news articles. Combining advanced APIs and visual insights, users receive clear identification of fake news and reliable explanations.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1132972" y="681711"/>
            <a:ext cx="12157239" cy="981660"/>
          </a:xfrm>
          <a:prstGeom prst="rect">
            <a:avLst/>
          </a:prstGeom>
          <a:noFill/>
          <a:ln/>
        </p:spPr>
        <p:txBody>
          <a:bodyPr wrap="square" lIns="0" tIns="0" rIns="0" bIns="0" rtlCol="0" anchor="t"/>
          <a:lstStyle/>
          <a:p>
            <a:pPr marL="0" indent="0" algn="l">
              <a:lnSpc>
                <a:spcPts val="5050"/>
              </a:lnSpc>
              <a:buNone/>
            </a:pPr>
            <a:r>
              <a:rPr lang="en-US" sz="4050" dirty="0">
                <a:solidFill>
                  <a:srgbClr val="EFD5FA"/>
                </a:solidFill>
                <a:latin typeface="Instrument Sans Medium" pitchFamily="34" charset="0"/>
                <a:ea typeface="Instrument Sans Medium" pitchFamily="34" charset="-122"/>
                <a:cs typeface="Instrument Sans Medium" pitchFamily="34" charset="-120"/>
              </a:rPr>
              <a:t>Data Pipeline: Acquiring and Preparing News Data</a:t>
            </a:r>
            <a:endParaRPr lang="en-US" sz="4050" dirty="0"/>
          </a:p>
        </p:txBody>
      </p:sp>
      <p:sp>
        <p:nvSpPr>
          <p:cNvPr id="4" name="Shape 1"/>
          <p:cNvSpPr/>
          <p:nvPr/>
        </p:nvSpPr>
        <p:spPr>
          <a:xfrm>
            <a:off x="1132972" y="2380054"/>
            <a:ext cx="463510" cy="463510"/>
          </a:xfrm>
          <a:prstGeom prst="roundRect">
            <a:avLst>
              <a:gd name="adj" fmla="val 6668"/>
            </a:avLst>
          </a:prstGeom>
          <a:solidFill>
            <a:srgbClr val="434348"/>
          </a:solidFill>
          <a:ln/>
        </p:spPr>
      </p:sp>
      <p:sp>
        <p:nvSpPr>
          <p:cNvPr id="5" name="Text 2"/>
          <p:cNvSpPr/>
          <p:nvPr/>
        </p:nvSpPr>
        <p:spPr>
          <a:xfrm>
            <a:off x="1879236" y="2457757"/>
            <a:ext cx="2575560" cy="321826"/>
          </a:xfrm>
          <a:prstGeom prst="rect">
            <a:avLst/>
          </a:prstGeom>
          <a:noFill/>
          <a:ln/>
        </p:spPr>
        <p:txBody>
          <a:bodyPr wrap="none" lIns="0" tIns="0" rIns="0" bIns="0" rtlCol="0" anchor="t"/>
          <a:lstStyle/>
          <a:p>
            <a:pPr marL="0" indent="0" algn="l">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Reddit API</a:t>
            </a:r>
            <a:endParaRPr lang="en-US" sz="2000" dirty="0"/>
          </a:p>
        </p:txBody>
      </p:sp>
      <p:sp>
        <p:nvSpPr>
          <p:cNvPr id="6" name="Text 3"/>
          <p:cNvSpPr/>
          <p:nvPr/>
        </p:nvSpPr>
        <p:spPr>
          <a:xfrm>
            <a:off x="1907152" y="2952032"/>
            <a:ext cx="7032188" cy="329684"/>
          </a:xfrm>
          <a:prstGeom prst="rect">
            <a:avLst/>
          </a:prstGeom>
          <a:noFill/>
          <a:ln/>
        </p:spPr>
        <p:txBody>
          <a:bodyPr wrap="none" lIns="0" tIns="0" rIns="0" bIns="0" rtlCol="0" anchor="t"/>
          <a:lstStyle/>
          <a:p>
            <a:pPr marL="0" indent="0" algn="l">
              <a:lnSpc>
                <a:spcPts val="2550"/>
              </a:lnSpc>
              <a:buNone/>
            </a:pPr>
            <a:r>
              <a:rPr lang="en-US" sz="1600" dirty="0">
                <a:solidFill>
                  <a:srgbClr val="C7CDD6"/>
                </a:solidFill>
                <a:latin typeface="Inter" pitchFamily="34" charset="0"/>
                <a:ea typeface="Inter" pitchFamily="34" charset="-122"/>
                <a:cs typeface="Inter" pitchFamily="34" charset="-120"/>
              </a:rPr>
              <a:t>Extracts trending discussions and news from social communities.</a:t>
            </a:r>
            <a:endParaRPr lang="en-US" sz="1600" dirty="0"/>
          </a:p>
        </p:txBody>
      </p:sp>
      <p:sp>
        <p:nvSpPr>
          <p:cNvPr id="7" name="Shape 4"/>
          <p:cNvSpPr/>
          <p:nvPr/>
        </p:nvSpPr>
        <p:spPr>
          <a:xfrm>
            <a:off x="1132972" y="3637949"/>
            <a:ext cx="463510" cy="463510"/>
          </a:xfrm>
          <a:prstGeom prst="roundRect">
            <a:avLst>
              <a:gd name="adj" fmla="val 6668"/>
            </a:avLst>
          </a:prstGeom>
          <a:solidFill>
            <a:srgbClr val="434348"/>
          </a:solidFill>
          <a:ln/>
        </p:spPr>
      </p:sp>
      <p:sp>
        <p:nvSpPr>
          <p:cNvPr id="8" name="Text 5"/>
          <p:cNvSpPr/>
          <p:nvPr/>
        </p:nvSpPr>
        <p:spPr>
          <a:xfrm>
            <a:off x="1879236" y="3715652"/>
            <a:ext cx="2575560" cy="321826"/>
          </a:xfrm>
          <a:prstGeom prst="rect">
            <a:avLst/>
          </a:prstGeom>
          <a:noFill/>
          <a:ln/>
        </p:spPr>
        <p:txBody>
          <a:bodyPr wrap="none" lIns="0" tIns="0" rIns="0" bIns="0" rtlCol="0" anchor="t"/>
          <a:lstStyle/>
          <a:p>
            <a:pPr marL="0" indent="0" algn="l">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Wikipedia RAG</a:t>
            </a:r>
            <a:endParaRPr lang="en-US" sz="2000" dirty="0"/>
          </a:p>
        </p:txBody>
      </p:sp>
      <p:sp>
        <p:nvSpPr>
          <p:cNvPr id="9" name="Text 6"/>
          <p:cNvSpPr/>
          <p:nvPr/>
        </p:nvSpPr>
        <p:spPr>
          <a:xfrm>
            <a:off x="1907152" y="4209927"/>
            <a:ext cx="7032188" cy="329684"/>
          </a:xfrm>
          <a:prstGeom prst="rect">
            <a:avLst/>
          </a:prstGeom>
          <a:noFill/>
          <a:ln/>
        </p:spPr>
        <p:txBody>
          <a:bodyPr wrap="none" lIns="0" tIns="0" rIns="0" bIns="0" rtlCol="0" anchor="t"/>
          <a:lstStyle/>
          <a:p>
            <a:pPr marL="0" indent="0" algn="l">
              <a:lnSpc>
                <a:spcPts val="2550"/>
              </a:lnSpc>
              <a:buNone/>
            </a:pPr>
            <a:r>
              <a:rPr lang="en-US" sz="1600" dirty="0">
                <a:solidFill>
                  <a:srgbClr val="C7CDD6"/>
                </a:solidFill>
                <a:latin typeface="Inter" pitchFamily="34" charset="0"/>
                <a:ea typeface="Inter" pitchFamily="34" charset="-122"/>
                <a:cs typeface="Inter" pitchFamily="34" charset="-120"/>
              </a:rPr>
              <a:t>Provides contextual facts supporting fact-checking consistency.</a:t>
            </a:r>
            <a:endParaRPr lang="en-US" sz="1600" dirty="0"/>
          </a:p>
        </p:txBody>
      </p:sp>
      <p:sp>
        <p:nvSpPr>
          <p:cNvPr id="10" name="Shape 7"/>
          <p:cNvSpPr/>
          <p:nvPr/>
        </p:nvSpPr>
        <p:spPr>
          <a:xfrm>
            <a:off x="1132972" y="4895844"/>
            <a:ext cx="463510" cy="463510"/>
          </a:xfrm>
          <a:prstGeom prst="roundRect">
            <a:avLst>
              <a:gd name="adj" fmla="val 6668"/>
            </a:avLst>
          </a:prstGeom>
          <a:solidFill>
            <a:srgbClr val="434348"/>
          </a:solidFill>
          <a:ln/>
        </p:spPr>
      </p:sp>
      <p:sp>
        <p:nvSpPr>
          <p:cNvPr id="11" name="Text 8"/>
          <p:cNvSpPr/>
          <p:nvPr/>
        </p:nvSpPr>
        <p:spPr>
          <a:xfrm>
            <a:off x="1879236" y="4973547"/>
            <a:ext cx="2575560" cy="321826"/>
          </a:xfrm>
          <a:prstGeom prst="rect">
            <a:avLst/>
          </a:prstGeom>
          <a:noFill/>
          <a:ln/>
        </p:spPr>
        <p:txBody>
          <a:bodyPr wrap="none" lIns="0" tIns="0" rIns="0" bIns="0" rtlCol="0" anchor="t"/>
          <a:lstStyle/>
          <a:p>
            <a:pPr marL="0" indent="0" algn="l">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News APIs</a:t>
            </a:r>
            <a:endParaRPr lang="en-US" sz="2000" dirty="0"/>
          </a:p>
        </p:txBody>
      </p:sp>
      <p:sp>
        <p:nvSpPr>
          <p:cNvPr id="12" name="Text 9"/>
          <p:cNvSpPr/>
          <p:nvPr/>
        </p:nvSpPr>
        <p:spPr>
          <a:xfrm>
            <a:off x="1907152" y="5467822"/>
            <a:ext cx="7032188" cy="329684"/>
          </a:xfrm>
          <a:prstGeom prst="rect">
            <a:avLst/>
          </a:prstGeom>
          <a:noFill/>
          <a:ln/>
        </p:spPr>
        <p:txBody>
          <a:bodyPr wrap="none" lIns="0" tIns="0" rIns="0" bIns="0" rtlCol="0" anchor="t"/>
          <a:lstStyle/>
          <a:p>
            <a:pPr marL="0" indent="0" algn="l">
              <a:lnSpc>
                <a:spcPts val="2550"/>
              </a:lnSpc>
              <a:buNone/>
            </a:pPr>
            <a:r>
              <a:rPr lang="en-US" sz="1600" dirty="0">
                <a:solidFill>
                  <a:srgbClr val="C7CDD6"/>
                </a:solidFill>
                <a:latin typeface="Inter" pitchFamily="34" charset="0"/>
                <a:ea typeface="Inter" pitchFamily="34" charset="-122"/>
                <a:cs typeface="Inter" pitchFamily="34" charset="-120"/>
              </a:rPr>
              <a:t>NewsData.io, GNews, and NewsAPI cover wide ranges of global news.</a:t>
            </a:r>
            <a:endParaRPr lang="en-US" sz="1600" dirty="0"/>
          </a:p>
        </p:txBody>
      </p:sp>
      <p:sp>
        <p:nvSpPr>
          <p:cNvPr id="13" name="Shape 10"/>
          <p:cNvSpPr/>
          <p:nvPr/>
        </p:nvSpPr>
        <p:spPr>
          <a:xfrm>
            <a:off x="1132972" y="6153740"/>
            <a:ext cx="463510" cy="463510"/>
          </a:xfrm>
          <a:prstGeom prst="roundRect">
            <a:avLst>
              <a:gd name="adj" fmla="val 6668"/>
            </a:avLst>
          </a:prstGeom>
          <a:solidFill>
            <a:srgbClr val="434348"/>
          </a:solidFill>
          <a:ln/>
        </p:spPr>
      </p:sp>
      <p:sp>
        <p:nvSpPr>
          <p:cNvPr id="14" name="Text 11"/>
          <p:cNvSpPr/>
          <p:nvPr/>
        </p:nvSpPr>
        <p:spPr>
          <a:xfrm>
            <a:off x="1879236" y="6231443"/>
            <a:ext cx="2575560" cy="321826"/>
          </a:xfrm>
          <a:prstGeom prst="rect">
            <a:avLst/>
          </a:prstGeom>
          <a:noFill/>
          <a:ln/>
        </p:spPr>
        <p:txBody>
          <a:bodyPr wrap="none" lIns="0" tIns="0" rIns="0" bIns="0" rtlCol="0" anchor="t"/>
          <a:lstStyle/>
          <a:p>
            <a:pPr marL="0" indent="0" algn="l">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Processing</a:t>
            </a:r>
            <a:endParaRPr lang="en-US" sz="2000" dirty="0"/>
          </a:p>
        </p:txBody>
      </p:sp>
      <p:sp>
        <p:nvSpPr>
          <p:cNvPr id="15" name="Text 12"/>
          <p:cNvSpPr/>
          <p:nvPr/>
        </p:nvSpPr>
        <p:spPr>
          <a:xfrm>
            <a:off x="1907152" y="6725718"/>
            <a:ext cx="7032188" cy="329684"/>
          </a:xfrm>
          <a:prstGeom prst="rect">
            <a:avLst/>
          </a:prstGeom>
          <a:noFill/>
          <a:ln/>
        </p:spPr>
        <p:txBody>
          <a:bodyPr wrap="none" lIns="0" tIns="0" rIns="0" bIns="0" rtlCol="0" anchor="t"/>
          <a:lstStyle/>
          <a:p>
            <a:pPr marL="0" indent="0" algn="l">
              <a:lnSpc>
                <a:spcPts val="2550"/>
              </a:lnSpc>
              <a:buNone/>
            </a:pPr>
            <a:r>
              <a:rPr lang="en-US" sz="1600" dirty="0">
                <a:solidFill>
                  <a:srgbClr val="C7CDD6"/>
                </a:solidFill>
                <a:latin typeface="Inter" pitchFamily="34" charset="0"/>
                <a:ea typeface="Inter" pitchFamily="34" charset="-122"/>
                <a:cs typeface="Inter" pitchFamily="34" charset="-120"/>
              </a:rPr>
              <a:t>Data cleaning and structuring ensure high-quality inputs for models.</a:t>
            </a:r>
            <a:endParaRPr lang="en-US" sz="1600" dirty="0"/>
          </a:p>
        </p:txBody>
      </p:sp>
      <p:sp>
        <p:nvSpPr>
          <p:cNvPr id="16" name="Rectangle 15">
            <a:extLst>
              <a:ext uri="{FF2B5EF4-FFF2-40B4-BE49-F238E27FC236}">
                <a16:creationId xmlns:a16="http://schemas.microsoft.com/office/drawing/2014/main" id="{9D65BEC3-D65C-ED9B-AB6F-4827B0D9DD41}"/>
              </a:ext>
            </a:extLst>
          </p:cNvPr>
          <p:cNvSpPr/>
          <p:nvPr/>
        </p:nvSpPr>
        <p:spPr>
          <a:xfrm>
            <a:off x="12815560" y="7692128"/>
            <a:ext cx="1814840" cy="513660"/>
          </a:xfrm>
          <a:prstGeom prst="rect">
            <a:avLst/>
          </a:prstGeom>
          <a:solidFill>
            <a:srgbClr val="2424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0B853E-1236-4A68-6E1E-713B1F8E7038}"/>
              </a:ext>
            </a:extLst>
          </p:cNvPr>
          <p:cNvPicPr>
            <a:picLocks noChangeAspect="1"/>
          </p:cNvPicPr>
          <p:nvPr/>
        </p:nvPicPr>
        <p:blipFill>
          <a:blip r:embed="rId2"/>
          <a:stretch>
            <a:fillRect/>
          </a:stretch>
        </p:blipFill>
        <p:spPr>
          <a:xfrm>
            <a:off x="0" y="1067963"/>
            <a:ext cx="14630400" cy="6275157"/>
          </a:xfrm>
          <a:prstGeom prst="rect">
            <a:avLst/>
          </a:prstGeom>
        </p:spPr>
      </p:pic>
      <p:sp>
        <p:nvSpPr>
          <p:cNvPr id="3" name="Rectangle 2">
            <a:extLst>
              <a:ext uri="{FF2B5EF4-FFF2-40B4-BE49-F238E27FC236}">
                <a16:creationId xmlns:a16="http://schemas.microsoft.com/office/drawing/2014/main" id="{51292C74-7E85-3FC4-1EE2-2FBD9D57B634}"/>
              </a:ext>
            </a:extLst>
          </p:cNvPr>
          <p:cNvSpPr/>
          <p:nvPr/>
        </p:nvSpPr>
        <p:spPr>
          <a:xfrm>
            <a:off x="12815560" y="7692128"/>
            <a:ext cx="1814840" cy="513660"/>
          </a:xfrm>
          <a:prstGeom prst="rect">
            <a:avLst/>
          </a:prstGeom>
          <a:solidFill>
            <a:srgbClr val="2424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379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F68B9C-2FBD-0913-95B9-92F5157A45B2}"/>
              </a:ext>
            </a:extLst>
          </p:cNvPr>
          <p:cNvPicPr>
            <a:picLocks noChangeAspect="1"/>
          </p:cNvPicPr>
          <p:nvPr/>
        </p:nvPicPr>
        <p:blipFill>
          <a:blip r:embed="rId2"/>
          <a:stretch>
            <a:fillRect/>
          </a:stretch>
        </p:blipFill>
        <p:spPr>
          <a:xfrm>
            <a:off x="0" y="0"/>
            <a:ext cx="14630400" cy="8229600"/>
          </a:xfrm>
          <a:prstGeom prst="rect">
            <a:avLst/>
          </a:prstGeom>
        </p:spPr>
      </p:pic>
    </p:spTree>
    <p:extLst>
      <p:ext uri="{BB962C8B-B14F-4D97-AF65-F5344CB8AC3E}">
        <p14:creationId xmlns:p14="http://schemas.microsoft.com/office/powerpoint/2010/main" val="275894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61FDEB-172E-9500-80CF-BB6323B79D46}"/>
              </a:ext>
            </a:extLst>
          </p:cNvPr>
          <p:cNvPicPr>
            <a:picLocks noChangeAspect="1"/>
          </p:cNvPicPr>
          <p:nvPr/>
        </p:nvPicPr>
        <p:blipFill>
          <a:blip r:embed="rId2"/>
          <a:stretch>
            <a:fillRect/>
          </a:stretch>
        </p:blipFill>
        <p:spPr>
          <a:xfrm>
            <a:off x="0" y="0"/>
            <a:ext cx="6728867" cy="8229600"/>
          </a:xfrm>
          <a:prstGeom prst="rect">
            <a:avLst/>
          </a:prstGeom>
        </p:spPr>
      </p:pic>
      <p:pic>
        <p:nvPicPr>
          <p:cNvPr id="11" name="Picture 10">
            <a:extLst>
              <a:ext uri="{FF2B5EF4-FFF2-40B4-BE49-F238E27FC236}">
                <a16:creationId xmlns:a16="http://schemas.microsoft.com/office/drawing/2014/main" id="{DBCCD415-3A6E-017F-41B8-B05393B028F4}"/>
              </a:ext>
            </a:extLst>
          </p:cNvPr>
          <p:cNvPicPr>
            <a:picLocks noChangeAspect="1"/>
          </p:cNvPicPr>
          <p:nvPr/>
        </p:nvPicPr>
        <p:blipFill>
          <a:blip r:embed="rId3"/>
          <a:stretch>
            <a:fillRect/>
          </a:stretch>
        </p:blipFill>
        <p:spPr>
          <a:xfrm>
            <a:off x="6728867" y="0"/>
            <a:ext cx="7901533" cy="8229600"/>
          </a:xfrm>
          <a:prstGeom prst="rect">
            <a:avLst/>
          </a:prstGeom>
        </p:spPr>
      </p:pic>
    </p:spTree>
    <p:extLst>
      <p:ext uri="{BB962C8B-B14F-4D97-AF65-F5344CB8AC3E}">
        <p14:creationId xmlns:p14="http://schemas.microsoft.com/office/powerpoint/2010/main" val="235799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2539960"/>
            <a:ext cx="9790033" cy="708779"/>
          </a:xfrm>
          <a:prstGeom prst="rect">
            <a:avLst/>
          </a:prstGeom>
          <a:noFill/>
          <a:ln/>
        </p:spPr>
        <p:txBody>
          <a:bodyPr wrap="none" lIns="0" tIns="0" rIns="0" bIns="0" rtlCol="0" anchor="t"/>
          <a:lstStyle/>
          <a:p>
            <a:pPr marL="0" indent="0" algn="l">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Tech Stack: Powering the Application</a:t>
            </a:r>
            <a:endParaRPr lang="en-US" sz="4450" dirty="0"/>
          </a:p>
        </p:txBody>
      </p:sp>
      <p:sp>
        <p:nvSpPr>
          <p:cNvPr id="3" name="Text 1"/>
          <p:cNvSpPr/>
          <p:nvPr/>
        </p:nvSpPr>
        <p:spPr>
          <a:xfrm>
            <a:off x="793790" y="381571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Backend</a:t>
            </a:r>
            <a:endParaRPr lang="en-US" sz="2200" dirty="0"/>
          </a:p>
        </p:txBody>
      </p:sp>
      <p:sp>
        <p:nvSpPr>
          <p:cNvPr id="4" name="Text 2"/>
          <p:cNvSpPr/>
          <p:nvPr/>
        </p:nvSpPr>
        <p:spPr>
          <a:xfrm>
            <a:off x="793790" y="4396859"/>
            <a:ext cx="2845594" cy="1088708"/>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FastAPI enables fast, scalable API endpoints for data handling.</a:t>
            </a:r>
            <a:endParaRPr lang="en-US" sz="1750" dirty="0"/>
          </a:p>
        </p:txBody>
      </p:sp>
      <p:sp>
        <p:nvSpPr>
          <p:cNvPr id="5" name="Text 3"/>
          <p:cNvSpPr/>
          <p:nvPr/>
        </p:nvSpPr>
        <p:spPr>
          <a:xfrm>
            <a:off x="4200406" y="381571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Frontend</a:t>
            </a:r>
            <a:endParaRPr lang="en-US" sz="2200" dirty="0"/>
          </a:p>
        </p:txBody>
      </p:sp>
      <p:sp>
        <p:nvSpPr>
          <p:cNvPr id="6" name="Text 4"/>
          <p:cNvSpPr/>
          <p:nvPr/>
        </p:nvSpPr>
        <p:spPr>
          <a:xfrm>
            <a:off x="4200406" y="4396859"/>
            <a:ext cx="2845594" cy="1088708"/>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Streamlit delivers an interactive, responsive user interface.</a:t>
            </a:r>
            <a:endParaRPr lang="en-US" sz="1750" dirty="0"/>
          </a:p>
        </p:txBody>
      </p:sp>
      <p:sp>
        <p:nvSpPr>
          <p:cNvPr id="7" name="Text 5"/>
          <p:cNvSpPr/>
          <p:nvPr/>
        </p:nvSpPr>
        <p:spPr>
          <a:xfrm>
            <a:off x="7607022" y="381571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Model</a:t>
            </a:r>
            <a:endParaRPr lang="en-US" sz="2200" dirty="0"/>
          </a:p>
        </p:txBody>
      </p:sp>
      <p:sp>
        <p:nvSpPr>
          <p:cNvPr id="8" name="Text 6"/>
          <p:cNvSpPr/>
          <p:nvPr/>
        </p:nvSpPr>
        <p:spPr>
          <a:xfrm>
            <a:off x="7607022" y="4396859"/>
            <a:ext cx="2845594" cy="1088708"/>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Gemini 1.5 Pro via API powers intelligent news verification.</a:t>
            </a:r>
            <a:endParaRPr lang="en-US" sz="1750" dirty="0"/>
          </a:p>
        </p:txBody>
      </p:sp>
      <p:sp>
        <p:nvSpPr>
          <p:cNvPr id="9" name="Text 7"/>
          <p:cNvSpPr/>
          <p:nvPr/>
        </p:nvSpPr>
        <p:spPr>
          <a:xfrm>
            <a:off x="11013638" y="381571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Deployment</a:t>
            </a:r>
            <a:endParaRPr lang="en-US" sz="2200" dirty="0"/>
          </a:p>
        </p:txBody>
      </p:sp>
      <p:sp>
        <p:nvSpPr>
          <p:cNvPr id="10" name="Text 8"/>
          <p:cNvSpPr/>
          <p:nvPr/>
        </p:nvSpPr>
        <p:spPr>
          <a:xfrm>
            <a:off x="11013638" y="4396859"/>
            <a:ext cx="2845594" cy="1088708"/>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Hosted on Render for seamless accessibility anytime, anywhere.</a:t>
            </a:r>
            <a:endParaRPr lang="en-US" sz="1750" dirty="0"/>
          </a:p>
        </p:txBody>
      </p:sp>
      <p:sp>
        <p:nvSpPr>
          <p:cNvPr id="11" name="Rectangle 10">
            <a:extLst>
              <a:ext uri="{FF2B5EF4-FFF2-40B4-BE49-F238E27FC236}">
                <a16:creationId xmlns:a16="http://schemas.microsoft.com/office/drawing/2014/main" id="{84529C69-49A6-CA3F-0013-31D69201B4EA}"/>
              </a:ext>
            </a:extLst>
          </p:cNvPr>
          <p:cNvSpPr/>
          <p:nvPr/>
        </p:nvSpPr>
        <p:spPr>
          <a:xfrm>
            <a:off x="12815560" y="7692128"/>
            <a:ext cx="1814840" cy="513660"/>
          </a:xfrm>
          <a:prstGeom prst="rect">
            <a:avLst/>
          </a:prstGeom>
          <a:solidFill>
            <a:srgbClr val="2424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157</Words>
  <Application>Microsoft Office PowerPoint</Application>
  <PresentationFormat>Custom</PresentationFormat>
  <Paragraphs>23</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Instrument Sans Medium</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Inesh Dheer</cp:lastModifiedBy>
  <cp:revision>9</cp:revision>
  <dcterms:created xsi:type="dcterms:W3CDTF">2025-05-12T04:25:25Z</dcterms:created>
  <dcterms:modified xsi:type="dcterms:W3CDTF">2025-05-12T09:58:21Z</dcterms:modified>
</cp:coreProperties>
</file>