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994525" cx="12436475"/>
  <p:notesSz cx="6858000" cy="9144000"/>
  <p:embeddedFontLs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9" roundtripDataSignature="AMtx7miYNuEAkDHf23D3UHGBVTo3+oBk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CB2E25-F13E-45BD-9588-12B3B05638D6}">
  <a:tblStyle styleId="{38CB2E25-F13E-45BD-9588-12B3B05638D6}"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CE6"/>
          </a:solidFill>
        </a:fill>
      </a:tcStyle>
    </a:wholeTbl>
    <a:band1H>
      <a:tcTxStyle/>
      <a:tcStyle>
        <a:fill>
          <a:solidFill>
            <a:srgbClr val="CAD6CA"/>
          </a:solidFill>
        </a:fill>
      </a:tcStyle>
    </a:band1H>
    <a:band2H>
      <a:tcTxStyle/>
    </a:band2H>
    <a:band1V>
      <a:tcTxStyle/>
      <a:tcStyle>
        <a:fill>
          <a:solidFill>
            <a:srgbClr val="CAD6CA"/>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QuattrocentoSans-regular.fntdata"/><Relationship Id="rId14" Type="http://schemas.openxmlformats.org/officeDocument/2006/relationships/slide" Target="slides/slide8.xml"/><Relationship Id="rId17" Type="http://schemas.openxmlformats.org/officeDocument/2006/relationships/font" Target="fonts/QuattrocentoSans-italic.fntdata"/><Relationship Id="rId16" Type="http://schemas.openxmlformats.org/officeDocument/2006/relationships/font" Target="fonts/QuattrocentoSans-bold.fntdata"/><Relationship Id="rId19" Type="http://customschemas.google.com/relationships/presentationmetadata" Target="metadata"/><Relationship Id="rId18" Type="http://schemas.openxmlformats.org/officeDocument/2006/relationships/font" Target="fonts/Quattrocento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1:42 PM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1:42 PM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5" name="Google Shape;285;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1:42 PM</a:t>
            </a:r>
            <a:endParaRPr/>
          </a:p>
        </p:txBody>
      </p:sp>
      <p:sp>
        <p:nvSpPr>
          <p:cNvPr id="287" name="Google Shape;287;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8" name="Google Shape;288;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6" name="Google Shape;296;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1:42 PM</a:t>
            </a:r>
            <a:endParaRPr/>
          </a:p>
        </p:txBody>
      </p:sp>
      <p:sp>
        <p:nvSpPr>
          <p:cNvPr id="298" name="Google Shape;298;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99" name="Google Shape;299;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9" name="Google Shape;309;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1:44 PM</a:t>
            </a:r>
            <a:endParaRPr/>
          </a:p>
        </p:txBody>
      </p:sp>
      <p:sp>
        <p:nvSpPr>
          <p:cNvPr id="311" name="Google Shape;311;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12" name="Google Shape;312;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20" name="Google Shape;320;p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6/10/2019 1:42 PM</a:t>
            </a:r>
            <a:endParaRPr/>
          </a:p>
        </p:txBody>
      </p:sp>
      <p:sp>
        <p:nvSpPr>
          <p:cNvPr id="322" name="Google Shape;322;p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23" name="Google Shape;323;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29" name="Google Shape;3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10"/>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10"/>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10"/>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0"/>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10"/>
          <p:cNvGrpSpPr/>
          <p:nvPr/>
        </p:nvGrpSpPr>
        <p:grpSpPr>
          <a:xfrm>
            <a:off x="9258067" y="1695132"/>
            <a:ext cx="2805578" cy="3604260"/>
            <a:chOff x="4173933" y="1990739"/>
            <a:chExt cx="2457160" cy="3156656"/>
          </a:xfrm>
        </p:grpSpPr>
        <p:sp>
          <p:nvSpPr>
            <p:cNvPr id="57" name="Google Shape;57;p10"/>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10"/>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10"/>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10"/>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10"/>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10"/>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10"/>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10"/>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10"/>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10"/>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10"/>
            <p:cNvGrpSpPr/>
            <p:nvPr/>
          </p:nvGrpSpPr>
          <p:grpSpPr>
            <a:xfrm>
              <a:off x="4696944" y="2059194"/>
              <a:ext cx="415996" cy="234364"/>
              <a:chOff x="3370263" y="896938"/>
              <a:chExt cx="450850" cy="254000"/>
            </a:xfrm>
          </p:grpSpPr>
          <p:sp>
            <p:nvSpPr>
              <p:cNvPr id="68" name="Google Shape;68;p10"/>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10"/>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10"/>
            <p:cNvGrpSpPr/>
            <p:nvPr/>
          </p:nvGrpSpPr>
          <p:grpSpPr>
            <a:xfrm>
              <a:off x="4173933" y="2731263"/>
              <a:ext cx="337455" cy="204957"/>
              <a:chOff x="4722813" y="836613"/>
              <a:chExt cx="517525" cy="314325"/>
            </a:xfrm>
          </p:grpSpPr>
          <p:sp>
            <p:nvSpPr>
              <p:cNvPr id="71" name="Google Shape;71;p10"/>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10"/>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10"/>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10"/>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10"/>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10"/>
            <p:cNvGrpSpPr/>
            <p:nvPr/>
          </p:nvGrpSpPr>
          <p:grpSpPr>
            <a:xfrm>
              <a:off x="5817717" y="1990739"/>
              <a:ext cx="256972" cy="381312"/>
              <a:chOff x="8785977" y="2372203"/>
              <a:chExt cx="482479" cy="715935"/>
            </a:xfrm>
          </p:grpSpPr>
          <p:sp>
            <p:nvSpPr>
              <p:cNvPr id="77" name="Google Shape;77;p10"/>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10"/>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10"/>
            <p:cNvGrpSpPr/>
            <p:nvPr/>
          </p:nvGrpSpPr>
          <p:grpSpPr>
            <a:xfrm>
              <a:off x="5989763" y="3481970"/>
              <a:ext cx="359056" cy="244464"/>
              <a:chOff x="7554913" y="3697288"/>
              <a:chExt cx="596900" cy="406400"/>
            </a:xfrm>
          </p:grpSpPr>
          <p:sp>
            <p:nvSpPr>
              <p:cNvPr id="80" name="Google Shape;80;p10"/>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10"/>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10"/>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10"/>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10"/>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10"/>
            <p:cNvGrpSpPr/>
            <p:nvPr/>
          </p:nvGrpSpPr>
          <p:grpSpPr>
            <a:xfrm>
              <a:off x="4576010" y="2578029"/>
              <a:ext cx="1719157" cy="1164284"/>
              <a:chOff x="8933043" y="3080582"/>
              <a:chExt cx="1940444" cy="1314148"/>
            </a:xfrm>
          </p:grpSpPr>
          <p:sp>
            <p:nvSpPr>
              <p:cNvPr id="86" name="Google Shape;86;p10"/>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10"/>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10"/>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10"/>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10"/>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10"/>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10"/>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10"/>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10"/>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10"/>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10"/>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9"/>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19"/>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2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0"/>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0"/>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2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2"/>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2"/>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3"/>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3"/>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3"/>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3"/>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3"/>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3"/>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3"/>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4"/>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4"/>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4"/>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5"/>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5"/>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5"/>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6"/>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6"/>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7"/>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7"/>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7"/>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28"/>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1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9"/>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30"/>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3"/>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3"/>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2"/>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2"/>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3"/>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3"/>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3"/>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3"/>
          <p:cNvGrpSpPr/>
          <p:nvPr/>
        </p:nvGrpSpPr>
        <p:grpSpPr>
          <a:xfrm>
            <a:off x="9258067" y="1695132"/>
            <a:ext cx="2805578" cy="3604260"/>
            <a:chOff x="4173933" y="1990739"/>
            <a:chExt cx="2457160" cy="3156656"/>
          </a:xfrm>
        </p:grpSpPr>
        <p:sp>
          <p:nvSpPr>
            <p:cNvPr id="108" name="Google Shape;108;p13"/>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3"/>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3"/>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3"/>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3"/>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3"/>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3"/>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3"/>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3"/>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3"/>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3"/>
            <p:cNvGrpSpPr/>
            <p:nvPr/>
          </p:nvGrpSpPr>
          <p:grpSpPr>
            <a:xfrm>
              <a:off x="4696944" y="2059194"/>
              <a:ext cx="415996" cy="234364"/>
              <a:chOff x="3370263" y="896938"/>
              <a:chExt cx="450850" cy="254000"/>
            </a:xfrm>
          </p:grpSpPr>
          <p:sp>
            <p:nvSpPr>
              <p:cNvPr id="119" name="Google Shape;119;p13"/>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3"/>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3"/>
            <p:cNvGrpSpPr/>
            <p:nvPr/>
          </p:nvGrpSpPr>
          <p:grpSpPr>
            <a:xfrm>
              <a:off x="4173933" y="2731263"/>
              <a:ext cx="337455" cy="204957"/>
              <a:chOff x="4722813" y="836613"/>
              <a:chExt cx="517525" cy="314325"/>
            </a:xfrm>
          </p:grpSpPr>
          <p:sp>
            <p:nvSpPr>
              <p:cNvPr id="122" name="Google Shape;122;p13"/>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3"/>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3"/>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3"/>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3"/>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3"/>
            <p:cNvGrpSpPr/>
            <p:nvPr/>
          </p:nvGrpSpPr>
          <p:grpSpPr>
            <a:xfrm>
              <a:off x="5817717" y="1990739"/>
              <a:ext cx="256972" cy="381312"/>
              <a:chOff x="8785977" y="2372203"/>
              <a:chExt cx="482479" cy="715935"/>
            </a:xfrm>
          </p:grpSpPr>
          <p:sp>
            <p:nvSpPr>
              <p:cNvPr id="128" name="Google Shape;128;p13"/>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3"/>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3"/>
            <p:cNvGrpSpPr/>
            <p:nvPr/>
          </p:nvGrpSpPr>
          <p:grpSpPr>
            <a:xfrm>
              <a:off x="5989763" y="3481970"/>
              <a:ext cx="359056" cy="244464"/>
              <a:chOff x="7554913" y="3697288"/>
              <a:chExt cx="596900" cy="406400"/>
            </a:xfrm>
          </p:grpSpPr>
          <p:sp>
            <p:nvSpPr>
              <p:cNvPr id="131" name="Google Shape;131;p13"/>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3"/>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3"/>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3"/>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3"/>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3"/>
            <p:cNvGrpSpPr/>
            <p:nvPr/>
          </p:nvGrpSpPr>
          <p:grpSpPr>
            <a:xfrm>
              <a:off x="4576010" y="2578029"/>
              <a:ext cx="1719157" cy="1164284"/>
              <a:chOff x="8933043" y="3080582"/>
              <a:chExt cx="1940444" cy="1314148"/>
            </a:xfrm>
          </p:grpSpPr>
          <p:sp>
            <p:nvSpPr>
              <p:cNvPr id="137" name="Google Shape;137;p13"/>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3"/>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3"/>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3"/>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3"/>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3"/>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3"/>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3"/>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3"/>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3"/>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3"/>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4"/>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4"/>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4"/>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4"/>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4"/>
          <p:cNvGrpSpPr/>
          <p:nvPr/>
        </p:nvGrpSpPr>
        <p:grpSpPr>
          <a:xfrm>
            <a:off x="9258067" y="1695132"/>
            <a:ext cx="2805578" cy="3604260"/>
            <a:chOff x="4173933" y="1990739"/>
            <a:chExt cx="2457160" cy="3156656"/>
          </a:xfrm>
        </p:grpSpPr>
        <p:sp>
          <p:nvSpPr>
            <p:cNvPr id="154" name="Google Shape;154;p14"/>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4"/>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4"/>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4"/>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4"/>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4"/>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4"/>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4"/>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4"/>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4"/>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4"/>
            <p:cNvGrpSpPr/>
            <p:nvPr/>
          </p:nvGrpSpPr>
          <p:grpSpPr>
            <a:xfrm>
              <a:off x="4696944" y="2059194"/>
              <a:ext cx="415996" cy="234364"/>
              <a:chOff x="3370263" y="896938"/>
              <a:chExt cx="450850" cy="254000"/>
            </a:xfrm>
          </p:grpSpPr>
          <p:sp>
            <p:nvSpPr>
              <p:cNvPr id="165" name="Google Shape;165;p14"/>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4"/>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4"/>
            <p:cNvGrpSpPr/>
            <p:nvPr/>
          </p:nvGrpSpPr>
          <p:grpSpPr>
            <a:xfrm>
              <a:off x="4173933" y="2731263"/>
              <a:ext cx="337455" cy="204957"/>
              <a:chOff x="4722813" y="836613"/>
              <a:chExt cx="517525" cy="314325"/>
            </a:xfrm>
          </p:grpSpPr>
          <p:sp>
            <p:nvSpPr>
              <p:cNvPr id="168" name="Google Shape;168;p14"/>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4"/>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4"/>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4"/>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4"/>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4"/>
            <p:cNvGrpSpPr/>
            <p:nvPr/>
          </p:nvGrpSpPr>
          <p:grpSpPr>
            <a:xfrm>
              <a:off x="5817717" y="1990739"/>
              <a:ext cx="256972" cy="381312"/>
              <a:chOff x="8785977" y="2372203"/>
              <a:chExt cx="482479" cy="715935"/>
            </a:xfrm>
          </p:grpSpPr>
          <p:sp>
            <p:nvSpPr>
              <p:cNvPr id="174" name="Google Shape;174;p14"/>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4"/>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4"/>
            <p:cNvGrpSpPr/>
            <p:nvPr/>
          </p:nvGrpSpPr>
          <p:grpSpPr>
            <a:xfrm>
              <a:off x="5989763" y="3481970"/>
              <a:ext cx="359056" cy="244464"/>
              <a:chOff x="7554913" y="3697288"/>
              <a:chExt cx="596900" cy="406400"/>
            </a:xfrm>
          </p:grpSpPr>
          <p:sp>
            <p:nvSpPr>
              <p:cNvPr id="177" name="Google Shape;177;p14"/>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4"/>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4"/>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4"/>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4"/>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4"/>
            <p:cNvGrpSpPr/>
            <p:nvPr/>
          </p:nvGrpSpPr>
          <p:grpSpPr>
            <a:xfrm>
              <a:off x="4576010" y="2578029"/>
              <a:ext cx="1719157" cy="1164284"/>
              <a:chOff x="8933043" y="3080582"/>
              <a:chExt cx="1940444" cy="1314148"/>
            </a:xfrm>
          </p:grpSpPr>
          <p:sp>
            <p:nvSpPr>
              <p:cNvPr id="183" name="Google Shape;183;p14"/>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4"/>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4"/>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4"/>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4"/>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4"/>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4"/>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4"/>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4"/>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4"/>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4"/>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5"/>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6"/>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7"/>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18"/>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9"/>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9"/>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9"/>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9"/>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9"/>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9"/>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9"/>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9"/>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9"/>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9"/>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9"/>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9"/>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9"/>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9"/>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9"/>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9"/>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9"/>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9"/>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9"/>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9"/>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9"/>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9"/>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9"/>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9"/>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9"/>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9"/>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9"/>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9"/>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9"/>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9"/>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9"/>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9"/>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9"/>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9"/>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9"/>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9"/>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9"/>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9"/>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9"/>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25" y="1677401"/>
            <a:ext cx="8229600" cy="1932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Handling conditions</a:t>
            </a:r>
            <a:endParaRPr b="0" i="0" sz="6000" u="none" cap="none" strike="noStrike">
              <a:solidFill>
                <a:schemeClr val="lt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lt1"/>
              </a:buClr>
              <a:buSzPts val="6000"/>
              <a:buFont typeface="Quattrocento Sans"/>
              <a:buNone/>
            </a:pPr>
            <a:r>
              <a:rPr lang="en-US"/>
              <a:t>裝卸條件</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50" y="365745"/>
            <a:ext cx="11704200" cy="140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Your code needs the ability to take different actions based on different conditions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您的代碼需要能够根據不同的條件采取不同的操作</a:t>
            </a:r>
            <a:endParaRPr sz="3000"/>
          </a:p>
        </p:txBody>
      </p:sp>
      <p:sp>
        <p:nvSpPr>
          <p:cNvPr id="270" name="Google Shape;270;p2"/>
          <p:cNvSpPr txBox="1"/>
          <p:nvPr>
            <p:ph idx="1" type="body"/>
          </p:nvPr>
        </p:nvSpPr>
        <p:spPr>
          <a:xfrm>
            <a:off x="365698" y="1559975"/>
            <a:ext cx="11704200" cy="478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rPr lang="en-US">
                <a:highlight>
                  <a:srgbClr val="FFFF00"/>
                </a:highlight>
              </a:rPr>
              <a:t>if </a:t>
            </a:r>
            <a:r>
              <a:rPr lang="en-US"/>
              <a:t>price </a:t>
            </a:r>
            <a:r>
              <a:rPr lang="en-US">
                <a:highlight>
                  <a:srgbClr val="FFFF00"/>
                </a:highlight>
              </a:rPr>
              <a:t>&gt;=</a:t>
            </a:r>
            <a:r>
              <a:rPr lang="en-US"/>
              <a:t> 1.00</a:t>
            </a:r>
            <a:r>
              <a:rPr lang="en-US">
                <a:highlight>
                  <a:srgbClr val="FFFF00"/>
                </a:highlight>
              </a:rPr>
              <a:t>:</a:t>
            </a:r>
            <a:endParaRPr>
              <a:highlight>
                <a:srgbClr val="FFFF00"/>
              </a:highlight>
            </a:endParaRPr>
          </a:p>
          <a:p>
            <a:pPr indent="0" lvl="0" marL="0" rtl="0" algn="l">
              <a:lnSpc>
                <a:spcPct val="90000"/>
              </a:lnSpc>
              <a:spcBef>
                <a:spcPts val="600"/>
              </a:spcBef>
              <a:spcAft>
                <a:spcPts val="0"/>
              </a:spcAft>
              <a:buClr>
                <a:srgbClr val="000000"/>
              </a:buClr>
              <a:buSzPts val="2880"/>
              <a:buNone/>
            </a:pPr>
            <a:r>
              <a:rPr lang="en-US">
                <a:highlight>
                  <a:srgbClr val="FFFF00"/>
                </a:highlight>
              </a:rPr>
              <a:t>#</a:t>
            </a:r>
            <a:r>
              <a:rPr lang="en-US">
                <a:highlight>
                  <a:srgbClr val="FFFF00"/>
                </a:highlight>
              </a:rPr>
              <a:t>如果變數price大於等於1.00</a:t>
            </a:r>
            <a:endParaRPr>
              <a:highlight>
                <a:srgbClr val="FFFF00"/>
              </a:highlight>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tax = .07</a:t>
            </a:r>
            <a:endParaRPr/>
          </a:p>
          <a:p>
            <a:pPr indent="0" lvl="0" marL="0" rtl="0" algn="l">
              <a:lnSpc>
                <a:spcPct val="90000"/>
              </a:lnSpc>
              <a:spcBef>
                <a:spcPts val="600"/>
              </a:spcBef>
              <a:spcAft>
                <a:spcPts val="0"/>
              </a:spcAft>
              <a:buClr>
                <a:srgbClr val="000000"/>
              </a:buClr>
              <a:buSzPts val="2880"/>
              <a:buNone/>
            </a:pPr>
            <a:r>
              <a:rPr lang="en-US"/>
              <a:t>#則</a:t>
            </a:r>
            <a:r>
              <a:rPr lang="en-US"/>
              <a:t>變數tax的值指定為.07</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print(tax)</a:t>
            </a:r>
            <a:endParaRPr/>
          </a:p>
          <a:p>
            <a:pPr indent="0" lvl="0" marL="0" rtl="0" algn="l">
              <a:lnSpc>
                <a:spcPct val="90000"/>
              </a:lnSpc>
              <a:spcBef>
                <a:spcPts val="600"/>
              </a:spcBef>
              <a:spcAft>
                <a:spcPts val="0"/>
              </a:spcAft>
              <a:buClr>
                <a:srgbClr val="000000"/>
              </a:buClr>
              <a:buSzPts val="2880"/>
              <a:buNone/>
            </a:pPr>
            <a:r>
              <a:rPr lang="en-US"/>
              <a:t>#</a:t>
            </a:r>
            <a:r>
              <a:rPr lang="en-US"/>
              <a:t>列印出浮點數.07</a:t>
            </a:r>
            <a:endParaRPr/>
          </a:p>
          <a:p>
            <a:pPr indent="0" lvl="0" marL="0" rtl="0" algn="l">
              <a:lnSpc>
                <a:spcPct val="90000"/>
              </a:lnSpc>
              <a:spcBef>
                <a:spcPts val="600"/>
              </a:spcBef>
              <a:spcAft>
                <a:spcPts val="0"/>
              </a:spcAft>
              <a:buClr>
                <a:srgbClr val="000000"/>
              </a:buClr>
              <a:buSzPts val="2880"/>
              <a:buNone/>
            </a:pPr>
            <a:r>
              <a:rPr lang="en-US"/>
              <a:t>    </a:t>
            </a:r>
            <a:endParaRPr/>
          </a:p>
          <a:p>
            <a:pPr indent="0" lvl="0" marL="0" rtl="0" algn="l">
              <a:lnSpc>
                <a:spcPct val="90000"/>
              </a:lnSpc>
              <a:spcBef>
                <a:spcPts val="600"/>
              </a:spcBef>
              <a:spcAft>
                <a:spcPts val="0"/>
              </a:spcAft>
              <a:buClr>
                <a:srgbClr val="000000"/>
              </a:buClr>
              <a:buSzPts val="2880"/>
              <a:buNone/>
            </a:pPr>
            <a:r>
              <a:rPr lang="en-US"/>
              <a:t>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graphicFrame>
        <p:nvGraphicFramePr>
          <p:cNvPr id="271" name="Google Shape;271;p2"/>
          <p:cNvGraphicFramePr/>
          <p:nvPr/>
        </p:nvGraphicFramePr>
        <p:xfrm>
          <a:off x="6823266" y="1964062"/>
          <a:ext cx="3000000" cy="3000000"/>
        </p:xfrm>
        <a:graphic>
          <a:graphicData uri="http://schemas.openxmlformats.org/drawingml/2006/table">
            <a:tbl>
              <a:tblPr bandRow="1" firstRow="1">
                <a:noFill/>
                <a:tableStyleId>{38CB2E25-F13E-45BD-9588-12B3B05638D6}</a:tableStyleId>
              </a:tblPr>
              <a:tblGrid>
                <a:gridCol w="1987150"/>
                <a:gridCol w="3259675"/>
              </a:tblGrid>
              <a:tr h="384400">
                <a:tc>
                  <a:txBody>
                    <a:bodyPr/>
                    <a:lstStyle/>
                    <a:p>
                      <a:pPr indent="0" lvl="0" marL="0" marR="0" rtl="0" algn="l">
                        <a:spcBef>
                          <a:spcPts val="0"/>
                        </a:spcBef>
                        <a:spcAft>
                          <a:spcPts val="0"/>
                        </a:spcAft>
                        <a:buNone/>
                      </a:pPr>
                      <a:r>
                        <a:rPr lang="en-US" sz="1800" u="none" cap="none" strike="noStrike"/>
                        <a:t>Symbol</a:t>
                      </a:r>
                      <a:endParaRPr/>
                    </a:p>
                  </a:txBody>
                  <a:tcPr marT="45725" marB="45725" marR="91450" marL="91450"/>
                </a:tc>
                <a:tc>
                  <a:txBody>
                    <a:bodyPr/>
                    <a:lstStyle/>
                    <a:p>
                      <a:pPr indent="0" lvl="0" marL="0" marR="0" rtl="0" algn="l">
                        <a:spcBef>
                          <a:spcPts val="0"/>
                        </a:spcBef>
                        <a:spcAft>
                          <a:spcPts val="0"/>
                        </a:spcAft>
                        <a:buNone/>
                      </a:pPr>
                      <a:r>
                        <a:rPr lang="en-US" sz="1800"/>
                        <a:t>Operation</a:t>
                      </a:r>
                      <a:endParaRPr/>
                    </a:p>
                  </a:txBody>
                  <a:tcPr marT="45725" marB="45725" marR="91450" marL="91450"/>
                </a:tc>
              </a:tr>
              <a:tr h="384400">
                <a:tc>
                  <a:txBody>
                    <a:bodyPr/>
                    <a:lstStyle/>
                    <a:p>
                      <a:pPr indent="0" lvl="0" marL="0" marR="0" rtl="0" algn="l">
                        <a:spcBef>
                          <a:spcPts val="0"/>
                        </a:spcBef>
                        <a:spcAft>
                          <a:spcPts val="0"/>
                        </a:spcAft>
                        <a:buNone/>
                      </a:pPr>
                      <a:r>
                        <a:rPr b="1" lang="en-US" sz="2000"/>
                        <a:t>&gt;</a:t>
                      </a:r>
                      <a:endParaRPr/>
                    </a:p>
                  </a:txBody>
                  <a:tcPr marT="45725" marB="45725" marR="91450" marL="91450"/>
                </a:tc>
                <a:tc>
                  <a:txBody>
                    <a:bodyPr/>
                    <a:lstStyle/>
                    <a:p>
                      <a:pPr indent="0" lvl="0" marL="0" marR="0" rtl="0" algn="l">
                        <a:spcBef>
                          <a:spcPts val="0"/>
                        </a:spcBef>
                        <a:spcAft>
                          <a:spcPts val="0"/>
                        </a:spcAft>
                        <a:buNone/>
                      </a:pPr>
                      <a:r>
                        <a:rPr b="1" lang="en-US" sz="1800"/>
                        <a:t>Greater than</a:t>
                      </a:r>
                      <a:endParaRPr/>
                    </a:p>
                  </a:txBody>
                  <a:tcPr marT="45725" marB="45725" marR="91450" marL="91450"/>
                </a:tc>
              </a:tr>
              <a:tr h="384400">
                <a:tc>
                  <a:txBody>
                    <a:bodyPr/>
                    <a:lstStyle/>
                    <a:p>
                      <a:pPr indent="0" lvl="0" marL="0" marR="0" rtl="0" algn="l">
                        <a:spcBef>
                          <a:spcPts val="0"/>
                        </a:spcBef>
                        <a:spcAft>
                          <a:spcPts val="0"/>
                        </a:spcAft>
                        <a:buNone/>
                      </a:pPr>
                      <a:r>
                        <a:rPr b="1" lang="en-US" sz="2000"/>
                        <a:t>&lt;</a:t>
                      </a:r>
                      <a:endParaRPr/>
                    </a:p>
                  </a:txBody>
                  <a:tcPr marT="45725" marB="45725" marR="91450" marL="91450"/>
                </a:tc>
                <a:tc>
                  <a:txBody>
                    <a:bodyPr/>
                    <a:lstStyle/>
                    <a:p>
                      <a:pPr indent="0" lvl="0" marL="0" marR="0" rtl="0" algn="l">
                        <a:spcBef>
                          <a:spcPts val="0"/>
                        </a:spcBef>
                        <a:spcAft>
                          <a:spcPts val="0"/>
                        </a:spcAft>
                        <a:buNone/>
                      </a:pPr>
                      <a:r>
                        <a:rPr b="1" lang="en-US" sz="1800"/>
                        <a:t>Less than</a:t>
                      </a:r>
                      <a:endParaRPr/>
                    </a:p>
                  </a:txBody>
                  <a:tcPr marT="45725" marB="45725" marR="91450" marL="91450"/>
                </a:tc>
              </a:tr>
              <a:tr h="384400">
                <a:tc>
                  <a:txBody>
                    <a:bodyPr/>
                    <a:lstStyle/>
                    <a:p>
                      <a:pPr indent="0" lvl="0" marL="0" marR="0" rtl="0" algn="l">
                        <a:spcBef>
                          <a:spcPts val="0"/>
                        </a:spcBef>
                        <a:spcAft>
                          <a:spcPts val="0"/>
                        </a:spcAft>
                        <a:buNone/>
                      </a:pPr>
                      <a:r>
                        <a:rPr b="1" lang="en-US" sz="2000"/>
                        <a:t>&gt;=</a:t>
                      </a:r>
                      <a:endParaRPr/>
                    </a:p>
                  </a:txBody>
                  <a:tcPr marT="45725" marB="45725" marR="91450" marL="91450"/>
                </a:tc>
                <a:tc>
                  <a:txBody>
                    <a:bodyPr/>
                    <a:lstStyle/>
                    <a:p>
                      <a:pPr indent="0" lvl="0" marL="0" marR="0" rtl="0" algn="l">
                        <a:spcBef>
                          <a:spcPts val="0"/>
                        </a:spcBef>
                        <a:spcAft>
                          <a:spcPts val="0"/>
                        </a:spcAft>
                        <a:buNone/>
                      </a:pPr>
                      <a:r>
                        <a:rPr b="1" lang="en-US" sz="1800"/>
                        <a:t>Greater than or equal to</a:t>
                      </a:r>
                      <a:endParaRPr/>
                    </a:p>
                  </a:txBody>
                  <a:tcPr marT="45725" marB="45725" marR="91450" marL="91450"/>
                </a:tc>
              </a:tr>
              <a:tr h="384400">
                <a:tc>
                  <a:txBody>
                    <a:bodyPr/>
                    <a:lstStyle/>
                    <a:p>
                      <a:pPr indent="0" lvl="0" marL="0" marR="0" rtl="0" algn="l">
                        <a:spcBef>
                          <a:spcPts val="0"/>
                        </a:spcBef>
                        <a:spcAft>
                          <a:spcPts val="0"/>
                        </a:spcAft>
                        <a:buNone/>
                      </a:pPr>
                      <a:r>
                        <a:rPr b="1" lang="en-US" sz="2000"/>
                        <a:t>&lt;=</a:t>
                      </a:r>
                      <a:endParaRPr/>
                    </a:p>
                  </a:txBody>
                  <a:tcPr marT="45725" marB="45725" marR="91450" marL="91450"/>
                </a:tc>
                <a:tc>
                  <a:txBody>
                    <a:bodyPr/>
                    <a:lstStyle/>
                    <a:p>
                      <a:pPr indent="0" lvl="0" marL="0" marR="0" rtl="0" algn="l">
                        <a:spcBef>
                          <a:spcPts val="0"/>
                        </a:spcBef>
                        <a:spcAft>
                          <a:spcPts val="0"/>
                        </a:spcAft>
                        <a:buNone/>
                      </a:pPr>
                      <a:r>
                        <a:rPr b="1" lang="en-US" sz="1800"/>
                        <a:t>Less than or equal to</a:t>
                      </a:r>
                      <a:endParaRPr/>
                    </a:p>
                  </a:txBody>
                  <a:tcPr marT="45725" marB="45725" marR="91450" marL="91450"/>
                </a:tc>
              </a:tr>
              <a:tr h="384400">
                <a:tc>
                  <a:txBody>
                    <a:bodyPr/>
                    <a:lstStyle/>
                    <a:p>
                      <a:pPr indent="0" lvl="0" marL="0" marR="0" rtl="0" algn="l">
                        <a:spcBef>
                          <a:spcPts val="0"/>
                        </a:spcBef>
                        <a:spcAft>
                          <a:spcPts val="0"/>
                        </a:spcAft>
                        <a:buNone/>
                      </a:pPr>
                      <a:r>
                        <a:rPr b="1" lang="en-US" sz="2000"/>
                        <a:t>== </a:t>
                      </a:r>
                      <a:endParaRPr/>
                    </a:p>
                  </a:txBody>
                  <a:tcPr marT="45725" marB="45725" marR="91450" marL="91450"/>
                </a:tc>
                <a:tc>
                  <a:txBody>
                    <a:bodyPr/>
                    <a:lstStyle/>
                    <a:p>
                      <a:pPr indent="0" lvl="0" marL="0" marR="0" rtl="0" algn="l">
                        <a:spcBef>
                          <a:spcPts val="0"/>
                        </a:spcBef>
                        <a:spcAft>
                          <a:spcPts val="0"/>
                        </a:spcAft>
                        <a:buNone/>
                      </a:pPr>
                      <a:r>
                        <a:rPr b="1" lang="en-US" sz="1800"/>
                        <a:t>is equal to</a:t>
                      </a:r>
                      <a:endParaRPr/>
                    </a:p>
                  </a:txBody>
                  <a:tcPr marT="45725" marB="45725" marR="91450" marL="91450"/>
                </a:tc>
              </a:tr>
              <a:tr h="384400">
                <a:tc>
                  <a:txBody>
                    <a:bodyPr/>
                    <a:lstStyle/>
                    <a:p>
                      <a:pPr indent="0" lvl="0" marL="0" marR="0" rtl="0" algn="l">
                        <a:spcBef>
                          <a:spcPts val="0"/>
                        </a:spcBef>
                        <a:spcAft>
                          <a:spcPts val="0"/>
                        </a:spcAft>
                        <a:buNone/>
                      </a:pPr>
                      <a:r>
                        <a:rPr b="1" lang="en-US" sz="2000"/>
                        <a:t>!=</a:t>
                      </a:r>
                      <a:endParaRPr/>
                    </a:p>
                  </a:txBody>
                  <a:tcPr marT="45725" marB="45725" marR="91450" marL="91450"/>
                </a:tc>
                <a:tc>
                  <a:txBody>
                    <a:bodyPr/>
                    <a:lstStyle/>
                    <a:p>
                      <a:pPr indent="0" lvl="0" marL="0" marR="0" rtl="0" algn="l">
                        <a:spcBef>
                          <a:spcPts val="0"/>
                        </a:spcBef>
                        <a:spcAft>
                          <a:spcPts val="0"/>
                        </a:spcAft>
                        <a:buNone/>
                      </a:pPr>
                      <a:r>
                        <a:rPr b="1" lang="en-US" sz="1800"/>
                        <a:t>is not equal to</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You can add a default action using else</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可以使用else添加默認操作</a:t>
            </a:r>
            <a:endParaRPr b="1" sz="3000"/>
          </a:p>
        </p:txBody>
      </p:sp>
      <p:sp>
        <p:nvSpPr>
          <p:cNvPr id="281" name="Google Shape;281;p3"/>
          <p:cNvSpPr txBox="1"/>
          <p:nvPr>
            <p:ph idx="1" type="body"/>
          </p:nvPr>
        </p:nvSpPr>
        <p:spPr>
          <a:xfrm>
            <a:off x="365760" y="1371600"/>
            <a:ext cx="11704320" cy="4789003"/>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if price &gt;= 1.00: </a:t>
            </a:r>
            <a:r>
              <a:rPr lang="en-US"/>
              <a:t>#如果變數price大於等於1.00</a:t>
            </a:r>
            <a:endParaRPr/>
          </a:p>
          <a:p>
            <a:pPr indent="0" lvl="0" marL="0" rtl="0" algn="l">
              <a:lnSpc>
                <a:spcPct val="90000"/>
              </a:lnSpc>
              <a:spcBef>
                <a:spcPts val="600"/>
              </a:spcBef>
              <a:spcAft>
                <a:spcPts val="0"/>
              </a:spcAft>
              <a:buClr>
                <a:srgbClr val="000000"/>
              </a:buClr>
              <a:buSzPts val="2880"/>
              <a:buNone/>
            </a:pPr>
            <a:r>
              <a:rPr lang="en-US"/>
              <a:t>	tax = .07 </a:t>
            </a:r>
            <a:r>
              <a:rPr lang="en-US"/>
              <a:t>#則變數tax的值指定為.07</a:t>
            </a:r>
            <a:endParaRPr/>
          </a:p>
          <a:p>
            <a:pPr indent="0" lvl="0" marL="0" rtl="0" algn="l">
              <a:lnSpc>
                <a:spcPct val="90000"/>
              </a:lnSpc>
              <a:spcBef>
                <a:spcPts val="600"/>
              </a:spcBef>
              <a:spcAft>
                <a:spcPts val="0"/>
              </a:spcAft>
              <a:buClr>
                <a:srgbClr val="000000"/>
              </a:buClr>
              <a:buSzPts val="2880"/>
              <a:buNone/>
            </a:pPr>
            <a:r>
              <a:rPr lang="en-US"/>
              <a:t>	print(tax) </a:t>
            </a:r>
            <a:r>
              <a:rPr lang="en-US"/>
              <a:t>#列印出浮點數.07</a:t>
            </a:r>
            <a:endParaRPr/>
          </a:p>
          <a:p>
            <a:pPr indent="0" lvl="0" marL="0" rtl="0" algn="l">
              <a:lnSpc>
                <a:spcPct val="90000"/>
              </a:lnSpc>
              <a:spcBef>
                <a:spcPts val="600"/>
              </a:spcBef>
              <a:spcAft>
                <a:spcPts val="0"/>
              </a:spcAft>
              <a:buClr>
                <a:srgbClr val="000000"/>
              </a:buClr>
              <a:buSzPts val="2880"/>
              <a:buNone/>
            </a:pPr>
            <a:r>
              <a:rPr lang="en-US">
                <a:highlight>
                  <a:srgbClr val="FFFF00"/>
                </a:highlight>
              </a:rPr>
              <a:t>else: #</a:t>
            </a:r>
            <a:r>
              <a:rPr lang="en-US">
                <a:highlight>
                  <a:srgbClr val="FFFF00"/>
                </a:highlight>
              </a:rPr>
              <a:t>否則</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tax = 0 #</a:t>
            </a:r>
            <a:r>
              <a:rPr lang="en-US"/>
              <a:t>變數tax的值指定為0</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print(tax) </a:t>
            </a:r>
            <a:r>
              <a:rPr lang="en-US"/>
              <a:t>#列印出整數0</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
          <p:cNvSpPr txBox="1"/>
          <p:nvPr>
            <p:ph type="title"/>
          </p:nvPr>
        </p:nvSpPr>
        <p:spPr>
          <a:xfrm>
            <a:off x="365750" y="365748"/>
            <a:ext cx="11704200" cy="1101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How you indent your code changes execution</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如何縮進代碼更改的執行</a:t>
            </a:r>
            <a:endParaRPr sz="3000"/>
          </a:p>
        </p:txBody>
      </p:sp>
      <p:sp>
        <p:nvSpPr>
          <p:cNvPr id="291" name="Google Shape;291;p4"/>
          <p:cNvSpPr txBox="1"/>
          <p:nvPr>
            <p:ph idx="1" type="body"/>
          </p:nvPr>
        </p:nvSpPr>
        <p:spPr>
          <a:xfrm>
            <a:off x="365750" y="1333475"/>
            <a:ext cx="11704200" cy="3748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if price &gt;= 1.00:</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tax = .07</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print(tax)</a:t>
            </a:r>
            <a:endParaRPr/>
          </a:p>
          <a:p>
            <a:pPr indent="0" lvl="0" marL="0" rtl="0" algn="l">
              <a:spcBef>
                <a:spcPts val="600"/>
              </a:spcBef>
              <a:spcAft>
                <a:spcPts val="0"/>
              </a:spcAft>
              <a:buClr>
                <a:srgbClr val="000000"/>
              </a:buClr>
              <a:buSzPts val="2880"/>
              <a:buNone/>
            </a:pPr>
            <a:r>
              <a:rPr lang="en-US"/>
              <a:t>#列印出浮點數.07</a:t>
            </a:r>
            <a:endParaRPr/>
          </a:p>
          <a:p>
            <a:pPr indent="0" lvl="0" marL="0" rtl="0" algn="l">
              <a:lnSpc>
                <a:spcPct val="90000"/>
              </a:lnSpc>
              <a:spcBef>
                <a:spcPts val="600"/>
              </a:spcBef>
              <a:spcAft>
                <a:spcPts val="0"/>
              </a:spcAft>
              <a:buClr>
                <a:srgbClr val="000000"/>
              </a:buClr>
              <a:buSzPts val="2880"/>
              <a:buNone/>
            </a:pPr>
            <a:r>
              <a:rPr lang="en-US"/>
              <a:t>else:</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tax = 0</a:t>
            </a:r>
            <a:endParaRPr/>
          </a:p>
          <a:p>
            <a:pPr indent="0" lvl="0" marL="0" rtl="0" algn="l">
              <a:lnSpc>
                <a:spcPct val="90000"/>
              </a:lnSpc>
              <a:spcBef>
                <a:spcPts val="600"/>
              </a:spcBef>
              <a:spcAft>
                <a:spcPts val="0"/>
              </a:spcAft>
              <a:buClr>
                <a:srgbClr val="000000"/>
              </a:buClr>
              <a:buSzPts val="2880"/>
              <a:buNone/>
            </a:pPr>
            <a:r>
              <a:rPr lang="en-US">
                <a:highlight>
                  <a:srgbClr val="FFFF00"/>
                </a:highlight>
              </a:rPr>
              <a:t>	</a:t>
            </a:r>
            <a:r>
              <a:rPr lang="en-US"/>
              <a:t>print(tax)</a:t>
            </a:r>
            <a:endParaRPr/>
          </a:p>
          <a:p>
            <a:pPr indent="0" lvl="0" marL="0" rtl="0" algn="l">
              <a:lnSpc>
                <a:spcPct val="90000"/>
              </a:lnSpc>
              <a:spcBef>
                <a:spcPts val="600"/>
              </a:spcBef>
              <a:spcAft>
                <a:spcPts val="0"/>
              </a:spcAft>
              <a:buClr>
                <a:srgbClr val="000000"/>
              </a:buClr>
              <a:buSzPts val="2880"/>
              <a:buNone/>
            </a:pPr>
            <a:r>
              <a:rPr lang="en-US"/>
              <a:t>#</a:t>
            </a:r>
            <a:r>
              <a:rPr lang="en-US"/>
              <a:t>列印出整數0</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a:p>
            <a:pPr indent="0" lvl="0" marL="0" rtl="0" algn="l">
              <a:lnSpc>
                <a:spcPct val="90000"/>
              </a:lnSpc>
              <a:spcBef>
                <a:spcPts val="600"/>
              </a:spcBef>
              <a:spcAft>
                <a:spcPts val="0"/>
              </a:spcAft>
              <a:buClr>
                <a:srgbClr val="000000"/>
              </a:buClr>
              <a:buSzPts val="2880"/>
              <a:buNone/>
            </a:pPr>
            <a:r>
              <a:t/>
            </a:r>
            <a:endParaRPr/>
          </a:p>
        </p:txBody>
      </p:sp>
      <p:sp>
        <p:nvSpPr>
          <p:cNvPr id="292" name="Google Shape;292;p4"/>
          <p:cNvSpPr txBox="1"/>
          <p:nvPr/>
        </p:nvSpPr>
        <p:spPr>
          <a:xfrm>
            <a:off x="5123848" y="1333475"/>
            <a:ext cx="6760800" cy="3748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80"/>
              <a:buFont typeface="Arial"/>
              <a:buNone/>
            </a:pPr>
            <a:r>
              <a:rPr b="0" i="0" lang="en-US" sz="3200" u="none" cap="none" strike="noStrike">
                <a:solidFill>
                  <a:srgbClr val="000000"/>
                </a:solidFill>
                <a:latin typeface="Consolas"/>
                <a:ea typeface="Consolas"/>
                <a:cs typeface="Consolas"/>
                <a:sym typeface="Consolas"/>
              </a:rPr>
              <a:t>if price &gt;= 1.00:</a:t>
            </a:r>
            <a:endParaRPr/>
          </a:p>
          <a:p>
            <a:pPr indent="0" lvl="0" marL="0" marR="0" rtl="0" algn="l">
              <a:lnSpc>
                <a:spcPct val="90000"/>
              </a:lnSpc>
              <a:spcBef>
                <a:spcPts val="600"/>
              </a:spcBef>
              <a:spcAft>
                <a:spcPts val="0"/>
              </a:spcAft>
              <a:buClr>
                <a:srgbClr val="000000"/>
              </a:buClr>
              <a:buSzPts val="2880"/>
              <a:buFont typeface="Arial"/>
              <a:buNone/>
            </a:pPr>
            <a:r>
              <a:rPr b="0" i="0" lang="en-US" sz="3200" u="none" cap="none" strike="noStrike">
                <a:solidFill>
                  <a:srgbClr val="000000"/>
                </a:solidFill>
                <a:highlight>
                  <a:srgbClr val="FFFF00"/>
                </a:highlight>
                <a:latin typeface="Consolas"/>
                <a:ea typeface="Consolas"/>
                <a:cs typeface="Consolas"/>
                <a:sym typeface="Consolas"/>
              </a:rPr>
              <a:t>	</a:t>
            </a:r>
            <a:r>
              <a:rPr b="0" i="0" lang="en-US" sz="3200" u="none" cap="none" strike="noStrike">
                <a:solidFill>
                  <a:srgbClr val="000000"/>
                </a:solidFill>
                <a:latin typeface="Consolas"/>
                <a:ea typeface="Consolas"/>
                <a:cs typeface="Consolas"/>
                <a:sym typeface="Consolas"/>
              </a:rPr>
              <a:t>tax = .07</a:t>
            </a:r>
            <a:endParaRPr/>
          </a:p>
          <a:p>
            <a:pPr indent="0" lvl="0" marL="0" marR="0" rtl="0" algn="l">
              <a:lnSpc>
                <a:spcPct val="90000"/>
              </a:lnSpc>
              <a:spcBef>
                <a:spcPts val="600"/>
              </a:spcBef>
              <a:spcAft>
                <a:spcPts val="0"/>
              </a:spcAft>
              <a:buClr>
                <a:srgbClr val="000000"/>
              </a:buClr>
              <a:buSzPts val="2880"/>
              <a:buFont typeface="Arial"/>
              <a:buNone/>
            </a:pPr>
            <a:r>
              <a:rPr b="0" i="0" lang="en-US" sz="3200" u="none" cap="none" strike="noStrike">
                <a:solidFill>
                  <a:srgbClr val="000000"/>
                </a:solidFill>
                <a:latin typeface="Consolas"/>
                <a:ea typeface="Consolas"/>
                <a:cs typeface="Consolas"/>
                <a:sym typeface="Consolas"/>
              </a:rPr>
              <a:t>else:</a:t>
            </a:r>
            <a:endParaRPr/>
          </a:p>
          <a:p>
            <a:pPr indent="0" lvl="0" marL="0" marR="0" rtl="0" algn="l">
              <a:lnSpc>
                <a:spcPct val="90000"/>
              </a:lnSpc>
              <a:spcBef>
                <a:spcPts val="600"/>
              </a:spcBef>
              <a:spcAft>
                <a:spcPts val="0"/>
              </a:spcAft>
              <a:buClr>
                <a:srgbClr val="000000"/>
              </a:buClr>
              <a:buSzPts val="2880"/>
              <a:buFont typeface="Arial"/>
              <a:buNone/>
            </a:pPr>
            <a:r>
              <a:rPr b="0" i="0" lang="en-US" sz="3200" u="none" cap="none" strike="noStrike">
                <a:solidFill>
                  <a:srgbClr val="000000"/>
                </a:solidFill>
                <a:highlight>
                  <a:srgbClr val="FFFF00"/>
                </a:highlight>
                <a:latin typeface="Consolas"/>
                <a:ea typeface="Consolas"/>
                <a:cs typeface="Consolas"/>
                <a:sym typeface="Consolas"/>
              </a:rPr>
              <a:t>	</a:t>
            </a:r>
            <a:r>
              <a:rPr b="0" i="0" lang="en-US" sz="3200" u="none" cap="none" strike="noStrike">
                <a:solidFill>
                  <a:srgbClr val="000000"/>
                </a:solidFill>
                <a:latin typeface="Consolas"/>
                <a:ea typeface="Consolas"/>
                <a:cs typeface="Consolas"/>
                <a:sym typeface="Consolas"/>
              </a:rPr>
              <a:t>tax = 0</a:t>
            </a:r>
            <a:endParaRPr/>
          </a:p>
          <a:p>
            <a:pPr indent="0" lvl="0" marL="0" marR="0" rtl="0" algn="l">
              <a:lnSpc>
                <a:spcPct val="90000"/>
              </a:lnSpc>
              <a:spcBef>
                <a:spcPts val="600"/>
              </a:spcBef>
              <a:spcAft>
                <a:spcPts val="0"/>
              </a:spcAft>
              <a:buClr>
                <a:srgbClr val="000000"/>
              </a:buClr>
              <a:buSzPts val="2880"/>
              <a:buFont typeface="Arial"/>
              <a:buNone/>
            </a:pPr>
            <a:r>
              <a:rPr b="0" i="0" lang="en-US" sz="3200" u="none" cap="none" strike="noStrike">
                <a:solidFill>
                  <a:srgbClr val="000000"/>
                </a:solidFill>
                <a:latin typeface="Consolas"/>
                <a:ea typeface="Consolas"/>
                <a:cs typeface="Consolas"/>
                <a:sym typeface="Consolas"/>
              </a:rPr>
              <a:t>print(tax)</a:t>
            </a:r>
            <a:endParaRPr/>
          </a:p>
          <a:p>
            <a:pPr indent="0" lvl="0" marL="0" marR="0" rtl="0" algn="l">
              <a:lnSpc>
                <a:spcPct val="90000"/>
              </a:lnSpc>
              <a:spcBef>
                <a:spcPts val="600"/>
              </a:spcBef>
              <a:spcAft>
                <a:spcPts val="0"/>
              </a:spcAft>
              <a:buClr>
                <a:srgbClr val="000000"/>
              </a:buClr>
              <a:buSzPts val="2880"/>
              <a:buFont typeface="Arial"/>
              <a:buNone/>
            </a:pPr>
            <a:r>
              <a:rPr lang="en-US" sz="3200">
                <a:latin typeface="Consolas"/>
                <a:ea typeface="Consolas"/>
                <a:cs typeface="Consolas"/>
                <a:sym typeface="Consolas"/>
              </a:rPr>
              <a:t>#列印出浮點數.07或整數0</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
          <p:cNvSpPr txBox="1"/>
          <p:nvPr>
            <p:ph type="title"/>
          </p:nvPr>
        </p:nvSpPr>
        <p:spPr>
          <a:xfrm>
            <a:off x="365750" y="365748"/>
            <a:ext cx="11704200" cy="1101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600"/>
              <a:t>Be careful when comparing strings</a:t>
            </a:r>
            <a:endParaRPr b="1" sz="3600"/>
          </a:p>
          <a:p>
            <a:pPr indent="0" lvl="0" marL="0" rtl="0" algn="l">
              <a:lnSpc>
                <a:spcPct val="90000"/>
              </a:lnSpc>
              <a:spcBef>
                <a:spcPts val="0"/>
              </a:spcBef>
              <a:spcAft>
                <a:spcPts val="0"/>
              </a:spcAft>
              <a:buClr>
                <a:srgbClr val="0072C6"/>
              </a:buClr>
              <a:buSzPts val="4800"/>
              <a:buFont typeface="Quattrocento Sans"/>
              <a:buNone/>
            </a:pPr>
            <a:r>
              <a:rPr lang="en-US" sz="3600">
                <a:solidFill>
                  <a:srgbClr val="434343"/>
                </a:solidFill>
                <a:highlight>
                  <a:srgbClr val="FCFCFE"/>
                </a:highlight>
                <a:latin typeface="Arial"/>
                <a:ea typeface="Arial"/>
                <a:cs typeface="Arial"/>
                <a:sym typeface="Arial"/>
              </a:rPr>
              <a:t>比較字串時要小心</a:t>
            </a:r>
            <a:endParaRPr b="1" sz="3600"/>
          </a:p>
        </p:txBody>
      </p:sp>
      <p:sp>
        <p:nvSpPr>
          <p:cNvPr id="302" name="Google Shape;302;p5"/>
          <p:cNvSpPr txBox="1"/>
          <p:nvPr>
            <p:ph idx="1" type="body"/>
          </p:nvPr>
        </p:nvSpPr>
        <p:spPr>
          <a:xfrm>
            <a:off x="328025" y="1467650"/>
            <a:ext cx="11704200" cy="3401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sz="2400"/>
              <a:t>country = </a:t>
            </a:r>
            <a:r>
              <a:rPr lang="en-US" sz="2400">
                <a:solidFill>
                  <a:srgbClr val="C00000"/>
                </a:solidFill>
              </a:rPr>
              <a:t>'CANADA'</a:t>
            </a:r>
            <a:endParaRPr sz="2400"/>
          </a:p>
          <a:p>
            <a:pPr indent="0" lvl="0" marL="0" rtl="0" algn="l">
              <a:lnSpc>
                <a:spcPct val="90000"/>
              </a:lnSpc>
              <a:spcBef>
                <a:spcPts val="600"/>
              </a:spcBef>
              <a:spcAft>
                <a:spcPts val="0"/>
              </a:spcAft>
              <a:buClr>
                <a:srgbClr val="000000"/>
              </a:buClr>
              <a:buSzPts val="2880"/>
              <a:buNone/>
            </a:pPr>
            <a:r>
              <a:rPr lang="en-US" sz="2400"/>
              <a:t>if country == </a:t>
            </a:r>
            <a:r>
              <a:rPr lang="en-US" sz="2400">
                <a:solidFill>
                  <a:srgbClr val="C00000"/>
                </a:solidFill>
              </a:rPr>
              <a:t>'canada'</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2880"/>
              <a:buNone/>
            </a:pPr>
            <a:r>
              <a:rPr lang="en-US" sz="2400"/>
              <a:t>#</a:t>
            </a:r>
            <a:r>
              <a:rPr lang="en-US" sz="2400"/>
              <a:t>如果變數</a:t>
            </a:r>
            <a:r>
              <a:rPr lang="en-US" sz="2400"/>
              <a:t>country等於</a:t>
            </a:r>
            <a:r>
              <a:rPr lang="en-US" sz="2400">
                <a:solidFill>
                  <a:srgbClr val="C00000"/>
                </a:solidFill>
              </a:rPr>
              <a:t>canada</a:t>
            </a:r>
            <a:endParaRPr sz="2400"/>
          </a:p>
          <a:p>
            <a:pPr indent="0" lvl="0" marL="0" rtl="0" algn="l">
              <a:lnSpc>
                <a:spcPct val="90000"/>
              </a:lnSpc>
              <a:spcBef>
                <a:spcPts val="600"/>
              </a:spcBef>
              <a:spcAft>
                <a:spcPts val="0"/>
              </a:spcAft>
              <a:buClr>
                <a:srgbClr val="000000"/>
              </a:buClr>
              <a:buSzPts val="2880"/>
              <a:buNone/>
            </a:pPr>
            <a:r>
              <a:rPr lang="en-US" sz="2400"/>
              <a:t>    print(</a:t>
            </a:r>
            <a:r>
              <a:rPr lang="en-US" sz="2400">
                <a:solidFill>
                  <a:srgbClr val="C00000"/>
                </a:solidFill>
              </a:rPr>
              <a:t>'Oh look a Canadian'</a:t>
            </a:r>
            <a:r>
              <a:rPr lang="en-US" sz="2400">
                <a:solidFill>
                  <a:srgbClr val="002050"/>
                </a:solidFill>
              </a:rPr>
              <a:t>)</a:t>
            </a:r>
            <a:endParaRPr sz="2400">
              <a:solidFill>
                <a:srgbClr val="002050"/>
              </a:solidFill>
            </a:endParaRPr>
          </a:p>
          <a:p>
            <a:pPr indent="0" lvl="0" marL="0" rtl="0" algn="l">
              <a:lnSpc>
                <a:spcPct val="90000"/>
              </a:lnSpc>
              <a:spcBef>
                <a:spcPts val="600"/>
              </a:spcBef>
              <a:spcAft>
                <a:spcPts val="0"/>
              </a:spcAft>
              <a:buClr>
                <a:srgbClr val="000000"/>
              </a:buClr>
              <a:buSzPts val="2880"/>
              <a:buNone/>
            </a:pPr>
            <a:r>
              <a:rPr lang="en-US" sz="2400">
                <a:solidFill>
                  <a:srgbClr val="002050"/>
                </a:solidFill>
              </a:rPr>
              <a:t>#</a:t>
            </a:r>
            <a:r>
              <a:rPr lang="en-US" sz="2400">
                <a:solidFill>
                  <a:srgbClr val="002050"/>
                </a:solidFill>
              </a:rPr>
              <a:t>則列印出字串</a:t>
            </a:r>
            <a:r>
              <a:rPr lang="en-US" sz="2400">
                <a:solidFill>
                  <a:srgbClr val="C00000"/>
                </a:solidFill>
              </a:rPr>
              <a:t>Oh look a Canadian</a:t>
            </a:r>
            <a:endParaRPr sz="2400">
              <a:solidFill>
                <a:srgbClr val="002050"/>
              </a:solidFill>
            </a:endParaRPr>
          </a:p>
          <a:p>
            <a:pPr indent="0" lvl="0" marL="0" rtl="0" algn="l">
              <a:lnSpc>
                <a:spcPct val="90000"/>
              </a:lnSpc>
              <a:spcBef>
                <a:spcPts val="600"/>
              </a:spcBef>
              <a:spcAft>
                <a:spcPts val="0"/>
              </a:spcAft>
              <a:buClr>
                <a:srgbClr val="000000"/>
              </a:buClr>
              <a:buSzPts val="2880"/>
              <a:buNone/>
            </a:pPr>
            <a:r>
              <a:rPr lang="en-US" sz="2400"/>
              <a:t>else:#</a:t>
            </a:r>
            <a:r>
              <a:rPr lang="en-US" sz="2400"/>
              <a:t>否則</a:t>
            </a:r>
            <a:endParaRPr sz="2400"/>
          </a:p>
          <a:p>
            <a:pPr indent="0" lvl="0" marL="0" rtl="0" algn="l">
              <a:lnSpc>
                <a:spcPct val="90000"/>
              </a:lnSpc>
              <a:spcBef>
                <a:spcPts val="600"/>
              </a:spcBef>
              <a:spcAft>
                <a:spcPts val="0"/>
              </a:spcAft>
              <a:buClr>
                <a:srgbClr val="000000"/>
              </a:buClr>
              <a:buSzPts val="2880"/>
              <a:buNone/>
            </a:pPr>
            <a:r>
              <a:rPr lang="en-US" sz="2400"/>
              <a:t>    print(</a:t>
            </a:r>
            <a:r>
              <a:rPr lang="en-US" sz="2400">
                <a:solidFill>
                  <a:srgbClr val="C00000"/>
                </a:solidFill>
              </a:rPr>
              <a:t>'You are not from Canada'</a:t>
            </a:r>
            <a:r>
              <a:rPr lang="en-US" sz="2400">
                <a:solidFill>
                  <a:srgbClr val="002050"/>
                </a:solidFill>
              </a:rPr>
              <a:t>)</a:t>
            </a:r>
            <a:endParaRPr sz="2400">
              <a:solidFill>
                <a:srgbClr val="002050"/>
              </a:solidFill>
            </a:endParaRPr>
          </a:p>
          <a:p>
            <a:pPr indent="0" lvl="0" marL="0" rtl="0" algn="l">
              <a:spcBef>
                <a:spcPts val="600"/>
              </a:spcBef>
              <a:spcAft>
                <a:spcPts val="0"/>
              </a:spcAft>
              <a:buClr>
                <a:srgbClr val="000000"/>
              </a:buClr>
              <a:buSzPts val="2880"/>
              <a:buNone/>
            </a:pPr>
            <a:r>
              <a:rPr lang="en-US" sz="2400">
                <a:solidFill>
                  <a:srgbClr val="002050"/>
                </a:solidFill>
              </a:rPr>
              <a:t>#則列印出字串</a:t>
            </a:r>
            <a:r>
              <a:rPr lang="en-US" sz="2400">
                <a:solidFill>
                  <a:srgbClr val="C00000"/>
                </a:solidFill>
              </a:rPr>
              <a:t>You are not from Canada</a:t>
            </a:r>
            <a:endParaRPr sz="2400">
              <a:solidFill>
                <a:srgbClr val="002050"/>
              </a:solidFill>
            </a:endParaRPr>
          </a:p>
          <a:p>
            <a:pPr indent="0" lvl="0" marL="0" rtl="0" algn="l">
              <a:lnSpc>
                <a:spcPct val="90000"/>
              </a:lnSpc>
              <a:spcBef>
                <a:spcPts val="600"/>
              </a:spcBef>
              <a:spcAft>
                <a:spcPts val="0"/>
              </a:spcAft>
              <a:buClr>
                <a:srgbClr val="000000"/>
              </a:buClr>
              <a:buSzPts val="2880"/>
              <a:buNone/>
            </a:pPr>
            <a:r>
              <a:t/>
            </a:r>
            <a:endParaRPr sz="2400">
              <a:solidFill>
                <a:srgbClr val="002050"/>
              </a:solidFill>
            </a:endParaRPr>
          </a:p>
        </p:txBody>
      </p:sp>
      <p:sp>
        <p:nvSpPr>
          <p:cNvPr id="303" name="Google Shape;303;p5"/>
          <p:cNvSpPr txBox="1"/>
          <p:nvPr/>
        </p:nvSpPr>
        <p:spPr>
          <a:xfrm>
            <a:off x="365760" y="5029513"/>
            <a:ext cx="11704320" cy="1668149"/>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You are not from Canada</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
        <p:nvSpPr>
          <p:cNvPr id="304" name="Google Shape;304;p5"/>
          <p:cNvSpPr/>
          <p:nvPr/>
        </p:nvSpPr>
        <p:spPr>
          <a:xfrm rot="10800000">
            <a:off x="5532437" y="1876346"/>
            <a:ext cx="1295400" cy="762000"/>
          </a:xfrm>
          <a:prstGeom prst="rightArrow">
            <a:avLst>
              <a:gd fmla="val 50000" name="adj1"/>
              <a:gd fmla="val 50000" name="adj2"/>
            </a:avLst>
          </a:prstGeom>
          <a:solidFill>
            <a:srgbClr val="FF000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305" name="Google Shape;305;p5"/>
          <p:cNvSpPr/>
          <p:nvPr/>
        </p:nvSpPr>
        <p:spPr>
          <a:xfrm>
            <a:off x="7132625" y="1661149"/>
            <a:ext cx="3200400" cy="1668000"/>
          </a:xfrm>
          <a:prstGeom prst="rect">
            <a:avLst/>
          </a:prstGeom>
          <a:noFill/>
          <a:ln cap="flat" cmpd="sng" w="38100">
            <a:solidFill>
              <a:srgbClr val="FF00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FF0000"/>
                </a:solidFill>
                <a:latin typeface="Quattrocento Sans"/>
                <a:ea typeface="Quattrocento Sans"/>
                <a:cs typeface="Quattrocento Sans"/>
                <a:sym typeface="Quattrocento Sans"/>
              </a:rPr>
              <a:t>String comparisons are case sensitive</a:t>
            </a:r>
            <a:endParaRPr b="0" i="0" sz="2400" u="none" cap="none" strike="noStrike">
              <a:solidFill>
                <a:srgbClr val="FF0000"/>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None/>
            </a:pPr>
            <a:r>
              <a:rPr lang="en-US" sz="2400">
                <a:highlight>
                  <a:srgbClr val="FCFCFE"/>
                </a:highlight>
              </a:rPr>
              <a:t>字串比較是區分大小寫的</a:t>
            </a:r>
            <a:endParaRPr sz="2400">
              <a:solidFill>
                <a:srgbClr val="FF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Use string functions to make case insensitive comparisons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使用字符串函數進行大小寫不敏感的比较</a:t>
            </a:r>
            <a:endParaRPr b="1" sz="3000"/>
          </a:p>
        </p:txBody>
      </p:sp>
      <p:sp>
        <p:nvSpPr>
          <p:cNvPr id="315" name="Google Shape;315;p6"/>
          <p:cNvSpPr txBox="1"/>
          <p:nvPr>
            <p:ph idx="1" type="body"/>
          </p:nvPr>
        </p:nvSpPr>
        <p:spPr>
          <a:xfrm>
            <a:off x="365760" y="1371600"/>
            <a:ext cx="11704320" cy="3228576"/>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rPr lang="en-US" sz="2400"/>
              <a:t>country = </a:t>
            </a:r>
            <a:r>
              <a:rPr lang="en-US" sz="2400">
                <a:solidFill>
                  <a:srgbClr val="C00000"/>
                </a:solidFill>
              </a:rPr>
              <a:t>'CANADA' #</a:t>
            </a:r>
            <a:r>
              <a:rPr lang="en-US" sz="2400">
                <a:solidFill>
                  <a:srgbClr val="C00000"/>
                </a:solidFill>
              </a:rPr>
              <a:t>指定變數</a:t>
            </a:r>
            <a:r>
              <a:rPr lang="en-US" sz="2400"/>
              <a:t>country 指定變數CANDA</a:t>
            </a:r>
            <a:endParaRPr sz="2400"/>
          </a:p>
          <a:p>
            <a:pPr indent="0" lvl="0" marL="0" rtl="0" algn="l">
              <a:lnSpc>
                <a:spcPct val="90000"/>
              </a:lnSpc>
              <a:spcBef>
                <a:spcPts val="600"/>
              </a:spcBef>
              <a:spcAft>
                <a:spcPts val="0"/>
              </a:spcAft>
              <a:buClr>
                <a:srgbClr val="000000"/>
              </a:buClr>
              <a:buSzPts val="2880"/>
              <a:buNone/>
            </a:pPr>
            <a:r>
              <a:rPr lang="en-US" sz="2400"/>
              <a:t>if </a:t>
            </a:r>
            <a:r>
              <a:rPr lang="en-US" sz="2400">
                <a:highlight>
                  <a:srgbClr val="FFFF00"/>
                </a:highlight>
              </a:rPr>
              <a:t>country.lower() </a:t>
            </a:r>
            <a:r>
              <a:rPr lang="en-US" sz="2400"/>
              <a:t>== </a:t>
            </a:r>
            <a:r>
              <a:rPr lang="en-US" sz="2400">
                <a:solidFill>
                  <a:srgbClr val="C00000"/>
                </a:solidFill>
              </a:rPr>
              <a:t>'canada'</a:t>
            </a:r>
            <a:r>
              <a:rPr lang="en-US" sz="2400">
                <a:solidFill>
                  <a:srgbClr val="002050"/>
                </a:solidFill>
              </a:rPr>
              <a:t>:#</a:t>
            </a:r>
            <a:r>
              <a:rPr lang="en-US" sz="2400">
                <a:solidFill>
                  <a:srgbClr val="002050"/>
                </a:solidFill>
              </a:rPr>
              <a:t>如果變數coutry的字串</a:t>
            </a:r>
            <a:endParaRPr sz="2400"/>
          </a:p>
          <a:p>
            <a:pPr indent="0" lvl="0" marL="0" rtl="0" algn="l">
              <a:lnSpc>
                <a:spcPct val="90000"/>
              </a:lnSpc>
              <a:spcBef>
                <a:spcPts val="600"/>
              </a:spcBef>
              <a:spcAft>
                <a:spcPts val="0"/>
              </a:spcAft>
              <a:buClr>
                <a:srgbClr val="000000"/>
              </a:buClr>
              <a:buSzPts val="2880"/>
              <a:buNone/>
            </a:pPr>
            <a:r>
              <a:rPr lang="en-US" sz="2400"/>
              <a:t>    print(</a:t>
            </a:r>
            <a:r>
              <a:rPr lang="en-US" sz="2400">
                <a:solidFill>
                  <a:srgbClr val="C00000"/>
                </a:solidFill>
              </a:rPr>
              <a:t>'Oh look a Canadian'</a:t>
            </a:r>
            <a:r>
              <a:rPr lang="en-US" sz="2400">
                <a:solidFill>
                  <a:srgbClr val="002050"/>
                </a:solidFill>
              </a:rPr>
              <a:t>)#</a:t>
            </a:r>
            <a:r>
              <a:rPr lang="en-US" sz="2400">
                <a:solidFill>
                  <a:srgbClr val="002050"/>
                </a:solidFill>
              </a:rPr>
              <a:t>則列印出字串</a:t>
            </a:r>
            <a:r>
              <a:rPr lang="en-US" sz="2400"/>
              <a:t>Oh look a Canadian</a:t>
            </a:r>
            <a:endParaRPr sz="2400"/>
          </a:p>
          <a:p>
            <a:pPr indent="0" lvl="0" marL="0" rtl="0" algn="l">
              <a:lnSpc>
                <a:spcPct val="90000"/>
              </a:lnSpc>
              <a:spcBef>
                <a:spcPts val="600"/>
              </a:spcBef>
              <a:spcAft>
                <a:spcPts val="0"/>
              </a:spcAft>
              <a:buClr>
                <a:srgbClr val="000000"/>
              </a:buClr>
              <a:buSzPts val="2880"/>
              <a:buNone/>
            </a:pPr>
            <a:r>
              <a:rPr lang="en-US" sz="2400"/>
              <a:t>else: #</a:t>
            </a:r>
            <a:r>
              <a:rPr lang="en-US" sz="2400"/>
              <a:t>否則</a:t>
            </a:r>
            <a:endParaRPr sz="2400"/>
          </a:p>
          <a:p>
            <a:pPr indent="0" lvl="0" marL="0" rtl="0" algn="l">
              <a:lnSpc>
                <a:spcPct val="90000"/>
              </a:lnSpc>
              <a:spcBef>
                <a:spcPts val="600"/>
              </a:spcBef>
              <a:spcAft>
                <a:spcPts val="0"/>
              </a:spcAft>
              <a:buClr>
                <a:srgbClr val="000000"/>
              </a:buClr>
              <a:buSzPts val="2880"/>
              <a:buNone/>
            </a:pPr>
            <a:r>
              <a:rPr lang="en-US" sz="2400"/>
              <a:t>    print(</a:t>
            </a:r>
            <a:r>
              <a:rPr lang="en-US" sz="2400">
                <a:solidFill>
                  <a:srgbClr val="C00000"/>
                </a:solidFill>
              </a:rPr>
              <a:t>'You are not from Canada'</a:t>
            </a:r>
            <a:r>
              <a:rPr lang="en-US" sz="2400">
                <a:solidFill>
                  <a:srgbClr val="002050"/>
                </a:solidFill>
              </a:rPr>
              <a:t>)</a:t>
            </a:r>
            <a:endParaRPr sz="2400">
              <a:solidFill>
                <a:srgbClr val="002050"/>
              </a:solidFill>
            </a:endParaRPr>
          </a:p>
          <a:p>
            <a:pPr indent="0" lvl="0" marL="0" rtl="0" algn="l">
              <a:spcBef>
                <a:spcPts val="600"/>
              </a:spcBef>
              <a:spcAft>
                <a:spcPts val="0"/>
              </a:spcAft>
              <a:buClr>
                <a:srgbClr val="000000"/>
              </a:buClr>
              <a:buSzPts val="2880"/>
              <a:buNone/>
            </a:pPr>
            <a:r>
              <a:rPr lang="en-US" sz="2400">
                <a:solidFill>
                  <a:srgbClr val="002050"/>
                </a:solidFill>
              </a:rPr>
              <a:t>則列印出字串</a:t>
            </a:r>
            <a:r>
              <a:rPr lang="en-US" sz="2400">
                <a:solidFill>
                  <a:srgbClr val="C00000"/>
                </a:solidFill>
              </a:rPr>
              <a:t>You are not from Canada</a:t>
            </a:r>
            <a:endParaRPr sz="2400">
              <a:solidFill>
                <a:srgbClr val="002050"/>
              </a:solidFill>
            </a:endParaRPr>
          </a:p>
        </p:txBody>
      </p:sp>
      <p:sp>
        <p:nvSpPr>
          <p:cNvPr id="316" name="Google Shape;316;p6"/>
          <p:cNvSpPr txBox="1"/>
          <p:nvPr/>
        </p:nvSpPr>
        <p:spPr>
          <a:xfrm>
            <a:off x="365760" y="5029513"/>
            <a:ext cx="11704320" cy="1668149"/>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Oh look a Canadian</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Conditions allow our code to react to different situations </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條件允许我們的代碼對不同的情况做出反應</a:t>
            </a:r>
            <a:endParaRPr sz="3000"/>
          </a:p>
        </p:txBody>
      </p:sp>
      <p:sp>
        <p:nvSpPr>
          <p:cNvPr id="326" name="Google Shape;326;p7"/>
          <p:cNvSpPr txBox="1"/>
          <p:nvPr>
            <p:ph idx="1" type="body"/>
          </p:nvPr>
        </p:nvSpPr>
        <p:spPr>
          <a:xfrm>
            <a:off x="365760" y="1897062"/>
            <a:ext cx="11704320" cy="2188291"/>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latin typeface="Quattrocento Sans"/>
                <a:ea typeface="Quattrocento Sans"/>
                <a:cs typeface="Quattrocento Sans"/>
                <a:sym typeface="Quattrocento Sans"/>
              </a:rPr>
              <a:t>Apply appropriate state or federal taxes based on location</a:t>
            </a:r>
            <a:endParaRPr/>
          </a:p>
          <a:p>
            <a:pPr indent="0" lvl="0" marL="0" rtl="0" algn="l">
              <a:lnSpc>
                <a:spcPct val="90000"/>
              </a:lnSpc>
              <a:spcBef>
                <a:spcPts val="600"/>
              </a:spcBef>
              <a:spcAft>
                <a:spcPts val="0"/>
              </a:spcAft>
              <a:buClr>
                <a:srgbClr val="000000"/>
              </a:buClr>
              <a:buSzPts val="2880"/>
              <a:buNone/>
            </a:pPr>
            <a:r>
              <a:rPr lang="en-US">
                <a:latin typeface="Quattrocento Sans"/>
                <a:ea typeface="Quattrocento Sans"/>
                <a:cs typeface="Quattrocento Sans"/>
                <a:sym typeface="Quattrocento Sans"/>
              </a:rPr>
              <a:t>Calculate salary based on job level</a:t>
            </a:r>
            <a:endParaRPr/>
          </a:p>
          <a:p>
            <a:pPr indent="0" lvl="0" marL="0" rtl="0" algn="l">
              <a:lnSpc>
                <a:spcPct val="90000"/>
              </a:lnSpc>
              <a:spcBef>
                <a:spcPts val="600"/>
              </a:spcBef>
              <a:spcAft>
                <a:spcPts val="0"/>
              </a:spcAft>
              <a:buClr>
                <a:srgbClr val="000000"/>
              </a:buClr>
              <a:buSzPts val="2880"/>
              <a:buNone/>
            </a:pPr>
            <a:r>
              <a:rPr lang="en-US">
                <a:latin typeface="Quattrocento Sans"/>
                <a:ea typeface="Quattrocento Sans"/>
                <a:cs typeface="Quattrocento Sans"/>
                <a:sym typeface="Quattrocento Sans"/>
              </a:rPr>
              <a:t>What to do if a file is not found</a:t>
            </a:r>
            <a:endParaRPr/>
          </a:p>
          <a:p>
            <a:pPr indent="0" lvl="0" marL="0" rtl="0" algn="l">
              <a:lnSpc>
                <a:spcPct val="90000"/>
              </a:lnSpc>
              <a:spcBef>
                <a:spcPts val="600"/>
              </a:spcBef>
              <a:spcAft>
                <a:spcPts val="0"/>
              </a:spcAft>
              <a:buClr>
                <a:srgbClr val="000000"/>
              </a:buClr>
              <a:buSzPts val="2880"/>
              <a:buNone/>
            </a:pPr>
            <a:r>
              <a:rPr lang="en-US">
                <a:latin typeface="Quattrocento Sans"/>
                <a:ea typeface="Quattrocento Sans"/>
                <a:cs typeface="Quattrocento Sans"/>
                <a:sym typeface="Quattrocento Sans"/>
              </a:rPr>
              <a:t>What to do if an expected value is missing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