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994525" cx="12436475"/>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1" roundtripDataSignature="AMtx7mjgSz2gUMo+r8pPmVeKG+LX6KCx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slide" Target="slides/slide11.xml"/><Relationship Id="rId19" Type="http://schemas.openxmlformats.org/officeDocument/2006/relationships/font" Target="fonts/QuattrocentoSans-italic.fntdata"/><Relationship Id="rId1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38" name="Google Shape;3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53" name="Google Shape;3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63" name="Google Shape;2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78" name="Google Shape;2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98" name="Google Shape;2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05" name="Google Shape;3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12" name="Google Shape;3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19" name="Google Shape;3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25" name="Google Shape;3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31" name="Google Shape;3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13"/>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13"/>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3"/>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13"/>
          <p:cNvGrpSpPr/>
          <p:nvPr/>
        </p:nvGrpSpPr>
        <p:grpSpPr>
          <a:xfrm>
            <a:off x="9258067" y="1695132"/>
            <a:ext cx="2805578" cy="3604260"/>
            <a:chOff x="4173933" y="1990739"/>
            <a:chExt cx="2457160" cy="3156656"/>
          </a:xfrm>
        </p:grpSpPr>
        <p:sp>
          <p:nvSpPr>
            <p:cNvPr id="57" name="Google Shape;57;p13"/>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13"/>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13"/>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13"/>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13"/>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13"/>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13"/>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13"/>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13"/>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13"/>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13"/>
            <p:cNvGrpSpPr/>
            <p:nvPr/>
          </p:nvGrpSpPr>
          <p:grpSpPr>
            <a:xfrm>
              <a:off x="4696944" y="2059194"/>
              <a:ext cx="415996" cy="234364"/>
              <a:chOff x="3370263" y="896938"/>
              <a:chExt cx="450850" cy="254000"/>
            </a:xfrm>
          </p:grpSpPr>
          <p:sp>
            <p:nvSpPr>
              <p:cNvPr id="68" name="Google Shape;68;p13"/>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13"/>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13"/>
            <p:cNvGrpSpPr/>
            <p:nvPr/>
          </p:nvGrpSpPr>
          <p:grpSpPr>
            <a:xfrm>
              <a:off x="4173933" y="2731263"/>
              <a:ext cx="337455" cy="204957"/>
              <a:chOff x="4722813" y="836613"/>
              <a:chExt cx="517525" cy="314325"/>
            </a:xfrm>
          </p:grpSpPr>
          <p:sp>
            <p:nvSpPr>
              <p:cNvPr id="71" name="Google Shape;71;p13"/>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13"/>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13"/>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13"/>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13"/>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13"/>
            <p:cNvGrpSpPr/>
            <p:nvPr/>
          </p:nvGrpSpPr>
          <p:grpSpPr>
            <a:xfrm>
              <a:off x="5817717" y="1990739"/>
              <a:ext cx="256972" cy="381312"/>
              <a:chOff x="8785977" y="2372203"/>
              <a:chExt cx="482479" cy="715935"/>
            </a:xfrm>
          </p:grpSpPr>
          <p:sp>
            <p:nvSpPr>
              <p:cNvPr id="77" name="Google Shape;77;p13"/>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13"/>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13"/>
            <p:cNvGrpSpPr/>
            <p:nvPr/>
          </p:nvGrpSpPr>
          <p:grpSpPr>
            <a:xfrm>
              <a:off x="5989763" y="3481970"/>
              <a:ext cx="359056" cy="244464"/>
              <a:chOff x="7554913" y="3697288"/>
              <a:chExt cx="596900" cy="406400"/>
            </a:xfrm>
          </p:grpSpPr>
          <p:sp>
            <p:nvSpPr>
              <p:cNvPr id="80" name="Google Shape;80;p13"/>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13"/>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13"/>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13"/>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13"/>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13"/>
            <p:cNvGrpSpPr/>
            <p:nvPr/>
          </p:nvGrpSpPr>
          <p:grpSpPr>
            <a:xfrm>
              <a:off x="4576010" y="2578029"/>
              <a:ext cx="1719157" cy="1164284"/>
              <a:chOff x="8933043" y="3080582"/>
              <a:chExt cx="1940444" cy="1314148"/>
            </a:xfrm>
          </p:grpSpPr>
          <p:sp>
            <p:nvSpPr>
              <p:cNvPr id="86" name="Google Shape;86;p13"/>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13"/>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13"/>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13"/>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13"/>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13"/>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13"/>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13"/>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13"/>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13"/>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13"/>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2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22"/>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2"/>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2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3"/>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3"/>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2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5"/>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5"/>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6"/>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6"/>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6"/>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6"/>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6"/>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6"/>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6"/>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7"/>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7"/>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7"/>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8"/>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8"/>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8"/>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9"/>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9"/>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9"/>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30"/>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30"/>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30"/>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31"/>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97" name="Shape 97"/>
        <p:cNvGrpSpPr/>
        <p:nvPr/>
      </p:nvGrpSpPr>
      <p:grpSpPr>
        <a:xfrm>
          <a:off x="0" y="0"/>
          <a:ext cx="0" cy="0"/>
          <a:chOff x="0" y="0"/>
          <a:chExt cx="0" cy="0"/>
        </a:xfrm>
      </p:grpSpPr>
      <p:sp>
        <p:nvSpPr>
          <p:cNvPr id="98" name="Google Shape;98;p1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4"/>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32"/>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32"/>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33"/>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6"/>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6"/>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00" name="Shape 100"/>
        <p:cNvGrpSpPr/>
        <p:nvPr/>
      </p:nvGrpSpPr>
      <p:grpSpPr>
        <a:xfrm>
          <a:off x="0" y="0"/>
          <a:ext cx="0" cy="0"/>
          <a:chOff x="0" y="0"/>
          <a:chExt cx="0" cy="0"/>
        </a:xfrm>
      </p:grpSpPr>
      <p:sp>
        <p:nvSpPr>
          <p:cNvPr id="101" name="Google Shape;101;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5"/>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3" name="Shape 103"/>
        <p:cNvGrpSpPr/>
        <p:nvPr/>
      </p:nvGrpSpPr>
      <p:grpSpPr>
        <a:xfrm>
          <a:off x="0" y="0"/>
          <a:ext cx="0" cy="0"/>
          <a:chOff x="0" y="0"/>
          <a:chExt cx="0" cy="0"/>
        </a:xfrm>
      </p:grpSpPr>
      <p:sp>
        <p:nvSpPr>
          <p:cNvPr id="104" name="Google Shape;104;p16"/>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US" sz="1000">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lang="en-US" sz="1000">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5" name="Google Shape;105;p16"/>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6" name="Shape 106"/>
        <p:cNvGrpSpPr/>
        <p:nvPr/>
      </p:nvGrpSpPr>
      <p:grpSpPr>
        <a:xfrm>
          <a:off x="0" y="0"/>
          <a:ext cx="0" cy="0"/>
          <a:chOff x="0" y="0"/>
          <a:chExt cx="0" cy="0"/>
        </a:xfrm>
      </p:grpSpPr>
      <p:sp>
        <p:nvSpPr>
          <p:cNvPr id="107" name="Google Shape;107;p17"/>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7"/>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9" name="Google Shape;109;p17"/>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10" name="Google Shape;110;p17"/>
          <p:cNvGrpSpPr/>
          <p:nvPr/>
        </p:nvGrpSpPr>
        <p:grpSpPr>
          <a:xfrm>
            <a:off x="9258067" y="1695132"/>
            <a:ext cx="2805578" cy="3604260"/>
            <a:chOff x="4173933" y="1990739"/>
            <a:chExt cx="2457160" cy="3156656"/>
          </a:xfrm>
        </p:grpSpPr>
        <p:sp>
          <p:nvSpPr>
            <p:cNvPr id="111" name="Google Shape;111;p17"/>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7"/>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7"/>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7"/>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7"/>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7"/>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7"/>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8" name="Google Shape;118;p17"/>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9" name="Google Shape;119;p17"/>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7"/>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1" name="Google Shape;121;p17"/>
            <p:cNvGrpSpPr/>
            <p:nvPr/>
          </p:nvGrpSpPr>
          <p:grpSpPr>
            <a:xfrm>
              <a:off x="4696944" y="2059194"/>
              <a:ext cx="415996" cy="234364"/>
              <a:chOff x="3370263" y="896938"/>
              <a:chExt cx="450850" cy="254000"/>
            </a:xfrm>
          </p:grpSpPr>
          <p:sp>
            <p:nvSpPr>
              <p:cNvPr id="122" name="Google Shape;122;p17"/>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7"/>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4" name="Google Shape;124;p17"/>
            <p:cNvGrpSpPr/>
            <p:nvPr/>
          </p:nvGrpSpPr>
          <p:grpSpPr>
            <a:xfrm>
              <a:off x="4173933" y="2731263"/>
              <a:ext cx="337455" cy="204957"/>
              <a:chOff x="4722813" y="836613"/>
              <a:chExt cx="517525" cy="314325"/>
            </a:xfrm>
          </p:grpSpPr>
          <p:sp>
            <p:nvSpPr>
              <p:cNvPr id="125" name="Google Shape;125;p17"/>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7"/>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7" name="Google Shape;127;p17"/>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8" name="Google Shape;128;p17"/>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7"/>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30" name="Google Shape;130;p17"/>
            <p:cNvGrpSpPr/>
            <p:nvPr/>
          </p:nvGrpSpPr>
          <p:grpSpPr>
            <a:xfrm>
              <a:off x="5817717" y="1990739"/>
              <a:ext cx="256972" cy="381312"/>
              <a:chOff x="8785977" y="2372203"/>
              <a:chExt cx="482479" cy="715935"/>
            </a:xfrm>
          </p:grpSpPr>
          <p:sp>
            <p:nvSpPr>
              <p:cNvPr id="131" name="Google Shape;131;p17"/>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7"/>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3" name="Google Shape;133;p17"/>
            <p:cNvGrpSpPr/>
            <p:nvPr/>
          </p:nvGrpSpPr>
          <p:grpSpPr>
            <a:xfrm>
              <a:off x="5989763" y="3481970"/>
              <a:ext cx="359056" cy="244464"/>
              <a:chOff x="7554913" y="3697288"/>
              <a:chExt cx="596900" cy="406400"/>
            </a:xfrm>
          </p:grpSpPr>
          <p:sp>
            <p:nvSpPr>
              <p:cNvPr id="134" name="Google Shape;134;p17"/>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7"/>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6" name="Google Shape;136;p17"/>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7" name="Google Shape;137;p17"/>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7"/>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9" name="Google Shape;139;p17"/>
            <p:cNvGrpSpPr/>
            <p:nvPr/>
          </p:nvGrpSpPr>
          <p:grpSpPr>
            <a:xfrm>
              <a:off x="4576010" y="2578029"/>
              <a:ext cx="1719157" cy="1164284"/>
              <a:chOff x="8933043" y="3080582"/>
              <a:chExt cx="1940444" cy="1314148"/>
            </a:xfrm>
          </p:grpSpPr>
          <p:sp>
            <p:nvSpPr>
              <p:cNvPr id="140" name="Google Shape;140;p17"/>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7"/>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7"/>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7"/>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7"/>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7"/>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7"/>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7"/>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8" name="Google Shape;148;p17"/>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9" name="Google Shape;149;p17"/>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0" name="Google Shape;150;p17"/>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51" name="Shape 151"/>
        <p:cNvGrpSpPr/>
        <p:nvPr/>
      </p:nvGrpSpPr>
      <p:grpSpPr>
        <a:xfrm>
          <a:off x="0" y="0"/>
          <a:ext cx="0" cy="0"/>
          <a:chOff x="0" y="0"/>
          <a:chExt cx="0" cy="0"/>
        </a:xfrm>
      </p:grpSpPr>
      <p:sp>
        <p:nvSpPr>
          <p:cNvPr id="152" name="Google Shape;152;p18"/>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53" name="Google Shape;153;p18"/>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8"/>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5" name="Google Shape;155;p18"/>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6" name="Google Shape;156;p18"/>
          <p:cNvGrpSpPr/>
          <p:nvPr/>
        </p:nvGrpSpPr>
        <p:grpSpPr>
          <a:xfrm>
            <a:off x="9258067" y="1695132"/>
            <a:ext cx="2805578" cy="3604260"/>
            <a:chOff x="4173933" y="1990739"/>
            <a:chExt cx="2457160" cy="3156656"/>
          </a:xfrm>
        </p:grpSpPr>
        <p:sp>
          <p:nvSpPr>
            <p:cNvPr id="157" name="Google Shape;157;p18"/>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8"/>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8"/>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8"/>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8"/>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8"/>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8"/>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4" name="Google Shape;164;p18"/>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5" name="Google Shape;165;p18"/>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8"/>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7" name="Google Shape;167;p18"/>
            <p:cNvGrpSpPr/>
            <p:nvPr/>
          </p:nvGrpSpPr>
          <p:grpSpPr>
            <a:xfrm>
              <a:off x="4696944" y="2059194"/>
              <a:ext cx="415996" cy="234364"/>
              <a:chOff x="3370263" y="896938"/>
              <a:chExt cx="450850" cy="254000"/>
            </a:xfrm>
          </p:grpSpPr>
          <p:sp>
            <p:nvSpPr>
              <p:cNvPr id="168" name="Google Shape;168;p18"/>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8"/>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0" name="Google Shape;170;p18"/>
            <p:cNvGrpSpPr/>
            <p:nvPr/>
          </p:nvGrpSpPr>
          <p:grpSpPr>
            <a:xfrm>
              <a:off x="4173933" y="2731263"/>
              <a:ext cx="337455" cy="204957"/>
              <a:chOff x="4722813" y="836613"/>
              <a:chExt cx="517525" cy="314325"/>
            </a:xfrm>
          </p:grpSpPr>
          <p:sp>
            <p:nvSpPr>
              <p:cNvPr id="171" name="Google Shape;171;p18"/>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8"/>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3" name="Google Shape;173;p18"/>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4" name="Google Shape;174;p18"/>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8"/>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6" name="Google Shape;176;p18"/>
            <p:cNvGrpSpPr/>
            <p:nvPr/>
          </p:nvGrpSpPr>
          <p:grpSpPr>
            <a:xfrm>
              <a:off x="5817717" y="1990739"/>
              <a:ext cx="256972" cy="381312"/>
              <a:chOff x="8785977" y="2372203"/>
              <a:chExt cx="482479" cy="715935"/>
            </a:xfrm>
          </p:grpSpPr>
          <p:sp>
            <p:nvSpPr>
              <p:cNvPr id="177" name="Google Shape;177;p18"/>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8"/>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9" name="Google Shape;179;p18"/>
            <p:cNvGrpSpPr/>
            <p:nvPr/>
          </p:nvGrpSpPr>
          <p:grpSpPr>
            <a:xfrm>
              <a:off x="5989763" y="3481970"/>
              <a:ext cx="359056" cy="244464"/>
              <a:chOff x="7554913" y="3697288"/>
              <a:chExt cx="596900" cy="406400"/>
            </a:xfrm>
          </p:grpSpPr>
          <p:sp>
            <p:nvSpPr>
              <p:cNvPr id="180" name="Google Shape;180;p18"/>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8"/>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2" name="Google Shape;182;p18"/>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3" name="Google Shape;183;p18"/>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8"/>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5" name="Google Shape;185;p18"/>
            <p:cNvGrpSpPr/>
            <p:nvPr/>
          </p:nvGrpSpPr>
          <p:grpSpPr>
            <a:xfrm>
              <a:off x="4576010" y="2578029"/>
              <a:ext cx="1719157" cy="1164284"/>
              <a:chOff x="8933043" y="3080582"/>
              <a:chExt cx="1940444" cy="1314148"/>
            </a:xfrm>
          </p:grpSpPr>
          <p:sp>
            <p:nvSpPr>
              <p:cNvPr id="186" name="Google Shape;186;p18"/>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8"/>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8"/>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8"/>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8"/>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8"/>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8"/>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8"/>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4" name="Google Shape;194;p18"/>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5" name="Google Shape;195;p18"/>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6" name="Google Shape;196;p18"/>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7" name="Shape 197"/>
        <p:cNvGrpSpPr/>
        <p:nvPr/>
      </p:nvGrpSpPr>
      <p:grpSpPr>
        <a:xfrm>
          <a:off x="0" y="0"/>
          <a:ext cx="0" cy="0"/>
          <a:chOff x="0" y="0"/>
          <a:chExt cx="0" cy="0"/>
        </a:xfrm>
      </p:grpSpPr>
      <p:sp>
        <p:nvSpPr>
          <p:cNvPr id="198" name="Google Shape;198;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9" name="Google Shape;199;p19"/>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2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0"/>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21"/>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2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2"/>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12"/>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12"/>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12"/>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12"/>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12"/>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12"/>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12"/>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12"/>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12"/>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12"/>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12"/>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12"/>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12"/>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12"/>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12"/>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12"/>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12"/>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12"/>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12"/>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12"/>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12"/>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12"/>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12"/>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12"/>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12"/>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12"/>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12"/>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12"/>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12"/>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12"/>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12"/>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12"/>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12"/>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12"/>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12"/>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12"/>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12"/>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12"/>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37" y="1677399"/>
            <a:ext cx="8229600" cy="109728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Error handling</a:t>
            </a:r>
            <a:r>
              <a:rPr lang="en-US"/>
              <a:t>錯誤處理</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9" name="Shape 339"/>
        <p:cNvGrpSpPr/>
        <p:nvPr/>
      </p:nvGrpSpPr>
      <p:grpSpPr>
        <a:xfrm>
          <a:off x="0" y="0"/>
          <a:ext cx="0" cy="0"/>
          <a:chOff x="0" y="0"/>
          <a:chExt cx="0" cy="0"/>
        </a:xfrm>
      </p:grpSpPr>
      <p:sp>
        <p:nvSpPr>
          <p:cNvPr id="340" name="Google Shape;340;p10"/>
          <p:cNvSpPr/>
          <p:nvPr/>
        </p:nvSpPr>
        <p:spPr>
          <a:xfrm>
            <a:off x="493803" y="480299"/>
            <a:ext cx="4468857" cy="6009401"/>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341" name="Google Shape;341;p10"/>
          <p:cNvSpPr txBox="1"/>
          <p:nvPr>
            <p:ph type="title"/>
          </p:nvPr>
        </p:nvSpPr>
        <p:spPr>
          <a:xfrm>
            <a:off x="880334" y="1032150"/>
            <a:ext cx="3484659" cy="48908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Quattrocento Sans"/>
              <a:buNone/>
            </a:pPr>
            <a:r>
              <a:rPr lang="en-US" sz="4400">
                <a:solidFill>
                  <a:srgbClr val="FFFFFF"/>
                </a:solidFill>
              </a:rPr>
              <a:t>Figuring out what went wrong</a:t>
            </a:r>
            <a:endParaRPr/>
          </a:p>
        </p:txBody>
      </p:sp>
      <p:grpSp>
        <p:nvGrpSpPr>
          <p:cNvPr id="342" name="Google Shape;342;p10"/>
          <p:cNvGrpSpPr/>
          <p:nvPr/>
        </p:nvGrpSpPr>
        <p:grpSpPr>
          <a:xfrm>
            <a:off x="5298456" y="488732"/>
            <a:ext cx="6644215" cy="5985721"/>
            <a:chOff x="0" y="8434"/>
            <a:chExt cx="6644215" cy="5985721"/>
          </a:xfrm>
        </p:grpSpPr>
        <p:sp>
          <p:nvSpPr>
            <p:cNvPr id="343" name="Google Shape;343;p10"/>
            <p:cNvSpPr/>
            <p:nvPr/>
          </p:nvSpPr>
          <p:spPr>
            <a:xfrm>
              <a:off x="0" y="392194"/>
              <a:ext cx="6644215" cy="2047500"/>
            </a:xfrm>
            <a:prstGeom prst="rect">
              <a:avLst/>
            </a:prstGeom>
            <a:solidFill>
              <a:schemeClr val="lt1">
                <a:alpha val="89803"/>
              </a:schemeClr>
            </a:solidFill>
            <a:ln cap="flat" cmpd="sng" w="10775">
              <a:solidFill>
                <a:srgbClr val="0076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0"/>
            <p:cNvSpPr txBox="1"/>
            <p:nvPr/>
          </p:nvSpPr>
          <p:spPr>
            <a:xfrm>
              <a:off x="0" y="392194"/>
              <a:ext cx="6644215" cy="2047500"/>
            </a:xfrm>
            <a:prstGeom prst="rect">
              <a:avLst/>
            </a:prstGeom>
            <a:noFill/>
            <a:ln>
              <a:noFill/>
            </a:ln>
          </p:spPr>
          <p:txBody>
            <a:bodyPr anchorCtr="0" anchor="t" bIns="184900" lIns="515650" spcFirstLastPara="1" rIns="515650" wrap="square" tIns="541525">
              <a:noAutofit/>
            </a:bodyPr>
            <a:lstStyle/>
            <a:p>
              <a:pPr indent="-228600" lvl="1" marL="228600" marR="0" rtl="0" algn="l">
                <a:lnSpc>
                  <a:spcPct val="90000"/>
                </a:lnSpc>
                <a:spcBef>
                  <a:spcPts val="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Last calls are on the top</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Your code is likely on the bottom</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Seek out line numbers</a:t>
              </a:r>
              <a:endParaRPr/>
            </a:p>
          </p:txBody>
        </p:sp>
        <p:sp>
          <p:nvSpPr>
            <p:cNvPr id="345" name="Google Shape;345;p10"/>
            <p:cNvSpPr/>
            <p:nvPr/>
          </p:nvSpPr>
          <p:spPr>
            <a:xfrm>
              <a:off x="332210" y="8434"/>
              <a:ext cx="4650950" cy="767520"/>
            </a:xfrm>
            <a:prstGeom prst="roundRect">
              <a:avLst>
                <a:gd fmla="val 16667" name="adj"/>
              </a:avLst>
            </a:prstGeom>
            <a:solidFill>
              <a:srgbClr val="0076D6"/>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0"/>
            <p:cNvSpPr txBox="1"/>
            <p:nvPr/>
          </p:nvSpPr>
          <p:spPr>
            <a:xfrm>
              <a:off x="369677" y="45901"/>
              <a:ext cx="4576016" cy="692586"/>
            </a:xfrm>
            <a:prstGeom prst="rect">
              <a:avLst/>
            </a:prstGeom>
            <a:noFill/>
            <a:ln>
              <a:noFill/>
            </a:ln>
          </p:spPr>
          <p:txBody>
            <a:bodyPr anchorCtr="0" anchor="ctr" bIns="0" lIns="175775" spcFirstLastPara="1" rIns="175775" wrap="square" tIns="0">
              <a:noAutofit/>
            </a:bodyPr>
            <a:lstStyle/>
            <a:p>
              <a:pPr indent="0" lvl="0" marL="0" marR="0" rtl="0" algn="l">
                <a:lnSpc>
                  <a:spcPct val="90000"/>
                </a:lnSpc>
                <a:spcBef>
                  <a:spcPts val="0"/>
                </a:spcBef>
                <a:spcAft>
                  <a:spcPts val="0"/>
                </a:spcAft>
                <a:buClr>
                  <a:schemeClr val="lt1"/>
                </a:buClr>
                <a:buSzPts val="2600"/>
                <a:buFont typeface="Quattrocento Sans"/>
                <a:buNone/>
              </a:pPr>
              <a:r>
                <a:rPr lang="en-US" sz="2600">
                  <a:solidFill>
                    <a:schemeClr val="lt1"/>
                  </a:solidFill>
                  <a:latin typeface="Quattrocento Sans"/>
                  <a:ea typeface="Quattrocento Sans"/>
                  <a:cs typeface="Quattrocento Sans"/>
                  <a:sym typeface="Quattrocento Sans"/>
                </a:rPr>
                <a:t>Stack trace</a:t>
              </a:r>
              <a:endParaRPr/>
            </a:p>
          </p:txBody>
        </p:sp>
        <p:sp>
          <p:nvSpPr>
            <p:cNvPr id="347" name="Google Shape;347;p10"/>
            <p:cNvSpPr/>
            <p:nvPr/>
          </p:nvSpPr>
          <p:spPr>
            <a:xfrm>
              <a:off x="0" y="2963855"/>
              <a:ext cx="6644215" cy="3030300"/>
            </a:xfrm>
            <a:prstGeom prst="rect">
              <a:avLst/>
            </a:prstGeom>
            <a:solidFill>
              <a:schemeClr val="lt1">
                <a:alpha val="89803"/>
              </a:schemeClr>
            </a:solidFill>
            <a:ln cap="flat" cmpd="sng" w="10775">
              <a:solidFill>
                <a:srgbClr val="00B1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0"/>
            <p:cNvSpPr txBox="1"/>
            <p:nvPr/>
          </p:nvSpPr>
          <p:spPr>
            <a:xfrm>
              <a:off x="0" y="2963855"/>
              <a:ext cx="6644215" cy="3030300"/>
            </a:xfrm>
            <a:prstGeom prst="rect">
              <a:avLst/>
            </a:prstGeom>
            <a:noFill/>
            <a:ln>
              <a:noFill/>
            </a:ln>
          </p:spPr>
          <p:txBody>
            <a:bodyPr anchorCtr="0" anchor="t" bIns="184900" lIns="515650" spcFirstLastPara="1" rIns="515650" wrap="square" tIns="541525">
              <a:noAutofit/>
            </a:bodyPr>
            <a:lstStyle/>
            <a:p>
              <a:pPr indent="-228600" lvl="1" marL="228600" marR="0" rtl="0" algn="l">
                <a:lnSpc>
                  <a:spcPct val="90000"/>
                </a:lnSpc>
                <a:spcBef>
                  <a:spcPts val="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Reread your code</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Check the documentation</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Search the internet</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Take a break</a:t>
              </a:r>
              <a:endParaRPr/>
            </a:p>
            <a:p>
              <a:pPr indent="-228600" lvl="1" marL="228600" marR="0" rtl="0" algn="l">
                <a:lnSpc>
                  <a:spcPct val="90000"/>
                </a:lnSpc>
                <a:spcBef>
                  <a:spcPts val="390"/>
                </a:spcBef>
                <a:spcAft>
                  <a:spcPts val="0"/>
                </a:spcAft>
                <a:buClr>
                  <a:schemeClr val="dk1"/>
                </a:buClr>
                <a:buSzPts val="2600"/>
                <a:buFont typeface="Quattrocento Sans"/>
                <a:buChar char="•"/>
              </a:pPr>
              <a:r>
                <a:rPr b="0" i="0" lang="en-US" sz="2600" u="none" cap="none" strike="noStrike">
                  <a:solidFill>
                    <a:schemeClr val="dk1"/>
                  </a:solidFill>
                  <a:latin typeface="Quattrocento Sans"/>
                  <a:ea typeface="Quattrocento Sans"/>
                  <a:cs typeface="Quattrocento Sans"/>
                  <a:sym typeface="Quattrocento Sans"/>
                </a:rPr>
                <a:t>Ask someone for help</a:t>
              </a:r>
              <a:endParaRPr/>
            </a:p>
          </p:txBody>
        </p:sp>
        <p:sp>
          <p:nvSpPr>
            <p:cNvPr id="349" name="Google Shape;349;p10"/>
            <p:cNvSpPr/>
            <p:nvPr/>
          </p:nvSpPr>
          <p:spPr>
            <a:xfrm>
              <a:off x="332210" y="2580095"/>
              <a:ext cx="4650950" cy="767520"/>
            </a:xfrm>
            <a:prstGeom prst="roundRect">
              <a:avLst>
                <a:gd fmla="val 16667" name="adj"/>
              </a:avLst>
            </a:prstGeom>
            <a:solidFill>
              <a:srgbClr val="00B19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0"/>
            <p:cNvSpPr txBox="1"/>
            <p:nvPr/>
          </p:nvSpPr>
          <p:spPr>
            <a:xfrm>
              <a:off x="369677" y="2617562"/>
              <a:ext cx="4576016" cy="692586"/>
            </a:xfrm>
            <a:prstGeom prst="rect">
              <a:avLst/>
            </a:prstGeom>
            <a:noFill/>
            <a:ln>
              <a:noFill/>
            </a:ln>
          </p:spPr>
          <p:txBody>
            <a:bodyPr anchorCtr="0" anchor="ctr" bIns="0" lIns="175775" spcFirstLastPara="1" rIns="175775" wrap="square" tIns="0">
              <a:noAutofit/>
            </a:bodyPr>
            <a:lstStyle/>
            <a:p>
              <a:pPr indent="0" lvl="0" marL="0" marR="0" rtl="0" algn="l">
                <a:lnSpc>
                  <a:spcPct val="90000"/>
                </a:lnSpc>
                <a:spcBef>
                  <a:spcPts val="0"/>
                </a:spcBef>
                <a:spcAft>
                  <a:spcPts val="0"/>
                </a:spcAft>
                <a:buClr>
                  <a:schemeClr val="lt1"/>
                </a:buClr>
                <a:buSzPts val="2600"/>
                <a:buFont typeface="Quattrocento Sans"/>
                <a:buNone/>
              </a:pPr>
              <a:r>
                <a:rPr lang="en-US" sz="2600">
                  <a:solidFill>
                    <a:schemeClr val="lt1"/>
                  </a:solidFill>
                  <a:latin typeface="Quattrocento Sans"/>
                  <a:ea typeface="Quattrocento Sans"/>
                  <a:cs typeface="Quattrocento Sans"/>
                  <a:sym typeface="Quattrocento Sans"/>
                </a:rPr>
                <a:t>Finding your mistake</a:t>
              </a:r>
              <a:endParaRPr/>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2"/>
          <p:cNvSpPr/>
          <p:nvPr/>
        </p:nvSpPr>
        <p:spPr>
          <a:xfrm>
            <a:off x="493803" y="480299"/>
            <a:ext cx="4468857" cy="6009401"/>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266" name="Google Shape;266;p2"/>
          <p:cNvSpPr txBox="1"/>
          <p:nvPr>
            <p:ph type="title"/>
          </p:nvPr>
        </p:nvSpPr>
        <p:spPr>
          <a:xfrm>
            <a:off x="880334" y="1032150"/>
            <a:ext cx="3484659" cy="48908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Quattrocento Sans"/>
              <a:buNone/>
            </a:pPr>
            <a:r>
              <a:rPr lang="en-US" sz="4400">
                <a:solidFill>
                  <a:srgbClr val="FFFFFF"/>
                </a:solidFill>
              </a:rPr>
              <a:t>Defining terms</a:t>
            </a:r>
            <a:endParaRPr sz="4400">
              <a:solidFill>
                <a:srgbClr val="FFFFFF"/>
              </a:solidFill>
            </a:endParaRPr>
          </a:p>
          <a:p>
            <a:pPr indent="0" lvl="0" marL="0" rtl="0" algn="l">
              <a:lnSpc>
                <a:spcPct val="90000"/>
              </a:lnSpc>
              <a:spcBef>
                <a:spcPts val="0"/>
              </a:spcBef>
              <a:spcAft>
                <a:spcPts val="0"/>
              </a:spcAft>
              <a:buClr>
                <a:srgbClr val="FFFFFF"/>
              </a:buClr>
              <a:buSzPts val="4400"/>
              <a:buFont typeface="Quattrocento Sans"/>
              <a:buNone/>
            </a:pPr>
            <a:r>
              <a:rPr lang="en-US" sz="4400">
                <a:solidFill>
                  <a:srgbClr val="FFFFFF"/>
                </a:solidFill>
              </a:rPr>
              <a:t>定義術語</a:t>
            </a:r>
            <a:endParaRPr sz="4400">
              <a:solidFill>
                <a:srgbClr val="FFFFFF"/>
              </a:solidFill>
            </a:endParaRPr>
          </a:p>
        </p:txBody>
      </p:sp>
      <p:grpSp>
        <p:nvGrpSpPr>
          <p:cNvPr id="267" name="Google Shape;267;p2"/>
          <p:cNvGrpSpPr/>
          <p:nvPr/>
        </p:nvGrpSpPr>
        <p:grpSpPr>
          <a:xfrm>
            <a:off x="5298456" y="1455718"/>
            <a:ext cx="6644215" cy="4051749"/>
            <a:chOff x="0" y="975420"/>
            <a:chExt cx="6644215" cy="4051749"/>
          </a:xfrm>
        </p:grpSpPr>
        <p:sp>
          <p:nvSpPr>
            <p:cNvPr id="268" name="Google Shape;268;p2"/>
            <p:cNvSpPr/>
            <p:nvPr/>
          </p:nvSpPr>
          <p:spPr>
            <a:xfrm>
              <a:off x="0" y="975420"/>
              <a:ext cx="6644215" cy="180077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544735" y="1380595"/>
              <a:ext cx="990427" cy="99042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079897" y="975420"/>
              <a:ext cx="4564317" cy="18007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txBox="1"/>
            <p:nvPr/>
          </p:nvSpPr>
          <p:spPr>
            <a:xfrm>
              <a:off x="2079897" y="975420"/>
              <a:ext cx="4564317" cy="1800777"/>
            </a:xfrm>
            <a:prstGeom prst="rect">
              <a:avLst/>
            </a:prstGeom>
            <a:noFill/>
            <a:ln>
              <a:noFill/>
            </a:ln>
          </p:spPr>
          <p:txBody>
            <a:bodyPr anchorCtr="0" anchor="ctr" bIns="190575" lIns="190575" spcFirstLastPara="1" rIns="190575" wrap="square" tIns="190575">
              <a:noAutofit/>
            </a:bodyPr>
            <a:lstStyle/>
            <a:p>
              <a:pPr indent="0" lvl="0" marL="0" marR="0" rtl="0" algn="l">
                <a:lnSpc>
                  <a:spcPct val="90000"/>
                </a:lnSpc>
                <a:spcBef>
                  <a:spcPts val="0"/>
                </a:spcBef>
                <a:spcAft>
                  <a:spcPts val="0"/>
                </a:spcAft>
                <a:buClr>
                  <a:schemeClr val="dk1"/>
                </a:buClr>
                <a:buSzPts val="2500"/>
                <a:buFont typeface="Quattrocento Sans"/>
                <a:buNone/>
              </a:pPr>
              <a:r>
                <a:rPr b="0" i="0" lang="en-US" sz="2500" u="none" cap="none" strike="noStrike">
                  <a:solidFill>
                    <a:schemeClr val="dk1"/>
                  </a:solidFill>
                  <a:latin typeface="Quattrocento Sans"/>
                  <a:ea typeface="Quattrocento Sans"/>
                  <a:cs typeface="Quattrocento Sans"/>
                  <a:sym typeface="Quattrocento Sans"/>
                </a:rPr>
                <a:t>Error handling</a:t>
              </a:r>
              <a:endParaRPr b="0" i="0" sz="25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2500"/>
                <a:buFont typeface="Quattrocento Sans"/>
                <a:buNone/>
              </a:pPr>
              <a:r>
                <a:rPr lang="en-US" sz="2500">
                  <a:solidFill>
                    <a:schemeClr val="dk1"/>
                  </a:solidFill>
                  <a:latin typeface="Quattrocento Sans"/>
                  <a:ea typeface="Quattrocento Sans"/>
                  <a:cs typeface="Quattrocento Sans"/>
                  <a:sym typeface="Quattrocento Sans"/>
                </a:rPr>
                <a:t>錯誤處理</a:t>
              </a:r>
              <a:endParaRPr sz="2500">
                <a:solidFill>
                  <a:schemeClr val="dk1"/>
                </a:solidFill>
                <a:latin typeface="Quattrocento Sans"/>
                <a:ea typeface="Quattrocento Sans"/>
                <a:cs typeface="Quattrocento Sans"/>
                <a:sym typeface="Quattrocento Sans"/>
              </a:endParaRPr>
            </a:p>
          </p:txBody>
        </p:sp>
        <p:sp>
          <p:nvSpPr>
            <p:cNvPr id="272" name="Google Shape;272;p2"/>
            <p:cNvSpPr/>
            <p:nvPr/>
          </p:nvSpPr>
          <p:spPr>
            <a:xfrm>
              <a:off x="0" y="3226392"/>
              <a:ext cx="6644215" cy="180077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544735" y="3631566"/>
              <a:ext cx="990427" cy="99042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079897" y="3226392"/>
              <a:ext cx="4564317" cy="18007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txBox="1"/>
            <p:nvPr/>
          </p:nvSpPr>
          <p:spPr>
            <a:xfrm>
              <a:off x="2079897" y="3226392"/>
              <a:ext cx="4564317" cy="1800777"/>
            </a:xfrm>
            <a:prstGeom prst="rect">
              <a:avLst/>
            </a:prstGeom>
            <a:noFill/>
            <a:ln>
              <a:noFill/>
            </a:ln>
          </p:spPr>
          <p:txBody>
            <a:bodyPr anchorCtr="0" anchor="ctr" bIns="190575" lIns="190575" spcFirstLastPara="1" rIns="190575" wrap="square" tIns="190575">
              <a:noAutofit/>
            </a:bodyPr>
            <a:lstStyle/>
            <a:p>
              <a:pPr indent="0" lvl="0" marL="0" marR="0" rtl="0" algn="l">
                <a:lnSpc>
                  <a:spcPct val="90000"/>
                </a:lnSpc>
                <a:spcBef>
                  <a:spcPts val="0"/>
                </a:spcBef>
                <a:spcAft>
                  <a:spcPts val="0"/>
                </a:spcAft>
                <a:buClr>
                  <a:schemeClr val="dk1"/>
                </a:buClr>
                <a:buSzPts val="2500"/>
                <a:buFont typeface="Quattrocento Sans"/>
                <a:buNone/>
              </a:pPr>
              <a:r>
                <a:rPr b="0" i="0" lang="en-US" sz="2500" u="none" cap="none" strike="noStrike">
                  <a:solidFill>
                    <a:schemeClr val="dk1"/>
                  </a:solidFill>
                  <a:latin typeface="Quattrocento Sans"/>
                  <a:ea typeface="Quattrocento Sans"/>
                  <a:cs typeface="Quattrocento Sans"/>
                  <a:sym typeface="Quattrocento Sans"/>
                </a:rPr>
                <a:t>Debugging</a:t>
              </a:r>
              <a:endParaRPr b="0" i="0" sz="25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2500"/>
                <a:buFont typeface="Quattrocento Sans"/>
                <a:buNone/>
              </a:pPr>
              <a:r>
                <a:rPr lang="en-US" sz="2500">
                  <a:solidFill>
                    <a:schemeClr val="dk1"/>
                  </a:solidFill>
                  <a:latin typeface="Quattrocento Sans"/>
                  <a:ea typeface="Quattrocento Sans"/>
                  <a:cs typeface="Quattrocento Sans"/>
                  <a:sym typeface="Quattrocento Sans"/>
                </a:rPr>
                <a:t>排除故障</a:t>
              </a:r>
              <a:endParaRPr sz="2500">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9" name="Shape 279"/>
        <p:cNvGrpSpPr/>
        <p:nvPr/>
      </p:nvGrpSpPr>
      <p:grpSpPr>
        <a:xfrm>
          <a:off x="0" y="0"/>
          <a:ext cx="0" cy="0"/>
          <a:chOff x="0" y="0"/>
          <a:chExt cx="0" cy="0"/>
        </a:xfrm>
      </p:grpSpPr>
      <p:sp>
        <p:nvSpPr>
          <p:cNvPr id="280" name="Google Shape;280;p3"/>
          <p:cNvSpPr/>
          <p:nvPr/>
        </p:nvSpPr>
        <p:spPr>
          <a:xfrm>
            <a:off x="493803" y="480299"/>
            <a:ext cx="4468857" cy="6009401"/>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281" name="Google Shape;281;p3"/>
          <p:cNvSpPr txBox="1"/>
          <p:nvPr>
            <p:ph type="title"/>
          </p:nvPr>
        </p:nvSpPr>
        <p:spPr>
          <a:xfrm>
            <a:off x="880334" y="1032150"/>
            <a:ext cx="3484659" cy="48908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Quattrocento Sans"/>
              <a:buNone/>
            </a:pPr>
            <a:r>
              <a:rPr lang="en-US" sz="4400">
                <a:solidFill>
                  <a:srgbClr val="FFFFFF"/>
                </a:solidFill>
              </a:rPr>
              <a:t>Error types</a:t>
            </a:r>
            <a:endParaRPr sz="4400">
              <a:solidFill>
                <a:srgbClr val="FFFFFF"/>
              </a:solidFill>
            </a:endParaRPr>
          </a:p>
          <a:p>
            <a:pPr indent="0" lvl="0" marL="0" rtl="0" algn="l">
              <a:lnSpc>
                <a:spcPct val="90000"/>
              </a:lnSpc>
              <a:spcBef>
                <a:spcPts val="0"/>
              </a:spcBef>
              <a:spcAft>
                <a:spcPts val="0"/>
              </a:spcAft>
              <a:buClr>
                <a:srgbClr val="FFFFFF"/>
              </a:buClr>
              <a:buSzPts val="4400"/>
              <a:buFont typeface="Quattrocento Sans"/>
              <a:buNone/>
            </a:pPr>
            <a:r>
              <a:rPr lang="en-US" sz="4400">
                <a:solidFill>
                  <a:srgbClr val="FFFFFF"/>
                </a:solidFill>
              </a:rPr>
              <a:t>錯誤類型</a:t>
            </a:r>
            <a:endParaRPr sz="4400">
              <a:solidFill>
                <a:srgbClr val="FFFFFF"/>
              </a:solidFill>
            </a:endParaRPr>
          </a:p>
        </p:txBody>
      </p:sp>
      <p:grpSp>
        <p:nvGrpSpPr>
          <p:cNvPr id="282" name="Google Shape;282;p3"/>
          <p:cNvGrpSpPr/>
          <p:nvPr/>
        </p:nvGrpSpPr>
        <p:grpSpPr>
          <a:xfrm>
            <a:off x="5298456" y="481030"/>
            <a:ext cx="6644215" cy="6001125"/>
            <a:chOff x="0" y="732"/>
            <a:chExt cx="6644215" cy="6001125"/>
          </a:xfrm>
        </p:grpSpPr>
        <p:sp>
          <p:nvSpPr>
            <p:cNvPr id="283" name="Google Shape;283;p3"/>
            <p:cNvSpPr/>
            <p:nvPr/>
          </p:nvSpPr>
          <p:spPr>
            <a:xfrm>
              <a:off x="0" y="732"/>
              <a:ext cx="6644215" cy="171460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518668" y="386519"/>
              <a:ext cx="943033" cy="94303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1980371" y="732"/>
              <a:ext cx="4663843" cy="1714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txBox="1"/>
            <p:nvPr/>
          </p:nvSpPr>
          <p:spPr>
            <a:xfrm>
              <a:off x="1980371" y="732"/>
              <a:ext cx="4663843" cy="1714607"/>
            </a:xfrm>
            <a:prstGeom prst="rect">
              <a:avLst/>
            </a:prstGeom>
            <a:noFill/>
            <a:ln>
              <a:noFill/>
            </a:ln>
          </p:spPr>
          <p:txBody>
            <a:bodyPr anchorCtr="0" anchor="ctr" bIns="181450" lIns="181450" spcFirstLastPara="1" rIns="181450" wrap="square" tIns="181450">
              <a:noAutofit/>
            </a:bodyPr>
            <a:lstStyle/>
            <a:p>
              <a:pPr indent="0" lvl="0" marL="0" marR="0" rtl="0" algn="l">
                <a:lnSpc>
                  <a:spcPct val="90000"/>
                </a:lnSpc>
                <a:spcBef>
                  <a:spcPts val="0"/>
                </a:spcBef>
                <a:spcAft>
                  <a:spcPts val="0"/>
                </a:spcAft>
                <a:buClr>
                  <a:schemeClr val="dk1"/>
                </a:buClr>
                <a:buSzPts val="2500"/>
                <a:buFont typeface="Quattrocento Sans"/>
                <a:buNone/>
              </a:pPr>
              <a:r>
                <a:rPr b="0" i="0" lang="en-US" sz="2500" u="none" cap="none" strike="noStrike">
                  <a:solidFill>
                    <a:schemeClr val="dk1"/>
                  </a:solidFill>
                  <a:latin typeface="Quattrocento Sans"/>
                  <a:ea typeface="Quattrocento Sans"/>
                  <a:cs typeface="Quattrocento Sans"/>
                  <a:sym typeface="Quattrocento Sans"/>
                </a:rPr>
                <a:t>Syntax errors</a:t>
              </a:r>
              <a:endParaRPr b="0" i="0" sz="25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2500"/>
                <a:buFont typeface="Quattrocento Sans"/>
                <a:buNone/>
              </a:pPr>
              <a:r>
                <a:rPr lang="en-US" sz="2500">
                  <a:solidFill>
                    <a:schemeClr val="dk1"/>
                  </a:solidFill>
                  <a:latin typeface="Quattrocento Sans"/>
                  <a:ea typeface="Quattrocento Sans"/>
                  <a:cs typeface="Quattrocento Sans"/>
                  <a:sym typeface="Quattrocento Sans"/>
                </a:rPr>
                <a:t>語法錯誤</a:t>
              </a:r>
              <a:endParaRPr sz="2500">
                <a:solidFill>
                  <a:schemeClr val="dk1"/>
                </a:solidFill>
                <a:latin typeface="Quattrocento Sans"/>
                <a:ea typeface="Quattrocento Sans"/>
                <a:cs typeface="Quattrocento Sans"/>
                <a:sym typeface="Quattrocento Sans"/>
              </a:endParaRPr>
            </a:p>
          </p:txBody>
        </p:sp>
        <p:sp>
          <p:nvSpPr>
            <p:cNvPr id="287" name="Google Shape;287;p3"/>
            <p:cNvSpPr/>
            <p:nvPr/>
          </p:nvSpPr>
          <p:spPr>
            <a:xfrm>
              <a:off x="0" y="2143991"/>
              <a:ext cx="6644215" cy="171460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518668" y="2529778"/>
              <a:ext cx="943033" cy="94303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1980371" y="2143991"/>
              <a:ext cx="4663843" cy="1714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txBox="1"/>
            <p:nvPr/>
          </p:nvSpPr>
          <p:spPr>
            <a:xfrm>
              <a:off x="1980371" y="2143991"/>
              <a:ext cx="4663843" cy="1714607"/>
            </a:xfrm>
            <a:prstGeom prst="rect">
              <a:avLst/>
            </a:prstGeom>
            <a:noFill/>
            <a:ln>
              <a:noFill/>
            </a:ln>
          </p:spPr>
          <p:txBody>
            <a:bodyPr anchorCtr="0" anchor="ctr" bIns="181450" lIns="181450" spcFirstLastPara="1" rIns="181450" wrap="square" tIns="181450">
              <a:noAutofit/>
            </a:bodyPr>
            <a:lstStyle/>
            <a:p>
              <a:pPr indent="0" lvl="0" marL="0" marR="0" rtl="0" algn="l">
                <a:lnSpc>
                  <a:spcPct val="90000"/>
                </a:lnSpc>
                <a:spcBef>
                  <a:spcPts val="0"/>
                </a:spcBef>
                <a:spcAft>
                  <a:spcPts val="0"/>
                </a:spcAft>
                <a:buClr>
                  <a:schemeClr val="dk1"/>
                </a:buClr>
                <a:buSzPts val="2500"/>
                <a:buFont typeface="Quattrocento Sans"/>
                <a:buNone/>
              </a:pPr>
              <a:r>
                <a:rPr b="0" i="0" lang="en-US" sz="2500" u="none" cap="none" strike="noStrike">
                  <a:solidFill>
                    <a:schemeClr val="dk1"/>
                  </a:solidFill>
                  <a:latin typeface="Quattrocento Sans"/>
                  <a:ea typeface="Quattrocento Sans"/>
                  <a:cs typeface="Quattrocento Sans"/>
                  <a:sym typeface="Quattrocento Sans"/>
                </a:rPr>
                <a:t>Runtime errors</a:t>
              </a:r>
              <a:endParaRPr b="0" i="0" sz="25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2500"/>
                <a:buFont typeface="Quattrocento Sans"/>
                <a:buNone/>
              </a:pPr>
              <a:r>
                <a:rPr lang="en-US" sz="2500">
                  <a:solidFill>
                    <a:schemeClr val="dk1"/>
                  </a:solidFill>
                  <a:latin typeface="Quattrocento Sans"/>
                  <a:ea typeface="Quattrocento Sans"/>
                  <a:cs typeface="Quattrocento Sans"/>
                  <a:sym typeface="Quattrocento Sans"/>
                </a:rPr>
                <a:t>運行時錯誤</a:t>
              </a:r>
              <a:endParaRPr sz="2500">
                <a:solidFill>
                  <a:schemeClr val="dk1"/>
                </a:solidFill>
                <a:latin typeface="Quattrocento Sans"/>
                <a:ea typeface="Quattrocento Sans"/>
                <a:cs typeface="Quattrocento Sans"/>
                <a:sym typeface="Quattrocento Sans"/>
              </a:endParaRPr>
            </a:p>
          </p:txBody>
        </p:sp>
        <p:sp>
          <p:nvSpPr>
            <p:cNvPr id="291" name="Google Shape;291;p3"/>
            <p:cNvSpPr/>
            <p:nvPr/>
          </p:nvSpPr>
          <p:spPr>
            <a:xfrm>
              <a:off x="0" y="4287250"/>
              <a:ext cx="6644215" cy="171460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518668" y="4673036"/>
              <a:ext cx="943033" cy="94303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1980371" y="4287250"/>
              <a:ext cx="4663843" cy="1714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txBox="1"/>
            <p:nvPr/>
          </p:nvSpPr>
          <p:spPr>
            <a:xfrm>
              <a:off x="1980371" y="4287250"/>
              <a:ext cx="4663843" cy="1714607"/>
            </a:xfrm>
            <a:prstGeom prst="rect">
              <a:avLst/>
            </a:prstGeom>
            <a:noFill/>
            <a:ln>
              <a:noFill/>
            </a:ln>
          </p:spPr>
          <p:txBody>
            <a:bodyPr anchorCtr="0" anchor="ctr" bIns="181450" lIns="181450" spcFirstLastPara="1" rIns="181450" wrap="square" tIns="181450">
              <a:noAutofit/>
            </a:bodyPr>
            <a:lstStyle/>
            <a:p>
              <a:pPr indent="0" lvl="0" marL="0" marR="0" rtl="0" algn="l">
                <a:lnSpc>
                  <a:spcPct val="90000"/>
                </a:lnSpc>
                <a:spcBef>
                  <a:spcPts val="0"/>
                </a:spcBef>
                <a:spcAft>
                  <a:spcPts val="0"/>
                </a:spcAft>
                <a:buClr>
                  <a:schemeClr val="dk1"/>
                </a:buClr>
                <a:buSzPts val="2500"/>
                <a:buFont typeface="Quattrocento Sans"/>
                <a:buNone/>
              </a:pPr>
              <a:r>
                <a:rPr b="0" i="0" lang="en-US" sz="2500" u="none" cap="none" strike="noStrike">
                  <a:solidFill>
                    <a:schemeClr val="dk1"/>
                  </a:solidFill>
                  <a:latin typeface="Quattrocento Sans"/>
                  <a:ea typeface="Quattrocento Sans"/>
                  <a:cs typeface="Quattrocento Sans"/>
                  <a:sym typeface="Quattrocento Sans"/>
                </a:rPr>
                <a:t>Logic errors</a:t>
              </a:r>
              <a:endParaRPr b="0" i="0" sz="25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2500"/>
                <a:buFont typeface="Quattrocento Sans"/>
                <a:buNone/>
              </a:pPr>
              <a:r>
                <a:rPr lang="en-US" sz="2500">
                  <a:solidFill>
                    <a:schemeClr val="dk1"/>
                  </a:solidFill>
                  <a:latin typeface="Quattrocento Sans"/>
                  <a:ea typeface="Quattrocento Sans"/>
                  <a:cs typeface="Quattrocento Sans"/>
                  <a:sym typeface="Quattrocento Sans"/>
                </a:rPr>
                <a:t>邏輯錯誤</a:t>
              </a:r>
              <a:endParaRPr sz="2500">
                <a:solidFill>
                  <a:schemeClr val="dk1"/>
                </a:solidFill>
                <a:latin typeface="Quattrocento Sans"/>
                <a:ea typeface="Quattrocento Sans"/>
                <a:cs typeface="Quattrocento Sans"/>
                <a:sym typeface="Quattrocento Sans"/>
              </a:endParaRPr>
            </a:p>
          </p:txBody>
        </p:sp>
      </p:grpSp>
      <p:sp>
        <p:nvSpPr>
          <p:cNvPr id="295" name="Google Shape;295;p3"/>
          <p:cNvSpPr/>
          <p:nvPr/>
        </p:nvSpPr>
        <p:spPr>
          <a:xfrm>
            <a:off x="6097051" y="3312597"/>
            <a:ext cx="2423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sz="1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lang="en-US"/>
              <a:t>Syntax errors </a:t>
            </a:r>
            <a:r>
              <a:rPr lang="en-US"/>
              <a:t>語法錯誤</a:t>
            </a:r>
            <a:endParaRPr/>
          </a:p>
        </p:txBody>
      </p:sp>
      <p:sp>
        <p:nvSpPr>
          <p:cNvPr id="301" name="Google Shape;301;p4"/>
          <p:cNvSpPr txBox="1"/>
          <p:nvPr>
            <p:ph idx="1" type="body"/>
          </p:nvPr>
        </p:nvSpPr>
        <p:spPr>
          <a:xfrm>
            <a:off x="365760" y="1371600"/>
            <a:ext cx="11704320" cy="2708434"/>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B5D0B"/>
              </a:buClr>
              <a:buSzPts val="2880"/>
              <a:buNone/>
            </a:pPr>
            <a:r>
              <a:rPr lang="en-US">
                <a:solidFill>
                  <a:srgbClr val="0B5D0B"/>
                </a:solidFill>
              </a:rPr>
              <a:t># This code won't run at all</a:t>
            </a:r>
            <a:endParaRPr/>
          </a:p>
          <a:p>
            <a:pPr indent="0" lvl="0" marL="0" rtl="0" algn="l">
              <a:lnSpc>
                <a:spcPct val="90000"/>
              </a:lnSpc>
              <a:spcBef>
                <a:spcPts val="600"/>
              </a:spcBef>
              <a:spcAft>
                <a:spcPts val="0"/>
              </a:spcAft>
              <a:buClr>
                <a:srgbClr val="000000"/>
              </a:buClr>
              <a:buSzPts val="2880"/>
              <a:buNone/>
            </a:pPr>
            <a:r>
              <a:rPr lang="en-US"/>
              <a:t>x = 42</a:t>
            </a:r>
            <a:endParaRPr/>
          </a:p>
          <a:p>
            <a:pPr indent="0" lvl="0" marL="0" rtl="0" algn="l">
              <a:lnSpc>
                <a:spcPct val="90000"/>
              </a:lnSpc>
              <a:spcBef>
                <a:spcPts val="600"/>
              </a:spcBef>
              <a:spcAft>
                <a:spcPts val="0"/>
              </a:spcAft>
              <a:buClr>
                <a:srgbClr val="000000"/>
              </a:buClr>
              <a:buSzPts val="2880"/>
              <a:buNone/>
            </a:pPr>
            <a:r>
              <a:rPr lang="en-US"/>
              <a:t>y = 206</a:t>
            </a:r>
            <a:endParaRPr/>
          </a:p>
          <a:p>
            <a:pPr indent="0" lvl="0" marL="0" rtl="0" algn="l">
              <a:lnSpc>
                <a:spcPct val="90000"/>
              </a:lnSpc>
              <a:spcBef>
                <a:spcPts val="600"/>
              </a:spcBef>
              <a:spcAft>
                <a:spcPts val="0"/>
              </a:spcAft>
              <a:buClr>
                <a:srgbClr val="282828"/>
              </a:buClr>
              <a:buSzPts val="2880"/>
              <a:buNone/>
            </a:pPr>
            <a:r>
              <a:rPr lang="en-US">
                <a:solidFill>
                  <a:srgbClr val="282828"/>
                </a:solidFill>
              </a:rPr>
              <a:t>if</a:t>
            </a:r>
            <a:r>
              <a:rPr lang="en-US"/>
              <a:t> x == y #42</a:t>
            </a:r>
            <a:r>
              <a:rPr lang="en-US"/>
              <a:t>不可能與206相等</a:t>
            </a:r>
            <a:endParaRPr/>
          </a:p>
          <a:p>
            <a:pPr indent="0" lvl="0" marL="0" rtl="0" algn="l">
              <a:lnSpc>
                <a:spcPct val="90000"/>
              </a:lnSpc>
              <a:spcBef>
                <a:spcPts val="600"/>
              </a:spcBef>
              <a:spcAft>
                <a:spcPts val="0"/>
              </a:spcAft>
              <a:buClr>
                <a:srgbClr val="000000"/>
              </a:buClr>
              <a:buSzPts val="2880"/>
              <a:buNone/>
            </a:pPr>
            <a:r>
              <a:rPr lang="en-US"/>
              <a:t>    print(</a:t>
            </a:r>
            <a:r>
              <a:rPr lang="en-US">
                <a:solidFill>
                  <a:srgbClr val="C00000"/>
                </a:solidFill>
              </a:rPr>
              <a:t>'Success!!'</a:t>
            </a:r>
            <a:r>
              <a:rPr lang="en-US"/>
              <a:t>)</a:t>
            </a:r>
            <a:endParaRPr/>
          </a:p>
        </p:txBody>
      </p:sp>
      <p:sp>
        <p:nvSpPr>
          <p:cNvPr id="302" name="Google Shape;302;p4"/>
          <p:cNvSpPr txBox="1"/>
          <p:nvPr/>
        </p:nvSpPr>
        <p:spPr>
          <a:xfrm>
            <a:off x="365760" y="4217828"/>
            <a:ext cx="11704320" cy="2708434"/>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 File "syntax.py", line 3</a:t>
            </a:r>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   if x == y</a:t>
            </a:r>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           ^</a:t>
            </a:r>
            <a:endParaRPr/>
          </a:p>
          <a:p>
            <a:pPr indent="0" lvl="0" marL="0" marR="0" rtl="0" algn="l">
              <a:lnSpc>
                <a:spcPct val="90000"/>
              </a:lnSpc>
              <a:spcBef>
                <a:spcPts val="600"/>
              </a:spcBef>
              <a:spcAft>
                <a:spcPts val="0"/>
              </a:spcAft>
              <a:buClr>
                <a:srgbClr val="000000"/>
              </a:buClr>
              <a:buSzPts val="2880"/>
              <a:buFont typeface="Arial"/>
              <a:buNone/>
            </a:pPr>
            <a:r>
              <a:t/>
            </a:r>
            <a:endParaRPr sz="3200">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SyntaxError: invalid synta</a:t>
            </a:r>
            <a:r>
              <a:rPr lang="en-US" sz="3200">
                <a:solidFill>
                  <a:schemeClr val="lt1"/>
                </a:solidFill>
                <a:latin typeface="Consolas"/>
                <a:ea typeface="Consolas"/>
                <a:cs typeface="Consolas"/>
                <a:sym typeface="Consolas"/>
              </a:rPr>
              <a:t>x</a:t>
            </a:r>
            <a:r>
              <a:rPr lang="en-US" sz="3200">
                <a:solidFill>
                  <a:schemeClr val="lt1"/>
                </a:solidFill>
                <a:latin typeface="Consolas"/>
                <a:ea typeface="Consolas"/>
                <a:cs typeface="Consolas"/>
                <a:sym typeface="Consolas"/>
              </a:rPr>
              <a:t> 無效語法</a:t>
            </a:r>
            <a:endParaRPr sz="3200">
              <a:solidFill>
                <a:schemeClr val="lt1"/>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lang="en-US"/>
              <a:t>Runtime errors </a:t>
            </a:r>
            <a:r>
              <a:rPr lang="en-US"/>
              <a:t>運行時錯誤</a:t>
            </a:r>
            <a:endParaRPr/>
          </a:p>
        </p:txBody>
      </p:sp>
      <p:sp>
        <p:nvSpPr>
          <p:cNvPr id="308" name="Google Shape;308;p5"/>
          <p:cNvSpPr txBox="1"/>
          <p:nvPr>
            <p:ph idx="1" type="body"/>
          </p:nvPr>
        </p:nvSpPr>
        <p:spPr>
          <a:xfrm>
            <a:off x="365760" y="1371600"/>
            <a:ext cx="11704320" cy="2708434"/>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B5D0B"/>
              </a:buClr>
              <a:buSzPts val="2880"/>
              <a:buNone/>
            </a:pPr>
            <a:r>
              <a:rPr lang="en-US">
                <a:solidFill>
                  <a:srgbClr val="0B5D0B"/>
                </a:solidFill>
              </a:rPr>
              <a:t># This code will fail when run</a:t>
            </a:r>
            <a:endParaRPr>
              <a:solidFill>
                <a:srgbClr val="0B5D0B"/>
              </a:solidFill>
            </a:endParaRPr>
          </a:p>
          <a:p>
            <a:pPr indent="0" lvl="0" marL="0" rtl="0" algn="l">
              <a:lnSpc>
                <a:spcPct val="90000"/>
              </a:lnSpc>
              <a:spcBef>
                <a:spcPts val="600"/>
              </a:spcBef>
              <a:spcAft>
                <a:spcPts val="0"/>
              </a:spcAft>
              <a:buClr>
                <a:srgbClr val="000000"/>
              </a:buClr>
              <a:buSzPts val="2880"/>
              <a:buNone/>
            </a:pPr>
            <a:r>
              <a:rPr lang="en-US"/>
              <a:t>x = 42</a:t>
            </a:r>
            <a:endParaRPr/>
          </a:p>
          <a:p>
            <a:pPr indent="0" lvl="0" marL="0" rtl="0" algn="l">
              <a:lnSpc>
                <a:spcPct val="90000"/>
              </a:lnSpc>
              <a:spcBef>
                <a:spcPts val="600"/>
              </a:spcBef>
              <a:spcAft>
                <a:spcPts val="0"/>
              </a:spcAft>
              <a:buClr>
                <a:srgbClr val="000000"/>
              </a:buClr>
              <a:buSzPts val="2880"/>
              <a:buNone/>
            </a:pPr>
            <a:r>
              <a:rPr lang="en-US"/>
              <a:t>y = 0</a:t>
            </a:r>
            <a:endParaRPr/>
          </a:p>
          <a:p>
            <a:pPr indent="0" lvl="0" marL="0" rtl="0" algn="l">
              <a:lnSpc>
                <a:spcPct val="90000"/>
              </a:lnSpc>
              <a:spcBef>
                <a:spcPts val="600"/>
              </a:spcBef>
              <a:spcAft>
                <a:spcPts val="0"/>
              </a:spcAft>
              <a:buClr>
                <a:srgbClr val="000000"/>
              </a:buClr>
              <a:buSzPts val="2880"/>
              <a:buNone/>
            </a:pPr>
            <a:r>
              <a:rPr lang="en-US"/>
              <a:t>print(x / y) #</a:t>
            </a:r>
            <a:r>
              <a:rPr lang="en-US"/>
              <a:t>整數無法除於0</a:t>
            </a:r>
            <a:endParaRPr/>
          </a:p>
          <a:p>
            <a:pPr indent="0" lvl="0" marL="0" rtl="0" algn="l">
              <a:lnSpc>
                <a:spcPct val="90000"/>
              </a:lnSpc>
              <a:spcBef>
                <a:spcPts val="600"/>
              </a:spcBef>
              <a:spcAft>
                <a:spcPts val="0"/>
              </a:spcAft>
              <a:buClr>
                <a:srgbClr val="000000"/>
              </a:buClr>
              <a:buSzPts val="2880"/>
              <a:buNone/>
            </a:pPr>
            <a:r>
              <a:t/>
            </a:r>
            <a:endParaRPr/>
          </a:p>
        </p:txBody>
      </p:sp>
      <p:sp>
        <p:nvSpPr>
          <p:cNvPr id="309" name="Google Shape;309;p5"/>
          <p:cNvSpPr txBox="1"/>
          <p:nvPr/>
        </p:nvSpPr>
        <p:spPr>
          <a:xfrm>
            <a:off x="365760" y="4217828"/>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Traceback (most recent call last):</a:t>
            </a:r>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  File "runtime.py", line 3, in &lt;module&gt;</a:t>
            </a:r>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    print(x / y)</a:t>
            </a:r>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ZeroDivisionError: division by zero</a:t>
            </a:r>
            <a:endParaRPr sz="3200">
              <a:solidFill>
                <a:srgbClr val="000000"/>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lang="en-US"/>
              <a:t>Catching runtime errors </a:t>
            </a:r>
            <a:r>
              <a:rPr lang="en-US"/>
              <a:t>捕獲運行時錯誤</a:t>
            </a:r>
            <a:endParaRPr/>
          </a:p>
        </p:txBody>
      </p:sp>
      <p:sp>
        <p:nvSpPr>
          <p:cNvPr id="315" name="Google Shape;315;p6"/>
          <p:cNvSpPr txBox="1"/>
          <p:nvPr>
            <p:ph idx="1" type="body"/>
          </p:nvPr>
        </p:nvSpPr>
        <p:spPr>
          <a:xfrm>
            <a:off x="365760" y="1371600"/>
            <a:ext cx="11704320" cy="4345805"/>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800"/>
              <a:t>try:</a:t>
            </a:r>
            <a:endParaRPr/>
          </a:p>
          <a:p>
            <a:pPr indent="0" lvl="0" marL="0" rtl="0" algn="l">
              <a:lnSpc>
                <a:spcPct val="90000"/>
              </a:lnSpc>
              <a:spcBef>
                <a:spcPts val="600"/>
              </a:spcBef>
              <a:spcAft>
                <a:spcPts val="0"/>
              </a:spcAft>
              <a:buClr>
                <a:srgbClr val="000000"/>
              </a:buClr>
              <a:buSzPts val="2520"/>
              <a:buNone/>
            </a:pPr>
            <a:r>
              <a:rPr lang="en-US" sz="2800"/>
              <a:t>    print(x / y)</a:t>
            </a:r>
            <a:endParaRPr/>
          </a:p>
          <a:p>
            <a:pPr indent="0" lvl="0" marL="0" rtl="0" algn="l">
              <a:lnSpc>
                <a:spcPct val="90000"/>
              </a:lnSpc>
              <a:spcBef>
                <a:spcPts val="600"/>
              </a:spcBef>
              <a:spcAft>
                <a:spcPts val="0"/>
              </a:spcAft>
              <a:buClr>
                <a:srgbClr val="000000"/>
              </a:buClr>
              <a:buSzPts val="2520"/>
              <a:buNone/>
            </a:pPr>
            <a:r>
              <a:rPr lang="en-US" sz="2800"/>
              <a:t>except ZeroDivisionError as e:</a:t>
            </a:r>
            <a:endParaRPr/>
          </a:p>
          <a:p>
            <a:pPr indent="0" lvl="0" marL="0" rtl="0" algn="l">
              <a:lnSpc>
                <a:spcPct val="90000"/>
              </a:lnSpc>
              <a:spcBef>
                <a:spcPts val="600"/>
              </a:spcBef>
              <a:spcAft>
                <a:spcPts val="0"/>
              </a:spcAft>
              <a:buClr>
                <a:srgbClr val="0B5D0B"/>
              </a:buClr>
              <a:buSzPts val="2520"/>
              <a:buNone/>
            </a:pPr>
            <a:r>
              <a:rPr lang="en-US" sz="2800">
                <a:solidFill>
                  <a:srgbClr val="0B5D0B"/>
                </a:solidFill>
              </a:rPr>
              <a:t>    # Optionally, log e somewhere</a:t>
            </a:r>
            <a:endParaRPr/>
          </a:p>
          <a:p>
            <a:pPr indent="0" lvl="0" marL="0" rtl="0" algn="l">
              <a:lnSpc>
                <a:spcPct val="90000"/>
              </a:lnSpc>
              <a:spcBef>
                <a:spcPts val="600"/>
              </a:spcBef>
              <a:spcAft>
                <a:spcPts val="0"/>
              </a:spcAft>
              <a:buClr>
                <a:srgbClr val="000000"/>
              </a:buClr>
              <a:buSzPts val="2520"/>
              <a:buNone/>
            </a:pPr>
            <a:r>
              <a:rPr lang="en-US" sz="2800"/>
              <a:t>    print(</a:t>
            </a:r>
            <a:r>
              <a:rPr lang="en-US" sz="2800">
                <a:solidFill>
                  <a:srgbClr val="C00000"/>
                </a:solidFill>
              </a:rPr>
              <a:t>'Sorry, something went wrong'</a:t>
            </a:r>
            <a:r>
              <a:rPr lang="en-US" sz="2800"/>
              <a:t>)</a:t>
            </a:r>
            <a:endParaRPr/>
          </a:p>
          <a:p>
            <a:pPr indent="0" lvl="0" marL="0" rtl="0" algn="l">
              <a:lnSpc>
                <a:spcPct val="90000"/>
              </a:lnSpc>
              <a:spcBef>
                <a:spcPts val="600"/>
              </a:spcBef>
              <a:spcAft>
                <a:spcPts val="0"/>
              </a:spcAft>
              <a:buClr>
                <a:srgbClr val="000000"/>
              </a:buClr>
              <a:buSzPts val="2520"/>
              <a:buNone/>
            </a:pPr>
            <a:r>
              <a:rPr lang="en-US" sz="2800"/>
              <a:t>except:</a:t>
            </a:r>
            <a:endParaRPr/>
          </a:p>
          <a:p>
            <a:pPr indent="0" lvl="0" marL="0" rtl="0" algn="l">
              <a:lnSpc>
                <a:spcPct val="90000"/>
              </a:lnSpc>
              <a:spcBef>
                <a:spcPts val="600"/>
              </a:spcBef>
              <a:spcAft>
                <a:spcPts val="0"/>
              </a:spcAft>
              <a:buClr>
                <a:srgbClr val="000000"/>
              </a:buClr>
              <a:buSzPts val="2520"/>
              <a:buNone/>
            </a:pPr>
            <a:r>
              <a:rPr lang="en-US" sz="2800"/>
              <a:t>    print(</a:t>
            </a:r>
            <a:r>
              <a:rPr lang="en-US" sz="2800">
                <a:solidFill>
                  <a:srgbClr val="C00000"/>
                </a:solidFill>
              </a:rPr>
              <a:t>'Something really went wrong'</a:t>
            </a:r>
            <a:r>
              <a:rPr lang="en-US" sz="2800"/>
              <a:t>)</a:t>
            </a:r>
            <a:endParaRPr/>
          </a:p>
          <a:p>
            <a:pPr indent="0" lvl="0" marL="0" rtl="0" algn="l">
              <a:lnSpc>
                <a:spcPct val="90000"/>
              </a:lnSpc>
              <a:spcBef>
                <a:spcPts val="600"/>
              </a:spcBef>
              <a:spcAft>
                <a:spcPts val="0"/>
              </a:spcAft>
              <a:buClr>
                <a:srgbClr val="000000"/>
              </a:buClr>
              <a:buSzPts val="2520"/>
              <a:buNone/>
            </a:pPr>
            <a:r>
              <a:rPr lang="en-US" sz="2800"/>
              <a:t>finally:</a:t>
            </a:r>
            <a:endParaRPr/>
          </a:p>
          <a:p>
            <a:pPr indent="0" lvl="0" marL="0" rtl="0" algn="l">
              <a:lnSpc>
                <a:spcPct val="90000"/>
              </a:lnSpc>
              <a:spcBef>
                <a:spcPts val="600"/>
              </a:spcBef>
              <a:spcAft>
                <a:spcPts val="0"/>
              </a:spcAft>
              <a:buClr>
                <a:srgbClr val="000000"/>
              </a:buClr>
              <a:buSzPts val="2520"/>
              <a:buNone/>
            </a:pPr>
            <a:r>
              <a:rPr lang="en-US" sz="2800"/>
              <a:t>    print(</a:t>
            </a:r>
            <a:r>
              <a:rPr lang="en-US" sz="2800">
                <a:solidFill>
                  <a:srgbClr val="C00000"/>
                </a:solidFill>
              </a:rPr>
              <a:t>'This always runs on success or failure'</a:t>
            </a:r>
            <a:r>
              <a:rPr lang="en-US" sz="2800"/>
              <a:t>)</a:t>
            </a:r>
            <a:endParaRPr/>
          </a:p>
        </p:txBody>
      </p:sp>
      <p:sp>
        <p:nvSpPr>
          <p:cNvPr id="316" name="Google Shape;316;p6"/>
          <p:cNvSpPr txBox="1"/>
          <p:nvPr/>
        </p:nvSpPr>
        <p:spPr>
          <a:xfrm>
            <a:off x="365760" y="6011862"/>
            <a:ext cx="11704320" cy="627864"/>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Sorry, something went wrong</a:t>
            </a:r>
            <a:endParaRPr sz="3200">
              <a:solidFill>
                <a:srgbClr val="000000"/>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8D7"/>
              </a:buClr>
              <a:buSzPts val="4800"/>
              <a:buFont typeface="Quattrocento Sans"/>
              <a:buNone/>
            </a:pPr>
            <a:r>
              <a:rPr lang="en-US"/>
              <a:t>When to use try/except/finally</a:t>
            </a:r>
            <a:endParaRPr/>
          </a:p>
        </p:txBody>
      </p:sp>
      <p:sp>
        <p:nvSpPr>
          <p:cNvPr id="322" name="Google Shape;322;p7"/>
          <p:cNvSpPr txBox="1"/>
          <p:nvPr>
            <p:ph idx="1" type="body"/>
          </p:nvPr>
        </p:nvSpPr>
        <p:spPr>
          <a:xfrm>
            <a:off x="365760" y="1371600"/>
            <a:ext cx="11704320" cy="3160865"/>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72C6"/>
              </a:buClr>
              <a:buSzPts val="2520"/>
              <a:buNone/>
            </a:pPr>
            <a:r>
              <a:rPr lang="en-US"/>
              <a:t>When something might go wrong</a:t>
            </a:r>
            <a:endParaRPr/>
          </a:p>
          <a:p>
            <a:pPr indent="0" lvl="1" marL="0" rtl="0" algn="l">
              <a:lnSpc>
                <a:spcPct val="90000"/>
              </a:lnSpc>
              <a:spcBef>
                <a:spcPts val="600"/>
              </a:spcBef>
              <a:spcAft>
                <a:spcPts val="0"/>
              </a:spcAft>
              <a:buClr>
                <a:schemeClr val="dk1"/>
              </a:buClr>
              <a:buSzPts val="1800"/>
              <a:buNone/>
            </a:pPr>
            <a:r>
              <a:rPr lang="en-US"/>
              <a:t>User input</a:t>
            </a:r>
            <a:endParaRPr/>
          </a:p>
          <a:p>
            <a:pPr indent="0" lvl="1" marL="0" rtl="0" algn="l">
              <a:lnSpc>
                <a:spcPct val="90000"/>
              </a:lnSpc>
              <a:spcBef>
                <a:spcPts val="600"/>
              </a:spcBef>
              <a:spcAft>
                <a:spcPts val="0"/>
              </a:spcAft>
              <a:buClr>
                <a:schemeClr val="dk1"/>
              </a:buClr>
              <a:buSzPts val="1800"/>
              <a:buNone/>
            </a:pPr>
            <a:r>
              <a:rPr lang="en-US"/>
              <a:t>Accessing an external system</a:t>
            </a:r>
            <a:endParaRPr/>
          </a:p>
          <a:p>
            <a:pPr indent="0" lvl="2" marL="228600" rtl="0" algn="l">
              <a:lnSpc>
                <a:spcPct val="90000"/>
              </a:lnSpc>
              <a:spcBef>
                <a:spcPts val="600"/>
              </a:spcBef>
              <a:spcAft>
                <a:spcPts val="0"/>
              </a:spcAft>
              <a:buClr>
                <a:schemeClr val="dk1"/>
              </a:buClr>
              <a:buSzPts val="1800"/>
              <a:buNone/>
            </a:pPr>
            <a:r>
              <a:rPr lang="en-US"/>
              <a:t>REST call</a:t>
            </a:r>
            <a:endParaRPr/>
          </a:p>
          <a:p>
            <a:pPr indent="0" lvl="2" marL="228600" rtl="0" algn="l">
              <a:lnSpc>
                <a:spcPct val="90000"/>
              </a:lnSpc>
              <a:spcBef>
                <a:spcPts val="600"/>
              </a:spcBef>
              <a:spcAft>
                <a:spcPts val="0"/>
              </a:spcAft>
              <a:buClr>
                <a:schemeClr val="dk1"/>
              </a:buClr>
              <a:buSzPts val="1800"/>
              <a:buNone/>
            </a:pPr>
            <a:r>
              <a:rPr lang="en-US"/>
              <a:t>File system</a:t>
            </a:r>
            <a:endParaRPr/>
          </a:p>
          <a:p>
            <a:pPr indent="0" lvl="0" marL="0" rtl="0" algn="l">
              <a:lnSpc>
                <a:spcPct val="90000"/>
              </a:lnSpc>
              <a:spcBef>
                <a:spcPts val="600"/>
              </a:spcBef>
              <a:spcAft>
                <a:spcPts val="0"/>
              </a:spcAft>
              <a:buClr>
                <a:srgbClr val="0072C6"/>
              </a:buClr>
              <a:buSzPts val="2520"/>
              <a:buNone/>
            </a:pPr>
            <a:r>
              <a:rPr lang="en-US"/>
              <a:t>You can act upon the error</a:t>
            </a:r>
            <a:endParaRPr/>
          </a:p>
          <a:p>
            <a:pPr indent="0" lvl="1" marL="0" rtl="0" algn="l">
              <a:lnSpc>
                <a:spcPct val="90000"/>
              </a:lnSpc>
              <a:spcBef>
                <a:spcPts val="600"/>
              </a:spcBef>
              <a:spcAft>
                <a:spcPts val="0"/>
              </a:spcAft>
              <a:buClr>
                <a:schemeClr val="dk1"/>
              </a:buClr>
              <a:buSzPts val="1800"/>
              <a:buNone/>
            </a:pPr>
            <a:r>
              <a:rPr lang="en-US"/>
              <a:t>Logging</a:t>
            </a:r>
            <a:endParaRPr/>
          </a:p>
          <a:p>
            <a:pPr indent="0" lvl="1" marL="0" rtl="0" algn="l">
              <a:lnSpc>
                <a:spcPct val="90000"/>
              </a:lnSpc>
              <a:spcBef>
                <a:spcPts val="600"/>
              </a:spcBef>
              <a:spcAft>
                <a:spcPts val="0"/>
              </a:spcAft>
              <a:buClr>
                <a:schemeClr val="dk1"/>
              </a:buClr>
              <a:buSzPts val="1800"/>
              <a:buNone/>
            </a:pPr>
            <a:r>
              <a:rPr lang="en-US"/>
              <a:t>Graceful exit</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8D7"/>
              </a:buClr>
              <a:buSzPts val="4800"/>
              <a:buFont typeface="Quattrocento Sans"/>
              <a:buNone/>
            </a:pPr>
            <a:r>
              <a:rPr lang="en-US"/>
              <a:t>Some final words on try/except/finally</a:t>
            </a:r>
            <a:endParaRPr/>
          </a:p>
        </p:txBody>
      </p:sp>
      <p:sp>
        <p:nvSpPr>
          <p:cNvPr id="328" name="Google Shape;328;p8"/>
          <p:cNvSpPr txBox="1"/>
          <p:nvPr>
            <p:ph idx="1" type="body"/>
          </p:nvPr>
        </p:nvSpPr>
        <p:spPr>
          <a:xfrm>
            <a:off x="365760" y="1371600"/>
            <a:ext cx="11704320" cy="2806922"/>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72C6"/>
              </a:buClr>
              <a:buSzPts val="2520"/>
              <a:buNone/>
            </a:pPr>
            <a:r>
              <a:rPr lang="en-US"/>
              <a:t>Not used to find bugs</a:t>
            </a:r>
            <a:endParaRPr/>
          </a:p>
          <a:p>
            <a:pPr indent="0" lvl="1" marL="0" rtl="0" algn="l">
              <a:lnSpc>
                <a:spcPct val="90000"/>
              </a:lnSpc>
              <a:spcBef>
                <a:spcPts val="600"/>
              </a:spcBef>
              <a:spcAft>
                <a:spcPts val="0"/>
              </a:spcAft>
              <a:buClr>
                <a:schemeClr val="dk1"/>
              </a:buClr>
              <a:buSzPts val="1800"/>
              <a:buNone/>
            </a:pPr>
            <a:r>
              <a:rPr lang="en-US"/>
              <a:t>Debugging, not error handling</a:t>
            </a:r>
            <a:endParaRPr/>
          </a:p>
          <a:p>
            <a:pPr indent="0" lvl="0" marL="0" rtl="0" algn="l">
              <a:lnSpc>
                <a:spcPct val="90000"/>
              </a:lnSpc>
              <a:spcBef>
                <a:spcPts val="600"/>
              </a:spcBef>
              <a:spcAft>
                <a:spcPts val="0"/>
              </a:spcAft>
              <a:buClr>
                <a:srgbClr val="0072C6"/>
              </a:buClr>
              <a:buSzPts val="2520"/>
              <a:buNone/>
            </a:pPr>
            <a:r>
              <a:rPr lang="en-US"/>
              <a:t>You don't have to catch all errors</a:t>
            </a:r>
            <a:endParaRPr/>
          </a:p>
          <a:p>
            <a:pPr indent="0" lvl="1" marL="0" rtl="0" algn="l">
              <a:lnSpc>
                <a:spcPct val="90000"/>
              </a:lnSpc>
              <a:spcBef>
                <a:spcPts val="600"/>
              </a:spcBef>
              <a:spcAft>
                <a:spcPts val="0"/>
              </a:spcAft>
              <a:buClr>
                <a:schemeClr val="dk1"/>
              </a:buClr>
              <a:buSzPts val="1800"/>
              <a:buNone/>
            </a:pPr>
            <a:r>
              <a:rPr lang="en-US"/>
              <a:t>Let it bubble up</a:t>
            </a:r>
            <a:endParaRPr/>
          </a:p>
          <a:p>
            <a:pPr indent="0" lvl="1" marL="0" rtl="0" algn="l">
              <a:lnSpc>
                <a:spcPct val="90000"/>
              </a:lnSpc>
              <a:spcBef>
                <a:spcPts val="600"/>
              </a:spcBef>
              <a:spcAft>
                <a:spcPts val="0"/>
              </a:spcAft>
              <a:buClr>
                <a:schemeClr val="dk1"/>
              </a:buClr>
              <a:buSzPts val="1800"/>
              <a:buNone/>
            </a:pPr>
            <a:r>
              <a:rPr lang="en-US"/>
              <a:t>Someone else will deal with it</a:t>
            </a:r>
            <a:endParaRPr/>
          </a:p>
          <a:p>
            <a:pPr indent="0" lvl="1" marL="0" rtl="0" algn="l">
              <a:lnSpc>
                <a:spcPct val="90000"/>
              </a:lnSpc>
              <a:spcBef>
                <a:spcPts val="600"/>
              </a:spcBef>
              <a:spcAft>
                <a:spcPts val="0"/>
              </a:spcAft>
              <a:buClr>
                <a:schemeClr val="dk1"/>
              </a:buClr>
              <a:buSzPts val="1800"/>
              <a:buNone/>
            </a:pPr>
            <a:r>
              <a:rPr lang="en-US"/>
              <a:t>The application will crash</a:t>
            </a:r>
            <a:endParaRPr/>
          </a:p>
          <a:p>
            <a:pPr indent="0" lvl="2" marL="228600" rtl="0" algn="l">
              <a:lnSpc>
                <a:spcPct val="90000"/>
              </a:lnSpc>
              <a:spcBef>
                <a:spcPts val="600"/>
              </a:spcBef>
              <a:spcAft>
                <a:spcPts val="0"/>
              </a:spcAft>
              <a:buClr>
                <a:schemeClr val="dk1"/>
              </a:buClr>
              <a:buSzPts val="1800"/>
              <a:buNone/>
            </a:pPr>
            <a:r>
              <a:rPr lang="en-US"/>
              <a:t>Sometimes, this is exactly what you want to happen</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lang="en-US"/>
              <a:t>Logic errors </a:t>
            </a:r>
            <a:r>
              <a:rPr lang="en-US"/>
              <a:t>邏輯錯誤</a:t>
            </a:r>
            <a:endParaRPr/>
          </a:p>
        </p:txBody>
      </p:sp>
      <p:sp>
        <p:nvSpPr>
          <p:cNvPr id="334" name="Google Shape;334;p9"/>
          <p:cNvSpPr txBox="1"/>
          <p:nvPr>
            <p:ph idx="1" type="body"/>
          </p:nvPr>
        </p:nvSpPr>
        <p:spPr>
          <a:xfrm>
            <a:off x="365760" y="1371600"/>
            <a:ext cx="11704320" cy="2708434"/>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B5D0B"/>
              </a:buClr>
              <a:buSzPts val="2880"/>
              <a:buNone/>
            </a:pPr>
            <a:r>
              <a:rPr lang="en-US">
                <a:solidFill>
                  <a:srgbClr val="0B5D0B"/>
                </a:solidFill>
              </a:rPr>
              <a:t># This code won't run at all</a:t>
            </a:r>
            <a:endParaRPr/>
          </a:p>
          <a:p>
            <a:pPr indent="0" lvl="0" marL="0" rtl="0" algn="l">
              <a:lnSpc>
                <a:spcPct val="90000"/>
              </a:lnSpc>
              <a:spcBef>
                <a:spcPts val="600"/>
              </a:spcBef>
              <a:spcAft>
                <a:spcPts val="0"/>
              </a:spcAft>
              <a:buClr>
                <a:srgbClr val="000000"/>
              </a:buClr>
              <a:buSzPts val="2880"/>
              <a:buNone/>
            </a:pPr>
            <a:r>
              <a:rPr lang="en-US"/>
              <a:t>x = 206</a:t>
            </a:r>
            <a:endParaRPr/>
          </a:p>
          <a:p>
            <a:pPr indent="0" lvl="0" marL="0" rtl="0" algn="l">
              <a:lnSpc>
                <a:spcPct val="90000"/>
              </a:lnSpc>
              <a:spcBef>
                <a:spcPts val="600"/>
              </a:spcBef>
              <a:spcAft>
                <a:spcPts val="0"/>
              </a:spcAft>
              <a:buClr>
                <a:srgbClr val="000000"/>
              </a:buClr>
              <a:buSzPts val="2880"/>
              <a:buNone/>
            </a:pPr>
            <a:r>
              <a:rPr lang="en-US"/>
              <a:t>y = 42</a:t>
            </a:r>
            <a:endParaRPr/>
          </a:p>
          <a:p>
            <a:pPr indent="0" lvl="0" marL="0" rtl="0" algn="l">
              <a:lnSpc>
                <a:spcPct val="90000"/>
              </a:lnSpc>
              <a:spcBef>
                <a:spcPts val="600"/>
              </a:spcBef>
              <a:spcAft>
                <a:spcPts val="0"/>
              </a:spcAft>
              <a:buClr>
                <a:srgbClr val="000000"/>
              </a:buClr>
              <a:buSzPts val="2880"/>
              <a:buNone/>
            </a:pPr>
            <a:r>
              <a:rPr lang="en-US"/>
              <a:t>if x &lt; y: #</a:t>
            </a:r>
            <a:r>
              <a:rPr lang="en-US"/>
              <a:t>在邏輯上,</a:t>
            </a:r>
            <a:r>
              <a:rPr lang="en-US"/>
              <a:t>206</a:t>
            </a:r>
            <a:r>
              <a:rPr lang="en-US"/>
              <a:t>不可能&lt;42</a:t>
            </a:r>
            <a:endParaRPr/>
          </a:p>
          <a:p>
            <a:pPr indent="0" lvl="0" marL="0" rtl="0" algn="l">
              <a:lnSpc>
                <a:spcPct val="90000"/>
              </a:lnSpc>
              <a:spcBef>
                <a:spcPts val="600"/>
              </a:spcBef>
              <a:spcAft>
                <a:spcPts val="0"/>
              </a:spcAft>
              <a:buClr>
                <a:srgbClr val="000000"/>
              </a:buClr>
              <a:buSzPts val="2880"/>
              <a:buNone/>
            </a:pPr>
            <a:r>
              <a:rPr lang="en-US"/>
              <a:t>    print(str(x) + </a:t>
            </a:r>
            <a:r>
              <a:rPr lang="en-US">
                <a:solidFill>
                  <a:srgbClr val="A22C00"/>
                </a:solidFill>
              </a:rPr>
              <a:t>'</a:t>
            </a:r>
            <a:r>
              <a:rPr lang="en-US">
                <a:solidFill>
                  <a:srgbClr val="0070C0"/>
                </a:solidFill>
              </a:rPr>
              <a:t> </a:t>
            </a:r>
            <a:r>
              <a:rPr lang="en-US">
                <a:solidFill>
                  <a:srgbClr val="A22C00"/>
                </a:solidFill>
              </a:rPr>
              <a:t>is greater than ' </a:t>
            </a:r>
            <a:r>
              <a:rPr lang="en-US"/>
              <a:t>+ str(y))</a:t>
            </a:r>
            <a:endParaRPr/>
          </a:p>
        </p:txBody>
      </p:sp>
      <p:sp>
        <p:nvSpPr>
          <p:cNvPr id="335" name="Google Shape;335;p9"/>
          <p:cNvSpPr txBox="1"/>
          <p:nvPr/>
        </p:nvSpPr>
        <p:spPr>
          <a:xfrm>
            <a:off x="365760" y="5155398"/>
            <a:ext cx="11704320" cy="627864"/>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80"/>
              <a:buFont typeface="Arial"/>
              <a:buNone/>
            </a:pPr>
            <a:r>
              <a:t/>
            </a:r>
            <a:endParaRPr sz="3200">
              <a:solidFill>
                <a:srgbClr val="000000"/>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2019-05-24T16:52:57Z</dcterms:created>
  <dc:creator>Christopher Harrison</dc:creator>
</cp:coreProperties>
</file>