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15102e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15102e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指出程式的錯誤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222300" y="782925"/>
            <a:ext cx="1551600" cy="76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100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844750" y="2347525"/>
            <a:ext cx="2306700" cy="12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'100'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704550" y="1628075"/>
            <a:ext cx="587100" cy="64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067400" y="796650"/>
            <a:ext cx="36060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8000"/>
                </a:solidFill>
                <a:highlight>
                  <a:srgbClr val="F7F7F7"/>
                </a:highlight>
                <a:latin typeface="DFKai-SB"/>
                <a:ea typeface="DFKai-SB"/>
                <a:cs typeface="DFKai-SB"/>
                <a:sym typeface="DFKai-SB"/>
              </a:rPr>
              <a:t>input</a:t>
            </a:r>
            <a:r>
              <a:rPr lang="zh-TW" sz="3000">
                <a:solidFill>
                  <a:srgbClr val="333333"/>
                </a:solidFill>
                <a:highlight>
                  <a:srgbClr val="F7F7F7"/>
                </a:highlight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sz="3000">
                <a:solidFill>
                  <a:srgbClr val="BA2121"/>
                </a:solidFill>
                <a:highlight>
                  <a:srgbClr val="F7F7F7"/>
                </a:highlight>
                <a:latin typeface="DFKai-SB"/>
                <a:ea typeface="DFKai-SB"/>
                <a:cs typeface="DFKai-SB"/>
                <a:sym typeface="DFKai-SB"/>
              </a:rPr>
              <a:t>"請輸入："</a:t>
            </a:r>
            <a:r>
              <a:rPr lang="zh-TW" sz="3000">
                <a:solidFill>
                  <a:srgbClr val="333333"/>
                </a:solidFill>
                <a:highlight>
                  <a:srgbClr val="F7F7F7"/>
                </a:highlight>
                <a:latin typeface="DFKai-SB"/>
                <a:ea typeface="DFKai-SB"/>
                <a:cs typeface="DFKai-SB"/>
                <a:sym typeface="DFKai-SB"/>
              </a:rPr>
              <a:t>)</a:t>
            </a:r>
            <a:endParaRPr sz="3000">
              <a:solidFill>
                <a:srgbClr val="333333"/>
              </a:solidFill>
              <a:highlight>
                <a:srgbClr val="F7F7F7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109225" y="3969425"/>
            <a:ext cx="46962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8000"/>
                </a:solidFill>
                <a:highlight>
                  <a:srgbClr val="F7F7F7"/>
                </a:highlight>
                <a:latin typeface="DFKai-SB"/>
                <a:ea typeface="DFKai-SB"/>
                <a:cs typeface="DFKai-SB"/>
                <a:sym typeface="DFKai-SB"/>
              </a:rPr>
              <a:t>eval</a:t>
            </a:r>
            <a:r>
              <a:rPr lang="zh-TW" sz="3000">
                <a:solidFill>
                  <a:srgbClr val="333333"/>
                </a:solidFill>
                <a:highlight>
                  <a:srgbClr val="F7F7F7"/>
                </a:highlight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sz="3000">
                <a:solidFill>
                  <a:srgbClr val="008000"/>
                </a:solidFill>
                <a:highlight>
                  <a:srgbClr val="F7F7F7"/>
                </a:highlight>
                <a:latin typeface="DFKai-SB"/>
                <a:ea typeface="DFKai-SB"/>
                <a:cs typeface="DFKai-SB"/>
                <a:sym typeface="DFKai-SB"/>
              </a:rPr>
              <a:t>input</a:t>
            </a:r>
            <a:r>
              <a:rPr lang="zh-TW" sz="3000">
                <a:solidFill>
                  <a:srgbClr val="333333"/>
                </a:solidFill>
                <a:highlight>
                  <a:srgbClr val="F7F7F7"/>
                </a:highlight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sz="3000">
                <a:solidFill>
                  <a:srgbClr val="BA2121"/>
                </a:solidFill>
                <a:highlight>
                  <a:srgbClr val="F7F7F7"/>
                </a:highlight>
                <a:latin typeface="DFKai-SB"/>
                <a:ea typeface="DFKai-SB"/>
                <a:cs typeface="DFKai-SB"/>
                <a:sym typeface="DFKai-SB"/>
              </a:rPr>
              <a:t>"請輸入："</a:t>
            </a:r>
            <a:r>
              <a:rPr lang="zh-TW" sz="3000">
                <a:solidFill>
                  <a:srgbClr val="333333"/>
                </a:solidFill>
                <a:highlight>
                  <a:srgbClr val="F7F7F7"/>
                </a:highlight>
                <a:latin typeface="DFKai-SB"/>
                <a:ea typeface="DFKai-SB"/>
                <a:cs typeface="DFKai-SB"/>
                <a:sym typeface="DFKai-SB"/>
              </a:rPr>
              <a:t>))</a:t>
            </a:r>
            <a:endParaRPr sz="3000">
              <a:solidFill>
                <a:srgbClr val="333333"/>
              </a:solidFill>
              <a:highlight>
                <a:srgbClr val="F7F7F7"/>
              </a:highlight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01000" y="628950"/>
            <a:ext cx="1327800" cy="9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字串</a:t>
            </a:r>
            <a:endParaRPr sz="36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739500" y="3683175"/>
            <a:ext cx="517200" cy="503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59175" y="3969425"/>
            <a:ext cx="1327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數字</a:t>
            </a:r>
            <a:endParaRPr sz="36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334200" y="4186275"/>
            <a:ext cx="1327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100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