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994525" cx="12436475"/>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gspffXY/8X7tbgXW3sG3kolWYEH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ristopher Harri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18"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5-24T14:45:32.538">
    <p:pos x="7594" y="858"/>
    <p:text>We should call out PEP 8 which highlights the guidelines for formatting Python. (Specific to strings, the only thing they say WRT quotes is to be consistent</p:text>
    <p:extLst>
      <p:ext uri="{C676402C-5697-4E1C-873F-D02D1690AC5C}">
        <p15:threadingInfo timeZoneBias="0"/>
      </p:ext>
      <p:ext uri="http://customooxmlschemas.google.com/">
        <go:slidesCustomData xmlns:go="http://customooxmlschemas.google.com/" commentPostId="AAAAD29U-y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10:31 AM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10:31 AM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6" name="Google Shape;286;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10:31 AM</a:t>
            </a:r>
            <a:endParaRPr/>
          </a:p>
        </p:txBody>
      </p:sp>
      <p:sp>
        <p:nvSpPr>
          <p:cNvPr id="288" name="Google Shape;288;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9" name="Google Shape;289;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7" name="Google Shape;297;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10:31 AM</a:t>
            </a:r>
            <a:endParaRPr/>
          </a:p>
        </p:txBody>
      </p:sp>
      <p:sp>
        <p:nvSpPr>
          <p:cNvPr id="299" name="Google Shape;299;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0" name="Google Shape;30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308" name="Google Shape;308;p6: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6: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6/17/2019 10:31 AM</a:t>
            </a:r>
            <a:endParaRPr/>
          </a:p>
        </p:txBody>
      </p:sp>
      <p:sp>
        <p:nvSpPr>
          <p:cNvPr id="310" name="Google Shape;310;p6: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11" name="Google Shape;311;p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18" name="Google Shape;3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9"/>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9"/>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9"/>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9"/>
          <p:cNvGrpSpPr/>
          <p:nvPr/>
        </p:nvGrpSpPr>
        <p:grpSpPr>
          <a:xfrm>
            <a:off x="9258067" y="1695132"/>
            <a:ext cx="2805578" cy="3604260"/>
            <a:chOff x="4173933" y="1990739"/>
            <a:chExt cx="2457160" cy="3156656"/>
          </a:xfrm>
        </p:grpSpPr>
        <p:sp>
          <p:nvSpPr>
            <p:cNvPr id="57" name="Google Shape;57;p9"/>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9"/>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9"/>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9"/>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9"/>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9"/>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9"/>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9"/>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9"/>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9"/>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9"/>
            <p:cNvGrpSpPr/>
            <p:nvPr/>
          </p:nvGrpSpPr>
          <p:grpSpPr>
            <a:xfrm>
              <a:off x="4696944" y="2059194"/>
              <a:ext cx="415996" cy="234364"/>
              <a:chOff x="3370263" y="896938"/>
              <a:chExt cx="450850" cy="254000"/>
            </a:xfrm>
          </p:grpSpPr>
          <p:sp>
            <p:nvSpPr>
              <p:cNvPr id="68" name="Google Shape;68;p9"/>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9"/>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9"/>
            <p:cNvGrpSpPr/>
            <p:nvPr/>
          </p:nvGrpSpPr>
          <p:grpSpPr>
            <a:xfrm>
              <a:off x="4173933" y="2731263"/>
              <a:ext cx="337455" cy="204957"/>
              <a:chOff x="4722813" y="836613"/>
              <a:chExt cx="517525" cy="314325"/>
            </a:xfrm>
          </p:grpSpPr>
          <p:sp>
            <p:nvSpPr>
              <p:cNvPr id="71" name="Google Shape;71;p9"/>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9"/>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9"/>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9"/>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9"/>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9"/>
            <p:cNvGrpSpPr/>
            <p:nvPr/>
          </p:nvGrpSpPr>
          <p:grpSpPr>
            <a:xfrm>
              <a:off x="5817717" y="1990739"/>
              <a:ext cx="256972" cy="381312"/>
              <a:chOff x="8785977" y="2372203"/>
              <a:chExt cx="482479" cy="715935"/>
            </a:xfrm>
          </p:grpSpPr>
          <p:sp>
            <p:nvSpPr>
              <p:cNvPr id="77" name="Google Shape;77;p9"/>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9"/>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9"/>
            <p:cNvGrpSpPr/>
            <p:nvPr/>
          </p:nvGrpSpPr>
          <p:grpSpPr>
            <a:xfrm>
              <a:off x="5989763" y="3481970"/>
              <a:ext cx="359056" cy="244464"/>
              <a:chOff x="7554913" y="3697288"/>
              <a:chExt cx="596900" cy="406400"/>
            </a:xfrm>
          </p:grpSpPr>
          <p:sp>
            <p:nvSpPr>
              <p:cNvPr id="80" name="Google Shape;80;p9"/>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9"/>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9"/>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9"/>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9"/>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9"/>
            <p:cNvGrpSpPr/>
            <p:nvPr/>
          </p:nvGrpSpPr>
          <p:grpSpPr>
            <a:xfrm>
              <a:off x="4576010" y="2578029"/>
              <a:ext cx="1719157" cy="1164284"/>
              <a:chOff x="8933043" y="3080582"/>
              <a:chExt cx="1940444" cy="1314148"/>
            </a:xfrm>
          </p:grpSpPr>
          <p:sp>
            <p:nvSpPr>
              <p:cNvPr id="86" name="Google Shape;86;p9"/>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9"/>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9"/>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9"/>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9"/>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9"/>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9"/>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9"/>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9"/>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9"/>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9"/>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8"/>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18"/>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9"/>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19"/>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2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1"/>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1"/>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2"/>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2"/>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2"/>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2"/>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2"/>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2"/>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2"/>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3"/>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3"/>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3"/>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4"/>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4"/>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4"/>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5"/>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5"/>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5"/>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6"/>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6"/>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6"/>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27"/>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10"/>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0"/>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8"/>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29"/>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2"/>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2"/>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1"/>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1"/>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2"/>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2"/>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2"/>
          <p:cNvGrpSpPr/>
          <p:nvPr/>
        </p:nvGrpSpPr>
        <p:grpSpPr>
          <a:xfrm>
            <a:off x="9258067" y="1695132"/>
            <a:ext cx="2805578" cy="3604260"/>
            <a:chOff x="4173933" y="1990739"/>
            <a:chExt cx="2457160" cy="3156656"/>
          </a:xfrm>
        </p:grpSpPr>
        <p:sp>
          <p:nvSpPr>
            <p:cNvPr id="108" name="Google Shape;108;p12"/>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2"/>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2"/>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2"/>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2"/>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2"/>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2"/>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2"/>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2"/>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2"/>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2"/>
            <p:cNvGrpSpPr/>
            <p:nvPr/>
          </p:nvGrpSpPr>
          <p:grpSpPr>
            <a:xfrm>
              <a:off x="4696944" y="2059194"/>
              <a:ext cx="415996" cy="234364"/>
              <a:chOff x="3370263" y="896938"/>
              <a:chExt cx="450850" cy="254000"/>
            </a:xfrm>
          </p:grpSpPr>
          <p:sp>
            <p:nvSpPr>
              <p:cNvPr id="119" name="Google Shape;119;p12"/>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2"/>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2"/>
            <p:cNvGrpSpPr/>
            <p:nvPr/>
          </p:nvGrpSpPr>
          <p:grpSpPr>
            <a:xfrm>
              <a:off x="4173933" y="2731263"/>
              <a:ext cx="337455" cy="204957"/>
              <a:chOff x="4722813" y="836613"/>
              <a:chExt cx="517525" cy="314325"/>
            </a:xfrm>
          </p:grpSpPr>
          <p:sp>
            <p:nvSpPr>
              <p:cNvPr id="122" name="Google Shape;122;p12"/>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2"/>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2"/>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2"/>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2"/>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2"/>
            <p:cNvGrpSpPr/>
            <p:nvPr/>
          </p:nvGrpSpPr>
          <p:grpSpPr>
            <a:xfrm>
              <a:off x="5817717" y="1990739"/>
              <a:ext cx="256972" cy="381312"/>
              <a:chOff x="8785977" y="2372203"/>
              <a:chExt cx="482479" cy="715935"/>
            </a:xfrm>
          </p:grpSpPr>
          <p:sp>
            <p:nvSpPr>
              <p:cNvPr id="128" name="Google Shape;128;p12"/>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2"/>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2"/>
            <p:cNvGrpSpPr/>
            <p:nvPr/>
          </p:nvGrpSpPr>
          <p:grpSpPr>
            <a:xfrm>
              <a:off x="5989763" y="3481970"/>
              <a:ext cx="359056" cy="244464"/>
              <a:chOff x="7554913" y="3697288"/>
              <a:chExt cx="596900" cy="406400"/>
            </a:xfrm>
          </p:grpSpPr>
          <p:sp>
            <p:nvSpPr>
              <p:cNvPr id="131" name="Google Shape;131;p12"/>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2"/>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2"/>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2"/>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2"/>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2"/>
            <p:cNvGrpSpPr/>
            <p:nvPr/>
          </p:nvGrpSpPr>
          <p:grpSpPr>
            <a:xfrm>
              <a:off x="4576010" y="2578029"/>
              <a:ext cx="1719157" cy="1164284"/>
              <a:chOff x="8933043" y="3080582"/>
              <a:chExt cx="1940444" cy="1314148"/>
            </a:xfrm>
          </p:grpSpPr>
          <p:sp>
            <p:nvSpPr>
              <p:cNvPr id="137" name="Google Shape;137;p12"/>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2"/>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2"/>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2"/>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2"/>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2"/>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2"/>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2"/>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2"/>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2"/>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2"/>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3"/>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3"/>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3"/>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3"/>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3"/>
          <p:cNvGrpSpPr/>
          <p:nvPr/>
        </p:nvGrpSpPr>
        <p:grpSpPr>
          <a:xfrm>
            <a:off x="9258067" y="1695132"/>
            <a:ext cx="2805578" cy="3604260"/>
            <a:chOff x="4173933" y="1990739"/>
            <a:chExt cx="2457160" cy="3156656"/>
          </a:xfrm>
        </p:grpSpPr>
        <p:sp>
          <p:nvSpPr>
            <p:cNvPr id="154" name="Google Shape;154;p13"/>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3"/>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3"/>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3"/>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3"/>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3"/>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3"/>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3"/>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3"/>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3"/>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3"/>
            <p:cNvGrpSpPr/>
            <p:nvPr/>
          </p:nvGrpSpPr>
          <p:grpSpPr>
            <a:xfrm>
              <a:off x="4696944" y="2059194"/>
              <a:ext cx="415996" cy="234364"/>
              <a:chOff x="3370263" y="896938"/>
              <a:chExt cx="450850" cy="254000"/>
            </a:xfrm>
          </p:grpSpPr>
          <p:sp>
            <p:nvSpPr>
              <p:cNvPr id="165" name="Google Shape;165;p13"/>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3"/>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3"/>
            <p:cNvGrpSpPr/>
            <p:nvPr/>
          </p:nvGrpSpPr>
          <p:grpSpPr>
            <a:xfrm>
              <a:off x="4173933" y="2731263"/>
              <a:ext cx="337455" cy="204957"/>
              <a:chOff x="4722813" y="836613"/>
              <a:chExt cx="517525" cy="314325"/>
            </a:xfrm>
          </p:grpSpPr>
          <p:sp>
            <p:nvSpPr>
              <p:cNvPr id="168" name="Google Shape;168;p13"/>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3"/>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3"/>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3"/>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3"/>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3"/>
            <p:cNvGrpSpPr/>
            <p:nvPr/>
          </p:nvGrpSpPr>
          <p:grpSpPr>
            <a:xfrm>
              <a:off x="5817717" y="1990739"/>
              <a:ext cx="256972" cy="381312"/>
              <a:chOff x="8785977" y="2372203"/>
              <a:chExt cx="482479" cy="715935"/>
            </a:xfrm>
          </p:grpSpPr>
          <p:sp>
            <p:nvSpPr>
              <p:cNvPr id="174" name="Google Shape;174;p13"/>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3"/>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3"/>
            <p:cNvGrpSpPr/>
            <p:nvPr/>
          </p:nvGrpSpPr>
          <p:grpSpPr>
            <a:xfrm>
              <a:off x="5989763" y="3481970"/>
              <a:ext cx="359056" cy="244464"/>
              <a:chOff x="7554913" y="3697288"/>
              <a:chExt cx="596900" cy="406400"/>
            </a:xfrm>
          </p:grpSpPr>
          <p:sp>
            <p:nvSpPr>
              <p:cNvPr id="177" name="Google Shape;177;p13"/>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3"/>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3"/>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3"/>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3"/>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3"/>
            <p:cNvGrpSpPr/>
            <p:nvPr/>
          </p:nvGrpSpPr>
          <p:grpSpPr>
            <a:xfrm>
              <a:off x="4576010" y="2578029"/>
              <a:ext cx="1719157" cy="1164284"/>
              <a:chOff x="8933043" y="3080582"/>
              <a:chExt cx="1940444" cy="1314148"/>
            </a:xfrm>
          </p:grpSpPr>
          <p:sp>
            <p:nvSpPr>
              <p:cNvPr id="183" name="Google Shape;183;p13"/>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3"/>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3"/>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3"/>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3"/>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3"/>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3"/>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3"/>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3"/>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3"/>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3"/>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4"/>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5"/>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6"/>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17"/>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8"/>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8"/>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8"/>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8"/>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8"/>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8"/>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8"/>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8"/>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8"/>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8"/>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8"/>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8"/>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8"/>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8"/>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8"/>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8"/>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8"/>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8"/>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8"/>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8"/>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8"/>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8"/>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8"/>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8"/>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8"/>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8"/>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8"/>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8"/>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8"/>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8"/>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8"/>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8"/>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8"/>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8"/>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8"/>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8"/>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8"/>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8"/>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8"/>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37" y="1677399"/>
            <a:ext cx="8229600" cy="109728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6000"/>
              <a:buFont typeface="Quattrocento Sans"/>
              <a:buNone/>
            </a:pPr>
            <a:r>
              <a:rPr b="0" i="0" lang="en-US" sz="6000" u="none" cap="none" strike="noStrike">
                <a:solidFill>
                  <a:schemeClr val="lt1"/>
                </a:solidFill>
                <a:latin typeface="Quattrocento Sans"/>
                <a:ea typeface="Quattrocento Sans"/>
                <a:cs typeface="Quattrocento Sans"/>
                <a:sym typeface="Quattrocento Sans"/>
              </a:rPr>
              <a:t>print</a:t>
            </a:r>
            <a:r>
              <a:rPr lang="en-US"/>
              <a:t> 列印出字串</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50" y="365746"/>
            <a:ext cx="11704200" cy="1315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600"/>
              <a:t>print displays output to your console</a:t>
            </a:r>
            <a:endParaRPr b="1" sz="3600"/>
          </a:p>
          <a:p>
            <a:pPr indent="0" lvl="0" marL="0" rtl="0" algn="l">
              <a:lnSpc>
                <a:spcPct val="90000"/>
              </a:lnSpc>
              <a:spcBef>
                <a:spcPts val="0"/>
              </a:spcBef>
              <a:spcAft>
                <a:spcPts val="0"/>
              </a:spcAft>
              <a:buClr>
                <a:srgbClr val="0072C6"/>
              </a:buClr>
              <a:buSzPts val="4800"/>
              <a:buFont typeface="Quattrocento Sans"/>
              <a:buNone/>
            </a:pPr>
            <a:r>
              <a:rPr lang="en-US" sz="3600">
                <a:solidFill>
                  <a:srgbClr val="434343"/>
                </a:solidFill>
                <a:highlight>
                  <a:srgbClr val="FCFCFE"/>
                </a:highlight>
                <a:latin typeface="Arial"/>
                <a:ea typeface="Arial"/>
                <a:cs typeface="Arial"/>
                <a:sym typeface="Arial"/>
              </a:rPr>
              <a:t>使用print將輸出顯示到您的控制台</a:t>
            </a:r>
            <a:endParaRPr b="1" sz="3600"/>
          </a:p>
        </p:txBody>
      </p:sp>
      <p:sp>
        <p:nvSpPr>
          <p:cNvPr id="270" name="Google Shape;270;p2"/>
          <p:cNvSpPr txBox="1"/>
          <p:nvPr>
            <p:ph idx="1" type="body"/>
          </p:nvPr>
        </p:nvSpPr>
        <p:spPr>
          <a:xfrm>
            <a:off x="366148" y="1811725"/>
            <a:ext cx="117042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print(</a:t>
            </a:r>
            <a:r>
              <a:rPr lang="en-US">
                <a:solidFill>
                  <a:srgbClr val="C00000"/>
                </a:solidFill>
              </a:rPr>
              <a:t>'Hello world'</a:t>
            </a:r>
            <a:r>
              <a:rPr lang="en-US">
                <a:solidFill>
                  <a:schemeClr val="dk1"/>
                </a:solidFill>
              </a:rPr>
              <a:t>) #</a:t>
            </a:r>
            <a:r>
              <a:rPr lang="en-US">
                <a:solidFill>
                  <a:schemeClr val="dk1"/>
                </a:solidFill>
              </a:rPr>
              <a:t>列印出Hello world這個字串</a:t>
            </a:r>
            <a:endParaRPr/>
          </a:p>
        </p:txBody>
      </p:sp>
      <p:sp>
        <p:nvSpPr>
          <p:cNvPr id="271" name="Google Shape;271;p2"/>
          <p:cNvSpPr txBox="1"/>
          <p:nvPr/>
        </p:nvSpPr>
        <p:spPr>
          <a:xfrm>
            <a:off x="365760" y="3725862"/>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world</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Enclose strings in single or double quotes</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000000"/>
                </a:solidFill>
                <a:highlight>
                  <a:srgbClr val="FCFCFE"/>
                </a:highlight>
                <a:latin typeface="Arial"/>
                <a:ea typeface="Arial"/>
                <a:cs typeface="Arial"/>
                <a:sym typeface="Arial"/>
              </a:rPr>
              <a:t>將字串括在單引號或雙引號中</a:t>
            </a:r>
            <a:endParaRPr b="1" sz="3000"/>
          </a:p>
        </p:txBody>
      </p:sp>
      <p:sp>
        <p:nvSpPr>
          <p:cNvPr id="281" name="Google Shape;281;p3"/>
          <p:cNvSpPr txBox="1"/>
          <p:nvPr>
            <p:ph idx="1" type="body"/>
          </p:nvPr>
        </p:nvSpPr>
        <p:spPr>
          <a:xfrm>
            <a:off x="365750" y="1371600"/>
            <a:ext cx="11704200" cy="212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print(</a:t>
            </a:r>
            <a:r>
              <a:rPr lang="en-US">
                <a:solidFill>
                  <a:srgbClr val="C00000"/>
                </a:solidFill>
              </a:rPr>
              <a:t>'Hello world single quotes'</a:t>
            </a:r>
            <a:r>
              <a:rPr lang="en-US">
                <a:solidFill>
                  <a:srgbClr val="002050"/>
                </a:solidFill>
              </a:rPr>
              <a:t>)</a:t>
            </a:r>
            <a:endParaRPr/>
          </a:p>
          <a:p>
            <a:pPr indent="0" lvl="0" marL="0" rtl="0" algn="l">
              <a:lnSpc>
                <a:spcPct val="90000"/>
              </a:lnSpc>
              <a:spcBef>
                <a:spcPts val="600"/>
              </a:spcBef>
              <a:spcAft>
                <a:spcPts val="0"/>
              </a:spcAft>
              <a:buClr>
                <a:srgbClr val="000000"/>
              </a:buClr>
              <a:buSzPts val="2880"/>
              <a:buNone/>
            </a:pPr>
            <a:r>
              <a:rPr lang="en-US"/>
              <a:t>print</a:t>
            </a:r>
            <a:r>
              <a:rPr lang="en-US">
                <a:solidFill>
                  <a:srgbClr val="002050"/>
                </a:solidFill>
              </a:rPr>
              <a:t>(</a:t>
            </a:r>
            <a:r>
              <a:rPr lang="en-US">
                <a:solidFill>
                  <a:srgbClr val="C00000"/>
                </a:solidFill>
              </a:rPr>
              <a:t>"Hello world double quotes"</a:t>
            </a:r>
            <a:r>
              <a:rPr lang="en-US">
                <a:solidFill>
                  <a:srgbClr val="002050"/>
                </a:solidFill>
              </a:rPr>
              <a:t>)</a:t>
            </a:r>
            <a:endParaRPr>
              <a:solidFill>
                <a:srgbClr val="002050"/>
              </a:solidFill>
            </a:endParaRPr>
          </a:p>
          <a:p>
            <a:pPr indent="0" lvl="0" marL="0" rtl="0" algn="l">
              <a:lnSpc>
                <a:spcPct val="90000"/>
              </a:lnSpc>
              <a:spcBef>
                <a:spcPts val="600"/>
              </a:spcBef>
              <a:spcAft>
                <a:spcPts val="0"/>
              </a:spcAft>
              <a:buClr>
                <a:srgbClr val="000000"/>
              </a:buClr>
              <a:buSzPts val="2880"/>
              <a:buNone/>
            </a:pPr>
            <a:r>
              <a:rPr lang="en-US">
                <a:solidFill>
                  <a:srgbClr val="002050"/>
                </a:solidFill>
              </a:rPr>
              <a:t>#</a:t>
            </a:r>
            <a:r>
              <a:rPr lang="en-US">
                <a:solidFill>
                  <a:srgbClr val="002050"/>
                </a:solidFill>
              </a:rPr>
              <a:t>以上兩行功能同樣是列印出字串</a:t>
            </a:r>
            <a:endParaRPr>
              <a:solidFill>
                <a:srgbClr val="002050"/>
              </a:solidFill>
            </a:endParaRPr>
          </a:p>
          <a:p>
            <a:pPr indent="0" lvl="0" marL="0" rtl="0" algn="l">
              <a:lnSpc>
                <a:spcPct val="90000"/>
              </a:lnSpc>
              <a:spcBef>
                <a:spcPts val="600"/>
              </a:spcBef>
              <a:spcAft>
                <a:spcPts val="0"/>
              </a:spcAft>
              <a:buClr>
                <a:srgbClr val="000000"/>
              </a:buClr>
              <a:buSzPts val="2880"/>
              <a:buNone/>
            </a:pPr>
            <a:r>
              <a:rPr lang="en-US">
                <a:solidFill>
                  <a:srgbClr val="002050"/>
                </a:solidFill>
              </a:rPr>
              <a:t>#要注意的是，用單引號開始，就要用單引號結束，不能混用</a:t>
            </a:r>
            <a:endParaRPr>
              <a:solidFill>
                <a:srgbClr val="002050"/>
              </a:solidFill>
            </a:endParaRPr>
          </a:p>
        </p:txBody>
      </p:sp>
      <p:sp>
        <p:nvSpPr>
          <p:cNvPr id="282" name="Google Shape;282;p3"/>
          <p:cNvSpPr txBox="1"/>
          <p:nvPr/>
        </p:nvSpPr>
        <p:spPr>
          <a:xfrm>
            <a:off x="365760" y="3725862"/>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world single quotes</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world double quotes</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
          <p:cNvSpPr txBox="1"/>
          <p:nvPr>
            <p:ph type="title"/>
          </p:nvPr>
        </p:nvSpPr>
        <p:spPr>
          <a:xfrm>
            <a:off x="365750" y="365745"/>
            <a:ext cx="11704200" cy="1327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600"/>
              <a:t>Getting information from the user</a:t>
            </a:r>
            <a:endParaRPr b="1" sz="3600"/>
          </a:p>
          <a:p>
            <a:pPr indent="0" lvl="0" marL="0" rtl="0" algn="l">
              <a:lnSpc>
                <a:spcPct val="90000"/>
              </a:lnSpc>
              <a:spcBef>
                <a:spcPts val="0"/>
              </a:spcBef>
              <a:spcAft>
                <a:spcPts val="0"/>
              </a:spcAft>
              <a:buClr>
                <a:srgbClr val="0072C6"/>
              </a:buClr>
              <a:buSzPts val="4800"/>
              <a:buFont typeface="Quattrocento Sans"/>
              <a:buNone/>
            </a:pPr>
            <a:r>
              <a:rPr lang="en-US" sz="3600">
                <a:solidFill>
                  <a:srgbClr val="434343"/>
                </a:solidFill>
                <a:highlight>
                  <a:srgbClr val="FCFCFE"/>
                </a:highlight>
                <a:latin typeface="Arial"/>
                <a:ea typeface="Arial"/>
                <a:cs typeface="Arial"/>
                <a:sym typeface="Arial"/>
              </a:rPr>
              <a:t>從用戶那裡獲取信息</a:t>
            </a:r>
            <a:endParaRPr b="1" sz="3600"/>
          </a:p>
        </p:txBody>
      </p:sp>
      <p:sp>
        <p:nvSpPr>
          <p:cNvPr id="292" name="Google Shape;292;p4"/>
          <p:cNvSpPr txBox="1"/>
          <p:nvPr>
            <p:ph idx="1" type="body"/>
          </p:nvPr>
        </p:nvSpPr>
        <p:spPr>
          <a:xfrm>
            <a:off x="366100" y="1693550"/>
            <a:ext cx="11704200" cy="218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a:t>name = input(</a:t>
            </a:r>
            <a:r>
              <a:rPr lang="en-US">
                <a:solidFill>
                  <a:srgbClr val="C00000"/>
                </a:solidFill>
              </a:rPr>
              <a:t>'Please enter your name: '</a:t>
            </a:r>
            <a:r>
              <a:rPr lang="en-US"/>
              <a:t>)</a:t>
            </a:r>
            <a:endParaRPr/>
          </a:p>
          <a:p>
            <a:pPr indent="0" lvl="0" marL="0" rtl="0" algn="l">
              <a:spcBef>
                <a:spcPts val="600"/>
              </a:spcBef>
              <a:spcAft>
                <a:spcPts val="0"/>
              </a:spcAft>
              <a:buClr>
                <a:srgbClr val="000000"/>
              </a:buClr>
              <a:buSzPts val="2880"/>
              <a:buNone/>
            </a:pPr>
            <a:r>
              <a:rPr lang="en-US">
                <a:solidFill>
                  <a:srgbClr val="002050"/>
                </a:solidFill>
              </a:rPr>
              <a:t>#指定，使用鍵盤輸入你的姓名，給name</a:t>
            </a:r>
            <a:endParaRPr/>
          </a:p>
          <a:p>
            <a:pPr indent="0" lvl="0" marL="0" rtl="0" algn="l">
              <a:lnSpc>
                <a:spcPct val="90000"/>
              </a:lnSpc>
              <a:spcBef>
                <a:spcPts val="600"/>
              </a:spcBef>
              <a:spcAft>
                <a:spcPts val="0"/>
              </a:spcAft>
              <a:buClr>
                <a:srgbClr val="000000"/>
              </a:buClr>
              <a:buSzPts val="2880"/>
              <a:buNone/>
            </a:pPr>
            <a:r>
              <a:rPr lang="en-US"/>
              <a:t>print(name</a:t>
            </a:r>
            <a:r>
              <a:rPr lang="en-US">
                <a:solidFill>
                  <a:srgbClr val="002050"/>
                </a:solidFill>
              </a:rPr>
              <a:t>)</a:t>
            </a:r>
            <a:endParaRPr>
              <a:solidFill>
                <a:srgbClr val="002050"/>
              </a:solidFill>
            </a:endParaRPr>
          </a:p>
          <a:p>
            <a:pPr indent="0" lvl="0" marL="0" rtl="0" algn="l">
              <a:lnSpc>
                <a:spcPct val="90000"/>
              </a:lnSpc>
              <a:spcBef>
                <a:spcPts val="600"/>
              </a:spcBef>
              <a:spcAft>
                <a:spcPts val="0"/>
              </a:spcAft>
              <a:buClr>
                <a:srgbClr val="000000"/>
              </a:buClr>
              <a:buSzPts val="2880"/>
              <a:buNone/>
            </a:pPr>
            <a:r>
              <a:rPr lang="en-US">
                <a:solidFill>
                  <a:srgbClr val="002050"/>
                </a:solidFill>
              </a:rPr>
              <a:t>#</a:t>
            </a:r>
            <a:r>
              <a:rPr lang="en-US">
                <a:solidFill>
                  <a:srgbClr val="002050"/>
                </a:solidFill>
              </a:rPr>
              <a:t>列印出你的名字</a:t>
            </a:r>
            <a:endParaRPr>
              <a:solidFill>
                <a:srgbClr val="002050"/>
              </a:solidFill>
            </a:endParaRPr>
          </a:p>
        </p:txBody>
      </p:sp>
      <p:sp>
        <p:nvSpPr>
          <p:cNvPr id="293" name="Google Shape;293;p4"/>
          <p:cNvSpPr txBox="1"/>
          <p:nvPr/>
        </p:nvSpPr>
        <p:spPr>
          <a:xfrm>
            <a:off x="365698" y="4164387"/>
            <a:ext cx="11704200" cy="2188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Please enter your name: </a:t>
            </a:r>
            <a:r>
              <a:rPr lang="en-US" sz="3200">
                <a:solidFill>
                  <a:schemeClr val="lt1"/>
                </a:solidFill>
                <a:latin typeface="Consolas"/>
                <a:ea typeface="Consolas"/>
                <a:cs typeface="Consolas"/>
                <a:sym typeface="Consolas"/>
              </a:rPr>
              <a:t>王家齊</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lang="en-US" sz="3200">
                <a:solidFill>
                  <a:schemeClr val="lt1"/>
                </a:solidFill>
                <a:latin typeface="Consolas"/>
                <a:ea typeface="Consolas"/>
                <a:cs typeface="Consolas"/>
                <a:sym typeface="Consolas"/>
              </a:rPr>
              <a:t>王家齊</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
          <p:cNvSpPr txBox="1"/>
          <p:nvPr>
            <p:ph type="title"/>
          </p:nvPr>
        </p:nvSpPr>
        <p:spPr>
          <a:xfrm>
            <a:off x="365750" y="365750"/>
            <a:ext cx="11704200" cy="100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Printing blank lines can improve readability</a:t>
            </a:r>
            <a:endParaRPr b="1" sz="3000"/>
          </a:p>
          <a:p>
            <a:pPr indent="0" lvl="0" marL="0" rtl="0" algn="l">
              <a:lnSpc>
                <a:spcPct val="90000"/>
              </a:lnSpc>
              <a:spcBef>
                <a:spcPts val="0"/>
              </a:spcBef>
              <a:spcAft>
                <a:spcPts val="0"/>
              </a:spcAft>
              <a:buClr>
                <a:srgbClr val="0072C6"/>
              </a:buClr>
              <a:buSzPts val="4800"/>
              <a:buFont typeface="Quattrocento Sans"/>
              <a:buNone/>
            </a:pPr>
            <a:r>
              <a:rPr lang="en-US" sz="3000">
                <a:solidFill>
                  <a:srgbClr val="434343"/>
                </a:solidFill>
                <a:highlight>
                  <a:srgbClr val="FCFCFE"/>
                </a:highlight>
                <a:latin typeface="Arial"/>
                <a:ea typeface="Arial"/>
                <a:cs typeface="Arial"/>
                <a:sym typeface="Arial"/>
              </a:rPr>
              <a:t>打印空白行可以提高可讀性</a:t>
            </a:r>
            <a:endParaRPr b="1" sz="3000"/>
          </a:p>
        </p:txBody>
      </p:sp>
      <p:sp>
        <p:nvSpPr>
          <p:cNvPr id="303" name="Google Shape;303;p5"/>
          <p:cNvSpPr txBox="1"/>
          <p:nvPr>
            <p:ph idx="1" type="body"/>
          </p:nvPr>
        </p:nvSpPr>
        <p:spPr>
          <a:xfrm>
            <a:off x="365750" y="1371600"/>
            <a:ext cx="11704200" cy="235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880"/>
              <a:buNone/>
            </a:pPr>
            <a:r>
              <a:rPr lang="en-US" sz="2400"/>
              <a:t>print(</a:t>
            </a:r>
            <a:r>
              <a:rPr lang="en-US" sz="2400">
                <a:solidFill>
                  <a:srgbClr val="C00000"/>
                </a:solidFill>
              </a:rPr>
              <a:t>'Hello world'</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2880"/>
              <a:buNone/>
            </a:pPr>
            <a:r>
              <a:rPr lang="en-US" sz="2400">
                <a:highlight>
                  <a:srgbClr val="FFFF00"/>
                </a:highlight>
              </a:rPr>
              <a:t>print() #</a:t>
            </a:r>
            <a:r>
              <a:rPr lang="en-US" sz="2400">
                <a:highlight>
                  <a:srgbClr val="FFFF00"/>
                </a:highlight>
              </a:rPr>
              <a:t>列印出空白行</a:t>
            </a:r>
            <a:endParaRPr sz="2400"/>
          </a:p>
          <a:p>
            <a:pPr indent="0" lvl="0" marL="0" rtl="0" algn="l">
              <a:lnSpc>
                <a:spcPct val="90000"/>
              </a:lnSpc>
              <a:spcBef>
                <a:spcPts val="600"/>
              </a:spcBef>
              <a:spcAft>
                <a:spcPts val="0"/>
              </a:spcAft>
              <a:buClr>
                <a:srgbClr val="000000"/>
              </a:buClr>
              <a:buSzPts val="2880"/>
              <a:buNone/>
            </a:pPr>
            <a:r>
              <a:rPr lang="en-US" sz="2400"/>
              <a:t>print(</a:t>
            </a:r>
            <a:r>
              <a:rPr lang="en-US" sz="2400">
                <a:solidFill>
                  <a:srgbClr val="C00000"/>
                </a:solidFill>
              </a:rPr>
              <a:t>'Did you see that blank line?'</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2880"/>
              <a:buNone/>
            </a:pPr>
            <a:r>
              <a:rPr lang="en-US" sz="2400"/>
              <a:t>print(</a:t>
            </a:r>
            <a:r>
              <a:rPr lang="en-US" sz="2400">
                <a:solidFill>
                  <a:srgbClr val="C00000"/>
                </a:solidFill>
              </a:rPr>
              <a:t>'Blank line </a:t>
            </a:r>
            <a:r>
              <a:rPr lang="en-US" sz="2400">
                <a:solidFill>
                  <a:srgbClr val="C00000"/>
                </a:solidFill>
                <a:highlight>
                  <a:srgbClr val="FFFF00"/>
                </a:highlight>
              </a:rPr>
              <a:t>\n</a:t>
            </a:r>
            <a:r>
              <a:rPr lang="en-US" sz="2400">
                <a:solidFill>
                  <a:srgbClr val="C00000"/>
                </a:solidFill>
              </a:rPr>
              <a:t>in the middle of string'</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2880"/>
              <a:buNone/>
            </a:pPr>
            <a:r>
              <a:rPr lang="en-US" sz="2400">
                <a:solidFill>
                  <a:srgbClr val="002050"/>
                </a:solidFill>
              </a:rPr>
              <a:t># \n代表換行的意思</a:t>
            </a:r>
            <a:endParaRPr sz="2400">
              <a:solidFill>
                <a:srgbClr val="002050"/>
              </a:solidFill>
            </a:endParaRPr>
          </a:p>
        </p:txBody>
      </p:sp>
      <p:sp>
        <p:nvSpPr>
          <p:cNvPr id="304" name="Google Shape;304;p5"/>
          <p:cNvSpPr txBox="1"/>
          <p:nvPr/>
        </p:nvSpPr>
        <p:spPr>
          <a:xfrm>
            <a:off x="365760" y="3725862"/>
            <a:ext cx="11704200" cy="27084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world</a:t>
            </a:r>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Did you see that blank line?</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Blank line</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in the middle of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4800"/>
              <a:buFont typeface="Quattrocento Sans"/>
              <a:buNone/>
            </a:pPr>
            <a:r>
              <a:rPr b="1" lang="en-US" sz="3000"/>
              <a:t>Debugging with print</a:t>
            </a:r>
            <a:endParaRPr b="1" sz="3000"/>
          </a:p>
          <a:p>
            <a:pPr indent="0" lvl="0" marL="0" rtl="0" algn="l">
              <a:lnSpc>
                <a:spcPct val="90000"/>
              </a:lnSpc>
              <a:spcBef>
                <a:spcPts val="0"/>
              </a:spcBef>
              <a:spcAft>
                <a:spcPts val="0"/>
              </a:spcAft>
              <a:buClr>
                <a:srgbClr val="0072C6"/>
              </a:buClr>
              <a:buSzPts val="4800"/>
              <a:buFont typeface="Quattrocento Sans"/>
              <a:buNone/>
            </a:pPr>
            <a:r>
              <a:rPr b="1" lang="en-US" sz="3000"/>
              <a:t>除錯與打印</a:t>
            </a:r>
            <a:endParaRPr b="1" sz="3000"/>
          </a:p>
        </p:txBody>
      </p:sp>
      <p:sp>
        <p:nvSpPr>
          <p:cNvPr id="314" name="Google Shape;314;p6"/>
          <p:cNvSpPr txBox="1"/>
          <p:nvPr>
            <p:ph idx="1" type="body"/>
          </p:nvPr>
        </p:nvSpPr>
        <p:spPr>
          <a:xfrm>
            <a:off x="365760" y="1371600"/>
            <a:ext cx="11704320" cy="341632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800"/>
              <a:t>print(</a:t>
            </a:r>
            <a:r>
              <a:rPr lang="en-US" sz="2800">
                <a:solidFill>
                  <a:srgbClr val="C00000"/>
                </a:solidFill>
              </a:rPr>
              <a:t>'Adding numbers'</a:t>
            </a:r>
            <a:r>
              <a:rPr lang="en-US" sz="2800">
                <a:solidFill>
                  <a:srgbClr val="002050"/>
                </a:solidFill>
              </a:rPr>
              <a:t>)</a:t>
            </a:r>
            <a:endParaRPr/>
          </a:p>
          <a:p>
            <a:pPr indent="0" lvl="0" marL="0" rtl="0" algn="l">
              <a:lnSpc>
                <a:spcPct val="90000"/>
              </a:lnSpc>
              <a:spcBef>
                <a:spcPts val="600"/>
              </a:spcBef>
              <a:spcAft>
                <a:spcPts val="0"/>
              </a:spcAft>
              <a:buClr>
                <a:srgbClr val="000000"/>
              </a:buClr>
              <a:buSzPts val="2520"/>
              <a:buNone/>
            </a:pPr>
            <a:r>
              <a:rPr lang="en-US" sz="2800"/>
              <a:t>x = 42 + 206</a:t>
            </a:r>
            <a:endParaRPr/>
          </a:p>
          <a:p>
            <a:pPr indent="0" lvl="0" marL="0" rtl="0" algn="l">
              <a:lnSpc>
                <a:spcPct val="90000"/>
              </a:lnSpc>
              <a:spcBef>
                <a:spcPts val="600"/>
              </a:spcBef>
              <a:spcAft>
                <a:spcPts val="0"/>
              </a:spcAft>
              <a:buClr>
                <a:srgbClr val="000000"/>
              </a:buClr>
              <a:buSzPts val="2520"/>
              <a:buNone/>
            </a:pPr>
            <a:r>
              <a:rPr lang="en-US" sz="2800"/>
              <a:t>print(</a:t>
            </a:r>
            <a:r>
              <a:rPr lang="en-US" sz="2800">
                <a:solidFill>
                  <a:srgbClr val="C00000"/>
                </a:solidFill>
              </a:rPr>
              <a:t>'Performing division'</a:t>
            </a:r>
            <a:r>
              <a:rPr lang="en-US" sz="2800">
                <a:solidFill>
                  <a:srgbClr val="002050"/>
                </a:solidFill>
              </a:rPr>
              <a:t>)</a:t>
            </a:r>
            <a:endParaRPr/>
          </a:p>
          <a:p>
            <a:pPr indent="0" lvl="0" marL="0" rtl="0" algn="l">
              <a:lnSpc>
                <a:spcPct val="90000"/>
              </a:lnSpc>
              <a:spcBef>
                <a:spcPts val="600"/>
              </a:spcBef>
              <a:spcAft>
                <a:spcPts val="0"/>
              </a:spcAft>
              <a:buClr>
                <a:srgbClr val="000000"/>
              </a:buClr>
              <a:buSzPts val="2520"/>
              <a:buNone/>
            </a:pPr>
            <a:r>
              <a:rPr lang="en-US" sz="2800"/>
              <a:t>y = x / 0 #除於0是無</a:t>
            </a:r>
            <a:r>
              <a:rPr lang="en-US" sz="2800"/>
              <a:t>意義的，所以錯誤</a:t>
            </a:r>
            <a:endParaRPr/>
          </a:p>
          <a:p>
            <a:pPr indent="0" lvl="0" marL="0" rtl="0" algn="l">
              <a:lnSpc>
                <a:spcPct val="90000"/>
              </a:lnSpc>
              <a:spcBef>
                <a:spcPts val="600"/>
              </a:spcBef>
              <a:spcAft>
                <a:spcPts val="0"/>
              </a:spcAft>
              <a:buClr>
                <a:srgbClr val="000000"/>
              </a:buClr>
              <a:buSzPts val="2520"/>
              <a:buNone/>
            </a:pPr>
            <a:r>
              <a:rPr lang="en-US" sz="2800"/>
              <a:t>print(</a:t>
            </a:r>
            <a:r>
              <a:rPr lang="en-US" sz="2800">
                <a:solidFill>
                  <a:srgbClr val="C00000"/>
                </a:solidFill>
              </a:rPr>
              <a:t>'Math complete'</a:t>
            </a:r>
            <a:r>
              <a:rPr lang="en-US" sz="2800">
                <a:solidFill>
                  <a:srgbClr val="002050"/>
                </a:solidFill>
              </a:rPr>
              <a:t>)</a:t>
            </a:r>
            <a:endParaRPr/>
          </a:p>
          <a:p>
            <a:pPr indent="0" lvl="0" marL="0" rtl="0" algn="l">
              <a:lnSpc>
                <a:spcPct val="90000"/>
              </a:lnSpc>
              <a:spcBef>
                <a:spcPts val="600"/>
              </a:spcBef>
              <a:spcAft>
                <a:spcPts val="0"/>
              </a:spcAft>
              <a:buClr>
                <a:srgbClr val="000000"/>
              </a:buClr>
              <a:buSzPts val="2520"/>
              <a:buNone/>
            </a:pPr>
            <a:r>
              <a:t/>
            </a:r>
            <a:endParaRPr sz="2800"/>
          </a:p>
          <a:p>
            <a:pPr indent="0" lvl="0" marL="0" rtl="0" algn="l">
              <a:lnSpc>
                <a:spcPct val="90000"/>
              </a:lnSpc>
              <a:spcBef>
                <a:spcPts val="600"/>
              </a:spcBef>
              <a:spcAft>
                <a:spcPts val="0"/>
              </a:spcAft>
              <a:buClr>
                <a:srgbClr val="000000"/>
              </a:buClr>
              <a:buSzPts val="2520"/>
              <a:buNone/>
            </a:pPr>
            <a:r>
              <a:t/>
            </a:r>
            <a:endParaRPr sz="2800">
              <a:solidFill>
                <a:srgbClr val="002050"/>
              </a:solidFill>
            </a:endParaRPr>
          </a:p>
        </p:txBody>
      </p:sp>
      <p:sp>
        <p:nvSpPr>
          <p:cNvPr id="315" name="Google Shape;315;p6"/>
          <p:cNvSpPr txBox="1"/>
          <p:nvPr/>
        </p:nvSpPr>
        <p:spPr>
          <a:xfrm>
            <a:off x="365760" y="3953885"/>
            <a:ext cx="11704320" cy="2896177"/>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Adding numbers</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Performing division</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Traceback (most recent call last):</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  File "demo.py", line 4, in &lt;module&gt;</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    y = x / 0</a:t>
            </a:r>
            <a:endParaRPr/>
          </a:p>
          <a:p>
            <a:pPr indent="0" lvl="0" marL="0" marR="0" rtl="0" algn="l">
              <a:lnSpc>
                <a:spcPct val="90000"/>
              </a:lnSpc>
              <a:spcBef>
                <a:spcPts val="600"/>
              </a:spcBef>
              <a:spcAft>
                <a:spcPts val="0"/>
              </a:spcAft>
              <a:buClr>
                <a:schemeClr val="lt1"/>
              </a:buClr>
              <a:buSzPts val="2520"/>
              <a:buFont typeface="Arial"/>
              <a:buNone/>
            </a:pPr>
            <a:r>
              <a:rPr b="0" i="0" lang="en-US" sz="2800" u="none" cap="none" strike="noStrike">
                <a:solidFill>
                  <a:schemeClr val="lt1"/>
                </a:solidFill>
                <a:latin typeface="Consolas"/>
                <a:ea typeface="Consolas"/>
                <a:cs typeface="Consolas"/>
                <a:sym typeface="Consolas"/>
              </a:rPr>
              <a:t>ZeroDivisionError: float division by 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