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290" r:id="rId48"/>
    <p:sldId id="291" r:id="rId49"/>
    <p:sldId id="294" r:id="rId50"/>
    <p:sldId id="293"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5" dt="2019-06-09T14:26:41.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114" d="100"/>
          <a:sy n="114" d="100"/>
        </p:scale>
        <p:origin x="-264" y="-4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custSel modSld">
      <pc:chgData name="susan ibach" userId="11074aa641b35c68" providerId="LiveId" clId="{100ED00D-7AE8-480F-890B-C49E9FA6711B}" dt="2019-06-09T14:26:41.154" v="54"/>
      <pc:docMkLst>
        <pc:docMk/>
      </pc:docMkLst>
      <pc:sldChg chg="modTransition">
        <pc:chgData name="susan ibach" userId="11074aa641b35c68" providerId="LiveId" clId="{100ED00D-7AE8-480F-890B-C49E9FA6711B}" dt="2019-06-09T14:26:41.154" v="54"/>
        <pc:sldMkLst>
          <pc:docMk/>
          <pc:sldMk cId="2137390358" sldId="257"/>
        </pc:sldMkLst>
      </pc:sldChg>
      <pc:sldChg chg="modTransition">
        <pc:chgData name="susan ibach" userId="11074aa641b35c68" providerId="LiveId" clId="{100ED00D-7AE8-480F-890B-C49E9FA6711B}" dt="2019-06-09T14:26:41.154" v="54"/>
        <pc:sldMkLst>
          <pc:docMk/>
          <pc:sldMk cId="1842309144" sldId="283"/>
        </pc:sldMkLst>
      </pc:sldChg>
      <pc:sldChg chg="modSp modTransition">
        <pc:chgData name="susan ibach" userId="11074aa641b35c68" providerId="LiveId" clId="{100ED00D-7AE8-480F-890B-C49E9FA6711B}" dt="2019-06-09T14:26:41.154" v="54"/>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modTransition">
        <pc:chgData name="susan ibach" userId="11074aa641b35c68" providerId="LiveId" clId="{100ED00D-7AE8-480F-890B-C49E9FA6711B}" dt="2019-06-09T14:26:41.154" v="54"/>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modTransition">
        <pc:chgData name="susan ibach" userId="11074aa641b35c68" providerId="LiveId" clId="{100ED00D-7AE8-480F-890B-C49E9FA6711B}" dt="2019-06-09T14:26:41.154" v="54"/>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modTransition">
        <pc:chgData name="susan ibach" userId="11074aa641b35c68" providerId="LiveId" clId="{100ED00D-7AE8-480F-890B-C49E9FA6711B}" dt="2019-06-09T14:26:41.154" v="54"/>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10/17/2019 10:38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10/17/2019 10:38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10/17/2019 10:39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10/17/2019 10:43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10/17/2019 10:55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10/17/2019 11:56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4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8"/>
            <a:ext cx="8229600" cy="1667463"/>
          </a:xfrm>
          <a:noFill/>
        </p:spPr>
        <p:txBody>
          <a:bodyPr lIns="91440" tIns="91440" rIns="91440" bIns="91440" anchor="t" anchorCtr="0"/>
          <a:lstStyle>
            <a:lvl1pPr>
              <a:defRPr sz="6000" spc="-80" baseline="0">
                <a:solidFill>
                  <a:srgbClr val="0072C6"/>
                </a:solidFill>
              </a:defRPr>
            </a:lvl1pPr>
          </a:lstStyle>
          <a:p>
            <a:r>
              <a:rPr lang="en-US" sz="4800" dirty="0">
                <a:solidFill>
                  <a:schemeClr val="bg1"/>
                </a:solidFill>
              </a:rPr>
              <a:t>Working with </a:t>
            </a:r>
            <a:r>
              <a:rPr lang="en-US" sz="4800" dirty="0" smtClean="0">
                <a:solidFill>
                  <a:schemeClr val="bg1"/>
                </a:solidFill>
              </a:rPr>
              <a:t>strings</a:t>
            </a:r>
            <a:br>
              <a:rPr lang="en-US" sz="4800" dirty="0" smtClean="0">
                <a:solidFill>
                  <a:schemeClr val="bg1"/>
                </a:solidFill>
              </a:rPr>
            </a:br>
            <a:r>
              <a:rPr lang="zh-TW" altLang="en-US" sz="4800" dirty="0" smtClean="0">
                <a:solidFill>
                  <a:schemeClr val="bg1"/>
                </a:solidFill>
              </a:rPr>
              <a:t>字串工作</a:t>
            </a:r>
            <a:endParaRPr lang="en-US" sz="4800"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a:t>Strings can be stored in </a:t>
            </a:r>
            <a:r>
              <a:rPr lang="en-US" sz="2800" b="1" dirty="0" smtClean="0"/>
              <a:t>variables</a:t>
            </a:r>
            <a:br>
              <a:rPr lang="en-US" sz="2800" b="1" dirty="0" smtClean="0"/>
            </a:br>
            <a:r>
              <a:rPr lang="zh-CN" altLang="en-US" sz="2800" b="1" dirty="0"/>
              <a:t>字符串</a:t>
            </a:r>
            <a:r>
              <a:rPr lang="zh-CN" altLang="en-US" sz="2800" b="1" dirty="0" smtClean="0"/>
              <a:t>可以</a:t>
            </a:r>
            <a:r>
              <a:rPr lang="zh-TW" altLang="en-US" sz="2800" b="1" dirty="0"/>
              <a:t>儲存</a:t>
            </a:r>
            <a:r>
              <a:rPr lang="zh-CN" altLang="en-US" sz="2800" b="1" dirty="0" smtClean="0"/>
              <a:t>在</a:t>
            </a:r>
            <a:r>
              <a:rPr lang="zh-TW" altLang="en-US" sz="2800" b="1" dirty="0" smtClean="0"/>
              <a:t>變</a:t>
            </a:r>
            <a:r>
              <a:rPr lang="zh-CN" altLang="en-US" sz="2800" b="1" dirty="0" smtClean="0"/>
              <a:t>量</a:t>
            </a:r>
            <a:r>
              <a:rPr lang="zh-CN" altLang="en-US" sz="2800" b="1" dirty="0"/>
              <a:t>中</a:t>
            </a:r>
            <a:endParaRPr lang="en-US" sz="2800" b="1" dirty="0"/>
          </a:p>
        </p:txBody>
      </p:sp>
      <p:sp>
        <p:nvSpPr>
          <p:cNvPr id="5" name="Text Placeholder 4"/>
          <p:cNvSpPr>
            <a:spLocks noGrp="1"/>
          </p:cNvSpPr>
          <p:nvPr>
            <p:ph type="body" sz="quarter" idx="10"/>
          </p:nvPr>
        </p:nvSpPr>
        <p:spPr>
          <a:xfrm>
            <a:off x="365760" y="1371600"/>
            <a:ext cx="11704320" cy="1966692"/>
          </a:xfrm>
        </p:spPr>
        <p:txBody>
          <a:bodyPr/>
          <a:lstStyle/>
          <a:p>
            <a:r>
              <a:rPr lang="en-CA" sz="2800" dirty="0" err="1"/>
              <a:t>first_name</a:t>
            </a:r>
            <a:r>
              <a:rPr lang="en-CA" sz="2800" dirty="0"/>
              <a:t> = </a:t>
            </a:r>
            <a:r>
              <a:rPr lang="en-CA" sz="2800" dirty="0" smtClean="0">
                <a:solidFill>
                  <a:srgbClr val="C00000"/>
                </a:solidFill>
              </a:rPr>
              <a:t>'Susan'</a:t>
            </a:r>
            <a:endParaRPr lang="en-CA" sz="2800" dirty="0">
              <a:solidFill>
                <a:srgbClr val="C00000"/>
              </a:solidFill>
            </a:endParaRPr>
          </a:p>
          <a:p>
            <a:r>
              <a:rPr lang="en-CA" sz="2800" dirty="0" smtClean="0"/>
              <a:t>//</a:t>
            </a:r>
            <a:r>
              <a:rPr lang="zh-TW" altLang="en-US" sz="2800" dirty="0" smtClean="0"/>
              <a:t>指定</a:t>
            </a:r>
            <a:r>
              <a:rPr lang="en-US" altLang="zh-TW" sz="2800" dirty="0" smtClean="0"/>
              <a:t>Susan</a:t>
            </a:r>
            <a:r>
              <a:rPr lang="zh-TW" altLang="en-US" sz="2800" dirty="0" smtClean="0"/>
              <a:t>這個字串給</a:t>
            </a:r>
            <a:r>
              <a:rPr lang="en-US" altLang="zh-TW" sz="2800" dirty="0" err="1" smtClean="0"/>
              <a:t>first_name</a:t>
            </a:r>
            <a:endParaRPr lang="en-CA" sz="2800" dirty="0" smtClean="0"/>
          </a:p>
          <a:p>
            <a:r>
              <a:rPr lang="en-CA" sz="2800" dirty="0" smtClean="0"/>
              <a:t>print(</a:t>
            </a:r>
            <a:r>
              <a:rPr lang="en-CA" sz="2800" dirty="0" err="1" smtClean="0"/>
              <a:t>first_name</a:t>
            </a:r>
            <a:r>
              <a:rPr lang="en-CA" sz="2800" dirty="0" smtClean="0"/>
              <a:t>)</a:t>
            </a:r>
          </a:p>
          <a:p>
            <a:r>
              <a:rPr lang="en-US" altLang="zh-TW" sz="2800" dirty="0" smtClean="0"/>
              <a:t>//</a:t>
            </a:r>
            <a:r>
              <a:rPr lang="zh-TW" altLang="en-US" sz="2800" dirty="0" smtClean="0"/>
              <a:t>列印出</a:t>
            </a:r>
            <a:r>
              <a:rPr lang="en-US" altLang="zh-TW" sz="2800" dirty="0" smtClean="0"/>
              <a:t>Susan</a:t>
            </a:r>
            <a:r>
              <a:rPr lang="zh-TW" altLang="en-US" sz="2800" dirty="0" smtClean="0"/>
              <a:t>這個字串</a:t>
            </a:r>
            <a:endParaRPr lang="en-CA" sz="2800"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solidFill>
                  <a:schemeClr val="bg1"/>
                </a:solidFill>
              </a:rPr>
              <a:t>Susan</a:t>
            </a:r>
            <a:endParaRPr lang="en-CA" dirty="0">
              <a:solidFill>
                <a:schemeClr val="bg1"/>
              </a:solidFill>
            </a:endParaRP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a:t>You can combine strings with </a:t>
            </a:r>
            <a:r>
              <a:rPr lang="en-US" sz="2800" b="1" dirty="0" smtClean="0"/>
              <a:t>+</a:t>
            </a:r>
            <a:br>
              <a:rPr lang="en-US" sz="2800" b="1" dirty="0" smtClean="0"/>
            </a:br>
            <a:r>
              <a:rPr lang="zh-CN" altLang="en-US" sz="2800" b="1" dirty="0"/>
              <a:t>你</a:t>
            </a:r>
            <a:r>
              <a:rPr lang="zh-CN" altLang="en-US" sz="2800" b="1" dirty="0" smtClean="0"/>
              <a:t>可以</a:t>
            </a:r>
            <a:r>
              <a:rPr lang="zh-TW" altLang="en-US" sz="2800" b="1" dirty="0" smtClean="0"/>
              <a:t>使用</a:t>
            </a:r>
            <a:r>
              <a:rPr lang="en-US" altLang="zh-TW" sz="2800" b="1" dirty="0" smtClean="0"/>
              <a:t>+</a:t>
            </a:r>
            <a:r>
              <a:rPr lang="zh-TW" altLang="en-US" sz="2800" b="1" dirty="0" smtClean="0"/>
              <a:t>號</a:t>
            </a:r>
            <a:r>
              <a:rPr lang="zh-CN" altLang="en-US" sz="2800" b="1" dirty="0" smtClean="0"/>
              <a:t>组</a:t>
            </a:r>
            <a:r>
              <a:rPr lang="zh-CN" altLang="en-US" sz="2800" b="1" dirty="0"/>
              <a:t>合字符串</a:t>
            </a:r>
            <a:endParaRPr lang="en-US" sz="2800" dirty="0"/>
          </a:p>
        </p:txBody>
      </p:sp>
      <p:sp>
        <p:nvSpPr>
          <p:cNvPr id="5" name="Text Placeholder 4"/>
          <p:cNvSpPr>
            <a:spLocks noGrp="1"/>
          </p:cNvSpPr>
          <p:nvPr>
            <p:ph type="body" sz="quarter" idx="10"/>
          </p:nvPr>
        </p:nvSpPr>
        <p:spPr>
          <a:xfrm>
            <a:off x="365760" y="1371600"/>
            <a:ext cx="11704320" cy="1732782"/>
          </a:xfrm>
        </p:spPr>
        <p:txBody>
          <a:bodyPr/>
          <a:lstStyle/>
          <a:p>
            <a:r>
              <a:rPr lang="en-CA" sz="1400" dirty="0" err="1"/>
              <a:t>first_name</a:t>
            </a:r>
            <a:r>
              <a:rPr lang="en-CA" sz="1400" dirty="0"/>
              <a:t> = </a:t>
            </a:r>
            <a:r>
              <a:rPr lang="en-CA" sz="1400" dirty="0" smtClean="0">
                <a:solidFill>
                  <a:srgbClr val="C00000"/>
                </a:solidFill>
              </a:rPr>
              <a:t>'Susan</a:t>
            </a:r>
            <a:r>
              <a:rPr lang="en-CA" altLang="zh-TW" sz="1400" dirty="0" smtClean="0">
                <a:solidFill>
                  <a:srgbClr val="C00000"/>
                </a:solidFill>
              </a:rPr>
              <a:t>'</a:t>
            </a:r>
            <a:r>
              <a:rPr lang="en-CA" sz="1400" dirty="0" smtClean="0">
                <a:solidFill>
                  <a:srgbClr val="C00000"/>
                </a:solidFill>
              </a:rPr>
              <a:t>  </a:t>
            </a:r>
            <a:endParaRPr lang="en-CA" sz="1400" dirty="0">
              <a:solidFill>
                <a:srgbClr val="C00000"/>
              </a:solidFill>
            </a:endParaRPr>
          </a:p>
          <a:p>
            <a:r>
              <a:rPr lang="en-CA" sz="1400" dirty="0" err="1"/>
              <a:t>last_name</a:t>
            </a:r>
            <a:r>
              <a:rPr lang="en-CA" sz="1400" dirty="0"/>
              <a:t> = </a:t>
            </a:r>
            <a:r>
              <a:rPr lang="en-CA" sz="1400" dirty="0">
                <a:solidFill>
                  <a:srgbClr val="C00000"/>
                </a:solidFill>
              </a:rPr>
              <a:t>'Ibach'</a:t>
            </a:r>
          </a:p>
          <a:p>
            <a:r>
              <a:rPr lang="en-CA" sz="1400" dirty="0"/>
              <a:t>print(</a:t>
            </a:r>
            <a:r>
              <a:rPr lang="en-CA" sz="1400" dirty="0" err="1"/>
              <a:t>first_name</a:t>
            </a:r>
            <a:r>
              <a:rPr lang="en-CA" sz="1400" dirty="0"/>
              <a:t> + </a:t>
            </a:r>
            <a:r>
              <a:rPr lang="en-CA" sz="1400" dirty="0" err="1"/>
              <a:t>last_name</a:t>
            </a:r>
            <a:r>
              <a:rPr lang="en-CA" sz="1400" dirty="0" smtClean="0"/>
              <a:t>)</a:t>
            </a:r>
          </a:p>
          <a:p>
            <a:r>
              <a:rPr lang="en-CA" sz="1400" dirty="0" smtClean="0"/>
              <a:t>//</a:t>
            </a:r>
            <a:r>
              <a:rPr lang="zh-TW" altLang="en-US" sz="1400" dirty="0" smtClean="0"/>
              <a:t>列印出</a:t>
            </a:r>
            <a:r>
              <a:rPr lang="en-US" altLang="zh-TW" sz="1400" dirty="0" err="1" smtClean="0"/>
              <a:t>Susanc</a:t>
            </a:r>
            <a:r>
              <a:rPr lang="zh-TW" altLang="en-US" sz="1400" dirty="0" smtClean="0"/>
              <a:t>連著</a:t>
            </a:r>
            <a:r>
              <a:rPr lang="en-US" altLang="zh-TW" sz="1400" dirty="0" err="1" smtClean="0"/>
              <a:t>lbach</a:t>
            </a:r>
            <a:endParaRPr lang="en-CA" sz="1400" dirty="0"/>
          </a:p>
          <a:p>
            <a:r>
              <a:rPr lang="en-CA" sz="1400" dirty="0"/>
              <a:t>print(</a:t>
            </a:r>
            <a:r>
              <a:rPr lang="en-CA" sz="1400" dirty="0">
                <a:solidFill>
                  <a:srgbClr val="C00000"/>
                </a:solidFill>
              </a:rPr>
              <a:t>'Hello ' </a:t>
            </a:r>
            <a:r>
              <a:rPr lang="en-CA" sz="1400" dirty="0"/>
              <a:t>+ </a:t>
            </a:r>
            <a:r>
              <a:rPr lang="en-CA" sz="1400" dirty="0" err="1"/>
              <a:t>first_name</a:t>
            </a:r>
            <a:r>
              <a:rPr lang="en-CA" sz="1400" dirty="0"/>
              <a:t> + </a:t>
            </a:r>
            <a:r>
              <a:rPr lang="en-CA" sz="1400" dirty="0">
                <a:solidFill>
                  <a:srgbClr val="C00000"/>
                </a:solidFill>
              </a:rPr>
              <a:t>' ' </a:t>
            </a:r>
            <a:r>
              <a:rPr lang="en-CA" sz="1400" dirty="0"/>
              <a:t>+ </a:t>
            </a:r>
            <a:r>
              <a:rPr lang="en-CA" sz="1400" dirty="0" err="1"/>
              <a:t>last_name</a:t>
            </a:r>
            <a:r>
              <a:rPr lang="en-CA" sz="1400" dirty="0"/>
              <a:t>)</a:t>
            </a:r>
          </a:p>
          <a:p>
            <a:r>
              <a:rPr lang="en-CA" sz="1400" dirty="0" smtClean="0"/>
              <a:t>//</a:t>
            </a:r>
            <a:r>
              <a:rPr lang="zh-TW" altLang="en-US" sz="1400" dirty="0" smtClean="0"/>
              <a:t>列印出</a:t>
            </a:r>
            <a:r>
              <a:rPr lang="en-US" altLang="zh-TW" sz="1400" dirty="0" smtClean="0"/>
              <a:t>Hello</a:t>
            </a:r>
            <a:r>
              <a:rPr lang="zh-TW" altLang="en-US" sz="1400" dirty="0" smtClean="0"/>
              <a:t> 連著</a:t>
            </a:r>
            <a:r>
              <a:rPr lang="en-US" altLang="zh-TW" sz="1400" dirty="0" smtClean="0"/>
              <a:t>Susan</a:t>
            </a:r>
            <a:r>
              <a:rPr lang="zh-TW" altLang="en-US" sz="1400" dirty="0" smtClean="0"/>
              <a:t>，再</a:t>
            </a:r>
            <a:r>
              <a:rPr lang="zh-TW" altLang="en-US" sz="1400" dirty="0"/>
              <a:t>連</a:t>
            </a:r>
            <a:r>
              <a:rPr lang="zh-TW" altLang="en-US" sz="1400" dirty="0" smtClean="0"/>
              <a:t>著</a:t>
            </a:r>
            <a:r>
              <a:rPr lang="en-US" altLang="zh-TW" sz="1400" dirty="0" smtClean="0"/>
              <a:t>1</a:t>
            </a:r>
            <a:r>
              <a:rPr lang="zh-TW" altLang="en-US" sz="1400" dirty="0" smtClean="0"/>
              <a:t>個空個，再連著</a:t>
            </a:r>
            <a:r>
              <a:rPr lang="en-US" altLang="zh-TW" sz="1400" dirty="0" err="1" smtClean="0"/>
              <a:t>Ibach</a:t>
            </a:r>
            <a:endParaRPr lang="en-CA"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b="1" dirty="0"/>
              <a:t>You can use functions to modify </a:t>
            </a:r>
            <a:r>
              <a:rPr lang="en-US" sz="2800" b="1" dirty="0" smtClean="0"/>
              <a:t>strings</a:t>
            </a:r>
            <a:br>
              <a:rPr lang="en-US" sz="2800" b="1" dirty="0" smtClean="0"/>
            </a:br>
            <a:r>
              <a:rPr lang="zh-TW" altLang="en-US" sz="2800" b="1" dirty="0" smtClean="0"/>
              <a:t>你</a:t>
            </a:r>
            <a:r>
              <a:rPr lang="zh-CN" altLang="en-US" sz="2800" b="1" dirty="0" smtClean="0"/>
              <a:t>可以</a:t>
            </a:r>
            <a:r>
              <a:rPr lang="zh-CN" altLang="en-US" sz="2800" b="1" dirty="0"/>
              <a:t>使用函数修改字符串</a:t>
            </a:r>
            <a:endParaRPr lang="en-US" sz="2800" dirty="0"/>
          </a:p>
        </p:txBody>
      </p:sp>
      <p:sp>
        <p:nvSpPr>
          <p:cNvPr id="5" name="Text Placeholder 4"/>
          <p:cNvSpPr>
            <a:spLocks noGrp="1"/>
          </p:cNvSpPr>
          <p:nvPr>
            <p:ph type="body" sz="quarter" idx="10"/>
          </p:nvPr>
        </p:nvSpPr>
        <p:spPr>
          <a:xfrm>
            <a:off x="365760" y="1371600"/>
            <a:ext cx="11704320" cy="2274469"/>
          </a:xfrm>
        </p:spPr>
        <p:txBody>
          <a:bodyPr/>
          <a:lstStyle/>
          <a:p>
            <a:r>
              <a:rPr lang="en-CA" sz="1400" dirty="0"/>
              <a:t>sentence = </a:t>
            </a:r>
            <a:r>
              <a:rPr lang="en-US" altLang="zh-TW" sz="1400" dirty="0" smtClean="0"/>
              <a:t>‘</a:t>
            </a:r>
            <a:r>
              <a:rPr lang="en-CA" sz="1400" dirty="0" smtClean="0">
                <a:solidFill>
                  <a:srgbClr val="C00000"/>
                </a:solidFill>
              </a:rPr>
              <a:t>The </a:t>
            </a:r>
            <a:r>
              <a:rPr lang="en-CA" sz="1400" dirty="0">
                <a:solidFill>
                  <a:srgbClr val="C00000"/>
                </a:solidFill>
              </a:rPr>
              <a:t>dog is named </a:t>
            </a:r>
            <a:r>
              <a:rPr lang="en-CA" sz="1400" dirty="0" smtClean="0">
                <a:solidFill>
                  <a:srgbClr val="C00000"/>
                </a:solidFill>
              </a:rPr>
              <a:t>Sammy</a:t>
            </a:r>
            <a:r>
              <a:rPr lang="en-US" altLang="zh-TW" sz="1400" dirty="0" smtClean="0">
                <a:solidFill>
                  <a:srgbClr val="C00000"/>
                </a:solidFill>
              </a:rPr>
              <a:t>’</a:t>
            </a:r>
            <a:r>
              <a:rPr lang="zh-TW" altLang="en-US" sz="1400" dirty="0" smtClean="0">
                <a:solidFill>
                  <a:srgbClr val="C00000"/>
                </a:solidFill>
              </a:rPr>
              <a:t>   </a:t>
            </a:r>
            <a:endParaRPr lang="en-CA" sz="1400" dirty="0">
              <a:solidFill>
                <a:srgbClr val="C00000"/>
              </a:solidFill>
            </a:endParaRPr>
          </a:p>
          <a:p>
            <a:r>
              <a:rPr lang="en-CA" sz="1400" dirty="0"/>
              <a:t>print(</a:t>
            </a:r>
            <a:r>
              <a:rPr lang="en-CA" sz="1400" dirty="0" err="1"/>
              <a:t>sentence.upper</a:t>
            </a:r>
            <a:r>
              <a:rPr lang="en-CA" sz="1400" dirty="0" smtClean="0"/>
              <a:t>())</a:t>
            </a:r>
            <a:r>
              <a:rPr lang="zh-TW" altLang="en-US" sz="1400" dirty="0" smtClean="0"/>
              <a:t> </a:t>
            </a:r>
            <a:r>
              <a:rPr lang="en-US" altLang="zh-TW" sz="1400" dirty="0"/>
              <a:t>#</a:t>
            </a:r>
            <a:r>
              <a:rPr lang="zh-TW" altLang="en-US" sz="1400" dirty="0" smtClean="0"/>
              <a:t>把</a:t>
            </a:r>
            <a:r>
              <a:rPr lang="en-US" altLang="zh-TW" sz="1400" dirty="0" smtClean="0"/>
              <a:t>sentence</a:t>
            </a:r>
            <a:r>
              <a:rPr lang="zh-TW" altLang="en-US" sz="1400" dirty="0" smtClean="0"/>
              <a:t>裡的字串，全部轉換成大寫</a:t>
            </a:r>
            <a:endParaRPr lang="en-CA" sz="1400" dirty="0"/>
          </a:p>
          <a:p>
            <a:r>
              <a:rPr lang="en-CA" sz="1400" dirty="0"/>
              <a:t>print(</a:t>
            </a:r>
            <a:r>
              <a:rPr lang="en-CA" sz="1400" dirty="0" err="1"/>
              <a:t>sentence.lower</a:t>
            </a:r>
            <a:r>
              <a:rPr lang="en-CA" sz="1400" dirty="0" smtClean="0"/>
              <a:t>()) </a:t>
            </a:r>
            <a:r>
              <a:rPr lang="en-US" altLang="zh-TW" sz="1400" dirty="0"/>
              <a:t>#</a:t>
            </a:r>
            <a:r>
              <a:rPr lang="zh-TW" altLang="en-US" sz="1400" dirty="0" smtClean="0"/>
              <a:t>把</a:t>
            </a:r>
            <a:r>
              <a:rPr lang="en-US" altLang="zh-TW" sz="1400" dirty="0"/>
              <a:t>sentence</a:t>
            </a:r>
            <a:r>
              <a:rPr lang="zh-TW" altLang="en-US" sz="1400" dirty="0"/>
              <a:t>裡的字串，全部轉換</a:t>
            </a:r>
            <a:r>
              <a:rPr lang="zh-TW" altLang="en-US" sz="1400" dirty="0" smtClean="0"/>
              <a:t>成</a:t>
            </a:r>
            <a:r>
              <a:rPr lang="zh-TW" altLang="en-US" sz="1400" dirty="0"/>
              <a:t>小</a:t>
            </a:r>
            <a:r>
              <a:rPr lang="zh-TW" altLang="en-US" sz="1400" dirty="0" smtClean="0"/>
              <a:t>寫</a:t>
            </a:r>
            <a:endParaRPr lang="en-CA" sz="1400" dirty="0"/>
          </a:p>
          <a:p>
            <a:r>
              <a:rPr lang="en-CA" sz="1400" dirty="0"/>
              <a:t>print(</a:t>
            </a:r>
            <a:r>
              <a:rPr lang="en-CA" sz="1400" dirty="0" err="1"/>
              <a:t>sentence.capitalize</a:t>
            </a:r>
            <a:r>
              <a:rPr lang="en-CA" sz="1400" dirty="0" smtClean="0"/>
              <a:t>()) </a:t>
            </a:r>
            <a:r>
              <a:rPr lang="en-US" altLang="zh-TW" sz="1400" dirty="0"/>
              <a:t>#</a:t>
            </a:r>
            <a:endParaRPr lang="en-CA" sz="1400" dirty="0"/>
          </a:p>
          <a:p>
            <a:r>
              <a:rPr lang="en-CA" sz="1400" dirty="0"/>
              <a:t>print(</a:t>
            </a:r>
            <a:r>
              <a:rPr lang="en-CA" sz="1400" dirty="0" err="1"/>
              <a:t>sentence.count</a:t>
            </a:r>
            <a:r>
              <a:rPr lang="en-CA" sz="1400" dirty="0"/>
              <a:t>(</a:t>
            </a:r>
            <a:r>
              <a:rPr lang="en-CA" sz="1400" dirty="0">
                <a:solidFill>
                  <a:srgbClr val="C00000"/>
                </a:solidFill>
              </a:rPr>
              <a:t>'a</a:t>
            </a:r>
            <a:r>
              <a:rPr lang="en-CA" sz="1400" dirty="0" smtClean="0">
                <a:solidFill>
                  <a:srgbClr val="C00000"/>
                </a:solidFill>
              </a:rPr>
              <a:t>'</a:t>
            </a:r>
            <a:r>
              <a:rPr lang="en-CA" sz="1400" dirty="0" smtClean="0"/>
              <a:t>)) </a:t>
            </a:r>
            <a:r>
              <a:rPr lang="en-US" altLang="zh-TW" sz="1400" dirty="0" smtClean="0"/>
              <a:t>#</a:t>
            </a:r>
            <a:endParaRPr lang="en-CA" sz="1400" dirty="0"/>
          </a:p>
          <a:p>
            <a:endParaRPr lang="en-CA" sz="1400" dirty="0"/>
          </a:p>
          <a:p>
            <a:endParaRPr lang="en-CA" sz="1400" dirty="0"/>
          </a:p>
          <a:p>
            <a:endParaRPr lang="en-CA" sz="1400"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b="1" dirty="0" smtClean="0"/>
              <a:t>The functions help us format strings we save  to files and databases, or display to users </a:t>
            </a:r>
            <a:br>
              <a:rPr lang="en-US" sz="1800" b="1" dirty="0" smtClean="0"/>
            </a:br>
            <a:r>
              <a:rPr lang="zh-TW" altLang="en-US" sz="1800" b="1" dirty="0" smtClean="0"/>
              <a:t>這</a:t>
            </a:r>
            <a:r>
              <a:rPr lang="zh-CN" altLang="en-US" sz="1800" b="1" dirty="0" smtClean="0"/>
              <a:t>些</a:t>
            </a:r>
            <a:r>
              <a:rPr lang="zh-CN" altLang="en-US" sz="1800" b="1" dirty="0"/>
              <a:t>函</a:t>
            </a:r>
            <a:r>
              <a:rPr lang="zh-CN" altLang="en-US" sz="1800" b="1" dirty="0" smtClean="0"/>
              <a:t>数</a:t>
            </a:r>
            <a:r>
              <a:rPr lang="zh-TW" altLang="en-US" sz="1800" b="1" dirty="0" smtClean="0"/>
              <a:t>幫</a:t>
            </a:r>
            <a:r>
              <a:rPr lang="zh-CN" altLang="en-US" sz="1800" b="1" dirty="0" smtClean="0"/>
              <a:t>助我</a:t>
            </a:r>
            <a:r>
              <a:rPr lang="zh-TW" altLang="en-US" sz="1800" b="1" dirty="0"/>
              <a:t>們</a:t>
            </a:r>
            <a:r>
              <a:rPr lang="zh-CN" altLang="en-US" sz="1800" b="1" dirty="0" smtClean="0"/>
              <a:t>格式化</a:t>
            </a:r>
            <a:r>
              <a:rPr lang="zh-CN" altLang="en-US" sz="1800" b="1" dirty="0"/>
              <a:t>保存到文件</a:t>
            </a:r>
            <a:r>
              <a:rPr lang="zh-CN" altLang="en-US" sz="1800" b="1" dirty="0" smtClean="0"/>
              <a:t>和</a:t>
            </a:r>
            <a:r>
              <a:rPr lang="zh-TW" altLang="en-US" sz="1800" b="1" dirty="0" smtClean="0"/>
              <a:t>數據</a:t>
            </a:r>
            <a:r>
              <a:rPr lang="zh-TW" altLang="en-US" sz="1800" b="1" dirty="0"/>
              <a:t>庫</a:t>
            </a:r>
            <a:r>
              <a:rPr lang="zh-CN" altLang="en-US" sz="1800" b="1" dirty="0" smtClean="0"/>
              <a:t>中的</a:t>
            </a:r>
            <a:r>
              <a:rPr lang="zh-CN" altLang="en-US" sz="1800" b="1" dirty="0"/>
              <a:t>字符串，</a:t>
            </a:r>
            <a:r>
              <a:rPr lang="zh-CN" altLang="en-US" sz="1800" b="1" dirty="0" smtClean="0"/>
              <a:t>或者</a:t>
            </a:r>
            <a:r>
              <a:rPr lang="zh-TW" altLang="en-US" sz="1800" b="1" dirty="0" smtClean="0"/>
              <a:t>顯</a:t>
            </a:r>
            <a:r>
              <a:rPr lang="zh-CN" altLang="en-US" sz="1800" b="1" dirty="0" smtClean="0"/>
              <a:t>示</a:t>
            </a:r>
            <a:r>
              <a:rPr lang="zh-CN" altLang="en-US" sz="1800" b="1" dirty="0"/>
              <a:t>给用户</a:t>
            </a:r>
            <a:endParaRPr lang="en-US" sz="1800" dirty="0"/>
          </a:p>
        </p:txBody>
      </p:sp>
      <p:sp>
        <p:nvSpPr>
          <p:cNvPr id="5" name="Text Placeholder 4"/>
          <p:cNvSpPr>
            <a:spLocks noGrp="1"/>
          </p:cNvSpPr>
          <p:nvPr>
            <p:ph type="body" sz="quarter" idx="10"/>
          </p:nvPr>
        </p:nvSpPr>
        <p:spPr>
          <a:xfrm>
            <a:off x="359245" y="1959436"/>
            <a:ext cx="11704320" cy="3742563"/>
          </a:xfrm>
        </p:spPr>
        <p:txBody>
          <a:bodyPr/>
          <a:lstStyle/>
          <a:p>
            <a:r>
              <a:rPr lang="en-US" sz="1800" dirty="0" err="1"/>
              <a:t>first_name</a:t>
            </a:r>
            <a:r>
              <a:rPr lang="en-US" sz="1800" dirty="0"/>
              <a:t> = input(</a:t>
            </a:r>
            <a:r>
              <a:rPr lang="en-US" sz="1800" dirty="0">
                <a:solidFill>
                  <a:srgbClr val="C00000"/>
                </a:solidFill>
              </a:rPr>
              <a:t>'What is your first name? '</a:t>
            </a:r>
            <a:r>
              <a:rPr lang="en-US" sz="1800" dirty="0">
                <a:solidFill>
                  <a:srgbClr val="002050"/>
                </a:solidFill>
              </a:rPr>
              <a:t>)</a:t>
            </a:r>
          </a:p>
          <a:p>
            <a:r>
              <a:rPr lang="en-US" sz="1800" dirty="0" err="1"/>
              <a:t>last_name</a:t>
            </a:r>
            <a:r>
              <a:rPr lang="en-US" sz="1800" dirty="0"/>
              <a:t> = input(</a:t>
            </a:r>
            <a:r>
              <a:rPr lang="en-US" sz="1800" dirty="0">
                <a:solidFill>
                  <a:srgbClr val="C00000"/>
                </a:solidFill>
              </a:rPr>
              <a:t>'What is your last name? '</a:t>
            </a:r>
            <a:r>
              <a:rPr lang="en-US" sz="1800" dirty="0">
                <a:solidFill>
                  <a:srgbClr val="002050"/>
                </a:solidFill>
              </a:rPr>
              <a:t>)</a:t>
            </a:r>
          </a:p>
          <a:p>
            <a:r>
              <a:rPr lang="en-US" sz="1800" dirty="0"/>
              <a:t>print (</a:t>
            </a:r>
            <a:r>
              <a:rPr lang="en-US" sz="1800" dirty="0">
                <a:solidFill>
                  <a:srgbClr val="C00000"/>
                </a:solidFill>
              </a:rPr>
              <a:t>'Hello '</a:t>
            </a:r>
            <a:r>
              <a:rPr lang="en-US" sz="1800" dirty="0"/>
              <a:t> + </a:t>
            </a:r>
            <a:r>
              <a:rPr lang="en-US" sz="1800" dirty="0" err="1"/>
              <a:t>first_name.capitalize</a:t>
            </a:r>
            <a:r>
              <a:rPr lang="en-US" sz="1800" dirty="0"/>
              <a:t>() + </a:t>
            </a:r>
            <a:r>
              <a:rPr lang="en-US" sz="1800" dirty="0">
                <a:solidFill>
                  <a:srgbClr val="C00000"/>
                </a:solidFill>
              </a:rPr>
              <a:t>' '</a:t>
            </a:r>
            <a:r>
              <a:rPr lang="en-US" sz="1800" dirty="0"/>
              <a:t> \</a:t>
            </a:r>
          </a:p>
          <a:p>
            <a:r>
              <a:rPr lang="en-US" sz="1800" dirty="0"/>
              <a:t>       + </a:t>
            </a:r>
            <a:r>
              <a:rPr lang="en-US" sz="1800" dirty="0" err="1"/>
              <a:t>last_name.capitalize</a:t>
            </a:r>
            <a:r>
              <a:rPr lang="en-US" sz="1800" dirty="0"/>
              <a:t>())</a:t>
            </a:r>
          </a:p>
          <a:p>
            <a:r>
              <a:rPr lang="en-US" altLang="zh-TW" sz="1800" dirty="0" smtClean="0"/>
              <a:t>#</a:t>
            </a:r>
            <a:r>
              <a:rPr lang="zh-TW" altLang="en-US" sz="1800" dirty="0" smtClean="0"/>
              <a:t>列印出</a:t>
            </a:r>
            <a:r>
              <a:rPr lang="en-US" altLang="zh-TW" sz="1800" dirty="0" smtClean="0"/>
              <a:t>Hello </a:t>
            </a:r>
            <a:r>
              <a:rPr lang="zh-TW" altLang="en-US" sz="1800" dirty="0" smtClean="0"/>
              <a:t>連著第一次用鍵盤輸入的字串</a:t>
            </a:r>
            <a:r>
              <a:rPr lang="zh-TW" altLang="en-US" sz="1800" dirty="0"/>
              <a:t>，再連著</a:t>
            </a:r>
            <a:r>
              <a:rPr lang="zh-TW" altLang="en-US" sz="1800" dirty="0" smtClean="0"/>
              <a:t>第二次</a:t>
            </a:r>
            <a:r>
              <a:rPr lang="zh-TW" altLang="en-US" sz="1800" dirty="0"/>
              <a:t>用鍵盤輸入的字串</a:t>
            </a:r>
            <a:r>
              <a:rPr lang="en-US" dirty="0"/>
              <a:t/>
            </a:r>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What is your first name? SUSAN</a:t>
            </a:r>
          </a:p>
          <a:p>
            <a:r>
              <a:rPr lang="en-US" dirty="0">
                <a:solidFill>
                  <a:schemeClr val="bg1"/>
                </a:solidFill>
              </a:rPr>
              <a:t>What is your last name? IBACH</a:t>
            </a:r>
          </a:p>
          <a:p>
            <a:r>
              <a:rPr lang="en-US" dirty="0">
                <a:solidFill>
                  <a:schemeClr val="bg1"/>
                </a:solidFill>
              </a:rPr>
              <a:t>Hello Susan Ibach</a:t>
            </a:r>
            <a:endParaRPr lang="en-CA"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2.xml><?xml version="1.0" encoding="utf-8"?>
<Control xmlns="http://schemas.microsoft.com/VisualStudio/2011/storyboarding/control">
  <Id Name="369f9055-6b6c-48b9-9320-5df2d46c430a"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Control xmlns="http://schemas.microsoft.com/VisualStudio/2011/storyboarding/control">
  <Id Name="fb22c541-ded0-47fa-8877-83a4c2d16227"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1.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3.xml><?xml version="1.0" encoding="utf-8"?>
<ds:datastoreItem xmlns:ds="http://schemas.openxmlformats.org/officeDocument/2006/customXml" ds:itemID="{689260D6-B6B3-49EB-B7BA-F472BA6A8BA1}">
  <ds:schemaRefs>
    <ds:schemaRef ds:uri="http://schemas.microsoft.com/sharepoint/v3/contenttype/forms"/>
  </ds:schemaRefs>
</ds:datastoreItem>
</file>

<file path=customXml/itemProps14.xml><?xml version="1.0" encoding="utf-8"?>
<ds:datastoreItem xmlns:ds="http://schemas.openxmlformats.org/officeDocument/2006/customXml" ds:itemID="{BBBD849F-7879-4748-B9BA-455CDDECCA4D}">
  <ds:schemaRefs>
    <ds:schemaRef ds:uri="http://schemas.microsoft.com/sharepoint/v3/contenttype/forms"/>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9B867D90-26E8-4653-836E-AAA14774DA6A}">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8.xml><?xml version="1.0" encoding="utf-8"?>
<ds:datastoreItem xmlns:ds="http://schemas.openxmlformats.org/officeDocument/2006/customXml" ds:itemID="{ED3B47FC-4A86-4462-9CF5-F495504794E8}">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E692D73E-1478-4790-BEEC-C5C534998F40}">
  <ds:schemaRefs>
    <ds:schemaRef ds:uri="http://schemas.microsoft.com/office/2006/metadata/properties"/>
    <ds:schemaRef ds:uri="http://schemas.microsoft.com/office/2006/documentManagement/types"/>
    <ds:schemaRef ds:uri="http://purl.org/dc/elements/1.1/"/>
    <ds:schemaRef ds:uri="83cd2334-221a-48c3-9034-bfd1542dfe28"/>
    <ds:schemaRef ds:uri="http://www.w3.org/XML/1998/namespace"/>
    <ds:schemaRef ds:uri="http://schemas.openxmlformats.org/package/2006/metadata/core-properties"/>
    <ds:schemaRef ds:uri="http://purl.org/dc/terms/"/>
    <ds:schemaRef ds:uri="http://schemas.microsoft.com/office/infopath/2007/PartnerControls"/>
    <ds:schemaRef ds:uri="http://purl.org/dc/dcmitype/"/>
  </ds:schemaRefs>
</ds:datastoreItem>
</file>

<file path=customXml/itemProps20.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21.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8.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2296</TotalTime>
  <Words>370</Words>
  <Application>Microsoft Office PowerPoint</Application>
  <PresentationFormat>自訂</PresentationFormat>
  <Paragraphs>50</Paragraphs>
  <Slides>6</Slides>
  <Notes>4</Notes>
  <HiddenSlides>0</HiddenSlides>
  <MMClips>0</MMClip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WHITE TEMPLATE</vt:lpstr>
      <vt:lpstr>Working with strings 字串工作</vt:lpstr>
      <vt:lpstr>Strings can be stored in variables 字符串可以儲存在變量中</vt:lpstr>
      <vt:lpstr>You can combine strings with + 你可以使用+號组合字符串</vt:lpstr>
      <vt:lpstr>You can use functions to modify strings 你可以使用函数修改字符串</vt:lpstr>
      <vt:lpstr>The functions help us format strings we save  to files and databases, or display to users  這些函数幫助我們格式化保存到文件和數據庫中的字符串，或者顯示给用户</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KSUIE</cp:lastModifiedBy>
  <cp:revision>210</cp:revision>
  <dcterms:created xsi:type="dcterms:W3CDTF">2015-06-04T21:40:17Z</dcterms:created>
  <dcterms:modified xsi:type="dcterms:W3CDTF">2019-10-17T03:57:15Z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