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69" r:id="rId5"/>
    <p:sldId id="260" r:id="rId6"/>
    <p:sldId id="261" r:id="rId7"/>
    <p:sldId id="273" r:id="rId8"/>
    <p:sldId id="275" r:id="rId9"/>
    <p:sldId id="276" r:id="rId10"/>
    <p:sldId id="277" r:id="rId11"/>
    <p:sldId id="278" r:id="rId12"/>
    <p:sldId id="279" r:id="rId13"/>
    <p:sldId id="280" r:id="rId14"/>
    <p:sldId id="282" r:id="rId15"/>
    <p:sldId id="268" r:id="rId16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esum" initials="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74A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7" autoAdjust="0"/>
    <p:restoredTop sz="94660"/>
  </p:normalViewPr>
  <p:slideViewPr>
    <p:cSldViewPr snapToGrid="0">
      <p:cViewPr varScale="1">
        <p:scale>
          <a:sx n="81" d="100"/>
          <a:sy n="81" d="100"/>
        </p:scale>
        <p:origin x="734" y="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gs" Target="tags/tag14.xml"/><Relationship Id="rId20" Type="http://schemas.openxmlformats.org/officeDocument/2006/relationships/commentAuthors" Target="commentAuthors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8-06T18:20:24.126" idx="1">
    <p:pos x="10" y="10"/>
    <p:text/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27D29B-8246-40CC-959B-9CF5062B5C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C1D209-15BE-41A6-87C8-809E88311E4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大家好，很荣幸能够参加第四期 ysyx 心得分享会，我是李子龙，来自杭州电子科技大学，参加</a:t>
            </a:r>
            <a:r>
              <a:rPr lang="en-US" altLang="zh-CN" dirty="0"/>
              <a:t>ysyx</a:t>
            </a:r>
            <a:r>
              <a:rPr lang="zh-CN" altLang="en-US" dirty="0"/>
              <a:t>的时候刚刚本科</a:t>
            </a:r>
            <a:r>
              <a:rPr lang="zh-CN" altLang="en-US" dirty="0"/>
              <a:t>毕业，目前是研一。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C1D209-15BE-41A6-87C8-809E88311E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在参加 ysyx 之前，我写软件比较多，经常是脑子里有一个大概的想法就开始写程序了，靠 debug 来完善程序。当我把这种思路带入到硬件设计时，遇到了前所未有的困难，寸步难行。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在接入总线时，我没有理清楚总线与各个流水线之间的关系，凭着感觉写代码，折磨了一个多星期也没有任何进展，最终只能推翻重写。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而在设计多周期乘除法时，我吸取了前面的教训，没有一开始就开始写代码，而是先学习和思考，构建自己的设计蓝图，理解整个框架后，才开始写代码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虽然可能需要花一两个星期去学习，去构建蓝图，但最终将蓝图变为 verilog 代码的时间只需要一个下午。并且整个过程是非常顺畅的。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这种方式也让我更加明白了硬件描述语言的本质。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1. 接入总线时 （反例）</a:t>
            </a:r>
            <a:endParaRPr lang="zh-CN" altLang="en-US"/>
          </a:p>
          <a:p>
            <a:r>
              <a:rPr lang="zh-CN" altLang="en-US"/>
              <a:t>2. 多周期乘除法设计（正例）</a:t>
            </a:r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在参加 ysyx 之前，我写软件比较多，经常是脑子里有一个大概的想法就开始写程序了，靠 debug 来完善程序。当我把这种思路带入到硬件设计时，遇到了前所未有的困难，寸步难行。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在接入总线时，我没有理清楚总线与各个流水线之间的关系，凭着感觉写代码，折磨了一个多星期也没有任何进展，最终只能推翻重写。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而在设计多周期乘除法时，我吸取了前面的教训，没有一开始就开始写代码，而是先学习和思考，构建自己的设计蓝图，理解整个框架后，才开始写代码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虽然可能需要花一两个星期去学习，去构建蓝图，但最终将蓝图变为 verilog 代码的时间只需要一个下午。并且整个过程是非常顺畅的。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这种方式也让我更加明白了硬件描述语言的本质。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1. 接入总线时 （反例）</a:t>
            </a:r>
            <a:endParaRPr lang="zh-CN" altLang="en-US"/>
          </a:p>
          <a:p>
            <a:r>
              <a:rPr lang="zh-CN" altLang="en-US"/>
              <a:t>2. 多周期乘除法设计（正例）</a:t>
            </a:r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在参加 ysyx 之前，我写软件比较多，经常是脑子里有一个大概的想法就开始写程序了，靠 debug 来完善程序。当我把这种思路带入到硬件设计时，遇到了前所未有的困难，寸步难行。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在接入总线时，我没有理清楚总线与各个流水线之间的关系，凭着感觉写代码，折磨了一个多星期也没有任何进展，最终只能推翻重写。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而在设计多周期乘除法时，我吸取了前面的教训，没有一开始就开始写代码，而是先学习和思考，构建自己的设计蓝图，理解整个框架后，才开始写代码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虽然可能需要花一两个星期去学习，去构建蓝图，但最终将蓝图变为 verilog 代码的时间只需要一个下午。并且整个过程是非常顺畅的。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这种方式也让我更加明白了硬件描述语言的本质。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1. 接入总线时 （反例）</a:t>
            </a:r>
            <a:endParaRPr lang="zh-CN" altLang="en-US"/>
          </a:p>
          <a:p>
            <a:r>
              <a:rPr lang="zh-CN" altLang="en-US"/>
              <a:t>2. 多周期乘除法设计（正例）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在参加 ysyx  之前，我一直都是在嵌入式领域学习，一次偶然的机会购买了一块 risc-v 的开发板，吸引了我对</a:t>
            </a:r>
            <a:r>
              <a:rPr lang="en-US" altLang="zh-CN"/>
              <a:t> riscv </a:t>
            </a:r>
            <a:r>
              <a:rPr lang="zh-CN" altLang="en-US"/>
              <a:t>的兴趣，在开发板不断编写各种程序进行测试，想知道</a:t>
            </a:r>
            <a:r>
              <a:rPr lang="en-US" altLang="zh-CN"/>
              <a:t> riscv </a:t>
            </a:r>
            <a:r>
              <a:rPr lang="zh-CN" altLang="en-US"/>
              <a:t>指令集有什么不同。在 了解 RISC</a:t>
            </a:r>
            <a:r>
              <a:rPr lang="en-US" altLang="zh-CN"/>
              <a:t>V</a:t>
            </a:r>
            <a:r>
              <a:rPr lang="zh-CN" altLang="en-US"/>
              <a:t> 的过程中，得知了 ysyx 计划，便报名参与。从 2022</a:t>
            </a:r>
            <a:r>
              <a:rPr lang="en-US" altLang="zh-CN"/>
              <a:t> 6 </a:t>
            </a:r>
            <a:r>
              <a:rPr lang="zh-CN" altLang="en-US"/>
              <a:t>月 到 2022</a:t>
            </a:r>
            <a:r>
              <a:rPr lang="en-US" altLang="zh-CN"/>
              <a:t> 11 </a:t>
            </a:r>
            <a:r>
              <a:rPr lang="zh-CN" altLang="en-US"/>
              <a:t>月，用了五个月的时间</a:t>
            </a:r>
            <a:r>
              <a:rPr lang="en-US" altLang="zh-CN"/>
              <a:t> </a:t>
            </a:r>
            <a:r>
              <a:rPr lang="zh-CN" altLang="en-US"/>
              <a:t>从</a:t>
            </a:r>
            <a:r>
              <a:rPr lang="en-US" altLang="zh-CN"/>
              <a:t> 0 </a:t>
            </a:r>
            <a:r>
              <a:rPr lang="zh-CN" altLang="en-US"/>
              <a:t>开始学习设计</a:t>
            </a:r>
            <a:r>
              <a:rPr lang="en-US" altLang="zh-CN"/>
              <a:t> riscv </a:t>
            </a:r>
            <a:r>
              <a:rPr lang="zh-CN" altLang="en-US"/>
              <a:t>处理器，并最终达到了</a:t>
            </a:r>
            <a:r>
              <a:rPr lang="en-US" altLang="zh-CN"/>
              <a:t> ysyx </a:t>
            </a:r>
            <a:r>
              <a:rPr lang="zh-CN" altLang="en-US"/>
              <a:t>的流片</a:t>
            </a:r>
            <a:r>
              <a:rPr lang="zh-CN" altLang="en-US"/>
              <a:t>指标。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在 ysyx 的学习过程中，我有 </a:t>
            </a:r>
            <a:r>
              <a:rPr lang="en-US" altLang="zh-CN"/>
              <a:t>2 </a:t>
            </a:r>
            <a:r>
              <a:rPr lang="zh-CN" altLang="en-US"/>
              <a:t>点心得想和大家分享一下。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第一点：先完成后完美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在参加 ysyx 之前，我从没有进行过 CPU 的设计，对 verilog 语言也是一窍不通。ysyx 学习曲线非常好，不断的引导着我向着下一个目标前进。其中先完成后完美的思想，深深的影响了我以后的学习方式。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ysyx 最开始先引导我设计一个最简单的单周期处理器，然后在此基础上不断的的添加各种功能进行性能优化，最终实现一个比较复杂的处理器，达到</a:t>
            </a:r>
            <a:r>
              <a:rPr lang="en-US" altLang="zh-CN"/>
              <a:t> ysyx </a:t>
            </a:r>
            <a:r>
              <a:rPr lang="zh-CN" altLang="en-US"/>
              <a:t>的</a:t>
            </a:r>
            <a:r>
              <a:rPr lang="zh-CN" altLang="en-US"/>
              <a:t>设计目标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先让系统跑起来，再不断优化，再让系统跑起来，这是一个正向激励的过程。</a:t>
            </a:r>
            <a:endParaRPr lang="zh-CN" altLang="en-US"/>
          </a:p>
          <a:p>
            <a:r>
              <a:rPr lang="zh-CN" altLang="en-US"/>
              <a:t>在学习分支预测时，我将先完成后完美的思想运用到我的学习过程中，从一个不带分支预测的处理器开始，首先添加静态分支预测，将数据通路打通，再改造为</a:t>
            </a:r>
            <a:r>
              <a:rPr lang="en-US" altLang="zh-CN"/>
              <a:t> 2-bit </a:t>
            </a:r>
            <a:r>
              <a:rPr lang="zh-CN" altLang="en-US"/>
              <a:t>饱和分支预测器，最后不断优化，达到设计</a:t>
            </a:r>
            <a:r>
              <a:rPr lang="zh-CN" altLang="en-US"/>
              <a:t>目标。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这样从简单到负责，不仅简化了设计难度，更能够让我对比不同设计直接的区别。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在参加 ysyx 之前，我写软件比较多，经常是脑子里有一个大概的想法就开始写程序了，靠 debug 来完善程序。当我把这种思路带入到硬件设计时，遇到了前所未有的困难，寸步难行。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在接入总线时，我没有理清楚总线与各个流水线之间的关系，凭着感觉写代码，折磨了一个多星期也没有任何进展，最终只能推翻重写。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而在设计多周期乘除法时，我吸取了前面的教训，没有一开始就开始写代码，而是先学习和思考，构建自己的设计蓝图，理解整个框架后，才开始写代码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虽然可能需要花一两个星期去学习，去构建蓝图，但最终将蓝图变为 verilog 代码的时间只需要一个下午。并且整个过程是非常顺畅的。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这种方式也让我更加明白了硬件描述语言的本质。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1. 接入总线时 （反例）</a:t>
            </a:r>
            <a:endParaRPr lang="zh-CN" altLang="en-US"/>
          </a:p>
          <a:p>
            <a:r>
              <a:rPr lang="zh-CN" altLang="en-US"/>
              <a:t>2. 多周期乘除法设计（正例）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在参加 ysyx 之前，我写软件比较多，经常是脑子里有一个大概的想法就开始写程序了，靠 debug 来完善程序。当我把这种思路带入到硬件设计时，遇到了前所未有的困难，寸步难行。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在接入总线时，我没有理清楚总线与各个流水线之间的关系，凭着感觉写代码，折磨了一个多星期也没有任何进展，最终只能推翻重写。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而在设计多周期乘除法时，我吸取了前面的教训，没有一开始就开始写代码，而是先学习和思考，构建自己的设计蓝图，理解整个框架后，才开始写代码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虽然可能需要花一两个星期去学习，去构建蓝图，但最终将蓝图变为 verilog 代码的时间只需要一个下午。并且整个过程是非常顺畅的。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这种方式也让我更加明白了硬件描述语言的本质。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1. 接入总线时 （反例）</a:t>
            </a:r>
            <a:endParaRPr lang="zh-CN" altLang="en-US"/>
          </a:p>
          <a:p>
            <a:r>
              <a:rPr lang="zh-CN" altLang="en-US"/>
              <a:t>2. 多周期乘除法设计（正例）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在参加 ysyx 之前，我写软件比较多，经常是脑子里有一个大概的想法就开始写程序了，靠 debug 来完善程序。当我把这种思路带入到硬件设计时，遇到了前所未有的困难，寸步难行。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在接入总线时，我没有理清楚总线与各个流水线之间的关系，凭着感觉写代码，折磨了一个多星期也没有任何进展，最终只能推翻重写。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而在设计多周期乘除法时，我吸取了前面的教训，没有一开始就开始写代码，而是先学习和思考，构建自己的设计蓝图，理解整个框架后，才开始写代码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虽然可能需要花一两个星期去学习，去构建蓝图，但最终将蓝图变为 verilog 代码的时间只需要一个下午。并且整个过程是非常顺畅的。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这种方式也让我更加明白了硬件描述语言的本质。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1. 接入总线时 （反例）</a:t>
            </a:r>
            <a:endParaRPr lang="zh-CN" altLang="en-US"/>
          </a:p>
          <a:p>
            <a:r>
              <a:rPr lang="zh-CN" altLang="en-US"/>
              <a:t>2. 多周期乘除法设计（正例）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在参加 ysyx 之前，我写软件比较多，经常是脑子里有一个大概的想法就开始写程序了，靠 debug 来完善程序。当我把这种思路带入到硬件设计时，遇到了前所未有的困难，寸步难行。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在接入总线时，我没有理清楚总线与各个流水线之间的关系，凭着感觉写代码，折磨了一个多星期也没有任何进展，最终只能推翻重写。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而在设计多周期乘除法时，我吸取了前面的教训，没有一开始就开始写代码，而是先学习和思考，构建自己的设计蓝图，理解整个框架后，才开始写代码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虽然可能需要花一两个星期去学习，去构建蓝图，但最终将蓝图变为 verilog 代码的时间只需要一个下午。并且整个过程是非常顺畅的。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这种方式也让我更加明白了硬件描述语言的本质。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1. 接入总线时 （反例）</a:t>
            </a:r>
            <a:endParaRPr lang="zh-CN" altLang="en-US"/>
          </a:p>
          <a:p>
            <a:r>
              <a:rPr lang="zh-CN" altLang="en-US"/>
              <a:t>2. 多周期乘除法设计（正例）</a:t>
            </a: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在参加 ysyx 之前，我写软件比较多，经常是脑子里有一个大概的想法就开始写程序了，靠 debug 来完善程序。当我把这种思路带入到硬件设计时，遇到了前所未有的困难，寸步难行。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在接入总线时，我没有理清楚总线与各个流水线之间的关系，凭着感觉写代码，折磨了一个多星期也没有任何进展，最终只能推翻重写。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而在设计多周期乘除法时，我吸取了前面的教训，没有一开始就开始写代码，而是先学习和思考，构建自己的设计蓝图，理解整个框架后，才开始写代码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虽然可能需要花一两个星期去学习，去构建蓝图，但最终将蓝图变为 verilog 代码的时间只需要一个下午。并且整个过程是非常顺畅的。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这种方式也让我更加明白了硬件描述语言的本质。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1. 接入总线时 （反例）</a:t>
            </a:r>
            <a:endParaRPr lang="zh-CN" altLang="en-US"/>
          </a:p>
          <a:p>
            <a:r>
              <a:rPr lang="zh-CN" altLang="en-US"/>
              <a:t>2. 多周期乘除法设计（正例）</a:t>
            </a:r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在参加 ysyx 之前，我写软件比较多，经常是脑子里有一个大概的想法就开始写程序了，靠 debug 来完善程序。当我把这种思路带入到硬件设计时，遇到了前所未有的困难，寸步难行。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在接入总线时，我没有理清楚总线与各个流水线之间的关系，凭着感觉写代码，折磨了一个多星期也没有任何进展，最终只能推翻重写。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而在设计多周期乘除法时，我吸取了前面的教训，没有一开始就开始写代码，而是先学习和思考，构建自己的设计蓝图，理解整个框架后，才开始写代码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虽然可能需要花一两个星期去学习，去构建蓝图，但最终将蓝图变为 verilog 代码的时间只需要一个下午。并且整个过程是非常顺畅的。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这种方式也让我更加明白了硬件描述语言的本质。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1. 接入总线时 （反例）</a:t>
            </a:r>
            <a:endParaRPr lang="zh-CN" altLang="en-US"/>
          </a:p>
          <a:p>
            <a:r>
              <a:rPr lang="zh-CN" altLang="en-US"/>
              <a:t>2. 多周期乘除法设计（正例）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83068-7908-4C2F-9A79-8A05A5BCE11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D81B6-6C22-474A-83C6-8CC96056FC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83068-7908-4C2F-9A79-8A05A5BCE11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D81B6-6C22-474A-83C6-8CC96056FC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83068-7908-4C2F-9A79-8A05A5BCE11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D81B6-6C22-474A-83C6-8CC96056FC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83068-7908-4C2F-9A79-8A05A5BCE11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D81B6-6C22-474A-83C6-8CC96056FC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83068-7908-4C2F-9A79-8A05A5BCE11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D81B6-6C22-474A-83C6-8CC96056FC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83068-7908-4C2F-9A79-8A05A5BCE11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D81B6-6C22-474A-83C6-8CC96056FC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83068-7908-4C2F-9A79-8A05A5BCE11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D81B6-6C22-474A-83C6-8CC96056FC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83068-7908-4C2F-9A79-8A05A5BCE11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D81B6-6C22-474A-83C6-8CC96056FC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83068-7908-4C2F-9A79-8A05A5BCE11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D81B6-6C22-474A-83C6-8CC96056FC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83068-7908-4C2F-9A79-8A05A5BCE11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D81B6-6C22-474A-83C6-8CC96056FC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83068-7908-4C2F-9A79-8A05A5BCE11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D81B6-6C22-474A-83C6-8CC96056FC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83068-7908-4C2F-9A79-8A05A5BCE11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D81B6-6C22-474A-83C6-8CC96056FCB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png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png"/><Relationship Id="rId2" Type="http://schemas.openxmlformats.org/officeDocument/2006/relationships/tags" Target="../tags/tag13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comments" Target="../comments/comment1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/>
          <a:srcRect l="8666"/>
          <a:stretch>
            <a:fillRect/>
          </a:stretch>
        </p:blipFill>
        <p:spPr>
          <a:xfrm>
            <a:off x="195580" y="162560"/>
            <a:ext cx="2188845" cy="172339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0" y="2324814"/>
            <a:ext cx="12192000" cy="1599565"/>
          </a:xfrm>
          <a:prstGeom prst="rect">
            <a:avLst/>
          </a:prstGeom>
          <a:solidFill>
            <a:srgbClr val="0174AB"/>
          </a:solidFill>
        </p:spPr>
        <p:txBody>
          <a:bodyPr wrap="square" rtlCol="0">
            <a:spAutoFit/>
          </a:bodyPr>
          <a:lstStyle/>
          <a:p>
            <a:pPr algn="ctr"/>
            <a:endParaRPr lang="en-US" altLang="zh-CN" sz="1600" dirty="0">
              <a:solidFill>
                <a:schemeClr val="bg1"/>
              </a:solidFill>
            </a:endParaRPr>
          </a:p>
          <a:p>
            <a:pPr algn="ctr"/>
            <a:r>
              <a:rPr lang="en-US" altLang="zh-CN" sz="6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CVA6</a:t>
            </a:r>
            <a:r>
              <a:rPr lang="zh-CN" altLang="en-US" sz="6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微架构设计分享</a:t>
            </a:r>
            <a:endParaRPr lang="en-US" altLang="zh-CN" sz="6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752429" y="5277431"/>
            <a:ext cx="3116580" cy="1337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 algn="l" fontAlgn="auto">
              <a:lnSpc>
                <a:spcPct val="150000"/>
              </a:lnSpc>
            </a:pPr>
            <a:r>
              <a:rPr lang="zh-CN" altLang="en-US" spc="3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开源处理器核移植项目组</a:t>
            </a:r>
            <a:endParaRPr lang="zh-CN" altLang="en-US" spc="3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 algn="l" fontAlgn="auto">
              <a:lnSpc>
                <a:spcPct val="150000"/>
              </a:lnSpc>
            </a:pPr>
            <a:r>
              <a:rPr lang="zh-CN" altLang="en-US" spc="3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讲者</a:t>
            </a:r>
            <a:r>
              <a:rPr lang="en-US" altLang="zh-CN" spc="3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 </a:t>
            </a:r>
            <a:r>
              <a:rPr lang="zh-CN" altLang="en-US" spc="3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李子龙</a:t>
            </a:r>
            <a:endParaRPr lang="en-US" altLang="zh-CN" spc="3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 algn="l" fontAlgn="auto">
              <a:lnSpc>
                <a:spcPct val="150000"/>
              </a:lnSpc>
            </a:pPr>
            <a:r>
              <a:rPr lang="zh-CN" altLang="en-US" spc="3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日期</a:t>
            </a:r>
            <a:r>
              <a:rPr lang="en-US" altLang="zh-CN" spc="3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 </a:t>
            </a:r>
            <a:r>
              <a:rPr lang="en-US" spc="3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2023</a:t>
            </a:r>
            <a:r>
              <a:rPr lang="zh-CN" altLang="en-US" spc="3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年</a:t>
            </a:r>
            <a:r>
              <a:rPr lang="en-US" altLang="zh-CN" spc="3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8</a:t>
            </a:r>
            <a:r>
              <a:rPr lang="zh-CN" altLang="en-US" spc="3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月</a:t>
            </a:r>
            <a:r>
              <a:rPr lang="en-US" altLang="zh-CN" spc="3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</a:t>
            </a:r>
            <a:r>
              <a:rPr lang="zh-CN" altLang="en-US" spc="3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日</a:t>
            </a:r>
            <a:endParaRPr lang="zh-CN" altLang="en-US" spc="3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6146" name="Picture 3" descr="C:\Users\黄洁洁\Desktop\PPT素材\logo.pn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8927465" y="162560"/>
            <a:ext cx="2900680" cy="703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6187" y="191871"/>
            <a:ext cx="10515600" cy="1117166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9.CVA6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后端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Commit Stage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81263" y="1236650"/>
            <a:ext cx="1138668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3" descr="C:\Users\黄洁洁\Desktop\PPT素材\logo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684895" y="312420"/>
            <a:ext cx="2900680" cy="703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文本框 7"/>
          <p:cNvSpPr txBox="1"/>
          <p:nvPr/>
        </p:nvSpPr>
        <p:spPr>
          <a:xfrm>
            <a:off x="3176270" y="1764030"/>
            <a:ext cx="837628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  <a:sym typeface="+mn-ea"/>
              </a:rPr>
              <a:t>主要功能：</a:t>
            </a:r>
            <a:endParaRPr lang="zh-CN" altLang="en-US" b="1">
              <a:latin typeface="思源宋体 CN" panose="02020400000000000000" charset="-122"/>
              <a:ea typeface="思源宋体 CN" panose="02020400000000000000" charset="-122"/>
              <a:cs typeface="思源宋体 CN" panose="02020400000000000000" charset="-122"/>
              <a:sym typeface="+mn-ea"/>
            </a:endParaRPr>
          </a:p>
          <a:p>
            <a:pPr algn="l"/>
            <a:r>
              <a:rPr lang="en-US" altLang="zh-CN">
                <a:solidFill>
                  <a:schemeClr val="tx1"/>
                </a:solidFill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  <a:sym typeface="+mn-ea"/>
              </a:rPr>
              <a:t>+ </a:t>
            </a:r>
            <a:r>
              <a:rPr lang="zh-CN" altLang="en-US">
                <a:solidFill>
                  <a:schemeClr val="tx1"/>
                </a:solidFill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  <a:sym typeface="+mn-ea"/>
              </a:rPr>
              <a:t>读取</a:t>
            </a:r>
            <a:r>
              <a:rPr lang="en-US" altLang="zh-CN">
                <a:solidFill>
                  <a:schemeClr val="tx1"/>
                </a:solidFill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  <a:sym typeface="+mn-ea"/>
              </a:rPr>
              <a:t> </a:t>
            </a:r>
            <a:r>
              <a:rPr lang="en-US" altLang="zh-CN" b="1">
                <a:solidFill>
                  <a:srgbClr val="FF0000"/>
                </a:solidFill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  <a:sym typeface="+mn-ea"/>
              </a:rPr>
              <a:t>Scoreboard </a:t>
            </a:r>
            <a:r>
              <a:rPr lang="zh-CN" altLang="en-US">
                <a:solidFill>
                  <a:schemeClr val="tx1"/>
                </a:solidFill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  <a:sym typeface="+mn-ea"/>
              </a:rPr>
              <a:t>中</a:t>
            </a:r>
            <a:r>
              <a:rPr lang="en-US" altLang="zh-CN">
                <a:solidFill>
                  <a:schemeClr val="tx1"/>
                </a:solidFill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  <a:sym typeface="+mn-ea"/>
              </a:rPr>
              <a:t> </a:t>
            </a:r>
            <a:r>
              <a:rPr lang="en-US" altLang="zh-CN" b="1">
                <a:solidFill>
                  <a:srgbClr val="FF0000"/>
                </a:solidFill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  <a:sym typeface="+mn-ea"/>
              </a:rPr>
              <a:t>FIFO</a:t>
            </a:r>
            <a:r>
              <a:rPr lang="en-US" altLang="zh-CN">
                <a:solidFill>
                  <a:schemeClr val="tx1"/>
                </a:solidFill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  <a:sym typeface="+mn-ea"/>
              </a:rPr>
              <a:t> </a:t>
            </a:r>
            <a:r>
              <a:rPr lang="zh-CN" altLang="en-US">
                <a:solidFill>
                  <a:schemeClr val="tx1"/>
                </a:solidFill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  <a:sym typeface="+mn-ea"/>
              </a:rPr>
              <a:t>的底部的</a:t>
            </a:r>
            <a:r>
              <a:rPr lang="en-US" altLang="zh-CN">
                <a:solidFill>
                  <a:schemeClr val="tx1"/>
                </a:solidFill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  <a:sym typeface="+mn-ea"/>
              </a:rPr>
              <a:t> </a:t>
            </a:r>
            <a:r>
              <a:rPr lang="en-US" altLang="zh-CN" b="1">
                <a:solidFill>
                  <a:srgbClr val="FF0000"/>
                </a:solidFill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  <a:sym typeface="+mn-ea"/>
              </a:rPr>
              <a:t>scoreboard_entry_t</a:t>
            </a:r>
            <a:r>
              <a:rPr lang="zh-CN" altLang="en-US">
                <a:solidFill>
                  <a:schemeClr val="tx1"/>
                </a:solidFill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  <a:sym typeface="+mn-ea"/>
              </a:rPr>
              <a:t>，根据其中的</a:t>
            </a:r>
            <a:r>
              <a:rPr lang="en-US" altLang="zh-CN">
                <a:solidFill>
                  <a:schemeClr val="tx1"/>
                </a:solidFill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  <a:sym typeface="+mn-ea"/>
              </a:rPr>
              <a:t> </a:t>
            </a:r>
            <a:r>
              <a:rPr lang="en-US" altLang="zh-CN" b="1">
                <a:solidFill>
                  <a:srgbClr val="FF0000"/>
                </a:solidFill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  <a:sym typeface="+mn-ea"/>
              </a:rPr>
              <a:t>result </a:t>
            </a:r>
            <a:r>
              <a:rPr lang="zh-CN" altLang="en-US">
                <a:solidFill>
                  <a:schemeClr val="tx1"/>
                </a:solidFill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  <a:sym typeface="+mn-ea"/>
              </a:rPr>
              <a:t>和</a:t>
            </a:r>
            <a:r>
              <a:rPr lang="en-US" altLang="zh-CN">
                <a:solidFill>
                  <a:schemeClr val="tx1"/>
                </a:solidFill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  <a:sym typeface="+mn-ea"/>
              </a:rPr>
              <a:t> </a:t>
            </a:r>
            <a:r>
              <a:rPr lang="en-US" altLang="zh-CN" b="1">
                <a:solidFill>
                  <a:srgbClr val="FF0000"/>
                </a:solidFill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  <a:sym typeface="+mn-ea"/>
              </a:rPr>
              <a:t>rd </a:t>
            </a:r>
            <a:r>
              <a:rPr lang="zh-CN" altLang="en-US">
                <a:solidFill>
                  <a:schemeClr val="tx1"/>
                </a:solidFill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  <a:sym typeface="+mn-ea"/>
              </a:rPr>
              <a:t>将结果写入寄存器中。</a:t>
            </a:r>
            <a:endParaRPr lang="zh-CN" altLang="en-US">
              <a:solidFill>
                <a:schemeClr val="tx1"/>
              </a:solidFill>
              <a:latin typeface="思源宋体 CN" panose="02020400000000000000" charset="-122"/>
              <a:ea typeface="思源宋体 CN" panose="02020400000000000000" charset="-122"/>
              <a:cs typeface="思源宋体 CN" panose="02020400000000000000" charset="-122"/>
              <a:sym typeface="+mn-ea"/>
            </a:endParaRPr>
          </a:p>
          <a:p>
            <a:pPr algn="l"/>
            <a:r>
              <a:rPr lang="en-US" altLang="zh-CN">
                <a:solidFill>
                  <a:schemeClr val="tx1"/>
                </a:solidFill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  <a:sym typeface="+mn-ea"/>
              </a:rPr>
              <a:t>+ </a:t>
            </a:r>
            <a:r>
              <a:rPr lang="zh-CN" altLang="en-US">
                <a:solidFill>
                  <a:schemeClr val="tx1"/>
                </a:solidFill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  <a:sym typeface="+mn-ea"/>
              </a:rPr>
              <a:t>判断</a:t>
            </a:r>
            <a:r>
              <a:rPr lang="en-US" altLang="zh-CN">
                <a:solidFill>
                  <a:schemeClr val="tx1"/>
                </a:solidFill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  <a:sym typeface="+mn-ea"/>
              </a:rPr>
              <a:t> </a:t>
            </a:r>
            <a:r>
              <a:rPr lang="en-US" altLang="zh-CN" b="1">
                <a:solidFill>
                  <a:srgbClr val="FF0000"/>
                </a:solidFill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  <a:sym typeface="+mn-ea"/>
              </a:rPr>
              <a:t>scoreboard_entry</a:t>
            </a:r>
            <a:r>
              <a:rPr lang="en-US" altLang="zh-CN">
                <a:solidFill>
                  <a:schemeClr val="tx1"/>
                </a:solidFill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  <a:sym typeface="+mn-ea"/>
              </a:rPr>
              <a:t>_t </a:t>
            </a:r>
            <a:r>
              <a:rPr lang="zh-CN" altLang="en-US">
                <a:solidFill>
                  <a:schemeClr val="tx1"/>
                </a:solidFill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  <a:sym typeface="+mn-ea"/>
              </a:rPr>
              <a:t>中</a:t>
            </a:r>
            <a:r>
              <a:rPr lang="en-US" altLang="zh-CN">
                <a:solidFill>
                  <a:schemeClr val="tx1"/>
                </a:solidFill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  <a:sym typeface="+mn-ea"/>
              </a:rPr>
              <a:t> </a:t>
            </a:r>
            <a:r>
              <a:rPr lang="zh-CN" altLang="en-US">
                <a:solidFill>
                  <a:schemeClr val="tx1"/>
                </a:solidFill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  <a:sym typeface="+mn-ea"/>
              </a:rPr>
              <a:t>是否发生了</a:t>
            </a:r>
            <a:r>
              <a:rPr lang="en-US" altLang="zh-CN">
                <a:solidFill>
                  <a:schemeClr val="tx1"/>
                </a:solidFill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  <a:sym typeface="+mn-ea"/>
              </a:rPr>
              <a:t> </a:t>
            </a:r>
            <a:r>
              <a:rPr lang="en-US" altLang="zh-CN" b="1">
                <a:solidFill>
                  <a:srgbClr val="FF0000"/>
                </a:solidFill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  <a:sym typeface="+mn-ea"/>
              </a:rPr>
              <a:t>exception</a:t>
            </a:r>
            <a:r>
              <a:rPr lang="zh-CN" altLang="en-US">
                <a:solidFill>
                  <a:schemeClr val="tx1"/>
                </a:solidFill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  <a:sym typeface="+mn-ea"/>
              </a:rPr>
              <a:t>，进行异常跳转</a:t>
            </a:r>
            <a:endParaRPr lang="zh-CN" altLang="en-US">
              <a:solidFill>
                <a:schemeClr val="tx1"/>
              </a:solidFill>
              <a:latin typeface="思源宋体 CN" panose="02020400000000000000" charset="-122"/>
              <a:ea typeface="思源宋体 CN" panose="02020400000000000000" charset="-122"/>
              <a:cs typeface="思源宋体 CN" panose="02020400000000000000" charset="-122"/>
              <a:sym typeface="+mn-ea"/>
            </a:endParaRPr>
          </a:p>
          <a:p>
            <a:pPr algn="l"/>
            <a:r>
              <a:rPr lang="en-US" altLang="zh-CN">
                <a:solidFill>
                  <a:schemeClr val="tx1"/>
                </a:solidFill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  <a:sym typeface="+mn-ea"/>
              </a:rPr>
              <a:t>+ </a:t>
            </a:r>
            <a:r>
              <a:rPr lang="zh-CN" altLang="en-US">
                <a:solidFill>
                  <a:schemeClr val="tx1"/>
                </a:solidFill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  <a:sym typeface="+mn-ea"/>
              </a:rPr>
              <a:t>判断是否发生了中断，进行中断跳转</a:t>
            </a:r>
            <a:endParaRPr lang="zh-CN" altLang="en-US">
              <a:solidFill>
                <a:schemeClr val="tx1"/>
              </a:solidFill>
              <a:latin typeface="思源宋体 CN" panose="02020400000000000000" charset="-122"/>
              <a:ea typeface="思源宋体 CN" panose="02020400000000000000" charset="-122"/>
              <a:cs typeface="思源宋体 CN" panose="02020400000000000000" charset="-122"/>
              <a:sym typeface="+mn-ea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l="76427" t="2134" r="269" b="-2134"/>
          <a:stretch>
            <a:fillRect/>
          </a:stretch>
        </p:blipFill>
        <p:spPr>
          <a:xfrm>
            <a:off x="1134745" y="1236345"/>
            <a:ext cx="1983740" cy="571436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176270" y="3767455"/>
            <a:ext cx="832802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tx1"/>
                </a:solidFill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</a:rPr>
              <a:t>特殊处理的地方：</a:t>
            </a:r>
            <a:endParaRPr lang="zh-CN" altLang="en-US" b="1">
              <a:solidFill>
                <a:schemeClr val="tx1"/>
              </a:solidFill>
              <a:latin typeface="思源宋体 CN" panose="02020400000000000000" charset="-122"/>
              <a:ea typeface="思源宋体 CN" panose="02020400000000000000" charset="-122"/>
              <a:cs typeface="思源宋体 CN" panose="02020400000000000000" charset="-122"/>
            </a:endParaRPr>
          </a:p>
          <a:p>
            <a:r>
              <a:rPr lang="en-US" altLang="zh-CN"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</a:rPr>
              <a:t>+ </a:t>
            </a:r>
            <a:r>
              <a:rPr lang="zh-CN" altLang="en-US"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</a:rPr>
              <a:t>若需要提交的指令是一个</a:t>
            </a:r>
            <a:r>
              <a:rPr lang="en-US" altLang="zh-CN"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</a:rPr>
              <a:t>Store</a:t>
            </a:r>
            <a:r>
              <a:rPr lang="zh-CN" altLang="en-US"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</a:rPr>
              <a:t>操作，进行实际上的</a:t>
            </a:r>
            <a:r>
              <a:rPr lang="en-US" altLang="zh-CN"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</a:rPr>
              <a:t>Store</a:t>
            </a:r>
            <a:r>
              <a:rPr lang="zh-CN" altLang="en-US"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</a:rPr>
              <a:t>过过程</a:t>
            </a:r>
            <a:endParaRPr lang="zh-CN" altLang="en-US">
              <a:latin typeface="思源宋体 CN" panose="02020400000000000000" charset="-122"/>
              <a:ea typeface="思源宋体 CN" panose="02020400000000000000" charset="-122"/>
              <a:cs typeface="思源宋体 CN" panose="02020400000000000000" charset="-122"/>
            </a:endParaRPr>
          </a:p>
          <a:p>
            <a:r>
              <a:rPr lang="en-US" altLang="zh-CN"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  <a:sym typeface="+mn-ea"/>
              </a:rPr>
              <a:t>+ </a:t>
            </a:r>
            <a:r>
              <a:rPr lang="zh-CN" altLang="en-US"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  <a:sym typeface="+mn-ea"/>
              </a:rPr>
              <a:t>若需要提交的指令是一个</a:t>
            </a:r>
            <a:r>
              <a:rPr lang="en-US" altLang="zh-CN"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  <a:sym typeface="+mn-ea"/>
              </a:rPr>
              <a:t>CSR</a:t>
            </a:r>
            <a:r>
              <a:rPr lang="zh-CN" altLang="en-US"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  <a:sym typeface="+mn-ea"/>
              </a:rPr>
              <a:t>操作，进行实际上的</a:t>
            </a:r>
            <a:r>
              <a:rPr lang="en-US" altLang="zh-CN"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  <a:sym typeface="+mn-ea"/>
              </a:rPr>
              <a:t>CSR</a:t>
            </a:r>
            <a:r>
              <a:rPr lang="zh-CN" altLang="en-US"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  <a:sym typeface="+mn-ea"/>
              </a:rPr>
              <a:t>的修改</a:t>
            </a:r>
            <a:endParaRPr lang="zh-CN" altLang="en-US">
              <a:latin typeface="思源宋体 CN" panose="02020400000000000000" charset="-122"/>
              <a:ea typeface="思源宋体 CN" panose="02020400000000000000" charset="-122"/>
              <a:cs typeface="思源宋体 CN" panose="02020400000000000000" charset="-122"/>
            </a:endParaRPr>
          </a:p>
          <a:p>
            <a:endParaRPr lang="zh-CN" altLang="en-US">
              <a:latin typeface="思源宋体 CN" panose="02020400000000000000" charset="-122"/>
              <a:ea typeface="思源宋体 CN" panose="02020400000000000000" charset="-122"/>
              <a:cs typeface="思源宋体 CN" panose="02020400000000000000" charset="-122"/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6187" y="191871"/>
            <a:ext cx="10515600" cy="1117166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10.CVA6 </a:t>
            </a:r>
            <a:r>
              <a:rPr 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ScoreBoard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工程流程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81263" y="1236650"/>
            <a:ext cx="1138668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3" descr="C:\Users\黄洁洁\Desktop\PPT素材\logo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684895" y="312420"/>
            <a:ext cx="2900680" cy="703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640" y="1308735"/>
            <a:ext cx="3874135" cy="549719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490720" y="1456690"/>
            <a:ext cx="723138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</a:rPr>
              <a:t>ScoreBoard </a:t>
            </a:r>
            <a:r>
              <a:rPr lang="zh-CN" altLang="en-US" b="1"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</a:rPr>
              <a:t>介绍</a:t>
            </a:r>
            <a:endParaRPr lang="zh-CN" altLang="en-US" b="1">
              <a:latin typeface="思源宋体 CN" panose="02020400000000000000" charset="-122"/>
              <a:ea typeface="思源宋体 CN" panose="02020400000000000000" charset="-122"/>
              <a:cs typeface="思源宋体 CN" panose="02020400000000000000" charset="-122"/>
            </a:endParaRPr>
          </a:p>
          <a:p>
            <a:pPr algn="l"/>
            <a:r>
              <a:rPr lang="en-US" altLang="zh-CN"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</a:rPr>
              <a:t>+ </a:t>
            </a:r>
            <a:r>
              <a:rPr lang="en-US" altLang="zh-CN" b="1">
                <a:solidFill>
                  <a:srgbClr val="FF0000"/>
                </a:solidFill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</a:rPr>
              <a:t>ScoreBoard</a:t>
            </a:r>
            <a:r>
              <a:rPr lang="en-US" altLang="zh-CN"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</a:rPr>
              <a:t> </a:t>
            </a:r>
            <a:r>
              <a:rPr lang="zh-CN" altLang="en-US"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</a:rPr>
              <a:t>中有一个</a:t>
            </a:r>
            <a:r>
              <a:rPr lang="en-US" altLang="zh-CN" b="1">
                <a:solidFill>
                  <a:srgbClr val="FF0000"/>
                </a:solidFill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</a:rPr>
              <a:t>FIFO</a:t>
            </a:r>
            <a:r>
              <a:rPr lang="zh-CN" altLang="en-US"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</a:rPr>
              <a:t>，用于存储</a:t>
            </a:r>
            <a:r>
              <a:rPr lang="en-US" altLang="zh-CN"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</a:rPr>
              <a:t> </a:t>
            </a:r>
            <a:r>
              <a:rPr lang="en-US" altLang="zh-CN" b="1">
                <a:solidFill>
                  <a:srgbClr val="FF0000"/>
                </a:solidFill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  <a:sym typeface="+mn-ea"/>
              </a:rPr>
              <a:t>scoreboard_entry_t</a:t>
            </a:r>
            <a:endParaRPr lang="en-US" altLang="zh-CN" b="1">
              <a:solidFill>
                <a:srgbClr val="FF0000"/>
              </a:solidFill>
              <a:latin typeface="思源宋体 CN" panose="02020400000000000000" charset="-122"/>
              <a:ea typeface="思源宋体 CN" panose="02020400000000000000" charset="-122"/>
              <a:cs typeface="思源宋体 CN" panose="02020400000000000000" charset="-122"/>
              <a:sym typeface="+mn-ea"/>
            </a:endParaRPr>
          </a:p>
          <a:p>
            <a:pPr algn="l"/>
            <a:r>
              <a:rPr lang="en-US" altLang="zh-CN"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</a:rPr>
              <a:t>   + </a:t>
            </a:r>
            <a:r>
              <a:rPr lang="en-US" altLang="zh-CN" b="1">
                <a:solidFill>
                  <a:srgbClr val="FF0000"/>
                </a:solidFill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</a:rPr>
              <a:t>issue </a:t>
            </a:r>
            <a:r>
              <a:rPr lang="zh-CN" altLang="en-US"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</a:rPr>
              <a:t>阶段进行</a:t>
            </a:r>
            <a:r>
              <a:rPr lang="en-US" altLang="zh-CN"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</a:rPr>
              <a:t> push</a:t>
            </a:r>
            <a:r>
              <a:rPr lang="zh-CN" altLang="en-US"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</a:rPr>
              <a:t>，</a:t>
            </a:r>
            <a:r>
              <a:rPr lang="en-US" altLang="zh-CN" b="1">
                <a:solidFill>
                  <a:srgbClr val="FF0000"/>
                </a:solidFill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</a:rPr>
              <a:t>commit </a:t>
            </a:r>
            <a:r>
              <a:rPr lang="zh-CN" altLang="en-US"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</a:rPr>
              <a:t>阶段进行</a:t>
            </a:r>
            <a:r>
              <a:rPr lang="en-US" altLang="zh-CN"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</a:rPr>
              <a:t> pop</a:t>
            </a:r>
            <a:endParaRPr lang="en-US" altLang="zh-CN">
              <a:latin typeface="思源宋体 CN" panose="02020400000000000000" charset="-122"/>
              <a:ea typeface="思源宋体 CN" panose="02020400000000000000" charset="-122"/>
              <a:cs typeface="思源宋体 CN" panose="02020400000000000000" charset="-122"/>
            </a:endParaRPr>
          </a:p>
          <a:p>
            <a:pPr algn="l"/>
            <a:r>
              <a:rPr lang="en-US" altLang="zh-CN"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</a:rPr>
              <a:t>   + </a:t>
            </a:r>
            <a:r>
              <a:rPr lang="en-US" altLang="zh-CN" b="1">
                <a:solidFill>
                  <a:srgbClr val="FF0000"/>
                </a:solidFill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</a:rPr>
              <a:t>ex </a:t>
            </a:r>
            <a:r>
              <a:rPr lang="zh-CN" altLang="en-US"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</a:rPr>
              <a:t>阶段会对</a:t>
            </a:r>
            <a:r>
              <a:rPr lang="en-US" altLang="zh-CN"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</a:rPr>
              <a:t>FIFO</a:t>
            </a:r>
            <a:r>
              <a:rPr lang="zh-CN" altLang="en-US"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</a:rPr>
              <a:t>中具体的</a:t>
            </a:r>
            <a:r>
              <a:rPr lang="en-US" altLang="zh-CN"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</a:rPr>
              <a:t> </a:t>
            </a:r>
            <a:r>
              <a:rPr lang="en-US" altLang="zh-CN" b="1">
                <a:solidFill>
                  <a:srgbClr val="FF0000"/>
                </a:solidFill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  <a:sym typeface="+mn-ea"/>
              </a:rPr>
              <a:t>scoreboard_entry_t</a:t>
            </a:r>
            <a:r>
              <a:rPr lang="en-US" altLang="zh-CN">
                <a:solidFill>
                  <a:schemeClr val="tx1"/>
                </a:solidFill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  <a:sym typeface="+mn-ea"/>
              </a:rPr>
              <a:t> </a:t>
            </a:r>
            <a:r>
              <a:rPr lang="zh-CN" altLang="en-US">
                <a:solidFill>
                  <a:schemeClr val="tx1"/>
                </a:solidFill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  <a:sym typeface="+mn-ea"/>
              </a:rPr>
              <a:t>中的</a:t>
            </a:r>
            <a:r>
              <a:rPr lang="en-US" altLang="zh-CN">
                <a:solidFill>
                  <a:schemeClr val="tx1"/>
                </a:solidFill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  <a:sym typeface="+mn-ea"/>
              </a:rPr>
              <a:t> </a:t>
            </a:r>
            <a:r>
              <a:rPr lang="en-US" altLang="zh-CN" b="1">
                <a:solidFill>
                  <a:srgbClr val="FF0000"/>
                </a:solidFill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  <a:sym typeface="+mn-ea"/>
              </a:rPr>
              <a:t>result </a:t>
            </a:r>
            <a:r>
              <a:rPr lang="zh-CN" altLang="en-US">
                <a:solidFill>
                  <a:schemeClr val="tx1"/>
                </a:solidFill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  <a:sym typeface="+mn-ea"/>
              </a:rPr>
              <a:t>和</a:t>
            </a:r>
            <a:endParaRPr lang="zh-CN" altLang="en-US">
              <a:solidFill>
                <a:schemeClr val="tx1"/>
              </a:solidFill>
              <a:latin typeface="思源宋体 CN" panose="02020400000000000000" charset="-122"/>
              <a:ea typeface="思源宋体 CN" panose="02020400000000000000" charset="-122"/>
              <a:cs typeface="思源宋体 CN" panose="02020400000000000000" charset="-122"/>
              <a:sym typeface="+mn-ea"/>
            </a:endParaRPr>
          </a:p>
          <a:p>
            <a:pPr algn="l"/>
            <a:r>
              <a:rPr lang="en-US" altLang="zh-CN" b="1">
                <a:solidFill>
                  <a:srgbClr val="FF0000"/>
                </a:solidFill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  <a:sym typeface="+mn-ea"/>
              </a:rPr>
              <a:t>valid </a:t>
            </a:r>
            <a:r>
              <a:rPr lang="zh-CN" altLang="en-US">
                <a:solidFill>
                  <a:schemeClr val="tx1"/>
                </a:solidFill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  <a:sym typeface="+mn-ea"/>
              </a:rPr>
              <a:t>进行修改</a:t>
            </a:r>
            <a:endParaRPr lang="zh-CN" altLang="en-US">
              <a:solidFill>
                <a:schemeClr val="tx1"/>
              </a:solidFill>
              <a:latin typeface="思源宋体 CN" panose="02020400000000000000" charset="-122"/>
              <a:ea typeface="思源宋体 CN" panose="02020400000000000000" charset="-122"/>
              <a:cs typeface="思源宋体 CN" panose="02020400000000000000" charset="-122"/>
              <a:sym typeface="+mn-ea"/>
            </a:endParaRPr>
          </a:p>
          <a:p>
            <a:pPr algn="l"/>
            <a:r>
              <a:rPr lang="en-US" altLang="zh-CN">
                <a:solidFill>
                  <a:schemeClr val="tx1"/>
                </a:solidFill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  <a:sym typeface="+mn-ea"/>
              </a:rPr>
              <a:t>   + ScoreBoard </a:t>
            </a:r>
            <a:r>
              <a:rPr lang="zh-CN" altLang="en-US">
                <a:solidFill>
                  <a:schemeClr val="tx1"/>
                </a:solidFill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  <a:sym typeface="+mn-ea"/>
              </a:rPr>
              <a:t>中有一个</a:t>
            </a:r>
            <a:r>
              <a:rPr lang="en-US" altLang="zh-CN">
                <a:solidFill>
                  <a:schemeClr val="tx1"/>
                </a:solidFill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  <a:sym typeface="+mn-ea"/>
              </a:rPr>
              <a:t> 32 bit </a:t>
            </a:r>
            <a:r>
              <a:rPr lang="zh-CN" altLang="en-US">
                <a:solidFill>
                  <a:schemeClr val="tx1"/>
                </a:solidFill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  <a:sym typeface="+mn-ea"/>
              </a:rPr>
              <a:t>的</a:t>
            </a:r>
            <a:r>
              <a:rPr lang="en-US" altLang="zh-CN">
                <a:solidFill>
                  <a:schemeClr val="tx1"/>
                </a:solidFill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  <a:sym typeface="+mn-ea"/>
              </a:rPr>
              <a:t> </a:t>
            </a:r>
            <a:r>
              <a:rPr lang="en-US" altLang="zh-CN" b="1">
                <a:solidFill>
                  <a:srgbClr val="FF0000"/>
                </a:solidFill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  <a:sym typeface="+mn-ea"/>
              </a:rPr>
              <a:t>Destination Register</a:t>
            </a:r>
            <a:r>
              <a:rPr lang="zh-CN" altLang="en-US">
                <a:solidFill>
                  <a:schemeClr val="tx1"/>
                </a:solidFill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  <a:sym typeface="+mn-ea"/>
              </a:rPr>
              <a:t>，用于记录</a:t>
            </a:r>
            <a:r>
              <a:rPr lang="en-US" altLang="zh-CN">
                <a:solidFill>
                  <a:schemeClr val="tx1"/>
                </a:solidFill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  <a:sym typeface="+mn-ea"/>
              </a:rPr>
              <a:t>32</a:t>
            </a:r>
            <a:r>
              <a:rPr lang="zh-CN" altLang="en-US">
                <a:solidFill>
                  <a:schemeClr val="tx1"/>
                </a:solidFill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  <a:sym typeface="+mn-ea"/>
              </a:rPr>
              <a:t>个寄存器是否需要被写入</a:t>
            </a:r>
            <a:endParaRPr lang="zh-CN" altLang="en-US">
              <a:solidFill>
                <a:schemeClr val="tx1"/>
              </a:solidFill>
              <a:latin typeface="思源宋体 CN" panose="02020400000000000000" charset="-122"/>
              <a:ea typeface="思源宋体 CN" panose="02020400000000000000" charset="-122"/>
              <a:cs typeface="思源宋体 CN" panose="02020400000000000000" charset="-122"/>
              <a:sym typeface="+mn-ea"/>
            </a:endParaRPr>
          </a:p>
          <a:p>
            <a:pPr algn="l"/>
            <a:r>
              <a:rPr lang="en-US" altLang="zh-CN">
                <a:solidFill>
                  <a:schemeClr val="tx1"/>
                </a:solidFill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  <a:sym typeface="+mn-ea"/>
              </a:rPr>
              <a:t>   + </a:t>
            </a:r>
            <a:r>
              <a:rPr lang="zh-CN" altLang="en-US">
                <a:solidFill>
                  <a:schemeClr val="tx1"/>
                </a:solidFill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  <a:sym typeface="+mn-ea"/>
              </a:rPr>
              <a:t>在</a:t>
            </a:r>
            <a:r>
              <a:rPr lang="en-US" altLang="zh-CN">
                <a:solidFill>
                  <a:schemeClr val="tx1"/>
                </a:solidFill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  <a:sym typeface="+mn-ea"/>
              </a:rPr>
              <a:t> </a:t>
            </a:r>
            <a:r>
              <a:rPr lang="en-US" altLang="zh-CN" b="1">
                <a:solidFill>
                  <a:srgbClr val="FF0000"/>
                </a:solidFill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  <a:sym typeface="+mn-ea"/>
              </a:rPr>
              <a:t>issue </a:t>
            </a:r>
            <a:r>
              <a:rPr lang="zh-CN" altLang="en-US">
                <a:solidFill>
                  <a:schemeClr val="tx1"/>
                </a:solidFill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  <a:sym typeface="+mn-ea"/>
              </a:rPr>
              <a:t>阶段进行置</a:t>
            </a:r>
            <a:r>
              <a:rPr lang="en-US" altLang="zh-CN">
                <a:solidFill>
                  <a:schemeClr val="tx1"/>
                </a:solidFill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  <a:sym typeface="+mn-ea"/>
              </a:rPr>
              <a:t> 1</a:t>
            </a:r>
            <a:r>
              <a:rPr lang="zh-CN" altLang="en-US">
                <a:solidFill>
                  <a:schemeClr val="tx1"/>
                </a:solidFill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  <a:sym typeface="+mn-ea"/>
              </a:rPr>
              <a:t>，在</a:t>
            </a:r>
            <a:r>
              <a:rPr lang="en-US" altLang="zh-CN">
                <a:solidFill>
                  <a:schemeClr val="tx1"/>
                </a:solidFill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  <a:sym typeface="+mn-ea"/>
              </a:rPr>
              <a:t> </a:t>
            </a:r>
            <a:r>
              <a:rPr lang="en-US" altLang="zh-CN" b="1">
                <a:solidFill>
                  <a:srgbClr val="FF0000"/>
                </a:solidFill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  <a:sym typeface="+mn-ea"/>
              </a:rPr>
              <a:t>commit </a:t>
            </a:r>
            <a:r>
              <a:rPr lang="zh-CN" altLang="en-US">
                <a:solidFill>
                  <a:schemeClr val="tx1"/>
                </a:solidFill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  <a:sym typeface="+mn-ea"/>
              </a:rPr>
              <a:t>阶段进行置</a:t>
            </a:r>
            <a:r>
              <a:rPr lang="en-US" altLang="zh-CN">
                <a:solidFill>
                  <a:schemeClr val="tx1"/>
                </a:solidFill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  <a:sym typeface="+mn-ea"/>
              </a:rPr>
              <a:t> 0</a:t>
            </a:r>
            <a:endParaRPr lang="en-US" altLang="zh-CN">
              <a:solidFill>
                <a:schemeClr val="tx1"/>
              </a:solidFill>
              <a:latin typeface="思源宋体 CN" panose="02020400000000000000" charset="-122"/>
              <a:ea typeface="思源宋体 CN" panose="02020400000000000000" charset="-122"/>
              <a:cs typeface="思源宋体 CN" panose="02020400000000000000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560570" y="4068445"/>
            <a:ext cx="75965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  <a:sym typeface="+mn-ea"/>
              </a:rPr>
              <a:t>Destination Register </a:t>
            </a:r>
            <a:r>
              <a:rPr lang="zh-CN" altLang="en-US" b="1"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  <a:sym typeface="+mn-ea"/>
              </a:rPr>
              <a:t>的作用</a:t>
            </a:r>
            <a:endParaRPr lang="zh-CN" altLang="en-US" b="1">
              <a:latin typeface="思源宋体 CN" panose="02020400000000000000" charset="-122"/>
              <a:ea typeface="思源宋体 CN" panose="02020400000000000000" charset="-122"/>
              <a:cs typeface="思源宋体 CN" panose="02020400000000000000" charset="-122"/>
              <a:sym typeface="+mn-ea"/>
            </a:endParaRPr>
          </a:p>
          <a:p>
            <a:pPr algn="l"/>
            <a:r>
              <a:rPr lang="en-US" altLang="zh-CN"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  <a:sym typeface="+mn-ea"/>
              </a:rPr>
              <a:t>+ </a:t>
            </a:r>
            <a:r>
              <a:rPr lang="zh-CN" altLang="en-US"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  <a:sym typeface="+mn-ea"/>
              </a:rPr>
              <a:t>用于记录已经发射的指令需要写入的寄存器，判断是否存在</a:t>
            </a:r>
            <a:r>
              <a:rPr lang="en-US" altLang="zh-CN"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  <a:sym typeface="+mn-ea"/>
              </a:rPr>
              <a:t> RAW</a:t>
            </a:r>
            <a:r>
              <a:rPr lang="zh-CN" altLang="en-US"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  <a:sym typeface="+mn-ea"/>
              </a:rPr>
              <a:t>、</a:t>
            </a:r>
            <a:r>
              <a:rPr lang="en-US" altLang="zh-CN"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  <a:sym typeface="+mn-ea"/>
              </a:rPr>
              <a:t>WAW</a:t>
            </a:r>
            <a:r>
              <a:rPr lang="zh-CN" altLang="en-US"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  <a:sym typeface="+mn-ea"/>
              </a:rPr>
              <a:t>冒险</a:t>
            </a:r>
            <a:endParaRPr lang="zh-CN" altLang="en-US">
              <a:latin typeface="思源宋体 CN" panose="02020400000000000000" charset="-122"/>
              <a:ea typeface="思源宋体 CN" panose="02020400000000000000" charset="-122"/>
              <a:cs typeface="思源宋体 CN" panose="02020400000000000000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643755" y="5295265"/>
            <a:ext cx="17830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chemeClr val="tx1"/>
                </a:solidFill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</a:rPr>
              <a:t>更多高级功能：</a:t>
            </a:r>
            <a:endParaRPr lang="en-US" altLang="zh-CN" b="1">
              <a:solidFill>
                <a:schemeClr val="tx1"/>
              </a:solidFill>
              <a:latin typeface="思源宋体 CN" panose="02020400000000000000" charset="-122"/>
              <a:ea typeface="思源宋体 CN" panose="02020400000000000000" charset="-122"/>
              <a:cs typeface="思源宋体 CN" panose="02020400000000000000" charset="-122"/>
            </a:endParaRPr>
          </a:p>
          <a:p>
            <a:r>
              <a:rPr lang="en-US" altLang="zh-CN"/>
              <a:t>+ </a:t>
            </a:r>
            <a:r>
              <a:rPr lang="zh-CN" altLang="en-US">
                <a:ea typeface="宋体" charset="0"/>
              </a:rPr>
              <a:t>寄存器重命名</a:t>
            </a:r>
            <a:endParaRPr lang="zh-CN" altLang="en-US">
              <a:ea typeface="宋体" charset="0"/>
            </a:endParaRPr>
          </a:p>
          <a:p>
            <a:r>
              <a:rPr lang="en-US" altLang="zh-CN">
                <a:ea typeface="宋体" charset="0"/>
              </a:rPr>
              <a:t>+ </a:t>
            </a:r>
            <a:r>
              <a:rPr lang="zh-CN" altLang="en-US">
                <a:ea typeface="宋体" charset="0"/>
              </a:rPr>
              <a:t>多提交</a:t>
            </a:r>
            <a:endParaRPr lang="zh-CN" altLang="en-US">
              <a:ea typeface="宋体" charset="0"/>
            </a:endParaRPr>
          </a:p>
          <a:p>
            <a:r>
              <a:rPr lang="en-US" altLang="zh-CN">
                <a:ea typeface="宋体" charset="0"/>
              </a:rPr>
              <a:t>......</a:t>
            </a:r>
            <a:endParaRPr lang="en-US" altLang="zh-CN">
              <a:ea typeface="宋体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6187" y="191871"/>
            <a:ext cx="10515600" cy="1117166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11.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总结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81263" y="1236650"/>
            <a:ext cx="1138668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3" descr="C:\Users\黄洁洁\Desktop\PPT素材\logo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684895" y="312420"/>
            <a:ext cx="2900680" cy="703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4480" y="1274445"/>
            <a:ext cx="8086090" cy="545592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370570" y="1939290"/>
            <a:ext cx="380301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latin typeface="思源宋体 CN" panose="02020400000000000000" charset="-122"/>
                <a:ea typeface="思源宋体 CN" panose="02020400000000000000" charset="-122"/>
              </a:rPr>
              <a:t>心得：</a:t>
            </a:r>
            <a:endParaRPr lang="zh-CN" altLang="en-US" b="1">
              <a:latin typeface="思源宋体 CN" panose="02020400000000000000" charset="-122"/>
              <a:ea typeface="思源宋体 CN" panose="02020400000000000000" charset="-122"/>
            </a:endParaRPr>
          </a:p>
          <a:p>
            <a:r>
              <a:rPr lang="en-US" altLang="zh-CN">
                <a:latin typeface="思源宋体 CN" panose="02020400000000000000" charset="-122"/>
                <a:ea typeface="思源宋体 CN" panose="02020400000000000000" charset="-122"/>
              </a:rPr>
              <a:t>+ </a:t>
            </a:r>
            <a:r>
              <a:rPr lang="zh-CN" altLang="en-US">
                <a:latin typeface="思源宋体 CN" panose="02020400000000000000" charset="-122"/>
                <a:ea typeface="思源宋体 CN" panose="02020400000000000000" charset="-122"/>
              </a:rPr>
              <a:t>网络上的二手资料需要细心甄别</a:t>
            </a:r>
            <a:endParaRPr lang="zh-CN" altLang="en-US">
              <a:latin typeface="思源宋体 CN" panose="02020400000000000000" charset="-122"/>
              <a:ea typeface="思源宋体 CN" panose="02020400000000000000" charset="-122"/>
            </a:endParaRPr>
          </a:p>
          <a:p>
            <a:r>
              <a:rPr lang="en-US" altLang="zh-CN">
                <a:latin typeface="思源宋体 CN" panose="02020400000000000000" charset="-122"/>
                <a:ea typeface="思源宋体 CN" panose="02020400000000000000" charset="-122"/>
              </a:rPr>
              <a:t>+ </a:t>
            </a:r>
            <a:r>
              <a:rPr lang="zh-CN" altLang="en-US">
                <a:latin typeface="思源宋体 CN" panose="02020400000000000000" charset="-122"/>
                <a:ea typeface="思源宋体 CN" panose="02020400000000000000" charset="-122"/>
              </a:rPr>
              <a:t>文档可能会过时，但源码不会过时</a:t>
            </a:r>
            <a:endParaRPr lang="zh-CN" altLang="en-US">
              <a:latin typeface="思源宋体 CN" panose="02020400000000000000" charset="-122"/>
              <a:ea typeface="思源宋体 CN" panose="02020400000000000000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/>
          <a:srcRect l="8666"/>
          <a:stretch>
            <a:fillRect/>
          </a:stretch>
        </p:blipFill>
        <p:spPr>
          <a:xfrm>
            <a:off x="453813" y="162702"/>
            <a:ext cx="2563239" cy="201831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0" y="2785189"/>
            <a:ext cx="12192000" cy="1599565"/>
          </a:xfrm>
          <a:prstGeom prst="rect">
            <a:avLst/>
          </a:prstGeom>
          <a:solidFill>
            <a:srgbClr val="0174AB"/>
          </a:solidFill>
        </p:spPr>
        <p:txBody>
          <a:bodyPr wrap="square" rtlCol="0">
            <a:spAutoFit/>
          </a:bodyPr>
          <a:lstStyle/>
          <a:p>
            <a:pPr algn="ctr"/>
            <a:endParaRPr lang="en-US" altLang="zh-CN" sz="1600" dirty="0">
              <a:solidFill>
                <a:schemeClr val="bg1"/>
              </a:solidFill>
            </a:endParaRPr>
          </a:p>
          <a:p>
            <a:pPr algn="ctr"/>
            <a:r>
              <a:rPr lang="zh-CN" altLang="en-US" sz="6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谢谢</a:t>
            </a:r>
            <a:endParaRPr lang="en-US" altLang="zh-CN" sz="6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146" name="Picture 3" descr="C:\Users\黄洁洁\Desktop\PPT素材\logo.pn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8843010" y="272415"/>
            <a:ext cx="2900680" cy="703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6187" y="191871"/>
            <a:ext cx="10515600" cy="1117166"/>
          </a:xfrm>
        </p:spPr>
        <p:txBody>
          <a:bodyPr/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en-US" b="1" dirty="0"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</a:rPr>
              <a:t>CVA6 </a:t>
            </a:r>
            <a:r>
              <a:rPr lang="zh-CN" altLang="en-US" b="1" dirty="0"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</a:rPr>
              <a:t>简单介绍</a:t>
            </a:r>
            <a:endParaRPr lang="zh-CN" altLang="en-US" b="1" dirty="0">
              <a:latin typeface="思源宋体 CN" panose="02020400000000000000" charset="-122"/>
              <a:ea typeface="思源宋体 CN" panose="02020400000000000000" charset="-122"/>
              <a:cs typeface="思源宋体 CN" panose="02020400000000000000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81263" y="1236650"/>
            <a:ext cx="1138668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3" descr="C:\Users\黄洁洁\Desktop\PPT素材\logo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967470" y="361950"/>
            <a:ext cx="2900680" cy="703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文本框 6"/>
          <p:cNvSpPr txBox="1"/>
          <p:nvPr/>
        </p:nvSpPr>
        <p:spPr>
          <a:xfrm>
            <a:off x="6251575" y="1664335"/>
            <a:ext cx="5991860" cy="51079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000" b="1"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</a:rPr>
              <a:t>CVA6 </a:t>
            </a:r>
            <a:r>
              <a:rPr lang="zh-CN" altLang="en-US" sz="2000" b="1"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</a:rPr>
              <a:t>是一个</a:t>
            </a:r>
            <a:r>
              <a:rPr lang="zh-CN" altLang="en-US" sz="2000" b="1">
                <a:solidFill>
                  <a:srgbClr val="FF0000"/>
                </a:solidFill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</a:rPr>
              <a:t>顺序单发</a:t>
            </a:r>
            <a:r>
              <a:rPr lang="zh-CN" altLang="en-US" sz="2000" b="1"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</a:rPr>
              <a:t>六级流水线</a:t>
            </a:r>
            <a:r>
              <a:rPr lang="zh-CN" altLang="en-US" sz="2000" b="1">
                <a:solidFill>
                  <a:srgbClr val="FF0000"/>
                </a:solidFill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</a:rPr>
              <a:t>标量</a:t>
            </a:r>
            <a:r>
              <a:rPr lang="zh-CN" altLang="en-US" sz="2000" b="1"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</a:rPr>
              <a:t>处理器</a:t>
            </a:r>
            <a:endParaRPr lang="zh-CN" altLang="en-US" sz="2000" b="1">
              <a:latin typeface="思源宋体 CN" panose="02020400000000000000" charset="-122"/>
              <a:ea typeface="思源宋体 CN" panose="02020400000000000000" charset="-122"/>
              <a:cs typeface="思源宋体 CN" panose="02020400000000000000" charset="-122"/>
            </a:endParaRPr>
          </a:p>
          <a:p>
            <a:pPr algn="l"/>
            <a:r>
              <a:rPr lang="en-US" altLang="zh-CN"/>
              <a:t>+ </a:t>
            </a:r>
            <a:r>
              <a:rPr lang="zh-CN" altLang="en-US">
                <a:ea typeface="宋体" charset="0"/>
              </a:rPr>
              <a:t>实现指令集：RV64IMAFDC(RV64GC)</a:t>
            </a:r>
            <a:endParaRPr lang="zh-CN" altLang="en-US">
              <a:ea typeface="宋体" charset="0"/>
            </a:endParaRPr>
          </a:p>
          <a:p>
            <a:pPr algn="l"/>
            <a:r>
              <a:rPr lang="en-US" altLang="zh-CN">
                <a:ea typeface="宋体" charset="0"/>
              </a:rPr>
              <a:t>	         </a:t>
            </a:r>
            <a:r>
              <a:rPr lang="zh-CN" altLang="en-US">
                <a:ea typeface="宋体" charset="0"/>
              </a:rPr>
              <a:t>特权模式：</a:t>
            </a:r>
            <a:r>
              <a:rPr lang="en-US" altLang="zh-CN">
                <a:ea typeface="宋体" charset="0"/>
              </a:rPr>
              <a:t>M</a:t>
            </a:r>
            <a:r>
              <a:rPr lang="zh-CN" altLang="en-US">
                <a:ea typeface="宋体" charset="0"/>
              </a:rPr>
              <a:t>、</a:t>
            </a:r>
            <a:r>
              <a:rPr lang="en-US" altLang="zh-CN">
                <a:ea typeface="宋体" charset="0"/>
              </a:rPr>
              <a:t>S</a:t>
            </a:r>
            <a:r>
              <a:rPr lang="zh-CN" altLang="en-US">
                <a:ea typeface="宋体" charset="0"/>
              </a:rPr>
              <a:t>、</a:t>
            </a:r>
            <a:r>
              <a:rPr lang="en-US" altLang="zh-CN">
                <a:ea typeface="宋体" charset="0"/>
              </a:rPr>
              <a:t>U</a:t>
            </a:r>
            <a:endParaRPr lang="zh-CN" altLang="en-US">
              <a:ea typeface="宋体" charset="0"/>
            </a:endParaRPr>
          </a:p>
          <a:p>
            <a:pPr algn="l"/>
            <a:endParaRPr lang="zh-CN" altLang="en-US">
              <a:ea typeface="宋体" charset="0"/>
            </a:endParaRPr>
          </a:p>
          <a:p>
            <a:pPr algn="l"/>
            <a:r>
              <a:rPr lang="en-US" altLang="zh-CN">
                <a:ea typeface="宋体" charset="0"/>
              </a:rPr>
              <a:t>+ </a:t>
            </a:r>
            <a:r>
              <a:rPr lang="zh-CN" altLang="en-US">
                <a:ea typeface="宋体" charset="0"/>
              </a:rPr>
              <a:t>六级流水线：PC Generation—PC生成级</a:t>
            </a:r>
            <a:endParaRPr lang="zh-CN" altLang="en-US">
              <a:ea typeface="宋体" charset="0"/>
            </a:endParaRPr>
          </a:p>
          <a:p>
            <a:pPr algn="l"/>
            <a:r>
              <a:rPr lang="en-US" altLang="zh-CN">
                <a:ea typeface="宋体" charset="0"/>
              </a:rPr>
              <a:t>	         </a:t>
            </a:r>
            <a:r>
              <a:rPr lang="zh-CN" altLang="en-US">
                <a:ea typeface="宋体" charset="0"/>
              </a:rPr>
              <a:t>Instruction Fetch—取指级</a:t>
            </a:r>
            <a:endParaRPr lang="zh-CN" altLang="en-US">
              <a:ea typeface="宋体" charset="0"/>
            </a:endParaRPr>
          </a:p>
          <a:p>
            <a:pPr algn="l"/>
            <a:r>
              <a:rPr lang="en-US" altLang="zh-CN">
                <a:ea typeface="宋体" charset="0"/>
              </a:rPr>
              <a:t>	         </a:t>
            </a:r>
            <a:r>
              <a:rPr lang="zh-CN" altLang="en-US">
                <a:ea typeface="宋体" charset="0"/>
              </a:rPr>
              <a:t>Instruction Decode—指令译码级</a:t>
            </a:r>
            <a:endParaRPr lang="zh-CN" altLang="en-US">
              <a:ea typeface="宋体" charset="0"/>
            </a:endParaRPr>
          </a:p>
          <a:p>
            <a:pPr algn="l"/>
            <a:r>
              <a:rPr lang="en-US" altLang="zh-CN">
                <a:ea typeface="宋体" charset="0"/>
              </a:rPr>
              <a:t>                     </a:t>
            </a:r>
            <a:r>
              <a:rPr lang="zh-CN" altLang="en-US">
                <a:ea typeface="宋体" charset="0"/>
              </a:rPr>
              <a:t>Issue—指令发射级</a:t>
            </a:r>
            <a:endParaRPr lang="zh-CN" altLang="en-US">
              <a:ea typeface="宋体" charset="0"/>
            </a:endParaRPr>
          </a:p>
          <a:p>
            <a:pPr algn="l"/>
            <a:r>
              <a:rPr lang="en-US" altLang="zh-CN">
                <a:ea typeface="宋体" charset="0"/>
              </a:rPr>
              <a:t>                     </a:t>
            </a:r>
            <a:r>
              <a:rPr lang="zh-CN" altLang="en-US">
                <a:ea typeface="宋体" charset="0"/>
              </a:rPr>
              <a:t>Execute—指令执行级</a:t>
            </a:r>
            <a:endParaRPr lang="zh-CN" altLang="en-US">
              <a:ea typeface="宋体" charset="0"/>
            </a:endParaRPr>
          </a:p>
          <a:p>
            <a:pPr algn="l"/>
            <a:r>
              <a:rPr lang="en-US" altLang="zh-CN">
                <a:ea typeface="宋体" charset="0"/>
              </a:rPr>
              <a:t>                     </a:t>
            </a:r>
            <a:r>
              <a:rPr lang="zh-CN" altLang="en-US">
                <a:ea typeface="宋体" charset="0"/>
              </a:rPr>
              <a:t>Commit—指令提交级</a:t>
            </a:r>
            <a:endParaRPr lang="zh-CN" altLang="en-US">
              <a:ea typeface="宋体" charset="0"/>
            </a:endParaRPr>
          </a:p>
          <a:p>
            <a:pPr algn="l"/>
            <a:endParaRPr lang="zh-CN" altLang="en-US">
              <a:ea typeface="宋体" charset="0"/>
            </a:endParaRPr>
          </a:p>
          <a:p>
            <a:pPr algn="l"/>
            <a:r>
              <a:rPr lang="en-US" altLang="zh-CN">
                <a:ea typeface="宋体" charset="0"/>
              </a:rPr>
              <a:t>+ </a:t>
            </a:r>
            <a:r>
              <a:rPr lang="zh-CN" altLang="en-US">
                <a:ea typeface="宋体" charset="0"/>
              </a:rPr>
              <a:t>分支分支预测：BTB：branch target buffer</a:t>
            </a:r>
            <a:endParaRPr lang="zh-CN" altLang="en-US">
              <a:ea typeface="宋体" charset="0"/>
            </a:endParaRPr>
          </a:p>
          <a:p>
            <a:pPr algn="l"/>
            <a:r>
              <a:rPr lang="en-US" altLang="zh-CN">
                <a:ea typeface="宋体" charset="0"/>
              </a:rPr>
              <a:t>	     	BHT：branch history table</a:t>
            </a:r>
            <a:endParaRPr lang="en-US" altLang="zh-CN">
              <a:ea typeface="宋体" charset="0"/>
            </a:endParaRPr>
          </a:p>
          <a:p>
            <a:pPr algn="l"/>
            <a:r>
              <a:rPr lang="en-US" altLang="zh-CN">
                <a:ea typeface="宋体" charset="0"/>
              </a:rPr>
              <a:t>		RAS：return address stack</a:t>
            </a:r>
            <a:endParaRPr lang="en-US" altLang="zh-CN">
              <a:ea typeface="宋体" charset="0"/>
            </a:endParaRPr>
          </a:p>
          <a:p>
            <a:pPr algn="l"/>
            <a:endParaRPr lang="en-US" altLang="zh-CN">
              <a:ea typeface="宋体" charset="0"/>
            </a:endParaRPr>
          </a:p>
          <a:p>
            <a:pPr algn="l"/>
            <a:r>
              <a:rPr lang="en-US" altLang="zh-CN">
                <a:ea typeface="宋体" charset="0"/>
              </a:rPr>
              <a:t>+ TLB </a:t>
            </a:r>
            <a:r>
              <a:rPr lang="zh-CN" altLang="en-US">
                <a:ea typeface="宋体" charset="0"/>
              </a:rPr>
              <a:t>与</a:t>
            </a:r>
            <a:r>
              <a:rPr lang="en-US" altLang="zh-CN">
                <a:ea typeface="宋体" charset="0"/>
              </a:rPr>
              <a:t> Cache</a:t>
            </a:r>
            <a:r>
              <a:rPr lang="zh-CN" altLang="en-US">
                <a:ea typeface="宋体" charset="0"/>
              </a:rPr>
              <a:t>：ITLB、DTLB、</a:t>
            </a:r>
            <a:r>
              <a:rPr lang="en-US" altLang="zh-CN">
                <a:ea typeface="宋体" charset="0"/>
              </a:rPr>
              <a:t>L1-ICache</a:t>
            </a:r>
            <a:r>
              <a:rPr lang="zh-CN" altLang="en-US">
                <a:ea typeface="宋体" charset="0"/>
              </a:rPr>
              <a:t>、</a:t>
            </a:r>
            <a:r>
              <a:rPr lang="en-US" altLang="zh-CN">
                <a:ea typeface="宋体" charset="0"/>
              </a:rPr>
              <a:t>L1-DCache</a:t>
            </a:r>
            <a:endParaRPr lang="en-US" altLang="zh-CN">
              <a:ea typeface="宋体" charset="0"/>
            </a:endParaRPr>
          </a:p>
          <a:p>
            <a:pPr algn="l"/>
            <a:endParaRPr lang="en-US" altLang="zh-CN">
              <a:ea typeface="宋体" charset="0"/>
            </a:endParaRPr>
          </a:p>
          <a:p>
            <a:pPr algn="l"/>
            <a:r>
              <a:rPr lang="en-US" altLang="zh-CN">
                <a:ea typeface="宋体" charset="0"/>
              </a:rPr>
              <a:t>+ </a:t>
            </a:r>
            <a:r>
              <a:rPr lang="zh-CN" altLang="en-US">
                <a:ea typeface="宋体" charset="0"/>
              </a:rPr>
              <a:t>操作系统支持：可以完整运行</a:t>
            </a:r>
            <a:r>
              <a:rPr lang="en-US" altLang="zh-CN">
                <a:ea typeface="宋体" charset="0"/>
              </a:rPr>
              <a:t> Linux</a:t>
            </a:r>
            <a:endParaRPr lang="en-US" altLang="zh-CN">
              <a:ea typeface="宋体" charset="0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15" y="1437640"/>
            <a:ext cx="6169660" cy="4162425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702945" y="5728970"/>
            <a:ext cx="51212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cva6 </a:t>
            </a:r>
            <a:r>
              <a:rPr lang="zh-CN" altLang="en-US">
                <a:ea typeface="宋体" charset="0"/>
              </a:rPr>
              <a:t>微架构（顺序发射，乱序执行，顺序提交）</a:t>
            </a:r>
            <a:endParaRPr lang="zh-CN" altLang="en-US">
              <a:ea typeface="宋体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65100" y="6403975"/>
            <a:ext cx="49510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https://github.com/openhwgroup/cva6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6187" y="191871"/>
            <a:ext cx="10515600" cy="1117166"/>
          </a:xfrm>
        </p:spPr>
        <p:txBody>
          <a:bodyPr/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2.YSYX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要求的五级流水线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81263" y="1236650"/>
            <a:ext cx="1138668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3" descr="C:\Users\黄洁洁\Desktop\PPT素材\logo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766810" y="349250"/>
            <a:ext cx="2900680" cy="703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rcRect b="9279"/>
          <a:stretch>
            <a:fillRect/>
          </a:stretch>
        </p:blipFill>
        <p:spPr>
          <a:xfrm>
            <a:off x="113665" y="1512570"/>
            <a:ext cx="8653145" cy="475742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867140" y="2004695"/>
            <a:ext cx="3197860" cy="175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 fontAlgn="auto">
              <a:lnSpc>
                <a:spcPct val="150000"/>
              </a:lnSpc>
            </a:pPr>
            <a:r>
              <a:rPr lang="zh-CN" altLang="en-US" sz="2400" b="1">
                <a:latin typeface="思源宋体 CN" panose="02020400000000000000" charset="-122"/>
                <a:ea typeface="思源宋体 CN" panose="02020400000000000000" charset="-122"/>
              </a:rPr>
              <a:t>特点：</a:t>
            </a:r>
            <a:endParaRPr lang="zh-CN" altLang="en-US" sz="2400" b="1">
              <a:latin typeface="思源宋体 CN" panose="02020400000000000000" charset="-122"/>
              <a:ea typeface="思源宋体 CN" panose="02020400000000000000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en-US" altLang="zh-CN" sz="1600"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</a:rPr>
              <a:t>+ </a:t>
            </a:r>
            <a:r>
              <a:rPr lang="zh-CN" altLang="en-US" sz="1600"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</a:rPr>
              <a:t>顺序发射，顺序执行，顺序提交</a:t>
            </a:r>
            <a:endParaRPr lang="en-US" altLang="zh-CN" sz="1600">
              <a:latin typeface="思源宋体 CN" panose="02020400000000000000" charset="-122"/>
              <a:ea typeface="思源宋体 CN" panose="02020400000000000000" charset="-122"/>
              <a:cs typeface="思源宋体 CN" panose="02020400000000000000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en-US" altLang="zh-CN" sz="1600"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</a:rPr>
              <a:t>+ </a:t>
            </a:r>
            <a:r>
              <a:rPr lang="zh-CN" altLang="en-US" sz="1600"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</a:rPr>
              <a:t>指令的数据通路只有一条</a:t>
            </a:r>
            <a:endParaRPr lang="zh-CN" altLang="en-US" sz="1600">
              <a:latin typeface="思源宋体 CN" panose="02020400000000000000" charset="-122"/>
              <a:ea typeface="思源宋体 CN" panose="02020400000000000000" charset="-122"/>
              <a:cs typeface="思源宋体 CN" panose="02020400000000000000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en-US" altLang="zh-CN" sz="1600"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</a:rPr>
              <a:t>+ </a:t>
            </a:r>
            <a:r>
              <a:rPr lang="zh-CN" altLang="en-US" sz="1600"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</a:rPr>
              <a:t>通过数据旁路解决数据冒险</a:t>
            </a:r>
            <a:endParaRPr lang="zh-CN" altLang="en-US" sz="1600">
              <a:latin typeface="思源宋体 CN" panose="02020400000000000000" charset="-122"/>
              <a:ea typeface="思源宋体 CN" panose="02020400000000000000" charset="-122"/>
              <a:cs typeface="思源宋体 CN" panose="02020400000000000000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6187" y="191871"/>
            <a:ext cx="10515600" cy="1117166"/>
          </a:xfrm>
        </p:spPr>
        <p:txBody>
          <a:bodyPr/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3.CVA6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的六级流水线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81263" y="1236650"/>
            <a:ext cx="1138668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3" descr="C:\Users\黄洁洁\Desktop\PPT素材\logo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684895" y="312420"/>
            <a:ext cx="2900680" cy="703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6360" y="1178560"/>
            <a:ext cx="8468995" cy="571436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684895" y="1701165"/>
            <a:ext cx="2757170" cy="29997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 fontAlgn="auto">
              <a:lnSpc>
                <a:spcPct val="150000"/>
              </a:lnSpc>
            </a:pPr>
            <a:r>
              <a:rPr lang="zh-CN" altLang="en-US" b="1">
                <a:latin typeface="思源宋体 CN" panose="02020400000000000000" charset="-122"/>
                <a:ea typeface="思源宋体 CN" panose="02020400000000000000" charset="-122"/>
                <a:sym typeface="+mn-ea"/>
              </a:rPr>
              <a:t>特点：</a:t>
            </a:r>
            <a:endParaRPr lang="zh-CN" altLang="en-US" b="1">
              <a:latin typeface="思源宋体 CN" panose="02020400000000000000" charset="-122"/>
              <a:ea typeface="思源宋体 CN" panose="02020400000000000000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en-US" altLang="zh-CN"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  <a:sym typeface="+mn-ea"/>
              </a:rPr>
              <a:t>+ </a:t>
            </a:r>
            <a:r>
              <a:rPr lang="zh-CN" altLang="en-US"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  <a:sym typeface="+mn-ea"/>
              </a:rPr>
              <a:t>顺序发射，</a:t>
            </a:r>
            <a:r>
              <a:rPr lang="zh-CN" altLang="en-US" b="1">
                <a:solidFill>
                  <a:srgbClr val="FF0000"/>
                </a:solidFill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  <a:sym typeface="+mn-ea"/>
              </a:rPr>
              <a:t>乱序</a:t>
            </a:r>
            <a:r>
              <a:rPr lang="zh-CN" altLang="en-US"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  <a:sym typeface="+mn-ea"/>
              </a:rPr>
              <a:t>执行，顺序提交</a:t>
            </a:r>
            <a:endParaRPr lang="zh-CN" altLang="en-US">
              <a:latin typeface="思源宋体 CN" panose="02020400000000000000" charset="-122"/>
              <a:ea typeface="思源宋体 CN" panose="02020400000000000000" charset="-122"/>
              <a:cs typeface="思源宋体 CN" panose="02020400000000000000" charset="-122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en-US" altLang="zh-CN"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  <a:sym typeface="+mn-ea"/>
              </a:rPr>
              <a:t>+ </a:t>
            </a:r>
            <a:r>
              <a:rPr lang="zh-CN" altLang="en-US"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  <a:sym typeface="+mn-ea"/>
              </a:rPr>
              <a:t>流水线分为前端和后端</a:t>
            </a:r>
            <a:endParaRPr lang="en-US" altLang="zh-CN">
              <a:latin typeface="思源宋体 CN" panose="02020400000000000000" charset="-122"/>
              <a:ea typeface="思源宋体 CN" panose="02020400000000000000" charset="-122"/>
              <a:cs typeface="思源宋体 CN" panose="02020400000000000000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en-US" altLang="zh-CN"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  <a:sym typeface="+mn-ea"/>
              </a:rPr>
              <a:t>+ </a:t>
            </a:r>
            <a:r>
              <a:rPr lang="zh-CN" altLang="en-US"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  <a:sym typeface="+mn-ea"/>
              </a:rPr>
              <a:t>指令的数据通路有多条</a:t>
            </a:r>
            <a:endParaRPr lang="zh-CN" altLang="en-US">
              <a:latin typeface="思源宋体 CN" panose="02020400000000000000" charset="-122"/>
              <a:ea typeface="思源宋体 CN" panose="02020400000000000000" charset="-122"/>
              <a:cs typeface="思源宋体 CN" panose="02020400000000000000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en-US" altLang="zh-CN"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  <a:sym typeface="+mn-ea"/>
              </a:rPr>
              <a:t>+ </a:t>
            </a:r>
            <a:r>
              <a:rPr lang="zh-CN" altLang="en-US"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  <a:sym typeface="+mn-ea"/>
              </a:rPr>
              <a:t>通过</a:t>
            </a:r>
            <a:r>
              <a:rPr lang="en-US" altLang="zh-CN"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  <a:sym typeface="+mn-ea"/>
              </a:rPr>
              <a:t> ScoreBoard </a:t>
            </a:r>
            <a:r>
              <a:rPr lang="zh-CN" altLang="en-US"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  <a:sym typeface="+mn-ea"/>
              </a:rPr>
              <a:t>解决数据冒险</a:t>
            </a:r>
            <a:endParaRPr lang="zh-CN" altLang="en-US">
              <a:latin typeface="思源宋体 CN" panose="02020400000000000000" charset="-122"/>
              <a:ea typeface="思源宋体 CN" panose="02020400000000000000" charset="-122"/>
              <a:cs typeface="思源宋体 CN" panose="02020400000000000000" charset="-122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6187" y="191871"/>
            <a:ext cx="10515600" cy="1117166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4.CVA6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前端设计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81263" y="1236650"/>
            <a:ext cx="1138668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3" descr="C:\Users\黄洁洁\Desktop\PPT素材\logo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684895" y="312420"/>
            <a:ext cx="2900680" cy="703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r="50851"/>
          <a:stretch>
            <a:fillRect/>
          </a:stretch>
        </p:blipFill>
        <p:spPr>
          <a:xfrm>
            <a:off x="699135" y="1143635"/>
            <a:ext cx="4162425" cy="571436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132705" y="1351915"/>
            <a:ext cx="7059295" cy="34150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</a:rPr>
              <a:t>PC Generation：</a:t>
            </a:r>
            <a:endParaRPr lang="zh-CN" altLang="en-US" b="1">
              <a:latin typeface="思源宋体 CN" panose="02020400000000000000" charset="-122"/>
              <a:ea typeface="思源宋体 CN" panose="02020400000000000000" charset="-122"/>
              <a:cs typeface="思源宋体 CN" panose="02020400000000000000" charset="-122"/>
            </a:endParaRPr>
          </a:p>
          <a:p>
            <a:pPr algn="l"/>
            <a:r>
              <a:rPr lang="en-US" altLang="zh-CN"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</a:rPr>
              <a:t>+ </a:t>
            </a:r>
            <a:r>
              <a:rPr lang="zh-CN" altLang="en-US"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</a:rPr>
              <a:t>负责生成下一条指令</a:t>
            </a:r>
            <a:r>
              <a:rPr lang="en-US" altLang="zh-CN"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</a:rPr>
              <a:t> pc</a:t>
            </a:r>
            <a:r>
              <a:rPr lang="zh-CN" altLang="en-US"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</a:rPr>
              <a:t>，</a:t>
            </a:r>
            <a:r>
              <a:rPr lang="en-US" altLang="zh-CN"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</a:rPr>
              <a:t>pc </a:t>
            </a:r>
            <a:r>
              <a:rPr lang="zh-CN" altLang="en-US"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</a:rPr>
              <a:t>来源有</a:t>
            </a:r>
            <a:endParaRPr lang="zh-CN" altLang="en-US">
              <a:latin typeface="思源宋体 CN" panose="02020400000000000000" charset="-122"/>
              <a:ea typeface="思源宋体 CN" panose="02020400000000000000" charset="-122"/>
              <a:cs typeface="思源宋体 CN" panose="02020400000000000000" charset="-122"/>
            </a:endParaRPr>
          </a:p>
          <a:p>
            <a:pPr algn="l"/>
            <a:r>
              <a:rPr lang="en-US" altLang="zh-CN"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</a:rPr>
              <a:t>	Default assignment</a:t>
            </a:r>
            <a:r>
              <a:rPr lang="zh-CN" altLang="en-US"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</a:rPr>
              <a:t>（</a:t>
            </a:r>
            <a:r>
              <a:rPr lang="en-US" altLang="zh-CN"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</a:rPr>
              <a:t>+4</a:t>
            </a:r>
            <a:r>
              <a:rPr lang="zh-CN" altLang="en-US"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</a:rPr>
              <a:t>）</a:t>
            </a:r>
            <a:endParaRPr lang="en-US" altLang="zh-CN">
              <a:latin typeface="思源宋体 CN" panose="02020400000000000000" charset="-122"/>
              <a:ea typeface="思源宋体 CN" panose="02020400000000000000" charset="-122"/>
              <a:cs typeface="思源宋体 CN" panose="02020400000000000000" charset="-122"/>
            </a:endParaRPr>
          </a:p>
          <a:p>
            <a:pPr algn="l"/>
            <a:r>
              <a:rPr lang="en-US" altLang="zh-CN"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</a:rPr>
              <a:t>	Branch Predict</a:t>
            </a:r>
            <a:endParaRPr lang="en-US" altLang="zh-CN">
              <a:latin typeface="思源宋体 CN" panose="02020400000000000000" charset="-122"/>
              <a:ea typeface="思源宋体 CN" panose="02020400000000000000" charset="-122"/>
              <a:cs typeface="思源宋体 CN" panose="02020400000000000000" charset="-122"/>
            </a:endParaRPr>
          </a:p>
          <a:p>
            <a:pPr algn="l"/>
            <a:r>
              <a:rPr lang="en-US" altLang="zh-CN"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</a:rPr>
              <a:t>	Control flow change request</a:t>
            </a:r>
            <a:endParaRPr lang="en-US" altLang="zh-CN">
              <a:latin typeface="思源宋体 CN" panose="02020400000000000000" charset="-122"/>
              <a:ea typeface="思源宋体 CN" panose="02020400000000000000" charset="-122"/>
              <a:cs typeface="思源宋体 CN" panose="02020400000000000000" charset="-122"/>
            </a:endParaRPr>
          </a:p>
          <a:p>
            <a:pPr algn="l"/>
            <a:r>
              <a:rPr lang="en-US" altLang="zh-CN"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</a:rPr>
              <a:t>	Return from environment call</a:t>
            </a:r>
            <a:endParaRPr lang="en-US" altLang="zh-CN">
              <a:latin typeface="思源宋体 CN" panose="02020400000000000000" charset="-122"/>
              <a:ea typeface="思源宋体 CN" panose="02020400000000000000" charset="-122"/>
              <a:cs typeface="思源宋体 CN" panose="02020400000000000000" charset="-122"/>
            </a:endParaRPr>
          </a:p>
          <a:p>
            <a:pPr algn="l"/>
            <a:r>
              <a:rPr lang="en-US" altLang="zh-CN"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</a:rPr>
              <a:t>	Exception/Interrupt</a:t>
            </a:r>
            <a:endParaRPr lang="en-US" altLang="zh-CN">
              <a:latin typeface="思源宋体 CN" panose="02020400000000000000" charset="-122"/>
              <a:ea typeface="思源宋体 CN" panose="02020400000000000000" charset="-122"/>
              <a:cs typeface="思源宋体 CN" panose="02020400000000000000" charset="-122"/>
            </a:endParaRPr>
          </a:p>
          <a:p>
            <a:pPr algn="l"/>
            <a:r>
              <a:rPr lang="en-US" altLang="zh-CN"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</a:rPr>
              <a:t>+ </a:t>
            </a:r>
            <a:r>
              <a:rPr lang="zh-CN" altLang="en-US"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</a:rPr>
              <a:t>向分支预测器发送请求</a:t>
            </a:r>
            <a:endParaRPr lang="zh-CN" altLang="en-US">
              <a:latin typeface="思源宋体 CN" panose="02020400000000000000" charset="-122"/>
              <a:ea typeface="思源宋体 CN" panose="02020400000000000000" charset="-122"/>
              <a:cs typeface="思源宋体 CN" panose="02020400000000000000" charset="-122"/>
            </a:endParaRPr>
          </a:p>
          <a:p>
            <a:pPr algn="l"/>
            <a:r>
              <a:rPr lang="en-US" altLang="zh-CN"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</a:rPr>
              <a:t>+ </a:t>
            </a:r>
            <a:r>
              <a:rPr lang="zh-CN" altLang="en-US"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</a:rPr>
              <a:t>向</a:t>
            </a:r>
            <a:r>
              <a:rPr lang="en-US" altLang="zh-CN"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</a:rPr>
              <a:t> ITLB </a:t>
            </a:r>
            <a:r>
              <a:rPr lang="zh-CN" altLang="en-US"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</a:rPr>
              <a:t>发送地址转换请求，</a:t>
            </a:r>
            <a:endParaRPr lang="zh-CN" altLang="en-US">
              <a:latin typeface="思源宋体 CN" panose="02020400000000000000" charset="-122"/>
              <a:ea typeface="思源宋体 CN" panose="02020400000000000000" charset="-122"/>
              <a:cs typeface="思源宋体 CN" panose="02020400000000000000" charset="-122"/>
            </a:endParaRPr>
          </a:p>
          <a:p>
            <a:pPr algn="l"/>
            <a:r>
              <a:rPr lang="zh-CN" altLang="en-US"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</a:rPr>
              <a:t> </a:t>
            </a:r>
            <a:r>
              <a:rPr lang="en-US" altLang="zh-CN"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</a:rPr>
              <a:t>  </a:t>
            </a:r>
            <a:r>
              <a:rPr lang="zh-CN" altLang="en-US"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</a:rPr>
              <a:t>然后用转换后的地址向</a:t>
            </a:r>
            <a:r>
              <a:rPr lang="en-US" altLang="zh-CN"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</a:rPr>
              <a:t> Icache </a:t>
            </a:r>
            <a:r>
              <a:rPr lang="zh-CN" altLang="en-US"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</a:rPr>
              <a:t>发送请求</a:t>
            </a:r>
            <a:endParaRPr lang="zh-CN" altLang="en-US">
              <a:latin typeface="思源宋体 CN" panose="02020400000000000000" charset="-122"/>
              <a:ea typeface="思源宋体 CN" panose="02020400000000000000" charset="-122"/>
              <a:cs typeface="思源宋体 CN" panose="02020400000000000000" charset="-122"/>
            </a:endParaRPr>
          </a:p>
          <a:p>
            <a:pPr algn="l"/>
            <a:r>
              <a:rPr lang="en-US" altLang="zh-CN"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</a:rPr>
              <a:t>+ </a:t>
            </a:r>
            <a:r>
              <a:rPr lang="zh-CN" altLang="en-US"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</a:rPr>
              <a:t>在</a:t>
            </a:r>
            <a:r>
              <a:rPr lang="en-US" altLang="zh-CN"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</a:rPr>
              <a:t> </a:t>
            </a:r>
            <a:r>
              <a:rPr lang="en-US" altLang="zh-CN" b="1">
                <a:solidFill>
                  <a:srgbClr val="FF0000"/>
                </a:solidFill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</a:rPr>
              <a:t>ITLB hit</a:t>
            </a:r>
            <a:r>
              <a:rPr lang="en-US" altLang="zh-CN"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</a:rPr>
              <a:t> </a:t>
            </a:r>
            <a:r>
              <a:rPr lang="zh-CN" altLang="en-US"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</a:rPr>
              <a:t>和</a:t>
            </a:r>
            <a:r>
              <a:rPr lang="en-US" altLang="zh-CN"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</a:rPr>
              <a:t> </a:t>
            </a:r>
            <a:r>
              <a:rPr lang="en-US" altLang="zh-CN" b="1">
                <a:solidFill>
                  <a:srgbClr val="FF0000"/>
                </a:solidFill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</a:rPr>
              <a:t>Icache hit</a:t>
            </a:r>
            <a:r>
              <a:rPr lang="en-US" altLang="zh-CN"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</a:rPr>
              <a:t> </a:t>
            </a:r>
            <a:r>
              <a:rPr lang="zh-CN" altLang="en-US"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</a:rPr>
              <a:t>的情况下，可以在下一个周期得到结果</a:t>
            </a:r>
            <a:endParaRPr lang="zh-CN" altLang="en-US">
              <a:latin typeface="思源宋体 CN" panose="02020400000000000000" charset="-122"/>
              <a:ea typeface="思源宋体 CN" panose="02020400000000000000" charset="-122"/>
              <a:cs typeface="思源宋体 CN" panose="02020400000000000000" charset="-122"/>
            </a:endParaRPr>
          </a:p>
          <a:p>
            <a:pPr algn="l"/>
            <a:endParaRPr lang="zh-CN" altLang="en-US">
              <a:latin typeface="思源宋体 CN" panose="02020400000000000000" charset="-122"/>
              <a:ea typeface="思源宋体 CN" panose="02020400000000000000" charset="-122"/>
              <a:cs typeface="思源宋体 CN" panose="02020400000000000000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132705" y="4810125"/>
            <a:ext cx="695642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</a:rPr>
              <a:t>Instruction Fetch Stage：</a:t>
            </a:r>
            <a:endParaRPr lang="zh-CN" altLang="en-US" b="1">
              <a:latin typeface="思源宋体 CN" panose="02020400000000000000" charset="-122"/>
              <a:ea typeface="思源宋体 CN" panose="02020400000000000000" charset="-122"/>
              <a:cs typeface="思源宋体 CN" panose="02020400000000000000" charset="-122"/>
            </a:endParaRPr>
          </a:p>
          <a:p>
            <a:r>
              <a:rPr lang="en-US" altLang="zh-CN"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</a:rPr>
              <a:t>+ </a:t>
            </a:r>
            <a:r>
              <a:rPr lang="zh-CN" altLang="en-US"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</a:rPr>
              <a:t>得到</a:t>
            </a:r>
            <a:r>
              <a:rPr lang="en-US" altLang="zh-CN"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</a:rPr>
              <a:t> </a:t>
            </a:r>
            <a:r>
              <a:rPr lang="zh-CN" altLang="en-US"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  <a:sym typeface="+mn-ea"/>
              </a:rPr>
              <a:t>PC Generation</a:t>
            </a:r>
            <a:r>
              <a:rPr lang="en-US" altLang="zh-CN"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  <a:sym typeface="+mn-ea"/>
              </a:rPr>
              <a:t> </a:t>
            </a:r>
            <a:r>
              <a:rPr lang="zh-CN" altLang="en-US"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  <a:sym typeface="+mn-ea"/>
              </a:rPr>
              <a:t>请求的返回信息</a:t>
            </a:r>
            <a:endParaRPr lang="zh-CN" altLang="en-US">
              <a:latin typeface="思源宋体 CN" panose="02020400000000000000" charset="-122"/>
              <a:ea typeface="思源宋体 CN" panose="02020400000000000000" charset="-122"/>
              <a:cs typeface="思源宋体 CN" panose="02020400000000000000" charset="-122"/>
              <a:sym typeface="+mn-ea"/>
            </a:endParaRPr>
          </a:p>
          <a:p>
            <a:r>
              <a:rPr lang="en-US" altLang="zh-CN"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  <a:sym typeface="+mn-ea"/>
              </a:rPr>
              <a:t>+ </a:t>
            </a:r>
            <a:r>
              <a:rPr lang="zh-CN" altLang="en-US"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  <a:sym typeface="+mn-ea"/>
              </a:rPr>
              <a:t>将</a:t>
            </a:r>
            <a:r>
              <a:rPr lang="en-US" altLang="zh-CN"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  <a:sym typeface="+mn-ea"/>
              </a:rPr>
              <a:t> Icache </a:t>
            </a:r>
            <a:r>
              <a:rPr lang="zh-CN" altLang="en-US"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  <a:sym typeface="+mn-ea"/>
              </a:rPr>
              <a:t>返回的</a:t>
            </a:r>
            <a:r>
              <a:rPr lang="en-US" altLang="zh-CN"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  <a:sym typeface="+mn-ea"/>
              </a:rPr>
              <a:t> 32bit</a:t>
            </a:r>
            <a:r>
              <a:rPr lang="zh-CN" altLang="en-US"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  <a:sym typeface="+mn-ea"/>
              </a:rPr>
              <a:t>数据进行</a:t>
            </a:r>
            <a:r>
              <a:rPr lang="zh-CN" altLang="en-US" b="1">
                <a:solidFill>
                  <a:srgbClr val="FF0000"/>
                </a:solidFill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  <a:sym typeface="+mn-ea"/>
              </a:rPr>
              <a:t>指令对齐</a:t>
            </a:r>
            <a:r>
              <a:rPr lang="zh-CN" altLang="en-US"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  <a:sym typeface="+mn-ea"/>
              </a:rPr>
              <a:t>（</a:t>
            </a:r>
            <a:r>
              <a:rPr lang="en-US" altLang="zh-CN"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  <a:sym typeface="+mn-ea"/>
              </a:rPr>
              <a:t>Re-aligner</a:t>
            </a:r>
            <a:r>
              <a:rPr lang="zh-CN" altLang="en-US"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  <a:sym typeface="+mn-ea"/>
              </a:rPr>
              <a:t>）</a:t>
            </a:r>
            <a:endParaRPr lang="zh-CN" altLang="en-US">
              <a:latin typeface="思源宋体 CN" panose="02020400000000000000" charset="-122"/>
              <a:ea typeface="思源宋体 CN" panose="02020400000000000000" charset="-122"/>
              <a:cs typeface="思源宋体 CN" panose="02020400000000000000" charset="-122"/>
              <a:sym typeface="+mn-ea"/>
            </a:endParaRPr>
          </a:p>
          <a:p>
            <a:r>
              <a:rPr lang="en-US" altLang="zh-CN"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  <a:sym typeface="+mn-ea"/>
              </a:rPr>
              <a:t>+ </a:t>
            </a:r>
            <a:r>
              <a:rPr lang="zh-CN" altLang="en-US"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  <a:sym typeface="+mn-ea"/>
              </a:rPr>
              <a:t>将对齐后的指令放入</a:t>
            </a:r>
            <a:r>
              <a:rPr lang="en-US" altLang="zh-CN"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  <a:sym typeface="+mn-ea"/>
              </a:rPr>
              <a:t> Instruction Queue</a:t>
            </a:r>
            <a:r>
              <a:rPr lang="zh-CN" altLang="en-US"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  <a:sym typeface="+mn-ea"/>
              </a:rPr>
              <a:t>，实现前后端逻辑分离</a:t>
            </a:r>
            <a:endParaRPr lang="zh-CN" altLang="en-US">
              <a:latin typeface="思源宋体 CN" panose="02020400000000000000" charset="-122"/>
              <a:ea typeface="思源宋体 CN" panose="02020400000000000000" charset="-122"/>
              <a:cs typeface="思源宋体 CN" panose="02020400000000000000" charset="-122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6187" y="191871"/>
            <a:ext cx="10515600" cy="1117166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5.</a:t>
            </a:r>
            <a:r>
              <a:rPr 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指令对齐操作</a:t>
            </a:r>
            <a:endParaRPr lang="zh-CN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81263" y="1236650"/>
            <a:ext cx="1138668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3" descr="C:\Users\黄洁洁\Desktop\PPT素材\logo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684895" y="312420"/>
            <a:ext cx="2900680" cy="703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5920" y="1264285"/>
            <a:ext cx="6976745" cy="49339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381875" y="1670050"/>
            <a:ext cx="476123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  <a:sym typeface="+mn-ea"/>
              </a:rPr>
              <a:t>Re-aligner</a:t>
            </a:r>
            <a:r>
              <a:rPr lang="zh-CN" altLang="en-US"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  <a:sym typeface="+mn-ea"/>
              </a:rPr>
              <a:t>：</a:t>
            </a:r>
            <a:endParaRPr lang="zh-CN" altLang="en-US">
              <a:latin typeface="思源宋体 CN" panose="02020400000000000000" charset="-122"/>
              <a:ea typeface="思源宋体 CN" panose="02020400000000000000" charset="-122"/>
              <a:cs typeface="思源宋体 CN" panose="02020400000000000000" charset="-122"/>
              <a:sym typeface="+mn-ea"/>
            </a:endParaRPr>
          </a:p>
          <a:p>
            <a:pPr algn="l"/>
            <a:r>
              <a:rPr lang="en-US" altLang="zh-CN"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  <a:sym typeface="+mn-ea"/>
              </a:rPr>
              <a:t>+ </a:t>
            </a:r>
            <a:r>
              <a:rPr lang="zh-CN" altLang="en-US"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  <a:sym typeface="+mn-ea"/>
              </a:rPr>
              <a:t>用来将</a:t>
            </a:r>
            <a:r>
              <a:rPr lang="en-US" altLang="zh-CN"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  <a:sym typeface="+mn-ea"/>
              </a:rPr>
              <a:t> Icache </a:t>
            </a:r>
            <a:r>
              <a:rPr lang="zh-CN" altLang="en-US"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  <a:sym typeface="+mn-ea"/>
              </a:rPr>
              <a:t>返回的</a:t>
            </a:r>
            <a:r>
              <a:rPr lang="en-US" altLang="zh-CN"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  <a:sym typeface="+mn-ea"/>
              </a:rPr>
              <a:t> 32bit </a:t>
            </a:r>
            <a:r>
              <a:rPr lang="zh-CN" altLang="en-US"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  <a:sym typeface="+mn-ea"/>
              </a:rPr>
              <a:t>数据</a:t>
            </a:r>
            <a:endParaRPr lang="zh-CN" altLang="en-US">
              <a:latin typeface="思源宋体 CN" panose="02020400000000000000" charset="-122"/>
              <a:ea typeface="思源宋体 CN" panose="02020400000000000000" charset="-122"/>
              <a:cs typeface="思源宋体 CN" panose="02020400000000000000" charset="-122"/>
              <a:sym typeface="+mn-ea"/>
            </a:endParaRPr>
          </a:p>
          <a:p>
            <a:pPr algn="l"/>
            <a:r>
              <a:rPr lang="zh-CN" altLang="en-US"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  <a:sym typeface="+mn-ea"/>
              </a:rPr>
              <a:t>转换为有效的指令数据</a:t>
            </a:r>
            <a:endParaRPr lang="zh-CN" altLang="en-US">
              <a:latin typeface="思源宋体 CN" panose="02020400000000000000" charset="-122"/>
              <a:ea typeface="思源宋体 CN" panose="02020400000000000000" charset="-122"/>
              <a:cs typeface="思源宋体 CN" panose="02020400000000000000" charset="-122"/>
              <a:sym typeface="+mn-ea"/>
            </a:endParaRPr>
          </a:p>
          <a:p>
            <a:pPr algn="l"/>
            <a:r>
              <a:rPr lang="en-US" altLang="zh-CN"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  <a:sym typeface="+mn-ea"/>
              </a:rPr>
              <a:t>+ </a:t>
            </a:r>
            <a:r>
              <a:rPr lang="zh-CN" altLang="en-US"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  <a:sym typeface="+mn-ea"/>
              </a:rPr>
              <a:t>假设将</a:t>
            </a:r>
            <a:r>
              <a:rPr lang="en-US" altLang="zh-CN"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  <a:sym typeface="+mn-ea"/>
              </a:rPr>
              <a:t> Icache </a:t>
            </a:r>
            <a:r>
              <a:rPr lang="zh-CN" altLang="en-US"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  <a:sym typeface="+mn-ea"/>
              </a:rPr>
              <a:t>返回的</a:t>
            </a:r>
            <a:r>
              <a:rPr lang="en-US" altLang="zh-CN"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  <a:sym typeface="+mn-ea"/>
              </a:rPr>
              <a:t> 32bit </a:t>
            </a:r>
            <a:r>
              <a:rPr lang="zh-CN" altLang="en-US"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  <a:sym typeface="+mn-ea"/>
              </a:rPr>
              <a:t>分为（</a:t>
            </a:r>
            <a:r>
              <a:rPr lang="en-US" altLang="zh-CN"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  <a:sym typeface="+mn-ea"/>
              </a:rPr>
              <a:t>B,A</a:t>
            </a:r>
            <a:r>
              <a:rPr lang="zh-CN" altLang="en-US"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  <a:sym typeface="+mn-ea"/>
              </a:rPr>
              <a:t>）</a:t>
            </a:r>
            <a:endParaRPr lang="zh-CN" altLang="en-US">
              <a:latin typeface="思源宋体 CN" panose="02020400000000000000" charset="-122"/>
              <a:ea typeface="思源宋体 CN" panose="02020400000000000000" charset="-122"/>
              <a:cs typeface="思源宋体 CN" panose="02020400000000000000" charset="-122"/>
              <a:sym typeface="+mn-ea"/>
            </a:endParaRPr>
          </a:p>
          <a:p>
            <a:pPr algn="l"/>
            <a:r>
              <a:rPr lang="zh-CN" altLang="en-US"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  <a:sym typeface="+mn-ea"/>
              </a:rPr>
              <a:t>会出现下面四种情况：</a:t>
            </a:r>
            <a:endParaRPr lang="zh-CN" altLang="en-US">
              <a:latin typeface="思源宋体 CN" panose="02020400000000000000" charset="-122"/>
              <a:ea typeface="思源宋体 CN" panose="02020400000000000000" charset="-122"/>
              <a:cs typeface="思源宋体 CN" panose="02020400000000000000" charset="-122"/>
              <a:sym typeface="+mn-ea"/>
            </a:endParaRPr>
          </a:p>
          <a:p>
            <a:pPr algn="l"/>
            <a:r>
              <a:rPr lang="en-US" altLang="zh-CN"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  <a:sym typeface="+mn-ea"/>
              </a:rPr>
              <a:t>    + B,A </a:t>
            </a:r>
            <a:r>
              <a:rPr lang="zh-CN" altLang="en-US"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  <a:sym typeface="+mn-ea"/>
              </a:rPr>
              <a:t>均为压缩指令</a:t>
            </a:r>
            <a:endParaRPr lang="zh-CN" altLang="en-US">
              <a:latin typeface="思源宋体 CN" panose="02020400000000000000" charset="-122"/>
              <a:ea typeface="思源宋体 CN" panose="02020400000000000000" charset="-122"/>
              <a:cs typeface="思源宋体 CN" panose="02020400000000000000" charset="-122"/>
              <a:sym typeface="+mn-ea"/>
            </a:endParaRPr>
          </a:p>
          <a:p>
            <a:pPr algn="l"/>
            <a:r>
              <a:rPr lang="zh-CN" altLang="en-US"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  <a:sym typeface="+mn-ea"/>
              </a:rPr>
              <a:t> </a:t>
            </a:r>
            <a:r>
              <a:rPr lang="en-US" altLang="zh-CN"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  <a:sym typeface="+mn-ea"/>
              </a:rPr>
              <a:t>   + </a:t>
            </a:r>
            <a:r>
              <a:rPr lang="zh-CN" altLang="en-US"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  <a:sym typeface="+mn-ea"/>
              </a:rPr>
              <a:t>（</a:t>
            </a:r>
            <a:r>
              <a:rPr lang="en-US" altLang="zh-CN"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  <a:sym typeface="+mn-ea"/>
              </a:rPr>
              <a:t>B,A</a:t>
            </a:r>
            <a:r>
              <a:rPr lang="zh-CN" altLang="en-US"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  <a:sym typeface="+mn-ea"/>
              </a:rPr>
              <a:t>）组合为一条</a:t>
            </a:r>
            <a:r>
              <a:rPr lang="en-US" altLang="zh-CN"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  <a:sym typeface="+mn-ea"/>
              </a:rPr>
              <a:t> 32 bit </a:t>
            </a:r>
            <a:r>
              <a:rPr lang="zh-CN" altLang="en-US"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  <a:sym typeface="+mn-ea"/>
              </a:rPr>
              <a:t>指令</a:t>
            </a:r>
            <a:endParaRPr lang="zh-CN" altLang="en-US">
              <a:latin typeface="思源宋体 CN" panose="02020400000000000000" charset="-122"/>
              <a:ea typeface="思源宋体 CN" panose="02020400000000000000" charset="-122"/>
              <a:cs typeface="思源宋体 CN" panose="02020400000000000000" charset="-122"/>
              <a:sym typeface="+mn-ea"/>
            </a:endParaRPr>
          </a:p>
          <a:p>
            <a:pPr algn="l"/>
            <a:r>
              <a:rPr lang="en-US" altLang="zh-CN"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  <a:sym typeface="+mn-ea"/>
              </a:rPr>
              <a:t>    + A</a:t>
            </a:r>
            <a:r>
              <a:rPr lang="zh-CN" altLang="en-US"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  <a:sym typeface="+mn-ea"/>
              </a:rPr>
              <a:t>为</a:t>
            </a:r>
            <a:r>
              <a:rPr lang="zh-CN" altLang="en-US" b="1">
                <a:solidFill>
                  <a:srgbClr val="FF0000"/>
                </a:solidFill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  <a:sym typeface="+mn-ea"/>
              </a:rPr>
              <a:t>压缩指令</a:t>
            </a:r>
            <a:r>
              <a:rPr lang="zh-CN" altLang="en-US"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  <a:sym typeface="+mn-ea"/>
              </a:rPr>
              <a:t>，</a:t>
            </a:r>
            <a:r>
              <a:rPr lang="en-US" altLang="zh-CN"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  <a:sym typeface="+mn-ea"/>
              </a:rPr>
              <a:t>B</a:t>
            </a:r>
            <a:r>
              <a:rPr lang="zh-CN" altLang="en-US"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  <a:sym typeface="+mn-ea"/>
              </a:rPr>
              <a:t>为</a:t>
            </a:r>
            <a:r>
              <a:rPr lang="en-US" altLang="zh-CN"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  <a:sym typeface="+mn-ea"/>
              </a:rPr>
              <a:t>32bit</a:t>
            </a:r>
            <a:r>
              <a:rPr lang="zh-CN" altLang="en-US"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  <a:sym typeface="+mn-ea"/>
              </a:rPr>
              <a:t>指令的</a:t>
            </a:r>
            <a:r>
              <a:rPr lang="zh-CN" altLang="en-US" b="1">
                <a:solidFill>
                  <a:srgbClr val="FF0000"/>
                </a:solidFill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  <a:sym typeface="+mn-ea"/>
              </a:rPr>
              <a:t>前</a:t>
            </a:r>
            <a:r>
              <a:rPr lang="en-US" altLang="zh-CN" b="1">
                <a:solidFill>
                  <a:srgbClr val="FF0000"/>
                </a:solidFill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  <a:sym typeface="+mn-ea"/>
              </a:rPr>
              <a:t>16bit</a:t>
            </a:r>
            <a:endParaRPr lang="en-US" altLang="zh-CN">
              <a:latin typeface="思源宋体 CN" panose="02020400000000000000" charset="-122"/>
              <a:ea typeface="思源宋体 CN" panose="02020400000000000000" charset="-122"/>
              <a:cs typeface="思源宋体 CN" panose="02020400000000000000" charset="-122"/>
              <a:sym typeface="+mn-ea"/>
            </a:endParaRPr>
          </a:p>
          <a:p>
            <a:pPr algn="l"/>
            <a:r>
              <a:rPr lang="en-US" altLang="zh-CN"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  <a:sym typeface="+mn-ea"/>
              </a:rPr>
              <a:t>    + A</a:t>
            </a:r>
            <a:r>
              <a:rPr lang="zh-CN" altLang="en-US"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  <a:sym typeface="+mn-ea"/>
              </a:rPr>
              <a:t>为</a:t>
            </a:r>
            <a:r>
              <a:rPr lang="en-US" altLang="zh-CN"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  <a:sym typeface="+mn-ea"/>
              </a:rPr>
              <a:t>32bit</a:t>
            </a:r>
            <a:r>
              <a:rPr lang="zh-CN" altLang="en-US"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  <a:sym typeface="+mn-ea"/>
              </a:rPr>
              <a:t>指令的</a:t>
            </a:r>
            <a:r>
              <a:rPr lang="zh-CN" altLang="en-US" b="1">
                <a:solidFill>
                  <a:srgbClr val="FF0000"/>
                </a:solidFill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  <a:sym typeface="+mn-ea"/>
              </a:rPr>
              <a:t>后</a:t>
            </a:r>
            <a:r>
              <a:rPr lang="en-US" altLang="zh-CN" b="1">
                <a:solidFill>
                  <a:srgbClr val="FF0000"/>
                </a:solidFill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  <a:sym typeface="+mn-ea"/>
              </a:rPr>
              <a:t>16bit</a:t>
            </a:r>
            <a:r>
              <a:rPr lang="en-US" altLang="zh-CN"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  <a:sym typeface="+mn-ea"/>
              </a:rPr>
              <a:t>,B</a:t>
            </a:r>
            <a:r>
              <a:rPr lang="zh-CN" altLang="en-US"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  <a:sym typeface="+mn-ea"/>
              </a:rPr>
              <a:t>为</a:t>
            </a:r>
            <a:r>
              <a:rPr lang="en-US" altLang="zh-CN"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  <a:sym typeface="+mn-ea"/>
              </a:rPr>
              <a:t>32bit</a:t>
            </a:r>
            <a:r>
              <a:rPr lang="zh-CN" altLang="en-US"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  <a:sym typeface="+mn-ea"/>
              </a:rPr>
              <a:t>指令的</a:t>
            </a:r>
            <a:r>
              <a:rPr lang="zh-CN" altLang="en-US" b="1">
                <a:solidFill>
                  <a:srgbClr val="FF0000"/>
                </a:solidFill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  <a:sym typeface="+mn-ea"/>
              </a:rPr>
              <a:t>前</a:t>
            </a:r>
            <a:r>
              <a:rPr lang="en-US" altLang="zh-CN" b="1">
                <a:solidFill>
                  <a:srgbClr val="FF0000"/>
                </a:solidFill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  <a:sym typeface="+mn-ea"/>
              </a:rPr>
              <a:t>16bit</a:t>
            </a:r>
            <a:r>
              <a:rPr lang="en-US" altLang="zh-CN"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  <a:sym typeface="+mn-ea"/>
              </a:rPr>
              <a:t> </a:t>
            </a:r>
            <a:endParaRPr lang="en-US" altLang="zh-CN">
              <a:latin typeface="思源宋体 CN" panose="02020400000000000000" charset="-122"/>
              <a:ea typeface="思源宋体 CN" panose="02020400000000000000" charset="-122"/>
              <a:cs typeface="思源宋体 CN" panose="02020400000000000000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54405" y="6168390"/>
            <a:ext cx="474853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在添加</a:t>
            </a:r>
            <a:r>
              <a:rPr lang="en-US" altLang="zh-CN" sz="1400"/>
              <a:t> C </a:t>
            </a:r>
            <a:r>
              <a:rPr lang="zh-CN" altLang="en-US" sz="1400">
                <a:ea typeface="宋体" charset="0"/>
              </a:rPr>
              <a:t>指令集后，</a:t>
            </a:r>
            <a:r>
              <a:rPr lang="en-US" altLang="zh-CN" sz="1400">
                <a:ea typeface="宋体" charset="0"/>
              </a:rPr>
              <a:t>RISC-V </a:t>
            </a:r>
            <a:r>
              <a:rPr lang="zh-CN" altLang="en-US" sz="1400">
                <a:ea typeface="宋体" charset="0"/>
              </a:rPr>
              <a:t>指令的对齐要求放松到</a:t>
            </a:r>
            <a:r>
              <a:rPr lang="en-US" altLang="zh-CN" sz="1400">
                <a:ea typeface="宋体" charset="0"/>
              </a:rPr>
              <a:t> 16bit</a:t>
            </a:r>
            <a:endParaRPr lang="zh-CN" altLang="en-US" sz="1400">
              <a:ea typeface="宋体" charset="0"/>
            </a:endParaRPr>
          </a:p>
          <a:p>
            <a:r>
              <a:rPr lang="zh-CN" altLang="en-US" sz="1400">
                <a:ea typeface="宋体" charset="0"/>
              </a:rPr>
              <a:t>而一条</a:t>
            </a:r>
            <a:r>
              <a:rPr lang="en-US" altLang="zh-CN" sz="1400">
                <a:ea typeface="宋体" charset="0"/>
              </a:rPr>
              <a:t> 32bit </a:t>
            </a:r>
            <a:r>
              <a:rPr lang="zh-CN" altLang="en-US" sz="1400">
                <a:ea typeface="宋体" charset="0"/>
              </a:rPr>
              <a:t>的指令就可能出现不对齐情况</a:t>
            </a:r>
            <a:endParaRPr lang="zh-CN" altLang="en-US" sz="1400">
              <a:ea typeface="宋体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47560" y="4618355"/>
            <a:ext cx="4864100" cy="186245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6187" y="191871"/>
            <a:ext cx="10515600" cy="1117166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6.CVA6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后端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ID Stage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81263" y="1236650"/>
            <a:ext cx="1138668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3" descr="C:\Users\黄洁洁\Desktop\PPT素材\logo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684895" y="312420"/>
            <a:ext cx="2900680" cy="703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文本框 7"/>
          <p:cNvSpPr txBox="1"/>
          <p:nvPr/>
        </p:nvSpPr>
        <p:spPr>
          <a:xfrm>
            <a:off x="3267710" y="1404620"/>
            <a:ext cx="887412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  <a:sym typeface="+mn-ea"/>
              </a:rPr>
              <a:t>主要功能：</a:t>
            </a:r>
            <a:endParaRPr lang="zh-CN" altLang="en-US">
              <a:latin typeface="思源宋体 CN" panose="02020400000000000000" charset="-122"/>
              <a:ea typeface="思源宋体 CN" panose="02020400000000000000" charset="-122"/>
              <a:cs typeface="思源宋体 CN" panose="02020400000000000000" charset="-122"/>
              <a:sym typeface="+mn-ea"/>
            </a:endParaRPr>
          </a:p>
          <a:p>
            <a:pPr algn="l"/>
            <a:r>
              <a:rPr lang="en-US" altLang="zh-CN"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  <a:sym typeface="+mn-ea"/>
              </a:rPr>
              <a:t>+ </a:t>
            </a:r>
            <a:r>
              <a:rPr lang="en-US" altLang="zh-CN"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  <a:sym typeface="+mn-ea"/>
              </a:rPr>
              <a:t>Instruction Queue </a:t>
            </a:r>
            <a:r>
              <a:rPr lang="zh-CN" altLang="en-US"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  <a:sym typeface="+mn-ea"/>
              </a:rPr>
              <a:t>中取出指令</a:t>
            </a:r>
            <a:endParaRPr lang="zh-CN" altLang="en-US">
              <a:latin typeface="思源宋体 CN" panose="02020400000000000000" charset="-122"/>
              <a:ea typeface="思源宋体 CN" panose="02020400000000000000" charset="-122"/>
              <a:cs typeface="思源宋体 CN" panose="02020400000000000000" charset="-122"/>
              <a:sym typeface="+mn-ea"/>
            </a:endParaRPr>
          </a:p>
          <a:p>
            <a:pPr algn="l"/>
            <a:r>
              <a:rPr lang="en-US" altLang="zh-CN"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  <a:sym typeface="+mn-ea"/>
              </a:rPr>
              <a:t>+ Compressed Decoder</a:t>
            </a:r>
            <a:r>
              <a:rPr lang="zh-CN" altLang="en-US"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  <a:sym typeface="+mn-ea"/>
              </a:rPr>
              <a:t>：将</a:t>
            </a:r>
            <a:r>
              <a:rPr lang="zh-CN" altLang="en-US" b="1">
                <a:solidFill>
                  <a:srgbClr val="FF0000"/>
                </a:solidFill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  <a:sym typeface="+mn-ea"/>
              </a:rPr>
              <a:t>压缩指令</a:t>
            </a:r>
            <a:r>
              <a:rPr lang="zh-CN" altLang="en-US"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  <a:sym typeface="+mn-ea"/>
              </a:rPr>
              <a:t>转换为</a:t>
            </a:r>
            <a:r>
              <a:rPr lang="zh-CN" altLang="en-US" b="1">
                <a:solidFill>
                  <a:srgbClr val="FF0000"/>
                </a:solidFill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  <a:sym typeface="+mn-ea"/>
              </a:rPr>
              <a:t>普通指令</a:t>
            </a:r>
            <a:endParaRPr lang="zh-CN" altLang="en-US">
              <a:latin typeface="思源宋体 CN" panose="02020400000000000000" charset="-122"/>
              <a:ea typeface="思源宋体 CN" panose="02020400000000000000" charset="-122"/>
              <a:cs typeface="思源宋体 CN" panose="02020400000000000000" charset="-122"/>
              <a:sym typeface="+mn-ea"/>
            </a:endParaRPr>
          </a:p>
          <a:p>
            <a:pPr algn="l"/>
            <a:r>
              <a:rPr lang="en-US" altLang="zh-CN"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  <a:sym typeface="+mn-ea"/>
              </a:rPr>
              <a:t>+ </a:t>
            </a:r>
            <a:r>
              <a:rPr lang="zh-CN" altLang="en-US"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  <a:sym typeface="+mn-ea"/>
              </a:rPr>
              <a:t>使用</a:t>
            </a:r>
            <a:r>
              <a:rPr lang="en-US" altLang="zh-CN"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  <a:sym typeface="+mn-ea"/>
              </a:rPr>
              <a:t> Decoder </a:t>
            </a:r>
            <a:r>
              <a:rPr lang="zh-CN" altLang="en-US"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  <a:sym typeface="+mn-ea"/>
              </a:rPr>
              <a:t>普通指令进行译码，译码为</a:t>
            </a:r>
            <a:r>
              <a:rPr lang="en-US" altLang="zh-CN"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  <a:sym typeface="+mn-ea"/>
              </a:rPr>
              <a:t> -&gt;</a:t>
            </a:r>
            <a:r>
              <a:rPr lang="en-US" altLang="zh-CN" b="1">
                <a:solidFill>
                  <a:srgbClr val="FF0000"/>
                </a:solidFill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  <a:sym typeface="+mn-ea"/>
              </a:rPr>
              <a:t> scoreboard_entry_t</a:t>
            </a:r>
            <a:r>
              <a:rPr lang="en-US" altLang="zh-CN"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  <a:sym typeface="+mn-ea"/>
              </a:rPr>
              <a:t> </a:t>
            </a:r>
            <a:r>
              <a:rPr lang="zh-CN" altLang="en-US"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  <a:sym typeface="+mn-ea"/>
              </a:rPr>
              <a:t>信号</a:t>
            </a:r>
            <a:endParaRPr lang="zh-CN" altLang="en-US">
              <a:latin typeface="思源宋体 CN" panose="02020400000000000000" charset="-122"/>
              <a:ea typeface="思源宋体 CN" panose="02020400000000000000" charset="-122"/>
              <a:cs typeface="思源宋体 CN" panose="02020400000000000000" charset="-122"/>
              <a:sym typeface="+mn-ea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l="30397" r="40556"/>
          <a:stretch>
            <a:fillRect/>
          </a:stretch>
        </p:blipFill>
        <p:spPr>
          <a:xfrm>
            <a:off x="737235" y="1143635"/>
            <a:ext cx="2459990" cy="571436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4550" y="2734310"/>
            <a:ext cx="8453755" cy="398716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6187" y="191871"/>
            <a:ext cx="10515600" cy="1117166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7.CVA6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后端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Issue Stage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81263" y="1236650"/>
            <a:ext cx="1138668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3" descr="C:\Users\黄洁洁\Desktop\PPT素材\logo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684895" y="312420"/>
            <a:ext cx="2900680" cy="703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文本框 7"/>
          <p:cNvSpPr txBox="1"/>
          <p:nvPr/>
        </p:nvSpPr>
        <p:spPr>
          <a:xfrm>
            <a:off x="3755390" y="1386205"/>
            <a:ext cx="837628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  <a:sym typeface="+mn-ea"/>
              </a:rPr>
              <a:t>主要功能：</a:t>
            </a:r>
            <a:endParaRPr lang="zh-CN" altLang="en-US" b="1">
              <a:latin typeface="思源宋体 CN" panose="02020400000000000000" charset="-122"/>
              <a:ea typeface="思源宋体 CN" panose="02020400000000000000" charset="-122"/>
              <a:cs typeface="思源宋体 CN" panose="02020400000000000000" charset="-122"/>
              <a:sym typeface="+mn-ea"/>
            </a:endParaRPr>
          </a:p>
          <a:p>
            <a:pPr algn="l"/>
            <a:r>
              <a:rPr lang="en-US" altLang="zh-CN"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  <a:sym typeface="+mn-ea"/>
              </a:rPr>
              <a:t>+ </a:t>
            </a:r>
            <a:r>
              <a:rPr lang="zh-CN" altLang="en-US"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  <a:sym typeface="+mn-ea"/>
              </a:rPr>
              <a:t>接受指令译码后的</a:t>
            </a:r>
            <a:r>
              <a:rPr lang="en-US" altLang="zh-CN"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  <a:sym typeface="+mn-ea"/>
              </a:rPr>
              <a:t> </a:t>
            </a:r>
            <a:r>
              <a:rPr lang="en-US" altLang="zh-CN" b="1">
                <a:solidFill>
                  <a:srgbClr val="FF0000"/>
                </a:solidFill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  <a:sym typeface="+mn-ea"/>
              </a:rPr>
              <a:t>scoreboard_entry_t</a:t>
            </a:r>
            <a:r>
              <a:rPr lang="en-US" altLang="zh-CN"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  <a:sym typeface="+mn-ea"/>
              </a:rPr>
              <a:t> </a:t>
            </a:r>
            <a:r>
              <a:rPr lang="zh-CN" altLang="en-US"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  <a:sym typeface="+mn-ea"/>
              </a:rPr>
              <a:t>信号</a:t>
            </a:r>
            <a:endParaRPr lang="zh-CN" altLang="en-US">
              <a:latin typeface="思源宋体 CN" panose="02020400000000000000" charset="-122"/>
              <a:ea typeface="思源宋体 CN" panose="02020400000000000000" charset="-122"/>
              <a:cs typeface="思源宋体 CN" panose="02020400000000000000" charset="-122"/>
              <a:sym typeface="+mn-ea"/>
            </a:endParaRPr>
          </a:p>
          <a:p>
            <a:pPr algn="l"/>
            <a:r>
              <a:rPr lang="en-US" altLang="zh-CN"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  <a:sym typeface="+mn-ea"/>
              </a:rPr>
              <a:t>+ </a:t>
            </a:r>
            <a:r>
              <a:rPr lang="zh-CN" altLang="en-US"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  <a:sym typeface="+mn-ea"/>
              </a:rPr>
              <a:t>判断当前指令是否可以发射？（</a:t>
            </a:r>
            <a:r>
              <a:rPr lang="zh-CN" altLang="en-US" b="1">
                <a:solidFill>
                  <a:srgbClr val="FF0000"/>
                </a:solidFill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  <a:sym typeface="+mn-ea"/>
              </a:rPr>
              <a:t>功能部件</a:t>
            </a:r>
            <a:r>
              <a:rPr lang="en-US" altLang="zh-CN" b="1">
                <a:solidFill>
                  <a:srgbClr val="FF0000"/>
                </a:solidFill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  <a:sym typeface="+mn-ea"/>
              </a:rPr>
              <a:t> busy</a:t>
            </a:r>
            <a:r>
              <a:rPr lang="zh-CN" altLang="en-US"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  <a:sym typeface="+mn-ea"/>
              </a:rPr>
              <a:t>，</a:t>
            </a:r>
            <a:r>
              <a:rPr lang="en-US" altLang="zh-CN"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  <a:sym typeface="+mn-ea"/>
              </a:rPr>
              <a:t>WAW</a:t>
            </a:r>
            <a:r>
              <a:rPr lang="zh-CN" altLang="en-US"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  <a:sym typeface="+mn-ea"/>
              </a:rPr>
              <a:t>，</a:t>
            </a:r>
            <a:r>
              <a:rPr lang="en-US" altLang="zh-CN"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  <a:sym typeface="+mn-ea"/>
              </a:rPr>
              <a:t>WAR</a:t>
            </a:r>
            <a:r>
              <a:rPr lang="zh-CN" altLang="en-US"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  <a:sym typeface="+mn-ea"/>
              </a:rPr>
              <a:t>，</a:t>
            </a:r>
            <a:r>
              <a:rPr lang="en-US" altLang="zh-CN" b="1">
                <a:solidFill>
                  <a:srgbClr val="FF0000"/>
                </a:solidFill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  <a:sym typeface="+mn-ea"/>
              </a:rPr>
              <a:t>RAW </a:t>
            </a:r>
            <a:r>
              <a:rPr lang="zh-CN" altLang="en-US" b="1">
                <a:solidFill>
                  <a:srgbClr val="FF0000"/>
                </a:solidFill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  <a:sym typeface="+mn-ea"/>
              </a:rPr>
              <a:t>冒险</a:t>
            </a:r>
            <a:r>
              <a:rPr lang="zh-CN" altLang="en-US"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  <a:sym typeface="+mn-ea"/>
              </a:rPr>
              <a:t>）</a:t>
            </a:r>
            <a:endParaRPr lang="zh-CN" altLang="en-US">
              <a:latin typeface="思源宋体 CN" panose="02020400000000000000" charset="-122"/>
              <a:ea typeface="思源宋体 CN" panose="02020400000000000000" charset="-122"/>
              <a:cs typeface="思源宋体 CN" panose="02020400000000000000" charset="-122"/>
              <a:sym typeface="+mn-ea"/>
            </a:endParaRPr>
          </a:p>
          <a:p>
            <a:pPr algn="l"/>
            <a:r>
              <a:rPr lang="en-US" altLang="zh-CN"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  <a:sym typeface="+mn-ea"/>
              </a:rPr>
              <a:t>+ </a:t>
            </a:r>
            <a:r>
              <a:rPr lang="zh-CN" altLang="en-US"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  <a:sym typeface="+mn-ea"/>
              </a:rPr>
              <a:t>如何可以发射，读取所需寄存器的值，发射到具体的指令单元中去，并将</a:t>
            </a:r>
            <a:endParaRPr lang="zh-CN" altLang="en-US">
              <a:latin typeface="思源宋体 CN" panose="02020400000000000000" charset="-122"/>
              <a:ea typeface="思源宋体 CN" panose="02020400000000000000" charset="-122"/>
              <a:cs typeface="思源宋体 CN" panose="02020400000000000000" charset="-122"/>
              <a:sym typeface="+mn-ea"/>
            </a:endParaRPr>
          </a:p>
          <a:p>
            <a:pPr algn="l"/>
            <a:r>
              <a:rPr lang="en-US" altLang="zh-CN" b="1">
                <a:solidFill>
                  <a:srgbClr val="FF0000"/>
                </a:solidFill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  <a:sym typeface="+mn-ea"/>
              </a:rPr>
              <a:t>scoreboard_entry_t</a:t>
            </a:r>
            <a:r>
              <a:rPr lang="en-US" altLang="zh-CN">
                <a:solidFill>
                  <a:schemeClr val="tx1"/>
                </a:solidFill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  <a:sym typeface="+mn-ea"/>
              </a:rPr>
              <a:t> </a:t>
            </a:r>
            <a:r>
              <a:rPr lang="zh-CN" altLang="en-US">
                <a:solidFill>
                  <a:schemeClr val="tx1"/>
                </a:solidFill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  <a:sym typeface="+mn-ea"/>
              </a:rPr>
              <a:t>放入</a:t>
            </a:r>
            <a:r>
              <a:rPr lang="en-US" altLang="zh-CN">
                <a:solidFill>
                  <a:schemeClr val="tx1"/>
                </a:solidFill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  <a:sym typeface="+mn-ea"/>
              </a:rPr>
              <a:t> Scoreboard </a:t>
            </a:r>
            <a:r>
              <a:rPr lang="zh-CN" altLang="en-US">
                <a:solidFill>
                  <a:schemeClr val="tx1"/>
                </a:solidFill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  <a:sym typeface="+mn-ea"/>
              </a:rPr>
              <a:t>的顶部</a:t>
            </a:r>
            <a:endParaRPr lang="en-US" altLang="zh-CN">
              <a:solidFill>
                <a:schemeClr val="tx1"/>
              </a:solidFill>
              <a:latin typeface="思源宋体 CN" panose="02020400000000000000" charset="-122"/>
              <a:ea typeface="思源宋体 CN" panose="02020400000000000000" charset="-122"/>
              <a:cs typeface="思源宋体 CN" panose="02020400000000000000" charset="-122"/>
              <a:sym typeface="+mn-ea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l="35241" t="2134" r="23948" b="-2134"/>
          <a:stretch>
            <a:fillRect/>
          </a:stretch>
        </p:blipFill>
        <p:spPr>
          <a:xfrm>
            <a:off x="211455" y="1308735"/>
            <a:ext cx="3456305" cy="571436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755390" y="3776345"/>
            <a:ext cx="832802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tx1"/>
                </a:solidFill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</a:rPr>
              <a:t>Scoreboard</a:t>
            </a:r>
            <a:r>
              <a:rPr lang="zh-CN" altLang="en-US" b="1">
                <a:solidFill>
                  <a:schemeClr val="tx1"/>
                </a:solidFill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</a:rPr>
              <a:t>：</a:t>
            </a:r>
            <a:endParaRPr lang="zh-CN" altLang="en-US" b="1">
              <a:solidFill>
                <a:schemeClr val="tx1"/>
              </a:solidFill>
              <a:latin typeface="思源宋体 CN" panose="02020400000000000000" charset="-122"/>
              <a:ea typeface="思源宋体 CN" panose="02020400000000000000" charset="-122"/>
              <a:cs typeface="思源宋体 CN" panose="02020400000000000000" charset="-122"/>
            </a:endParaRPr>
          </a:p>
          <a:p>
            <a:r>
              <a:rPr lang="en-US" altLang="zh-CN"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</a:rPr>
              <a:t>+ 记分牌算法是 CDC 公司在上个世纪提出的一个乱序执行算法，合理使用记分牌算法，就可以让多配置流水的处理器实现乱序执行。</a:t>
            </a:r>
            <a:r>
              <a:rPr lang="zh-CN" altLang="en-US"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</a:rPr>
              <a:t>虽然</a:t>
            </a:r>
            <a:r>
              <a:rPr lang="en-US" altLang="zh-CN"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</a:rPr>
              <a:t> </a:t>
            </a:r>
            <a:r>
              <a:rPr lang="en-US" altLang="zh-CN"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  <a:sym typeface="+mn-ea"/>
              </a:rPr>
              <a:t>CVA6 </a:t>
            </a:r>
            <a:r>
              <a:rPr lang="zh-CN" altLang="en-US"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  <a:sym typeface="+mn-ea"/>
              </a:rPr>
              <a:t>的</a:t>
            </a:r>
            <a:r>
              <a:rPr lang="en-US" altLang="zh-CN"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  <a:sym typeface="+mn-ea"/>
              </a:rPr>
              <a:t> Scoreboard </a:t>
            </a:r>
            <a:r>
              <a:rPr lang="zh-CN" altLang="en-US"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  <a:sym typeface="+mn-ea"/>
              </a:rPr>
              <a:t>和有些不同，但根本思想是一样的。</a:t>
            </a:r>
            <a:endParaRPr lang="zh-CN" altLang="en-US">
              <a:latin typeface="思源宋体 CN" panose="02020400000000000000" charset="-122"/>
              <a:ea typeface="思源宋体 CN" panose="02020400000000000000" charset="-122"/>
              <a:cs typeface="思源宋体 CN" panose="02020400000000000000" charset="-122"/>
              <a:sym typeface="+mn-ea"/>
            </a:endParaRPr>
          </a:p>
          <a:p>
            <a:r>
              <a:rPr lang="en-US" altLang="zh-CN"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  <a:sym typeface="+mn-ea"/>
              </a:rPr>
              <a:t>CVA6 </a:t>
            </a:r>
            <a:r>
              <a:rPr lang="zh-CN" altLang="en-US"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  <a:sym typeface="+mn-ea"/>
              </a:rPr>
              <a:t>的</a:t>
            </a:r>
            <a:r>
              <a:rPr lang="en-US" altLang="zh-CN"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  <a:sym typeface="+mn-ea"/>
              </a:rPr>
              <a:t> Scoreboard </a:t>
            </a:r>
            <a:r>
              <a:rPr lang="zh-CN" altLang="en-US"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  <a:sym typeface="+mn-ea"/>
              </a:rPr>
              <a:t>在讲解完所有流水线阶段后再讲解</a:t>
            </a:r>
            <a:endParaRPr lang="zh-CN" altLang="en-US">
              <a:latin typeface="思源宋体 CN" panose="02020400000000000000" charset="-122"/>
              <a:ea typeface="思源宋体 CN" panose="02020400000000000000" charset="-122"/>
              <a:cs typeface="思源宋体 CN" panose="02020400000000000000" charset="-122"/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6187" y="191871"/>
            <a:ext cx="10515600" cy="1117166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8.CVA6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后端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EX Stage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81263" y="1236650"/>
            <a:ext cx="1138668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3" descr="C:\Users\黄洁洁\Desktop\PPT素材\logo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684895" y="312420"/>
            <a:ext cx="2900680" cy="703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文本框 7"/>
          <p:cNvSpPr txBox="1"/>
          <p:nvPr/>
        </p:nvSpPr>
        <p:spPr>
          <a:xfrm>
            <a:off x="3755390" y="1386205"/>
            <a:ext cx="837628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  <a:sym typeface="+mn-ea"/>
              </a:rPr>
              <a:t>主要功能：</a:t>
            </a:r>
            <a:endParaRPr lang="zh-CN" altLang="en-US" b="1">
              <a:latin typeface="思源宋体 CN" panose="02020400000000000000" charset="-122"/>
              <a:ea typeface="思源宋体 CN" panose="02020400000000000000" charset="-122"/>
              <a:cs typeface="思源宋体 CN" panose="02020400000000000000" charset="-122"/>
              <a:sym typeface="+mn-ea"/>
            </a:endParaRPr>
          </a:p>
          <a:p>
            <a:pPr algn="l"/>
            <a:r>
              <a:rPr lang="en-US" altLang="zh-CN"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  <a:sym typeface="+mn-ea"/>
              </a:rPr>
              <a:t>+ </a:t>
            </a:r>
            <a:r>
              <a:rPr lang="zh-CN" altLang="en-US"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  <a:sym typeface="+mn-ea"/>
              </a:rPr>
              <a:t>指令执行的地方，根据指令类型的不同，分为</a:t>
            </a:r>
            <a:r>
              <a:rPr lang="en-US" altLang="zh-CN"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  <a:sym typeface="+mn-ea"/>
              </a:rPr>
              <a:t> LSU</a:t>
            </a:r>
            <a:r>
              <a:rPr lang="zh-CN" altLang="en-US"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  <a:sym typeface="+mn-ea"/>
              </a:rPr>
              <a:t>、</a:t>
            </a:r>
            <a:r>
              <a:rPr lang="en-US" altLang="zh-CN"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  <a:sym typeface="+mn-ea"/>
              </a:rPr>
              <a:t>ALU</a:t>
            </a:r>
            <a:r>
              <a:rPr lang="zh-CN" altLang="en-US"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  <a:sym typeface="+mn-ea"/>
              </a:rPr>
              <a:t>、</a:t>
            </a:r>
            <a:r>
              <a:rPr lang="en-US" altLang="zh-CN"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  <a:sym typeface="+mn-ea"/>
              </a:rPr>
              <a:t>CSR</a:t>
            </a:r>
            <a:r>
              <a:rPr lang="zh-CN" altLang="en-US"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  <a:sym typeface="+mn-ea"/>
              </a:rPr>
              <a:t>、</a:t>
            </a:r>
            <a:r>
              <a:rPr lang="en-US" altLang="zh-CN"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  <a:sym typeface="+mn-ea"/>
              </a:rPr>
              <a:t>MUL_DIV</a:t>
            </a:r>
            <a:r>
              <a:rPr lang="zh-CN" altLang="en-US"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  <a:sym typeface="+mn-ea"/>
              </a:rPr>
              <a:t>、</a:t>
            </a:r>
            <a:r>
              <a:rPr lang="en-US" altLang="zh-CN"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  <a:sym typeface="+mn-ea"/>
              </a:rPr>
              <a:t>BRANCH </a:t>
            </a:r>
            <a:r>
              <a:rPr lang="zh-CN" altLang="en-US"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  <a:sym typeface="+mn-ea"/>
              </a:rPr>
              <a:t>等等不同种类的执行单元。各个执行单元没有数据依赖，可以</a:t>
            </a:r>
            <a:r>
              <a:rPr lang="zh-CN" altLang="en-US" b="1">
                <a:solidFill>
                  <a:srgbClr val="FF0000"/>
                </a:solidFill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  <a:sym typeface="+mn-ea"/>
              </a:rPr>
              <a:t>乱序执行</a:t>
            </a:r>
            <a:endParaRPr lang="zh-CN" altLang="en-US" b="1">
              <a:solidFill>
                <a:srgbClr val="FF0000"/>
              </a:solidFill>
              <a:latin typeface="思源宋体 CN" panose="02020400000000000000" charset="-122"/>
              <a:ea typeface="思源宋体 CN" panose="02020400000000000000" charset="-122"/>
              <a:cs typeface="思源宋体 CN" panose="02020400000000000000" charset="-122"/>
              <a:sym typeface="+mn-ea"/>
            </a:endParaRPr>
          </a:p>
          <a:p>
            <a:pPr algn="l"/>
            <a:r>
              <a:rPr lang="en-US" altLang="zh-CN">
                <a:solidFill>
                  <a:schemeClr val="tx1"/>
                </a:solidFill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  <a:sym typeface="+mn-ea"/>
              </a:rPr>
              <a:t>+ </a:t>
            </a:r>
            <a:r>
              <a:rPr lang="zh-CN" altLang="en-US">
                <a:solidFill>
                  <a:schemeClr val="tx1"/>
                </a:solidFill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  <a:sym typeface="+mn-ea"/>
              </a:rPr>
              <a:t>执行单元执行完毕后，会将结果写入到</a:t>
            </a:r>
            <a:r>
              <a:rPr lang="en-US" altLang="zh-CN">
                <a:solidFill>
                  <a:schemeClr val="tx1"/>
                </a:solidFill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  <a:sym typeface="+mn-ea"/>
              </a:rPr>
              <a:t> </a:t>
            </a:r>
            <a:r>
              <a:rPr lang="en-US" altLang="zh-CN" b="1">
                <a:solidFill>
                  <a:schemeClr val="tx1"/>
                </a:solidFill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  <a:sym typeface="+mn-ea"/>
              </a:rPr>
              <a:t>Scoreboard</a:t>
            </a:r>
            <a:r>
              <a:rPr lang="zh-CN" altLang="en-US">
                <a:solidFill>
                  <a:schemeClr val="tx1"/>
                </a:solidFill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  <a:sym typeface="+mn-ea"/>
              </a:rPr>
              <a:t>对应的项中的</a:t>
            </a:r>
            <a:r>
              <a:rPr lang="en-US" altLang="zh-CN">
                <a:solidFill>
                  <a:schemeClr val="tx1"/>
                </a:solidFill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  <a:sym typeface="+mn-ea"/>
              </a:rPr>
              <a:t> </a:t>
            </a:r>
            <a:r>
              <a:rPr lang="en-US" altLang="zh-CN" b="1">
                <a:solidFill>
                  <a:schemeClr val="tx1"/>
                </a:solidFill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  <a:sym typeface="+mn-ea"/>
              </a:rPr>
              <a:t>result </a:t>
            </a:r>
            <a:r>
              <a:rPr lang="zh-CN" altLang="en-US">
                <a:solidFill>
                  <a:schemeClr val="tx1"/>
                </a:solidFill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  <a:sym typeface="+mn-ea"/>
              </a:rPr>
              <a:t>中，并把</a:t>
            </a:r>
            <a:r>
              <a:rPr lang="en-US" altLang="zh-CN">
                <a:solidFill>
                  <a:schemeClr val="tx1"/>
                </a:solidFill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  <a:sym typeface="+mn-ea"/>
              </a:rPr>
              <a:t> </a:t>
            </a:r>
            <a:r>
              <a:rPr lang="en-US" altLang="zh-CN" b="1">
                <a:solidFill>
                  <a:schemeClr val="tx1"/>
                </a:solidFill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  <a:sym typeface="+mn-ea"/>
              </a:rPr>
              <a:t>valid </a:t>
            </a:r>
            <a:r>
              <a:rPr lang="zh-CN" altLang="en-US">
                <a:solidFill>
                  <a:schemeClr val="tx1"/>
                </a:solidFill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  <a:sym typeface="+mn-ea"/>
              </a:rPr>
              <a:t>置为</a:t>
            </a:r>
            <a:r>
              <a:rPr lang="en-US" altLang="zh-CN">
                <a:solidFill>
                  <a:schemeClr val="tx1"/>
                </a:solidFill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  <a:sym typeface="+mn-ea"/>
              </a:rPr>
              <a:t> 1</a:t>
            </a:r>
            <a:r>
              <a:rPr lang="zh-CN" altLang="en-US">
                <a:solidFill>
                  <a:schemeClr val="tx1"/>
                </a:solidFill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  <a:sym typeface="+mn-ea"/>
              </a:rPr>
              <a:t>，表示该指令已经执行完毕，可以进行提交。</a:t>
            </a:r>
            <a:endParaRPr lang="zh-CN" altLang="en-US">
              <a:solidFill>
                <a:schemeClr val="tx1"/>
              </a:solidFill>
              <a:latin typeface="思源宋体 CN" panose="02020400000000000000" charset="-122"/>
              <a:ea typeface="思源宋体 CN" panose="02020400000000000000" charset="-122"/>
              <a:cs typeface="思源宋体 CN" panose="02020400000000000000" charset="-122"/>
              <a:sym typeface="+mn-ea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l="59302" t="2134" r="4461" b="-2134"/>
          <a:stretch>
            <a:fillRect/>
          </a:stretch>
        </p:blipFill>
        <p:spPr>
          <a:xfrm>
            <a:off x="516255" y="1308735"/>
            <a:ext cx="3068955" cy="571436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779520" y="3954780"/>
            <a:ext cx="832802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tx1"/>
                </a:solidFill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</a:rPr>
              <a:t>特殊处理的地方：</a:t>
            </a:r>
            <a:endParaRPr lang="zh-CN" altLang="en-US" b="1">
              <a:solidFill>
                <a:schemeClr val="tx1"/>
              </a:solidFill>
              <a:latin typeface="思源宋体 CN" panose="02020400000000000000" charset="-122"/>
              <a:ea typeface="思源宋体 CN" panose="02020400000000000000" charset="-122"/>
              <a:cs typeface="思源宋体 CN" panose="02020400000000000000" charset="-122"/>
            </a:endParaRPr>
          </a:p>
          <a:p>
            <a:r>
              <a:rPr lang="en-US" altLang="zh-CN"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</a:rPr>
              <a:t>+ LSU </a:t>
            </a:r>
            <a:r>
              <a:rPr lang="zh-CN" altLang="en-US"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</a:rPr>
              <a:t>中的</a:t>
            </a:r>
            <a:r>
              <a:rPr lang="en-US" altLang="zh-CN"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</a:rPr>
              <a:t> Store </a:t>
            </a:r>
            <a:r>
              <a:rPr lang="zh-CN" altLang="en-US"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</a:rPr>
              <a:t>操作，并不会在</a:t>
            </a:r>
            <a:r>
              <a:rPr lang="en-US" altLang="zh-CN"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</a:rPr>
              <a:t> EX </a:t>
            </a:r>
            <a:r>
              <a:rPr lang="zh-CN" altLang="en-US"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</a:rPr>
              <a:t>阶段进行执行，仅仅至少标记为执行完毕，</a:t>
            </a:r>
            <a:r>
              <a:rPr lang="en-US" altLang="zh-CN"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</a:rPr>
              <a:t>LSU</a:t>
            </a:r>
            <a:r>
              <a:rPr lang="zh-CN" altLang="en-US"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</a:rPr>
              <a:t>会将所有的</a:t>
            </a:r>
            <a:r>
              <a:rPr lang="en-US" altLang="zh-CN"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  <a:sym typeface="+mn-ea"/>
              </a:rPr>
              <a:t>Store </a:t>
            </a:r>
            <a:r>
              <a:rPr lang="zh-CN" altLang="en-US"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  <a:sym typeface="+mn-ea"/>
              </a:rPr>
              <a:t>操作操作存入</a:t>
            </a:r>
            <a:r>
              <a:rPr lang="en-US" altLang="zh-CN"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  <a:sym typeface="+mn-ea"/>
              </a:rPr>
              <a:t> Store buffer</a:t>
            </a:r>
            <a:r>
              <a:rPr lang="zh-CN" altLang="en-US"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  <a:sym typeface="+mn-ea"/>
              </a:rPr>
              <a:t>，等到提交阶段再执行</a:t>
            </a:r>
            <a:endParaRPr lang="zh-CN" altLang="en-US">
              <a:latin typeface="思源宋体 CN" panose="02020400000000000000" charset="-122"/>
              <a:ea typeface="思源宋体 CN" panose="02020400000000000000" charset="-122"/>
              <a:cs typeface="思源宋体 CN" panose="02020400000000000000" charset="-122"/>
              <a:sym typeface="+mn-ea"/>
            </a:endParaRPr>
          </a:p>
          <a:p>
            <a:r>
              <a:rPr lang="en-US" altLang="zh-CN"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  <a:sym typeface="+mn-ea"/>
              </a:rPr>
              <a:t>+ CSR buffer </a:t>
            </a:r>
            <a:r>
              <a:rPr lang="zh-CN" altLang="en-US"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  <a:sym typeface="+mn-ea"/>
              </a:rPr>
              <a:t>用于缓存所有的</a:t>
            </a:r>
            <a:r>
              <a:rPr lang="en-US" altLang="zh-CN"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  <a:sym typeface="+mn-ea"/>
              </a:rPr>
              <a:t> CSR </a:t>
            </a:r>
            <a:r>
              <a:rPr lang="zh-CN" altLang="en-US"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  <a:sym typeface="+mn-ea"/>
              </a:rPr>
              <a:t>操作，也是等到提交阶段再执行</a:t>
            </a:r>
            <a:endParaRPr lang="zh-CN" altLang="en-US">
              <a:latin typeface="思源宋体 CN" panose="02020400000000000000" charset="-122"/>
              <a:ea typeface="思源宋体 CN" panose="02020400000000000000" charset="-122"/>
              <a:cs typeface="思源宋体 CN" panose="02020400000000000000" charset="-122"/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897.5007874015748,&quot;width&quot;:3702.5007874015746}"/>
</p:tagLst>
</file>

<file path=ppt/tags/tag10.xml><?xml version="1.0" encoding="utf-8"?>
<p:tagLst xmlns:p="http://schemas.openxmlformats.org/presentationml/2006/main">
  <p:tag name="KSO_WM_UNIT_PLACING_PICTURE_USER_VIEWPORT" val="{&quot;height&quot;:897.5007874015748,&quot;width&quot;:3702.5007874015746}"/>
</p:tagLst>
</file>

<file path=ppt/tags/tag11.xml><?xml version="1.0" encoding="utf-8"?>
<p:tagLst xmlns:p="http://schemas.openxmlformats.org/presentationml/2006/main">
  <p:tag name="KSO_WM_UNIT_PLACING_PICTURE_USER_VIEWPORT" val="{&quot;height&quot;:897.5007874015748,&quot;width&quot;:3702.5007874015746}"/>
</p:tagLst>
</file>

<file path=ppt/tags/tag12.xml><?xml version="1.0" encoding="utf-8"?>
<p:tagLst xmlns:p="http://schemas.openxmlformats.org/presentationml/2006/main">
  <p:tag name="KSO_WM_UNIT_PLACING_PICTURE_USER_VIEWPORT" val="{&quot;height&quot;:897.5007874015748,&quot;width&quot;:3702.5007874015746}"/>
</p:tagLst>
</file>

<file path=ppt/tags/tag13.xml><?xml version="1.0" encoding="utf-8"?>
<p:tagLst xmlns:p="http://schemas.openxmlformats.org/presentationml/2006/main">
  <p:tag name="KSO_WM_UNIT_PLACING_PICTURE_USER_VIEWPORT" val="{&quot;height&quot;:897.5007874015748,&quot;width&quot;:3702.5007874015746}"/>
</p:tagLst>
</file>

<file path=ppt/tags/tag14.xml><?xml version="1.0" encoding="utf-8"?>
<p:tagLst xmlns:p="http://schemas.openxmlformats.org/presentationml/2006/main">
  <p:tag name="KSO_WPP_MARK_KEY" val="696e2343-5f93-41fd-8e02-2d6fe459cb0b"/>
  <p:tag name="COMMONDATA" val="eyJoZGlkIjoiNzE2ZmIwMmMwNjBlYmQwYmNlODFmNTlmYzVmMDcyMDcifQ=="/>
</p:tagLst>
</file>

<file path=ppt/tags/tag2.xml><?xml version="1.0" encoding="utf-8"?>
<p:tagLst xmlns:p="http://schemas.openxmlformats.org/presentationml/2006/main">
  <p:tag name="KSO_WM_UNIT_PLACING_PICTURE_USER_VIEWPORT" val="{&quot;height&quot;:897.5007874015748,&quot;width&quot;:3702.5007874015746}"/>
</p:tagLst>
</file>

<file path=ppt/tags/tag3.xml><?xml version="1.0" encoding="utf-8"?>
<p:tagLst xmlns:p="http://schemas.openxmlformats.org/presentationml/2006/main">
  <p:tag name="KSO_WM_UNIT_PLACING_PICTURE_USER_VIEWPORT" val="{&quot;height&quot;:897.5007874015748,&quot;width&quot;:3702.5007874015746}"/>
</p:tagLst>
</file>

<file path=ppt/tags/tag4.xml><?xml version="1.0" encoding="utf-8"?>
<p:tagLst xmlns:p="http://schemas.openxmlformats.org/presentationml/2006/main">
  <p:tag name="KSO_WM_UNIT_PLACING_PICTURE_USER_VIEWPORT" val="{&quot;height&quot;:897.5007874015748,&quot;width&quot;:3702.5007874015746}"/>
</p:tagLst>
</file>

<file path=ppt/tags/tag5.xml><?xml version="1.0" encoding="utf-8"?>
<p:tagLst xmlns:p="http://schemas.openxmlformats.org/presentationml/2006/main">
  <p:tag name="KSO_WM_UNIT_PLACING_PICTURE_USER_VIEWPORT" val="{&quot;height&quot;:897.5007874015748,&quot;width&quot;:3702.5007874015746}"/>
</p:tagLst>
</file>

<file path=ppt/tags/tag6.xml><?xml version="1.0" encoding="utf-8"?>
<p:tagLst xmlns:p="http://schemas.openxmlformats.org/presentationml/2006/main">
  <p:tag name="KSO_WM_UNIT_PLACING_PICTURE_USER_VIEWPORT" val="{&quot;height&quot;:897.5007874015748,&quot;width&quot;:3702.5007874015746}"/>
</p:tagLst>
</file>

<file path=ppt/tags/tag7.xml><?xml version="1.0" encoding="utf-8"?>
<p:tagLst xmlns:p="http://schemas.openxmlformats.org/presentationml/2006/main">
  <p:tag name="KSO_WM_UNIT_PLACING_PICTURE_USER_VIEWPORT" val="{&quot;height&quot;:897.5007874015748,&quot;width&quot;:3702.5007874015746}"/>
</p:tagLst>
</file>

<file path=ppt/tags/tag8.xml><?xml version="1.0" encoding="utf-8"?>
<p:tagLst xmlns:p="http://schemas.openxmlformats.org/presentationml/2006/main">
  <p:tag name="KSO_WM_UNIT_PLACING_PICTURE_USER_VIEWPORT" val="{&quot;height&quot;:897.5007874015748,&quot;width&quot;:3702.5007874015746}"/>
</p:tagLst>
</file>

<file path=ppt/tags/tag9.xml><?xml version="1.0" encoding="utf-8"?>
<p:tagLst xmlns:p="http://schemas.openxmlformats.org/presentationml/2006/main">
  <p:tag name="KSO_WM_UNIT_PLACING_PICTURE_USER_VIEWPORT" val="{&quot;height&quot;:897.5007874015748,&quot;width&quot;:3702.5007874015746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2733</Words>
  <Application>WPS 演示</Application>
  <PresentationFormat>宽屏</PresentationFormat>
  <Paragraphs>150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8" baseType="lpstr">
      <vt:lpstr>Arial</vt:lpstr>
      <vt:lpstr>宋体</vt:lpstr>
      <vt:lpstr>Wingdings</vt:lpstr>
      <vt:lpstr>DejaVu Sans</vt:lpstr>
      <vt:lpstr>微软雅黑</vt:lpstr>
      <vt:lpstr>文泉驿正黑</vt:lpstr>
      <vt:lpstr>黑体</vt:lpstr>
      <vt:lpstr>Times New Roman</vt:lpstr>
      <vt:lpstr>等线</vt:lpstr>
      <vt:lpstr>East Syriac Adiabene</vt:lpstr>
      <vt:lpstr>宋体</vt:lpstr>
      <vt:lpstr>Arial Unicode MS</vt:lpstr>
      <vt:lpstr>等线 Light</vt:lpstr>
      <vt:lpstr>思源宋体 CN</vt:lpstr>
      <vt:lpstr>Office 主题​​</vt:lpstr>
      <vt:lpstr>PowerPoint 演示文稿</vt:lpstr>
      <vt:lpstr>1.初识 RISC-V</vt:lpstr>
      <vt:lpstr>2.循序渐进，先完成后完美</vt:lpstr>
      <vt:lpstr>3.基础设施的重要性</vt:lpstr>
      <vt:lpstr>4.学会查找权威资料</vt:lpstr>
      <vt:lpstr>4.CVA6 前端设计</vt:lpstr>
      <vt:lpstr>5.指令对齐操作</vt:lpstr>
      <vt:lpstr>6.CVA6 后端 ID Stage</vt:lpstr>
      <vt:lpstr>6.CVA6 后端 Issue Stage</vt:lpstr>
      <vt:lpstr>6.CVA6 后端 EX Stage</vt:lpstr>
      <vt:lpstr>6.CVA6 后端 CommitStage</vt:lpstr>
      <vt:lpstr>11.CVA6 ScoreBoard 工程流程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子龙 李</dc:creator>
  <cp:lastModifiedBy>leesum</cp:lastModifiedBy>
  <cp:revision>190</cp:revision>
  <dcterms:created xsi:type="dcterms:W3CDTF">2023-08-06T10:29:35Z</dcterms:created>
  <dcterms:modified xsi:type="dcterms:W3CDTF">2023-08-06T10:29:35Z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2052-11.1.0.11698</vt:lpwstr>
  </property>
</Properties>
</file>