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42803763"/>
  <p:notesSz cx="6858000" cy="9144000"/>
  <p:defaultTextStyle>
    <a:defPPr>
      <a:defRPr lang="es-E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3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16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1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1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4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9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7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02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12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5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9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C27F9-D710-4252-8D6C-9E27608CC35F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C902-C99A-41C4-A338-FFEA3802A3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83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402" y="373441"/>
            <a:ext cx="22706410" cy="3765937"/>
          </a:xfrm>
        </p:spPr>
        <p:txBody>
          <a:bodyPr>
            <a:normAutofit/>
          </a:bodyPr>
          <a:lstStyle/>
          <a:p>
            <a:r>
              <a:rPr lang="es-ES" sz="7200" dirty="0" smtClean="0"/>
              <a:t>ESTIMACIÓN DE LA DISTRIBUCIÓN POTENCIAL DE ENEBROS PARA SU RESTAURACIÓN EN SIERRA NEVADA</a:t>
            </a:r>
            <a:br>
              <a:rPr lang="es-ES" sz="7200" dirty="0" smtClean="0"/>
            </a:br>
            <a:r>
              <a:rPr lang="es-ES" sz="2800" dirty="0" smtClean="0"/>
              <a:t>Antonio Millan</a:t>
            </a:r>
            <a:r>
              <a:rPr lang="es-ES" sz="2800" baseline="30000" dirty="0" smtClean="0"/>
              <a:t>1</a:t>
            </a:r>
            <a:br>
              <a:rPr lang="es-ES" sz="2800" baseline="30000" dirty="0" smtClean="0"/>
            </a:br>
            <a:r>
              <a:rPr lang="es-ES" sz="2800" dirty="0" smtClean="0"/>
              <a:t>1. Universidad de Granada. Reto Final </a:t>
            </a:r>
            <a:r>
              <a:rPr lang="es-ES" sz="2800" dirty="0" err="1" smtClean="0"/>
              <a:t>Ecoinformática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54097" y="5510018"/>
            <a:ext cx="12914603" cy="1990268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5400" dirty="0" smtClean="0"/>
              <a:t>INTRODUCCIÓN</a:t>
            </a:r>
          </a:p>
          <a:p>
            <a:pPr algn="just"/>
            <a:r>
              <a:rPr lang="es-ES" sz="3200" dirty="0" smtClean="0"/>
              <a:t>El enebral-piornal es la formación vegetal más extendida de toda Sierra Nevada, distribuida a lo largo de la franja comprendida entre los 1800m, hasta los 3100 metros. Está caracterizado por las formas almohadilladas semiesféricas de sus componentes como respuesta a las condiciones ambientales.</a:t>
            </a:r>
          </a:p>
          <a:p>
            <a:pPr algn="just"/>
            <a:endParaRPr lang="es-ES" sz="3200" dirty="0" smtClean="0"/>
          </a:p>
          <a:p>
            <a:pPr algn="just"/>
            <a:r>
              <a:rPr lang="es-ES" sz="3200" dirty="0" smtClean="0"/>
              <a:t>Esta formación ha sufrido una presión antrópica directa relativamente escasa por lo que su área de ocupación se ha mantenido estable durante los últimos años. Sin embargo, se han llevado a cabo simulaciones de escenarios futuros que muestran un declive potencial muy acusado de estas comunidades. De acuerdo con algunos de estos modelos, el 74% de su distribución actual perdería sus condiciones de idoneidad para el desarrollo de las mismas. Uno de los factores que explicarían este retroceso sería el avance de las comunidades de robledales.</a:t>
            </a:r>
          </a:p>
          <a:p>
            <a:pPr algn="just"/>
            <a:endParaRPr lang="es-ES" sz="3200" dirty="0" smtClean="0"/>
          </a:p>
          <a:p>
            <a:pPr algn="just"/>
            <a:r>
              <a:rPr lang="es-ES" sz="3200" dirty="0" smtClean="0"/>
              <a:t>El proyecto LIFE ADAPTAMED tiene como objetivo atenuar los efectos negativos del Cambio Climático en los servicios </a:t>
            </a:r>
            <a:r>
              <a:rPr lang="es-ES" sz="3200" dirty="0" err="1" smtClean="0"/>
              <a:t>ecosistémicos</a:t>
            </a:r>
            <a:r>
              <a:rPr lang="es-ES" sz="3200" dirty="0" smtClean="0"/>
              <a:t> que tres ENP mediterráneos representativos (entre ellos Sierra Nevada) proporcionan a los habitantes locales y su sector socioeconómico. El presente proyecto pretende contribuir en la A5 (</a:t>
            </a:r>
            <a:r>
              <a:rPr lang="es-ES" sz="3200" dirty="0"/>
              <a:t>a</a:t>
            </a:r>
            <a:r>
              <a:rPr lang="es-ES" sz="3200" dirty="0" smtClean="0"/>
              <a:t>cción preparativa) para ayudar en la gestión presente y futura de las comunidades de enebrales de Sierra Nevada.</a:t>
            </a:r>
            <a:endParaRPr lang="es-ES" sz="3200" dirty="0"/>
          </a:p>
          <a:p>
            <a:pPr algn="just"/>
            <a:endParaRPr lang="es-ES" sz="3200" dirty="0" smtClean="0"/>
          </a:p>
          <a:p>
            <a:pPr algn="just"/>
            <a:r>
              <a:rPr lang="es-ES" sz="3200" dirty="0" smtClean="0"/>
              <a:t>Los principales objetivos del trabajo son los siguientes: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Estudiar las condiciones de idoneidad futuras y simular la distribución potencial de las comunidades de enebrales.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Contribuir a la acción preparatoria del proyecto LIFE ADAPTAMED, </a:t>
            </a:r>
            <a:r>
              <a:rPr lang="es-ES" sz="3200" dirty="0" err="1" smtClean="0"/>
              <a:t>desarrolando</a:t>
            </a:r>
            <a:r>
              <a:rPr lang="es-ES" sz="3200" dirty="0" smtClean="0"/>
              <a:t> un mapa que indique a los gestores en qué lugares es más adecuado reintroducir enebros en función de las preferencias de hábitat que tiene esta especie.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Elaborar un modelo que nos permita evaluar el grado de impacto del cambio climático sobre la distribución de las comunidades de enebrales de Sierra Nevada.</a:t>
            </a:r>
            <a:endParaRPr lang="es-ES" sz="3200" dirty="0"/>
          </a:p>
        </p:txBody>
      </p:sp>
      <p:sp>
        <p:nvSpPr>
          <p:cNvPr id="4" name="AutoShape 2" descr="data:image/jpeg;base64,/9j/4AAQSkZJRgABAQAAAQABAAD/2wCEAAkGBxMSEhUTExIWFhUXGBobFxgWGR4aHxwgIxsgHR8dIR0hHSkhHx4qHh8eITIiKCkrLi4uIB8zODMtNyktLisBCgoKDg0OGxAQGjclICUwOC0tMDU3Li0tNy8tMCstLS01Ny0tLS0vNS81LS0vNy0rLTctKy0vLy8vLS0tNS8uLf/AABEIAOEA4QMBIgACEQEDEQH/xAAcAAADAQEAAwEAAAAAAAAAAAAABgcFBAIDCAH/xABNEAACAQIEBAMFBgIFCAgHAQABAgMEEQAFEiEGEzFBByJRFDJhcYEjQlJikaEzkiRygrGyFRZDU3OiwdIINERUg5PC0TVVdMPh8PEX/8QAGgEBAAMBAQEAAAAAAAAAAAAAAAIDBAEFBv/EADARAAIBAgUACQIHAQAAAAAAAAABAgMRBBIhMUETIlFhgaGxwfBxkRQjMjPR4fEV/9oADAMBAAIRAxEAPwC44MGDABgwYMAGDBgwAYMfjsACSQANyT2xNuI/FuFZPZsuiauqDsOXcxg/Mbvbr5dvzDAFJJtucJnEPilllHcNUCVx9yD7Q/LUDoB+BYYQMwyWvrmvm1c0ak7UVJZmv10Gx5at0I1lyd8M2R8GxUyGSGkgpUUFmqKk8yQAC/MBcWSw95SqAb74A4v/APSs0rP/AIblD6Tuss99JHr9xP8AfOOGVs+nuZs1paZfvRwWkdfpGjN/v4eMpoKWt16qp6ooV1i5VAWUMrKOoBB2KtbY+hwwwZNTpYrClx0YqGb+Y3P74AjMfCrS/wATPa2oPdYwwI+kk3/AYH8NaRt5P8sP/wCGh/ezYac745ly2rrPaI6ioS8XJSFF5USFdiz9Q7Nq2N/d22IsuZt44yx1UWmjKUxRDIsylZTe92Q6tOm1tNxvY9L7AehfDKiXeNc4U/7NB/6Vx5ScH8sXTOMwpf8Aa3P+CYH9sOPCXGr1eYmGOVZoDFJIStjpAZdBuACLhiNDebYXAsS1DwBE4Is6hAanzuCZPSqBjLeg+1jJP8wxorx5ndIL1uU85P8AWUxJFvUlTIv66cPHFFbSQNEJKfnTzMVhjijVpXsLsQSRYKNyxYADGQ8NNG0YZauhlmcKoN3DueitJG0i79dJkW4B9DYD1cP+L+WVNlaVqdz92caR/OCUA+ZGHyGZXUMjBlIuCpuD8iOuEPiHg5pwfaKaCtH47cmb6Otiqj5uT6YSYOFp6Ny2U18tO97tS1flDX2HmI0EnoodVa3fAF1wYleUeLDwSimzilakl7SgExt8bbkD8ylh8sU6kqklRZI3V0YXVkIYEeoI2OAPdgwYMAGDBgwAYMGDABgwYMAGDBgwAYMGDABjA4w4wpcti5lQ+5vojXd3P5R6epNgPXpjG8RvEFMuUQwrzq2SwihFzYnYMwG/Xoo3boLdQl5DwpK1QKmv/pmZPuIms0VP6F7eUst/dFlW/digYDmr3r85AlrZDQ5e28dOm8kwuNwDbUNx9o9kF1IG98O/DHCXLj0QRexQHrp3nk+LufMPWxsAdS6WBBwyZRkAjbmzNzpzuXb7vX3Rbbqd/iwAVTpCPnub1KZlUJRSO9WJIlFKRqikh5MbM8h2EOlmNpAwJ2WzdgKJlmUQ04tFGAbW1dTbra/pfew2HYDHjxBlK1dNLTuSFkUqSLXHobHY79jsccHDfEL1ETyVFK9JyyQzSsug2JDFGuCUFr6iqggi197YWZeJkRLpl8D1rJ7zqRHAn9ad/KPh2PrgDTy3OZVqI4ZHp6kyF0aWnBRkMYe/MiLPZQysmrXs5At5tmGsrooV1SypGvq7BR+pOJNFDX1DyD2nk8xy0sWWxFSWIAu87jWpIA8yqVPrjvoPDNSwkkpkLkWZ6uVp5Pn1MTfyLgDwz7juClqnemr6NoqhozMWLyNGVsjMgjVtQaMABdrML9CcIfHsNHmVWamGrkKOdyaaodgulQFUW0lQQzC2n3yD0viy0HBnLGnnBAOns8S05/3CB+2PbXZMsEbSPVVbqLXGtGO5t3T4+uOSkopyeyOpNuyEngXPMnyqEpH7TraxllkppAXI+S7KLmw+Pc74bKLxRymXZa5B/tFeP93UDHfT5AskastTVIGAYWZARcX/AAbY9VXwjqBHtDPf/vC88fysQv7YJpq6ONWPCtkSonp6yikgqWhEiMiyqdSSaNRVhcCQFFsDsQWBIvceWQVc9TUz8+F444WUxJUQgOrMpBZJUdo2W2pfLdvMbkbXWsx8MYyQwpqdiu4eK9PJf8ojKRj5m+OAQZjQ25VbOoH+ir19ojJ7KJ1Ae/5UU/PHQVzGXxJ7OtPJLUqDHEjOTbzABTfSRYg222IOFGj8STDtmVK0C30+0QnnwE/Flu0Zv90gn1tjz8QJ3q6KaSnmApYoWnEsLI/NkQakS1iAisoZ7jeygfewB4PlMdVTHkaKykuVNPMCrIRsVUkBonGwsApUXNnJGEumyisy12nyeV5IwS01BOLuLWvpXbXYW3W0guoIJJGK1w1k7QmaaSfnSVBR3ZVCJ5UCDSoJ6gDck329MdGc5HHUebdJRbTIuzC17XtYkbnuCLnSVO+AMTgTxBpszXSv2VQo+0gc+YepU7alv36juBcYb8R7jDg8yzBy3suYLvDVJ5UmI6a9IGl+2sAb7MLaNWz4e+IbyynL8yXk10Z0+YBRL8uwcjfbyt1XY2wBSMGDBgAwYMGADBgwYAMGDBgAwj+JnHgy6NYYRza2baGIDURc2DkDc77AfeO3Y22eOOKYstpHqJNz7saXsXc9F+XcnsAfliZcGZNUNL7fUjXmVX5og3/Z4iLcwjfSxUWX8KjuxCMB08F8JSwymSQ83M5btNMx1CmDdVB6GS2xYfFV21MHXh6uRak01JCZYoyy1VVdbCUC4j6gs251aQQpYDqWt5ZlklRFFDDSSaFeS1VKq3l0kbuhJspvtchiAbjdd+BaNMiN4Ed6KZ1X2dTrkjmOwMQY3dXtZluSCAw21WAe8TOvzYZdmFY6saqrqynLo4APKqIFV5ZCt0FhffYAk2PUe3injiSV2o8vIR0A9qqnsyU9+qLYkST7EaQSAQfRimHwXS0rVjUCczUVaWoa95JCCu80l73Ja+lbhSbixAkYDzXKqrM5NVY4qSCCKeMlKSLuNRBDTG1je/RrrzF2w95XwhGgXmnXo9xFASNPgqLYdNjayt1K3ww08CxqFRQqjoALD1/v3x5k4A8IIVRQqKFUbBVAAHyA2GPZjlizGFm0rNGzfhDqT+l74zuIeLqKhF6mpSM9lvqc/JFBb62sMAc/EvFkdL5VGuU7afT59/8A8fMXUa7iSrmJjYryzbVpWwtsbXJuf1/XHbm89PXAVVG/P3COFspQ221axqS9gPdv0xwxZDVMPPyIz93SvMI+bOb3+Qx5NeOIqSlHjb77be7PUoSw8IxbWr5Z7Mv4mrIyFJUouwDKCLDpuDqBthu4a4pjqxptolGxTr263t0274TZOHqlbFOQ/wCPUnLJ+IKHrho4JywprleNkc+QairbbE2I3IvtvvtiWHWIhNJ7P6+O/wDJGvLDzjJpars0GrH4wuLHcHH7gx6h5pg13CsTXaEmB7W8nukfhKXA033KjSG73xP8y4XmoXMtM3sjtsWjGumm7BZYQLKT0uijdrKh3bFex4ugYEEAgixB3BHpgBD4K4yiUpQ1MK0c1vsgpvBKL/6B7kWv0S+3ui5BAbcxz2lpyRPUwxEAEiSRVNjexsTfext62OEnxAySjijCytHypnsIJWtdre9G3VGA2v2FhuoEbYWW5nHTywpmaLU0yNppq2VbyQFgV5VR8DuNZuptfseWA91PElFUmOC0kqzsEjYRSBCdJa6ylQpsoLalJsBhR434QWYLBO2l1/6nWdCttxHIR93v+Xdl8upY9XIOHzFnDaI5EpIactTqza4g8rjWYfwLpWxj7EkgBSLvVdRpMjRyC6t//QQexB3B7HAE+8NOOJXkbLMxGiuhuoLf6UAX+RbT5rj3l8w74pOJBxzwk8+mNTpraca6KYeUyqp1CInswO6n7rbGwKs7X4YcajMqciQaKqE6Z0Itv01gdgbG47EEelwHTBgwYAMGDBgAx+OwAJJAA3JPbH7ia+NWfSLDFl1NvUVraLDqEJsflqJ0/LX6YAVJK0ZzmElbKNWX0R0U8ZuBNJ1A6HY25jbGyBQQd8VrhrLTGGllN6iWzSX6qD0W1zbpvuegAJVVsucFcPRx8uBN4KPa/wDrJydTufk24B3AEek2YjGjW5BU088tZRzNLJJvLTzsAkgF9IRgv2TqvlB3BsNW92wA24m/iFxE80vsFGwV081VU2v7MhBXSh/17glRYggE7jdk6M58QWNGhp6eWOrqJGhp4pgoOpTpklIDEctDe5NtxuAN8enw/wCFkCgkl40Yszv1qJj78rX3tfYA7gWU2PNDgevL8kShojPybJEv9Hg63ZiAJJL21MWsTfsL2FkSOff9HytLZrO0janlp5CWPVm5kbH9dzjr4k4lqDn1TAzyND7oh1HSeUqzKFW9tTOlr9fOR3wjcPV5ynNkdrlYJmV7feQ3QkDvdDqHrtgD6kz3OhT00lQsbTFTpWNOruX5aoNja7kC9tsQTxR44zZ0NHV08dKjkMRGSSy72VnDspF9yAAdh26272KKoJEVbIEkVZuVE6C6uSQ4OnWFYgm4O5vbHsl4My9goeigbTuNSBj9Sdz9euOalrjBK99fm/8AR8kzSQGFAEcSgHUw9079CCT27i3pY9cevKsxkppknhYLJGdSEqGsfWzAg/pj6K4o8FKGpcyQM1Kx6rGoaP6Jtp+QIHwxMOOPC40SyyQVSziDSZo2XlyIGAKuATZ0N7ah3BG5DW5GNitu5SPDDxGSveU1NPDDMsX2k6ui6kUEnUrEOFHW/mUXN9O16iIkIvpUg/AY+LMnzOSmmSeIgSRm6ki49Nx3FtrY+kvDPinL4sopr1IjVPsnM7aftba3UFtiLtcW2CkdMSODpm+Z01JHzaiSOFLhQz2FybkAepsCbfA4S+I+M8oqYpxIY51hVArMSiM8mqyI4u9/LdmUHSDfsRjp8aFpXyqX2iQL0aAjctKAdAUd73IPopJ7Y+WMAUmbxQqqJ5aehqjPSg/YvUIWdQQCQC1iQDcDUOgGw6YxMw8Tc2mUo9dIAevLCRn+ZFU/vjEybIpqnU0anlxmMSvtZA7hFJF7nf09Diww/wDR8UMNWYkr3CwaT9CZSB+mAEHK+Pqui0PBXTTNf7SOcs8ZFgdlJuBckXBDbX2xYeHvGOmlEYq6eakLmwkcaoSe3nsCPXdbDe57446bwGoVsWqaokbgqYx+xjOGv/N6WniMQeSvp2BWSGqZC9vyNpVSPyt9CMRXVXaWRip82fl9zE8ech9py0yqLvTMJPjoPlcfoQ39nCz4XUL12VM1g8kMjwsj7iaPSjBWuR5hfSNxcKgupVHjZvETNDTZPU60dFaKOmhWZlLsTcMx0sRfRc+vkJwmcC8VjJsnDtHrkneSYKTawNoowe/mMbsDb3Uf4XkiMo5XYZeDeIGy6VKSdmNFK2imlcktA/8A3eQkDy/gYgdLWFmWOrYmM1Icwy2OtmhUCoi/pUSbArfaVS3ukWDgn3djewYP5cIVj1KNlVXUSiaDQ8c0bNG1TT3sDe4YG32bjqD31AkCIy57WU1VN7CkgaqVWkGggmHTpsXsbrcsoH3twRYgMJjxOZaGqTOYEs6MIswiG2q50h7DYB7WJ6CRQRq64euGvZYJ62q+yghV1pYbaUFo7l7W95mmdx3JKjH7nTRTp7VypBBLqgqY5Y2jYqfIH0sNVyALEDUSIgNPmwA4ZVmEdTDHPE2qORQyn4EfsexHY46sSTwlr3oayoyWdrhCZKVuzKfMQPmpD2HQ8zFbwAYMGDAH4Tbc4huQ1prswrM2NysZ9moR31EEXW/3hHqfSepfD/4wZ77Hlc7A2eUclPm+zW+ITUfpjJ8Pcg5KUlMR/Ai503+2ks+lh6reMq35CPmA+ZJl4p4EiFrgea3S562vvbsPQADtjrmlVFZ2IVVBLE7AAC5J+FsJuW55VCNxDBU1c/MfUs6rTJENRsgkaMcyw2BXmX6kqCMYvGvErVdFTUoVqeWtkkjmViCYooWPtJ1DZgApAP3lJ+WAM7JVkzOrerNx7ReOnBH8KlViC9jtqkYHqCOqnyyDFahjSJAosqKABc9APif7zjA4Iy4JGZdGjXZUT8EajSqjt0AGoe8qoTvjN8Z8ulnymdYgWZdDlR1KqwLfOw81vy+uAI94z0UtNmprFGnW6spG4DoFt27qEb5lh904y/EKGGWOmrYRZJV0DbbyiwQm20kYAjN/eQROCdTadPh3MUzKkaiqCTKoBDnc2XZHHqVvYj0Ld3d0Xqaply15KSrg5tPKAXiJsG/DNE9vKw3sw+KkdQAOfK+M6unEHKks1OW5T9SEb3oj2aMkA6SDY3ta+KDl3j9UqpE9JDI3YozR/qDrv9LYk2ZLEJGEDO0X3DIoVrEXswBIuOlwbG18c2APqDwq8RmzZp0khSJ4grLoYnUpJHQ73Fhv3v276/iFwlFXU8pWmhkquUUieTylb9POFJ2uWAO1/S5OPn/weyqqnzKB6fWqxOrzupIAS9yrHvrAK6e+/YEj6hXNIDMYBNGZgLmLWusD10X1W+NsAfHnEmSvSTNGyuFudDOLagGKEj1GpWF/hjY4BnnnlGWiq5FPUl+YSivbyXNri6lggW4I7X6Y6PFPMfaqhal5LySgkRDpDDccgar7s63kP9dfXbE4LqRFmFI5NlE8Wq/TTrAa/wANNxgCheLkMCUtPJDIJ43RIadpHN4441APLi0gEmylpWJJ1jSALESVELGwBJsTsL7AXJ+QAJxpcR17zTvqLBEZkijZ2YRIGOmNdRJCqNgMdPBVBPNVxinflupUmSwIQFljuyn3ku4DCxGktcEA4AqvhdkMtO1HIFVUq00Twk61nj5bze0WJOkJqiiItbUSNr+akcT+IWX5fKsNRNaQgEqqs+kHoWsNvl1+GPHw0mR6CC0YjZeahQG+krKyuEPXl6hsLmw0i5tfEM8ZeEKumrZqtwZIJ5CyyjfTfpG34SBsOxAFt7gAWOu8X8ojW4qTIfwxxuSfqVA/U4S28aYJpmklWSOCGzQwKLvPJfZne+lFTZtPrY3NgMQvBgCi1ueT57VCSrYR0kVyIlawAG5Fz3tbXM2yj4lEbOzKr/ylVLDGSKePzMyrYaVAS6r91QoWKJD6qD5nYnPy/Lq2ohSKxjpibgsojVz1vsuqdgAegcqL9BfGu0lPTQCJXPKO88i21SsNuWhFwxAJFxeOO5N5GKEAfSHCO9DTbKByUsqghQNIsouLkAWAJG4F++J/xpk0lLKk1MPtactPS9fMn+mp9uoKXsLfh3LSk44fA7NK2uq6urnmkMKoI1jLMYwSQQFBNrqq2v1Oq5NySafxRQGWAlL8yMiSMgXN132HQn0vtq0ntgDP4OyzL3Ra+kp41aoHML2u1295bm+mzXBA2uMMVVTrIjRsLqwIPbY7dex+OJZwdmz0TVlLBEJFZDWUcQJsVLWnhQ2+64YIAN+vfDbR8e0xd450mpZYwplWZDpTULqWlTVGAQDYlh0PocATfxAppadYa6P/AKzlsypJbbVCzfZ3t0XVdAvXQ4v1xaMqzBKiGKeM3SVFdfkwuPrhV4mo4p3Uh1aCsjaB2UhluwsjLbYsTpN+wj+eMbwHzJ/ZZ6GX+LRzMhHopJNvjZxIPlbAFOwYMGAJL4r/ANMzXK8t6rq50qnoVv8A8kcn64euD/OktSes0hKk9dIJsp/qsWGJu0vPz/MpifLT03Jjb8LuEjH+80mKtkmmOCCNiquyA6b7liNTWHU7k4A7aqnWRCji6nqASP3BBxI4YFmzCcQDTFTiLL6YKb6Atmmbe99LaFN9yrG98VjMaxYYpJWOyIzn5KLnE28JqJisEkgBcpJUuw/1krHr/WhaP+XAFOghVFVFACqAFA7ACwH6YVPEPjCCgSKOW4apLIj2usdrAu9mDaVLKfKdXW24w34Q/GThUV9AxBCywXkjZjYWtZlJ6KpG9zYAgEkC5wBGuIOHCkvtWXtpcSMpiUi6yD3kUWALWv8AZ2s6+ZAVLJFoUXFdLXxiCsjjR79JCVS/dkkuDExtvdgO5MlljCk9Yq/0XMad9cXlWRfJNGANlIPllQC1g1iBYKwFhjnzTOkmVlljEzjaOp/hSEDpzQNSybdSfNf75GAOfibK/Zqh4wV09V0vzPKdwCdKm/8AWRT0NrEXysGDAFW8A+Ip46r2FNHKmEjkkeZWWPYg9x5QLb/349XhlU0aZkFrpbVEc02iVd0md/I3MlJuR1K7AG5JO9jMI5CpupII7g2ON7hrIlneVZta6FBsLKbkgb3B7HHHJLcnCDnJRjuza8XqER1pKIAmqZeYo8sjCZ3IB7mNJI4TbYFCo6WCLivf5urmEtNTzzSnSFiRrRalUA2GoRAsBc7E9bnrvjvbwky3UUFbUF9Ae2lR1vZT5dm2Nx2sb4gqsGrpls8LVg7Ne/oRNjfc9cVPwGp45Kn3Rz45FdHF9QQxypJ8NG6g/mZOt9uNuAqYAnXN0J95fQn8Hww05Pkgyp5EhJEnmAlYKXUOpFwQouCFVgrBgCAQOt6/xVK17+pb/wA/EXtl81/J6syq6OPiCjjpJGLpMkcrH3UsChiU9WLMWLk/ebqbm3h/0hs8rEmSk1BaSSNXCqBdyGN9RIvsQCANunU9JtxVlD0ddLGjSFotDlyfOpKK5JYW3DN1xycQcRVNc6yVUxlZVCKSALAb2soA6nr1OL07mNqxlY91HKqSIzLqUMCVuRcX3FwQRj04MdODbm3EsLFiqvOxtvMdCbG4vGhvIV7M72/LjlyjIKmvbmt5Yhs0ziyKB1CDYeUfdFlUbsUW5HVwhwyJV9pm5ZhW40tKib7C7Ayx+QX6B1Y9sMWccWUsQsHNSyiyRRF1iW3ugysA7KDZgqC6m9pbHAFj8LqeGKkaKAWjjkKi+m5OlSWa3m1G9/MF2tpGnSS44lXgo+Yz8yqqW0UrJpp4VRUT3r6kUDZQLi/3r7k2viq4AkXGK+w1MVUNhSVKuf8A6ea0coAH3VvGq/HUcbq5BVVmYTTTM9LAg5B5DsrVSBzIhJ6ooDaSVNydYBAx0+I+V85dO328UkJJ3uxH2I/81g39kY1PDrM/acspJSbkxKrH1ZPIx/mU4A88+ymNKFo4UWJYhqQIAAgG7EAd9Or6nE9yGp9m4lP3UzGmWQL6MV1G/wAdccn82LBIgYFSLgggj4HEM4xcwSZTVFvNTVbRTN82SW3y0s4wBdcGDBgCFcHR8185k71FYEU+hDyyj/0/phq4w4dnneulGXc6ZljSilEyK8WlbhhdgUtKWcWN26EAYVfChtdHzD9/Nk/dBf8Ax4uuAJHn9ZIuVVs1VLO9YlKsTrJDyUjEzBCEAXS92Xdwzjyi2kbYcOBKIR83TsEEcFvjCpj/AMIX9Bjk8Y11ZayHo81Op+sq/wDtjZ4TW3tJvfVUu36omAN7CTx9x/Fls0EDxt9uD9reyx9gx2JYaragOi3O+wLthR8S+EYsypdDhhIh1RyIupk7Hy9WUjqo3NhYEgDACdxZlkNVHGjwLIFYWCX8gZHIEbJqljjNtQQrJF7ulrDCsvhpR2uxqlH520r/ADima31AxiZjlOb0CpHp9pgRjyXRRUIDY3CHSXj73Ty7gm3fHjlsmazN9hlsfM6800iEj465VKj54zyUukvfQsTWXY9/FGV0dPSt7OQobbmcszGQ9kEoZo1B63Uo21ipGJ1iiZ5w1UyIZ8yri0pUmJATL0FyFI8pAANxGGUW8zLieEYnTa11IyPfl8eqWNb2u6i/zIGKPkdKUqGL3BMK3DEdQ/X3mFtx363vve83oWtKhBsQ6m/1GLN4WylK6fSzPaiNjGATcyoNQFyD0Hfoo6WsKa8HOWW+jTL6Dt1u82MhdXqoQLr9ppG63/rCxPr+2GemySSGZ5dIMblla4YuSAxWUltRvuQTdRvsOhPEmaz1ENbrkXZH+zUhgo0DTpYbEE373uu/XClR5czPEFNyzbDp03Nz2AAOMccmGiqe7b0+anqW3UpW7ee/uPyT3D/VP+BsPOYUCyVEMpPlUgTX7BWYpf53C/phInBCsCLEKwIPbythrzVwk4huAJSpk3NvNqC3+TDX9fpimLaTsvnHn5XNWJzNxy9j9vn1JpxdRvLmNcwv5jEGINrfYpcnzj8W1rmwb6yzFT4wUpmVcusLo5JUEdDyE9TfchRbc3A2xLMepQzZpX7vQ+eqJZU13hjtyzLmnLBXiQqL/ayLGD8AXIF/rjixvZRmUlAxEtLFKkyIxjqY9QZTuro2zKbE2ZT3N72xoZSaGU8EiRS1RXUlOAbAGaOQkW6jS9vh19frWeDvD7J4VjlIkrJCobdTJGpt0si8v/zCRic0niLFELRUksYtbStWzKPkJEbSPgDj11XiTXT6IoIwD5QoIaoYkCwsspZAf6iKcVU3PM823GxOWWysfSWR5g0+ttKrGCojC3Y9NyXH2Z6gWQsBpN2JOldTCN4XQ5ty3kzSUHXp5URVQ6dbk6VAFxby7kW7bjDzi4gYHGvlpxL3hkWQD1O6r+7DGB4UVCRQVFKTp5NfUwRj1sTIAPpqP0wzcXRhqWQEXF4z+kin/hhK4QyiKrkzKGddSe2xT6fU6EcA/AkbjuL4Acs9nlikgdJ1VHljjeORQQQxIuhFmDkkDcldvd63l3jBSj2GqTvFVxzH/wAXmL/cR+2KHn/DMfLj9ko6cSLPDIGCrFpCSrIx1Bb3IUrt677YTfFhf6Jm5P4qO30MX/McAav+fn5h+ox+4+bf8pS/jODAFh8JV00KxnqubR/si/8AKcXQOLkXFx1HfEN4HcR/5VQ/9lruZ+8sf94H7Yc+JZamCprFoaSVqmeOGVaiNIyARePlSGQgaNMQIAJILsdu4Hu8WalHy4ujqwSph1FSCAVmCsCR0INwR2Ixu8JsLVIH3ahh+iJhG48o5pqPMmallgU01O7mQx/aSRyFi4WOR1B0KFJ1XtoHRRhw4KqQ3Psb62Wf6S3Zf90DADPjM4lnhjpZZJy4iRdTmNnVgAb3DIQ46diMaePXUwLIjI6hkcFWVhcEEWII7gjbAEimz6lr1iaCRmkVyNmhdgoRrXMwScjp8PidsFbKiKObVxpYg6ZpYEBt8xO+35VB6bjrjE8Q/BpYiJqB7KzW5ElzY6WbyvuTstrNv8ThDyvhCN7mavgiUA3ASV3uO3L5Y3+BIxmlBOrmv4Fiby2sbnE/GUCFhTNz5WvqmKvpt2uZWaWYj0ciPpZMK2e5FUxxJV1TANUO2lHb7VgL3kK22W4tuQb9rYYcny9YDqgp3aUC/NqVF4/zCEAhLHfUxe3XbrhV4hnV5NXNeWQluYzbi99rNc39dtvTE4WzuyOS2OTKyOdFfpzEvf01DFS4Mz4UlS0sMWstT6NLyBSAXBvrUOOqtYb9b7CwEry9CZYwLXLqBf5jFW4JzGOGseWppzIjU4UR6Bs3MBvpkC7ad7/m26nEKn7qd+GXUEmrWvqtO0YKni1mQqlFEhMTR6hOTcHTuf6OCbaRYXAxxLnUaQuJIXYsgDkSjoOygxkAEjfqT06Yaf8AO/Lv/lp/8qD/AJ8enMM9oKmCaFKNYpJI3jjLxxDzMjBTdSTsfriuSpqSnNrQ9CpeMP2pLvvyJ+d8XpKmtKKRZLFSBICGspGr3eoBuT+vW+OfM+MGkkMjU7WYXY6tlUagO24AIF/hjznySXLooo5KqFvfCcli1z5Q9wwXoHB2v6/PgqMwQo4FRqADIbW6ILrvfbUdr239BjZPD0JPWHnLjfZW289DyI47FU1lz7dqXO27vujnrc1jqKqaeQNeQUxO6jrDGFLXIuL6thfr0NwRN8PVNrMkp0e/HTixDGx5KXvZTYDUNzYXI+iLimmkqs7dxObvCLDG/wAN5jdlhmKNENRQSmwQ+95HurJcjoHQE9TjKy9ow9pULIRY6TYrf7w7Ej0Ox3G3UN7cHRFbAyBk2dwB5b9OZE5Up1FjcE/dR/fNrkr2K0hjNHE/mNFzQwvrjgWX6kwIU+pdie564YKOiipY0N4aNXVLNKzwlja9iI4qcuN/dadl+HXErPA9R92WA9xeTlH+WVUb9sMnCPg/UVhDvUwLELazG/Nb1t5fKD82uPTFdJJN2dyUntofQvDkKJTRBHjdSNWuJQqMWJYsoUkWJJPU37knfGljiybLEpYIqeK+iJAi3NzYC1yfXvjtxcQMjitrUsnxKD9ZFH/HCz4aL/SMzPpURp9VhUHG9xv5qUxj3pHVU/rA6x/gwi8KZzNAs0sEDVBqczqpGjS2rkINJZbkC6vosO97d74ArOJL4rv/AEPNx6NSfuYj/wADhpyfxEp6maGBKerWSVnAEsOgLovzLsTbykaSASQxAwkeMFSBRVr3/i1MMXXvGZCf2UYAhHJb8J/Q4MfQP+YA/AMGAOGGEQ53m9Ow8ksIqB+YoUmsB33L/piwZPOXgic+8UUt87bj9b4mHiOopM9yytPuS3gk9LElCT/Zlv8A2fhh84NYiF4WN2hkdCT1be5b5FtQHywBp5zQiop5oD0ljdD/AGlK/wDHE+8JK4mOAMNJaDluD15kJMQX6Rx6v7QxTcSOnHsOZVkVrBZlrIu5Mc1kmCj15ipGPmcAVzBj8U3FxuDj9wAseINE09MIVkMTO5UOu5X7N9+o/vGPnfNuDa6lcos0UgBuLTop+BKOwINu9j88fSXFjkJEbXHM7dblGA/vP7Y4KHK4pTduZ8QJZU/3VcAH6YwOs44lx4NHR/lKR8+QcN180f287LADcgvrUW7izclf7TphgHB9MKCSTlBVGr+lTF7M12VQhsDKx2skcYW+5ke2jFdrsngRwwiUsOjvd2HyZiW/fHuXIo6qCF5ZGUQvM620WDcxrSedWAZRqse2onqARZRrOdVx7CE4WimfKkEbw1Cq66XjkAZW2sytuD6WIscP1Aw55FSSV5a3Ksym5ci9xpbTsPgdzvckqXF9EiVDvAjrTvZodZLMUN9LNfcF9JcBrGxB6Ww1ZPPTMNRLfaqbnygIdS7XG5Nu7EgEDoGAM6qipxcr2d1pvqdpuSi8u+jXYa1dlSQSBnMj07dxLJdPqH3H94+PXRXJEUo8b3XmxyIXYvYdCoLE9VJsd+p7745cqqtF6efzRH3HINrH4+np6H6Y/aWq5DcguJImI5bAg6TfobfH/wB/lTVw1ab6O+qt9JRvv3SXK3aLI4qCjmb6r4vrGXZ3xfD4Nnj6mhmmjgiZWkRqiQ6SCBzHTYsBsSq3t2Nh3GFKq4fiVnVbqrMFA0khibX821xcnf4H4Y8MrzLkK5Ugu1gBbYW7k/U7D647q7NnZG1tpj5dizKUBa/UHrsPui5axAG+3oThiqda0P0LT0u9n9F462283pKNaLlP9b19bLfx+2l98GKR1ln0EAJHTnqQP4KXB+FhsTbuLjUbqWQZa1TOsCBS73Chm03NiQASQNRtZQdiSB3wzZ7NCIncagxGgKdO94wt79QQAoIuR5b28ynC7wxTO9TCUB8s0V36Kl5FALN0UXIFzjPTalOc4rdmySywjF7pHXmfCk0duX9rtuALOrAkFSl9WoWN194DcgY7uGONnpdMc9PHUxpcIJLpJFfqI5QNaD4bj5Yt2e0dJmMiVEZOmSBSsieUsNTDzKws4FvddSBbpj203BdGdMk+lyDc8xI2D7bA8xXK/KMoNugxW68ekcHwdVN5boQeHM2pa+XlwUU6LpJaRikoTba7SKxPp1v8MXLIYwtNAo6CKMD+UYVKoWDJBFpWMC6hNNgb7hbdNv8A97OGWLaGMeiL/hGKsJVUqk0lp/pZWpOME2dODBgxvMwn+IGYiIIxFxCslQbdQY1Lp/MVZfrjn8O+HeXl+XNqKyRxs52vqE3ndGB36lT8Ci9RcFc8QZTVzezId6qeOlWxsRGjCSdrd9JVTfusn61mNAoAAsALAegwBh0fDEVPLE8Fooo+cTEBcFpNHmBJ8gAVvKNiWvsRvJuPP6QMuprH+mVzSuvpukTfuXP64sXFNUI6WUm+66duvm8pI+QJP0xL8vpjUcSQxHdcvphrt7pcrdiPjrlH8vwwBZcGDBgBA8b8k9pyuRlF3pyJlt6LcP8ATQWP0GObhiujrkieTdMwp9MmkkHmxjS9iN1CkE37tIuKLNErqyMAVYEMD0IIsR+mIZwfC9HPW5SzHXTye00hO+oCxOw94lNEgQbalOAHzOuG4qamB51bPOdMcXMraga5GOlb6ZAAL+ZrDZQx7Yy+PMn9ihoqzXJIKUCCqcks7wyAI7km5LK51KOxPww8RxR1gpqi5BiYyKAQRqMbxMrbEG2phtbcdfXuzCiSeJ4ZF1JIrIw9QRY4AyeDqzVDyWI1wnT5ehXfQV/LYFQT7wW/fG5LIFBZiAoBJJNgAOpJ7DEk4SrZKCdqWYkyUlo29ZadiBFKAOpXyxm1zcRIOrYpudU3tFLNGhU82J1W+6nUpA+hvgdSu7Chxd4gZasSFayBzr+4eYR5GGrSoPfbcW3x45VnIlRZ6eVHXlg6wAoJuqkMLCwUeUKN9vjbEhTLKWKuajoac1E6O6s9eV5a6Awe0ajcX31MT0FlxgZjHVLWSR0xXmGxKZeXKXAF9IXfbv2BJxgr0OkqdV2dvn+mqlWyRtJXR9FVWY6gGbTYnYrff42IBA/Xt6i+NmfiXl1HSmKRhUSMZQYY7MCC7bOT5QCDuDc2PQ4iNdmFQpC5lHVv00Ryu0S7AA3BS5NgouLdB8MV/wAEWppUOrLI4JkGuGUoSZIybaldwWJB8pINj9DjuHoSp1HKTvdeHrfy8TlWUZx6i+fb3J7xdU12YIkUGTzQQh2lZY4ZHMkjbcx30AsbbX+J3O1vDw44KramSpVCsEkSrdKhGUkksBba6kaWF7Gx2sd8WDjvxBekmaCBI7xIslRNOHMcYZgqIFjGpnYnptYb9L6ezh3iGnqKNamREjkq5Hh+yu3NcExXQ6dRUqgNyPKBc9CcbWk1ZmaMnF3RKqzh+dIGMKCoEbWkejkScg6CNHl86kNZixA6fGwwMrrlllUxTyRFSvWRr/VG1KwuAtjsSd7dGesveqypKioGXytMYRHHO1RGYOWg8smkN5BpAbQCR2GkHCDwdwo0iCskcqFJZFAuX0nqSei3BHrsemMlSEKMb5mjRRbqTUWr3NLK6aaon5EDzzyOrMAs5Fhb3idSIi3IG4BuLAG4vswcKaqlKOWaCCoLeY82MyWK3VSFNy9yGA7gb7OcevhDJ6nLcwEtOY5xIj6InkELSm38O5BW4J12JAYLfqAA1rw3NV12pMveljFVFUSTzvcnlvJIUjj1HSXZ73Xa5c9wMShThVipZmyM5yi8trGFxb4M1LvqhnE0hVmF4xEgAIsmrW3nYsbbAWVrkYz+GOGK/KHd6rKRVU8ilJeWRI2gkEgIrEMLgNZl7bFdzj38W+JGZJW1JhkMa0sjAwmMFNAkEYLkjUS5IN7iwOxxeo6kGMSHYaAx+AtfGlJJWRS25O73JrR8TZdWPGlJIIwiBeRp5JUBiWXT62O2m4v3uce/M8xip4uZNKsCspBvdSWFunV3B03soPVsIPiBxdQzVzipy59IRNLj7OXpq1HpcWbbfthOXhGurOZU01JUPBclGkILle1r2Lm34QfTHnzwkalVyb0fze/sbViZU45LaorkPHWXTlh7WoIAJ1hogbAjqwGo7nb49NtqHwpndPVQJyJ45SiIH0MCVOkdR1GPl3LYo1QslOKlAVE0MilZUbSd1dPMY7g/LYMvQm2eDPCsEUSVkaukjo6yLIQxBLKbBgq2Wyg233bc7YvoUo05Sy8lM5SqK8tkVDGbxFmPIgZx758qbajqPfT96wu1huQptjSxMPEDiB2bTT+aTXyKVR96drXksdrRiz3I2IjNysmNRnPXwRQiorZ6gtpioY2ponuCBMRedwzDfRflhj1XTjvoc3qIBBDlznNIVsjFgF0KNgRVACFyLWK2LHucbFDwDSrl0NBImtI7MT6ydS9jcHzE+Vri1gQRj30VPXQTKJaiF6JI3JfliOS4sFV7HRpsS2pFX3bWAOAPTxVXLzIlk8qQq1TP+VUB+jDZkI/MuFbwJpHlSszKUWerna39UEk2+Gtiv9gYxvEnNJHg5MYPtGZTCNE6FYlYC35Sz6EPZghPfFb4cyhKOlhpk92JAt/U92+Za5+uANLBgwYAMSvxmyuSB6bOKYfa0rASgfejJ2v8Lkqfg/wxVMemspUljeORQyOpVlPQgixB+mAFHgzN4yVEZ/o9UvNp/wAp6NH6ArbTYbLpFyS+NfN+K6eFuUrc+pOy08FnkJ/MB/DX1Z7AeuJNklO+W1smTzuRG7iXL5mNrPfyre22q2nptIoIBJBxVeF+TI8tQIwlU4SOp2sSY9QU239SOptp0kkobAKnEmRV81Olc8Ma19OX+yjbWJqdrlqdjYXbSSu19wSDdrjU4A4ljkjjQOWikGqBm6jfzRN2DKdttr9NKtGGeMSvjfIWy+V62BC1HK2qriQXML9qmMC39sAja+42ZAOrxS4MSanCwARSS1ILuFBNtEhKkizFL+bTcgHoMdXhpwpFl8WlPNI9ubJ+IjoB6KL7DHrl4l5sMKswZwwZJBukqlWAYGw81rjoL+bYFXRNzh2s5htpIt1O1vl6/tjzatdrEKlwbVTcqXSeZz8UZZDUALPEsiq2oBxcA+uNfhmlQRiQL5zrW/5RK5AA6AXPb/hjkzXric59mL1K1EctTLS5dQm1QYf4s8kjkqi+igMBvtc3IPVWGf58l3FdTSCsefijUmmrmniUGR0jRoJEEsFWgO6kdpka3l6ldBHe/wCZrxqaqmjjTKa6CqhIemMUV0jkUEL2F4yCVZStrE/A4wKvhjK6+JBl0bUojvJVz1LPeKIICpKFyrFw2pSvUKemPRmfCdQ1FzIDOYbosYqpizy8whI+XTKNMYZmFuYxNrEW7+kZhK4qzGpY8iVwI1JZaeOXmRwsdiq2ZgvfyAnTe3rhup84VsmkZCytFGkRCggAltJsT1JXckdNXr04+I+BI6CNYX1T1zpr5cR8qA7XIAvpBPUkFm0gAAEsvRcM1Io56ljy4YxCSpJ+0MhUoABt7hEm/Yr6jFdSlGpbNw7k4Tcb2GviCvespaGHTGs1QOZaRtAJj1ItjsBzTe1yBvbuDjYofEOppaeJZcqeOFWZ3ZOYBK6XADs4YizqC12LeUDpscKqloqJpsszGKSojjYPT1MBUSororgKCbFSG1aSSt77dxu8N8ONIXly/ONVJCkcix1TOsZKk6o51DrpVSoN9JDBtr2OO06caatH5c5KTk7sReJOPquuLCYjlPKJHiS4ViAqhTvfSFUAAW3uepvivUvjLSsIadQZpZCqSSyhYIV1GzE3JIRQeltwB5id8e3hHIKOuSrpZ6ZYZA0cjRxG6ozg2qKaUdI3CqQo2Gkg3Btjy4gyDKZlSlzGSGKvIKiZCqSPZiqSvby3kUBtL92IHS+JkTa4qyylqqlWkiimAhUqSFb77dD6YYssFksNgBtiAeG0slHWVNOUmlKScs8iNCuoOykyOQCq7XHmHQ/LF/y33T8sedK/4l/ODQrdGIddwfFHmDVsWoSOSXBtpUabNpFr3Y9evVsULh2lSKmhVBYaFPc3JFySTuSSb3OF/OKhUJv1tsMaGYZ0KaCKNLNMY1Cr2A0+8248uxO5F9Lbqqsy9wdTNUmnxb3J101Tj2HhxhngiQxK4VipaRySBFGB5nJG429LH082hWT/AA8iilqY62oYRl0ZMtgkIVuWD55tPTXITfb7pIF1tbkyTKnziY6mLUEcmqeTf+lyjoimwvCp6mw1EbBRpWJ8bJ6qKpllp5oVil0F1khZ3TQgQLGVkUBbC4Ug2ZmO97Y9AyDJha4urb6aZX06hrmf8Ea7liew2J3BU6dJtrGPXlnENoZ6h5xNAr6YW0CNiQLOhGwsHBFyFsAxOw1Gccc1s8zrlkJvW1zA1BFxyoveVD3W6jUw6hFVTq2OAO3w2pf8qZpNmjLamphyKNT0AAsP0QliD96TY+XFjxmcNZJHRU0VNEPJGtr92PVmPxJufrjTwAYMGDABgwYMAKHiZwYuZ0ulbLURXaB+lm7qT1CtYD4EKd7Wwm8D8Uyyli405hTeSriOxmRbLzLfjFgGtvsrDbyNYcTfxO4Hkldcyy8mOuhs3l25oAtb0Lgbb+8vlNxbADhVZtI8KSUkQmMjBblgoj7FnBNyF3uq3YnYeowJsoCZrSO8skkjQVTSs7HSQOSoAjvoRRrNgBv1Ysd8L/BPF4mVp4F0uv8A1yk6aSNjLGD935+77reXS0bVX5GmY1MFSZSaZIZEaNWK8wsyEpILe55BqQkXIAItcEBIzHJeQhrMvjaoy2RnMlOos8RDWaanv70ZK6tA2NlItZWj3uDc9iUBuaHhc+SYe7cC5Dd0YDqDuLG9hZ3oqKAAAAANgB2wicScAHmPVZc6QTvYyxMLwT2NxrUe619w67g3IsTqxXOnGTTa1RKM5JNLZmvmvXCXX8EVUnNmo2p3jq7rVU1UH0OUkYK6svmDAAdCpBF79LZaZkyyCnl5lHUDpTTSFY2325UoIRh26g9dpWN8MHC2fmmlK1TvDGBbSxeQama+5ZQUNrtY2JDXIFhjHCEqVdtrR86W8dS5tThZPVHlwt4ZFIapat4w1TEIQlNq0RIvu6We7M17HzX6d7448v4ElygVmZNVCrmSF2USIUXyLq1HzMSw0i3puO91q+PXUQLIjI4DKylWB6EEWI/THoGc+fqSsqabkVEMKVz1US1dbUSHVbQTJyAR5YdHLBuRu4HZAo6vGSj0USPC/LpZZIXSNt2kb2ZYxpsPLGkUa9TuzP0st26m8IRGssEeY1EdHK2p4ECgntYydSLC1rdMLXjIqinkQMmqMorEm6woLCKmj2/ivbnOOtk3OkJgD94eycx0VJNWxiVFamlpjGyASuyqsaT3UyfZKT7t10KdiRZldjRECugV4oZKv2WqjNljeKVS5KKoHL0hT5bsAQhucN/h5RvXZalLHP5YmjfzG09JKG1o6grplhY3cA6SAWUE/dd6TgXWyCseCaGPUUp4aZYItbAq0jLqbW1ibdALk9cAaHCXDFPRGUxSPLI2hHaQqSqog0RhUVVRQpvYAX1X9MTTjXwzrTmEtXTwQViTNrCTsQY2+WtAyjoASRbYrtis8P5BFRo6RGQ631sZXaRidKqPMxJsFVQPgMaFXULGjyN7qKWb5AXP7YAkvBXCdRQSTtVSK9RU2kk0bgHU/ewBJJJNhbpbFIy0eU/LEtzKuZ5nISRyW25mguNRJCsRMVUdluVB6ADYY5qiu5bCJyz1De7SUuoyE9Rrv/DFrE6wLWN0dTfHlU81Wu5xWnbx/ZrklCCi3qNXE+YhiVjZQqXMsjEBIwDY3bp1uPQEW3ayNhZNlb5q4BZ4qBjZpXOmattuVQHzLDZQSerBV7KFj28i8P5KgpLmYURqQ0VDEbxoQLAytf7VwLDqVAFh5fKGviDhlKgxTRsYamAH2eRSbJ6qUvpZGGzDqR0IxvpUI07tbvconUlJJPZGzR0qRIscaBEQBVVRYADoAMec8yopdmCqoJYk2AA3JJ9MYfDnETTxSvPA1OYGZJWcjlllJDlGvdkFveIA3t1BsrcY8VRCIzzlkpUa0cY8slRIOgA6gA9T9z/afwbis5ON+L1gT2uQbAkUUDf6SQdZGXrpU2J730qNPm16HhPwdJTK9dWEtW1Xmct1RTvp+DE7n0sottvj+HnCc1dUDN8xQA2HslPayxoPcIXso6qPXzdSDit4AMGDBgAwYMGADBgwYAMGDBgCbeIXh/I8ozHLG5NcnmIUgCX9dtRG2/lbo3rjJ4K4x58hWNRT1q7T0b3RZSOpjB3DbG6HzL1FwrK9fwl8feHdPmQEgJgqktonTrt0DfiA7HYjsexAYsnzqOpB0kq496NtmXsdvS+1+xuDYggZ9MktY0q1MTQxRPo5QY2lOlW5msW1R+awXbcNq38qyw8RVNDKsGcxujj+DmEILarbDWFtzBbYkWkA2I8xxQqbiMtDaZ9cMgKpV0rXHpe6jZ72FgAdRICWF8AeuiySnnmqqFohNQxiOwlu/KmbUXjjcnUAEMbbHylyBboMyu8PqmnH9BqRLEBYUtbdgq7XWOZbSRrYW0g2Pe+HDg6gSnpI4klEwXVeQffJYks2585J82/W+PVxxBWvSOuXuEqCyAMdOylgG3YEDy3N7X223tgBBXiqpodqqGqowO8i+0U/oAJY1Ohfyql/U4Zso49Wb3eTPtcmnkBY/KHzSfzAYaslhlSnhSoYPMsaLKykkMwUBiCQCbm53GEziXhqimr6emkoKZ1nSZ5HVTHIoQKL60IJu7qPlfADCeLYFH2wkhv2kWzfopJwt53l2W1FM8cJEbmJ1hZ0l0ozXu4UiwdifNJbUb7k48M24CpaWNTDVZjACyosdLUNuTsAFa+wG/XoDgouCqiUEjMa6MBrL7QkLlhYeYCxIFyRvY7dLWJA1qFMrp5OdGNLjXYokmwc6mTyrvHrJfQ1wpNwBtbRHF9M20ZeVvwIpDfo+nCXn3Dc9KoZswrpfK7nkRQR6VQXZmkbSqjfYE3PYGxI08u8P4p4klmrszlWRFblzVBS1wDYooGk9iL9cAaGacbiIXaNYQdr1MiwsD/UYgt/ZY4UqrjSSt1RQLPWarqyUkZSH5NNIBpB7gh1I/fX4R4SoEqqmnfLYEeEROhZjUFkfVZiZBswZGuALDaxPXD3mED8iRICqSGNhESLKraSFJA7A2O2AJ1lnBFfOBz5UoIf9TR+aaxtdTOdk3G6x+Q+mOl8hiy+YQU6z0tMYkYTUsDTO8okJIlkCSMEACEKQqkM4va64ZeAaWuio1TMJOZOGcX2PlBst2HvXA1XO/mF9wcaucxs0EgWbkNpOmWwOgjcMQdiAeoOxFxgDyy3MYp1LxSBwCVa3UMOqkHdW6bHfcY/M0zOKnTXKwUdh3PyHy3J6AXJsAThaizcRLItKOa5OuoqZfKmrSFLsdh7qrt5Rpto1WthAzDjF5p+TliNX1p61DD7KKx6opspsfvtZAd1HmIwBu8ccYJAokq7gHzQUam0kno8h6ot+5F77KPLqfn4M4GnrplzHN1FwB7PSW0pGo90FPuqOyHf8VzcY2OBvDRaaT2yuk9qrWOou3mVD+W+5b8x6WFgO9DwAYMGDABgwYMAGDBgwAYMGDABgwYMAGDBgwBy5nlsNTG0U8SyRt1VxcfP5jseoxLsx8Mauhdp8lqigPvUspurfAFrq3pZxcb+bFbwYAhlLxutPLy66CbLKjprjVnha21+XfVpHZVLJc3scUPKOKJXTWojq4v9ZSsHYegKDcuep8qAfvhlzLLYahDHPEkqH7sihh87Hv8AHE8zXwYpdfNoaiail7GNiyj5bhx9Ht8MAO1JxPTPe8gQj3hJ5dJ9C3u3+AOODL6KZ8yerkReV7OIYWjkDi3MLuTcKQW8nQH3euESqyXiOm70uZIvuiVVLD43bQ1/7ZxmScVSQEmqyaspm+9NAzN+nMQqB8mwBYeIoaZ4gtXEJYywspiMvmsSLKFJva+9v78ZvAmVvTxzKQ6QtMzU0UjFmji0qAu5OkFgzBL+UEA2NwJzR+KdFbyVlZEfWoj53+GUj9saKeJdJ1Odt8vYyP8A7Tf34AoXE0VLIiw1QYpITZRzLEgXsTH37gHqQLbjHhwZRSw0qxzM7EPIU5hLOIzIxjVidywTSD6dO2EF/Euk7Z2w+VGT/fCMcNX4pUYHnr6mb/YQGE/qZVGAKFPQzDNFqUj+y9mMMrM6gH7QOhUAliVu4NwPeG57aNZxHSxi5mU728nn39CVuB9bYjo4zFRb2bK6+t38rzMdvjqiQn9W+uNKloeIqg3igpcvB+/ZS5X0LHmPf6LgB7r+JpdBdIlhjHWarYRqPmLi4I6Mpb5Ynmb8fQPII4efmdRfyJGGSJSPkNTEfiRVDDrfGzReDSSuJcyrp6xx21FV+VyWa3yK9sULJMhpqNNFNBHEvfQtif6zdWPxJOAJdR8A5nmmls0nFNTDdaOnsoHwsLovqCS7dRtioZBkFNRRcqmhWNO9urH1Zjux+JONPBgAwYMGADBgwYAMGDBgAwYMGADBgwYAMGDBgAwYMGADBgwYAMGDBgAwYMGAJz4jfe+v92Pm7Nv4rfPBgwBzwe8vzH9+PoHw16J8sGDAFewYMGADBgwYAMGDBgAwYMGADBgwYAMGDBgAwYMGAP/Z"/>
          <p:cNvSpPr>
            <a:spLocks noChangeAspect="1" noChangeArrowheads="1"/>
          </p:cNvSpPr>
          <p:nvPr/>
        </p:nvSpPr>
        <p:spPr bwMode="auto">
          <a:xfrm>
            <a:off x="155575" y="-144463"/>
            <a:ext cx="3897300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http://www.ugr.es/~fisymat/images/logo_ug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097" y="3478158"/>
            <a:ext cx="4087025" cy="12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16249650" y="5510018"/>
            <a:ext cx="12914603" cy="199026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 dirty="0" smtClean="0"/>
              <a:t>RESULTADOS</a:t>
            </a:r>
          </a:p>
          <a:p>
            <a:endParaRPr lang="es-E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Se elabora un modelo de distribución potencial de enebrales en Sierra Nevada a partir de variables de precipitación, temperatura, huella humana, factores topográficos y radiación solar.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Obtenemos mapas de idoneidad potencial tanto para el presente como para el futuro, desde 2020 hasta 2050.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3200" dirty="0"/>
          </a:p>
          <a:p>
            <a:pPr algn="l"/>
            <a:endParaRPr lang="es-ES" sz="3200" dirty="0" smtClean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354097" y="25412700"/>
            <a:ext cx="12914603" cy="1348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 dirty="0" smtClean="0"/>
              <a:t>METODOLOGÍA</a:t>
            </a:r>
            <a:endParaRPr lang="es-ES" sz="54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6249650" y="25412700"/>
            <a:ext cx="12914603" cy="72153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 dirty="0" smtClean="0"/>
              <a:t>CONCLUSIONES</a:t>
            </a:r>
          </a:p>
          <a:p>
            <a:endParaRPr lang="es-ES" sz="1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El Cambio Climático genera condiciones adversas para el desarrollo de los enebrales, aumentando las temperaturas y disminuyendo las precipitaciones.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En un período relativamente corto de tiempo (2020-2050), se producen cambios de gran dimensión que afectan notablemente la superficie de hábitat potencialmente </a:t>
            </a:r>
            <a:r>
              <a:rPr lang="es-ES" sz="3200" dirty="0" err="1" smtClean="0"/>
              <a:t>ocupable</a:t>
            </a:r>
            <a:r>
              <a:rPr lang="es-ES" sz="3200" dirty="0" smtClean="0"/>
              <a:t> por los enebrales.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El aumento de las temperaturas y la disminución de las precipitaciones provoca que el hábitat potencial de los enebros se desplace </a:t>
            </a:r>
            <a:r>
              <a:rPr lang="es-ES" sz="3200" dirty="0" err="1" smtClean="0"/>
              <a:t>altitudinalmente</a:t>
            </a:r>
            <a:r>
              <a:rPr lang="es-ES" sz="3200" dirty="0" smtClean="0"/>
              <a:t> a cotas más altas, disminuyendo el área potencialmente favorable para la reintroducción.</a:t>
            </a:r>
          </a:p>
          <a:p>
            <a:pPr algn="l"/>
            <a:endParaRPr lang="es-ES" sz="3600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6268700" y="32628082"/>
            <a:ext cx="12914603" cy="62720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 dirty="0" smtClean="0"/>
              <a:t>BIBLIOGRAFÍA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/>
              <a:t>Benito de Pando, B. (2009). </a:t>
            </a:r>
            <a:r>
              <a:rPr lang="es-ES" dirty="0" err="1"/>
              <a:t>Ecoinformática</a:t>
            </a:r>
            <a:r>
              <a:rPr lang="es-ES" dirty="0"/>
              <a:t> </a:t>
            </a:r>
            <a:r>
              <a:rPr lang="es-ES" dirty="0" err="1"/>
              <a:t>apicada</a:t>
            </a:r>
            <a:r>
              <a:rPr lang="es-ES" dirty="0"/>
              <a:t> a la conservación: Simulación de efectos del cambio global en la distribución de la flora de Andalucía. Tesis Doctoral. Universidad de Granada. 308 páginas. </a:t>
            </a:r>
            <a:endParaRPr lang="es-E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 err="1"/>
              <a:t>Lorite</a:t>
            </a:r>
            <a:r>
              <a:rPr lang="es-ES" dirty="0"/>
              <a:t>, J. (2001). La vegetación de Sierra Nevada. In: G. Blanca (</a:t>
            </a:r>
            <a:r>
              <a:rPr lang="es-ES" dirty="0" err="1"/>
              <a:t>ed</a:t>
            </a:r>
            <a:r>
              <a:rPr lang="es-ES" dirty="0"/>
              <a:t>). Flora amenazada y endémica de Sierra Nevada. Universidad de Granada. Consejería de Medio Ambiente. Junta de Andalucía. 25 </a:t>
            </a:r>
            <a:r>
              <a:rPr lang="es-ES" dirty="0" smtClean="0"/>
              <a:t>– 45.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3200" dirty="0"/>
          </a:p>
        </p:txBody>
      </p:sp>
      <p:pic>
        <p:nvPicPr>
          <p:cNvPr id="5" name="Imagen 4" title="kaksak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11515" b="8661"/>
          <a:stretch/>
        </p:blipFill>
        <p:spPr>
          <a:xfrm>
            <a:off x="18345150" y="9639300"/>
            <a:ext cx="8776227" cy="43937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t="12255" b="9835"/>
          <a:stretch/>
        </p:blipFill>
        <p:spPr>
          <a:xfrm>
            <a:off x="18345151" y="19213114"/>
            <a:ext cx="8843078" cy="4446202"/>
          </a:xfrm>
          <a:prstGeom prst="rect">
            <a:avLst/>
          </a:prstGeom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21255272" y="13931121"/>
            <a:ext cx="5866103" cy="4498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i="1" dirty="0" smtClean="0"/>
              <a:t>Mapa distribución potencial presente</a:t>
            </a:r>
            <a:endParaRPr lang="es-ES" sz="2000" i="1" dirty="0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21255273" y="23817134"/>
            <a:ext cx="5866103" cy="4498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i="1" dirty="0" smtClean="0"/>
              <a:t>Mapa distribución potencial 2050</a:t>
            </a:r>
            <a:endParaRPr lang="es-ES" sz="2000" i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02" y="27202440"/>
            <a:ext cx="12141012" cy="88020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12557" b="9532"/>
          <a:stretch/>
        </p:blipFill>
        <p:spPr>
          <a:xfrm>
            <a:off x="18345150" y="14282637"/>
            <a:ext cx="8843078" cy="4495066"/>
          </a:xfrm>
          <a:prstGeom prst="rect">
            <a:avLst/>
          </a:prstGeom>
        </p:spPr>
      </p:pic>
      <p:sp>
        <p:nvSpPr>
          <p:cNvPr id="19" name="Subtítulo 2"/>
          <p:cNvSpPr txBox="1">
            <a:spLocks/>
          </p:cNvSpPr>
          <p:nvPr/>
        </p:nvSpPr>
        <p:spPr>
          <a:xfrm>
            <a:off x="21255271" y="18763261"/>
            <a:ext cx="5866103" cy="4498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i="1" dirty="0" smtClean="0"/>
              <a:t>Mapa distribución potencial 2020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99818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503</Words>
  <Application>Microsoft Office PowerPoint</Application>
  <PresentationFormat>Personalizado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ESTIMACIÓN DE LA DISTRIBUCIÓN POTENCIAL DE ENEBROS PARA SU RESTAURACIÓN EN SIERRA NEVADA Antonio Millan1 1. Universidad de Granada. Reto Final Ecoinformática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Millán Cambra</dc:creator>
  <cp:lastModifiedBy>Antonio Millán Cambra</cp:lastModifiedBy>
  <cp:revision>14</cp:revision>
  <dcterms:created xsi:type="dcterms:W3CDTF">2016-02-13T16:57:54Z</dcterms:created>
  <dcterms:modified xsi:type="dcterms:W3CDTF">2016-02-13T20:30:57Z</dcterms:modified>
</cp:coreProperties>
</file>