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2"/>
  </p:sldMasterIdLst>
  <p:notesMasterIdLst>
    <p:notesMasterId r:id="rId20"/>
  </p:notesMasterIdLst>
  <p:sldIdLst>
    <p:sldId id="256" r:id="rId3"/>
    <p:sldId id="257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2" r:id="rId16"/>
    <p:sldId id="263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Livi" initials="FL" lastIdx="1" clrIdx="0">
    <p:extLst>
      <p:ext uri="{19B8F6BF-5375-455C-9EA6-DF929625EA0E}">
        <p15:presenceInfo xmlns:p15="http://schemas.microsoft.com/office/powerpoint/2012/main" userId="cb3fa713da843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18B6F-D602-4E44-8DD1-BEA9856762D3}" type="datetimeFigureOut">
              <a:rPr lang="it-IT" smtClean="0"/>
              <a:t>11/03/2017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F581-2091-45E9-A7D1-869DA0002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86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5EBB63-D609-4E11-A678-11D6B2B49988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6DF4-A067-4C79-9372-24AD2B80A83E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AF27-370F-45DE-86D5-73497C7C24DB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58B9-5587-47F9-B80A-49FB0DD273F9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BE3-0270-446E-9B5F-4F6DAF1B6FFB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BB82-2167-41F5-A67B-1BFB4047B902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8F4B-662D-479E-9575-8CE2EE676783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0158-662C-48C7-8FCE-C85E5C02864E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0350-95AD-43B3-A5F0-FDFFD6C38AD0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9AB-1194-4457-B722-CF361BBB3C33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548F-691F-4964-AB13-B2297A897947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401543-AD87-451E-82EC-103AC1D82183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9000">
              <a:schemeClr val="accent1">
                <a:lumMod val="89000"/>
              </a:schemeClr>
            </a:gs>
            <a:gs pos="97000">
              <a:schemeClr val="tx2">
                <a:lumMod val="10000"/>
              </a:schemeClr>
            </a:gs>
            <a:gs pos="2000">
              <a:schemeClr val="bg2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284013"/>
            <a:ext cx="9418320" cy="3588488"/>
          </a:xfrm>
        </p:spPr>
        <p:txBody>
          <a:bodyPr>
            <a:normAutofit/>
          </a:bodyPr>
          <a:lstStyle/>
          <a:p>
            <a:pPr algn="ctr"/>
            <a:r>
              <a:rPr lang="it-IT" sz="2400" b="1" u="sng" dirty="0">
                <a:solidFill>
                  <a:srgbClr val="FFFFFF"/>
                </a:solidFill>
              </a:rPr>
              <a:t>ALMA MATER STUDIORUM – UNIVERSITÀ DI BOLOGNA</a:t>
            </a:r>
            <a:br>
              <a:rPr lang="it-IT" sz="2800" b="1" u="sng" dirty="0">
                <a:solidFill>
                  <a:srgbClr val="FFFFFF"/>
                </a:solidFill>
              </a:rPr>
            </a:br>
            <a:r>
              <a:rPr lang="it-IT" sz="2400" b="1" dirty="0">
                <a:solidFill>
                  <a:srgbClr val="FFFFFF"/>
                </a:solidFill>
              </a:rPr>
              <a:t>SCUOLA DI INGEGNERIA E ARCHITETTURA</a:t>
            </a:r>
            <a:br>
              <a:rPr lang="it-IT" sz="2800" b="1" dirty="0">
                <a:solidFill>
                  <a:srgbClr val="FFFFFF"/>
                </a:solidFill>
              </a:rPr>
            </a:br>
            <a:br>
              <a:rPr lang="it-IT" sz="2800" b="1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CORSO DI LAUREA IN INGEGNERIA INFORMATICA</a:t>
            </a:r>
            <a:br>
              <a:rPr lang="it-IT" sz="2000" dirty="0">
                <a:solidFill>
                  <a:srgbClr val="FFFFFF"/>
                </a:solidFill>
              </a:rPr>
            </a:br>
            <a:br>
              <a:rPr lang="it-IT" sz="2800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TESI DI LAUREA</a:t>
            </a:r>
            <a:br>
              <a:rPr lang="it-IT" sz="1600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in</a:t>
            </a:r>
            <a:br>
              <a:rPr lang="it-IT" sz="1600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Laboratorio di Amministrazione di Sistemi T</a:t>
            </a:r>
            <a:br>
              <a:rPr lang="it-IT" sz="2000" dirty="0">
                <a:solidFill>
                  <a:srgbClr val="FFFFFF"/>
                </a:solidFill>
              </a:rPr>
            </a:br>
            <a:br>
              <a:rPr lang="it-IT" sz="3600" dirty="0">
                <a:solidFill>
                  <a:srgbClr val="FFFFFF"/>
                </a:solidFill>
              </a:rPr>
            </a:br>
            <a:r>
              <a:rPr lang="it-IT" sz="2800" b="1" dirty="0">
                <a:solidFill>
                  <a:srgbClr val="FFFFFF"/>
                </a:solidFill>
              </a:rPr>
              <a:t>ANALISI E SVILUPPO DI UN CONTROLLER SDN PER APPLICAZIONI DI CONTROLLO REMOTO DI MACCHINE AUTOMATICHE</a:t>
            </a:r>
            <a:endParaRPr lang="it-IT" sz="6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28889" y="4031715"/>
            <a:ext cx="1951303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600" dirty="0"/>
              <a:t>RELATORE</a:t>
            </a:r>
          </a:p>
          <a:p>
            <a:pPr>
              <a:lnSpc>
                <a:spcPct val="120000"/>
              </a:lnSpc>
            </a:pPr>
            <a:r>
              <a:rPr lang="it-IT" sz="1600" dirty="0"/>
              <a:t>Prof. Marco </a:t>
            </a:r>
            <a:r>
              <a:rPr lang="it-IT" sz="1600" dirty="0" err="1"/>
              <a:t>Prandini</a:t>
            </a:r>
            <a:endParaRPr lang="it-IT" sz="1600" dirty="0"/>
          </a:p>
          <a:p>
            <a:pPr>
              <a:lnSpc>
                <a:spcPct val="120000"/>
              </a:lnSpc>
            </a:pPr>
            <a:endParaRPr lang="it-IT" sz="1600" dirty="0"/>
          </a:p>
          <a:p>
            <a:pPr>
              <a:lnSpc>
                <a:spcPct val="120000"/>
              </a:lnSpc>
            </a:pPr>
            <a:r>
              <a:rPr lang="it-IT" sz="1600" dirty="0"/>
              <a:t>CORRELATORI</a:t>
            </a:r>
          </a:p>
          <a:p>
            <a:pPr>
              <a:lnSpc>
                <a:spcPct val="120000"/>
              </a:lnSpc>
            </a:pPr>
            <a:r>
              <a:rPr lang="it-IT" sz="1600" dirty="0"/>
              <a:t>Prof. Franco </a:t>
            </a:r>
            <a:r>
              <a:rPr lang="it-IT" sz="1600" dirty="0" err="1"/>
              <a:t>Callegati</a:t>
            </a:r>
            <a:endParaRPr lang="it-IT" sz="1600" dirty="0"/>
          </a:p>
          <a:p>
            <a:pPr>
              <a:lnSpc>
                <a:spcPct val="120000"/>
              </a:lnSpc>
            </a:pPr>
            <a:r>
              <a:rPr lang="it-IT" sz="1600" dirty="0"/>
              <a:t>Dott. Andrea Melis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261872" y="4256806"/>
            <a:ext cx="135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CANDIDATO</a:t>
            </a:r>
          </a:p>
          <a:p>
            <a:r>
              <a:rPr lang="it-IT" dirty="0"/>
              <a:t>Federico Livi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472384" y="5933774"/>
            <a:ext cx="299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Anno Accademico 2015/2016 </a:t>
            </a:r>
          </a:p>
          <a:p>
            <a:pPr algn="ctr"/>
            <a:r>
              <a:rPr lang="it-IT" dirty="0"/>
              <a:t>Sessione III</a:t>
            </a:r>
          </a:p>
        </p:txBody>
      </p:sp>
    </p:spTree>
    <p:extLst>
      <p:ext uri="{BB962C8B-B14F-4D97-AF65-F5344CB8AC3E}">
        <p14:creationId xmlns:p14="http://schemas.microsoft.com/office/powerpoint/2010/main" val="3490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1077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chemeClr val="bg2"/>
                </a:solidFill>
              </a:rPr>
              <a:t>PROGETTAZIONE: VISUALIZZARE LE REGOLE INSTALLATE E LE STATISTICHE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8" y="1165478"/>
            <a:ext cx="1071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13333"/>
          <a:stretch/>
        </p:blipFill>
        <p:spPr>
          <a:xfrm>
            <a:off x="418918" y="1165478"/>
            <a:ext cx="10459856" cy="5099180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9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92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PROGETTAZIONE: EFFETTUARE OPERAZIONI DI FIREWALLING IN TEMPO REALE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9" y="1165478"/>
            <a:ext cx="1049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Dalla pagina live.html è possibile mettersi in ascolto di tutte le nuove richieste di traffico provenienti dalla rete monitorata dal controller.</a:t>
            </a:r>
          </a:p>
          <a:p>
            <a:pPr algn="just"/>
            <a:r>
              <a:rPr lang="it-IT" sz="2400" dirty="0">
                <a:solidFill>
                  <a:schemeClr val="bg1"/>
                </a:solidFill>
              </a:rPr>
              <a:t>L’utente può decidere se accettare o meno tale traffico, installando nel caso appropriate regole di </a:t>
            </a:r>
            <a:r>
              <a:rPr lang="it-IT" sz="2400" dirty="0" err="1">
                <a:solidFill>
                  <a:schemeClr val="bg1"/>
                </a:solidFill>
              </a:rPr>
              <a:t>routing</a:t>
            </a:r>
            <a:r>
              <a:rPr lang="it-IT" sz="2400" dirty="0">
                <a:solidFill>
                  <a:schemeClr val="bg1"/>
                </a:solidFill>
              </a:rPr>
              <a:t> nelle flow </a:t>
            </a:r>
            <a:r>
              <a:rPr lang="it-IT" sz="2400" dirty="0" err="1">
                <a:solidFill>
                  <a:schemeClr val="bg1"/>
                </a:solidFill>
              </a:rPr>
              <a:t>tables</a:t>
            </a:r>
            <a:r>
              <a:rPr lang="it-IT" sz="2400" dirty="0">
                <a:solidFill>
                  <a:schemeClr val="bg1"/>
                </a:solidFill>
              </a:rPr>
              <a:t> degli switch sottostanti.</a:t>
            </a:r>
          </a:p>
        </p:txBody>
      </p:sp>
      <p:sp>
        <p:nvSpPr>
          <p:cNvPr id="5" name="Rettangolo 4"/>
          <p:cNvSpPr/>
          <p:nvPr/>
        </p:nvSpPr>
        <p:spPr>
          <a:xfrm>
            <a:off x="1352394" y="2911197"/>
            <a:ext cx="2017487" cy="3327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39978" y="6300213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Browser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98374" y="4190947"/>
            <a:ext cx="99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live.html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live.js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43" y="5545058"/>
            <a:ext cx="1110412" cy="1110412"/>
          </a:xfrm>
          <a:prstGeom prst="rect">
            <a:avLst/>
          </a:prstGeom>
        </p:spPr>
      </p:pic>
      <p:sp>
        <p:nvSpPr>
          <p:cNvPr id="20" name="Freccia a destra 19"/>
          <p:cNvSpPr/>
          <p:nvPr/>
        </p:nvSpPr>
        <p:spPr>
          <a:xfrm rot="21227368">
            <a:off x="1107363" y="6453123"/>
            <a:ext cx="446877" cy="17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5790224" y="2911197"/>
            <a:ext cx="2164538" cy="299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Freccia a destra 23"/>
          <p:cNvSpPr/>
          <p:nvPr/>
        </p:nvSpPr>
        <p:spPr>
          <a:xfrm rot="20635974">
            <a:off x="2972782" y="3441469"/>
            <a:ext cx="2715151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 rot="20674587">
            <a:off x="3319897" y="3131868"/>
            <a:ext cx="234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Chiamata </a:t>
            </a:r>
            <a:r>
              <a:rPr lang="it-IT" sz="1400" dirty="0" err="1">
                <a:solidFill>
                  <a:schemeClr val="bg1"/>
                </a:solidFill>
              </a:rPr>
              <a:t>Rest</a:t>
            </a:r>
            <a:r>
              <a:rPr lang="it-IT" sz="1400" dirty="0">
                <a:solidFill>
                  <a:schemeClr val="bg1"/>
                </a:solidFill>
              </a:rPr>
              <a:t> (ogni secondo)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915625" y="3023760"/>
            <a:ext cx="1836167" cy="297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live_rest.py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908612" y="3470074"/>
            <a:ext cx="1836167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live.py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5915199" y="3937148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399705" y="3321303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cxnSpLocks/>
          </p:cNvCxnSpPr>
          <p:nvPr/>
        </p:nvCxnSpPr>
        <p:spPr>
          <a:xfrm flipV="1">
            <a:off x="7282355" y="3321304"/>
            <a:ext cx="0" cy="15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cxnSpLocks/>
          </p:cNvCxnSpPr>
          <p:nvPr/>
        </p:nvCxnSpPr>
        <p:spPr>
          <a:xfrm flipH="1">
            <a:off x="3153506" y="3457650"/>
            <a:ext cx="2699797" cy="7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 rot="20724887">
            <a:off x="4601197" y="3752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 rot="20674587">
            <a:off x="3616812" y="3854345"/>
            <a:ext cx="213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Traffico rilevato in ingresso</a:t>
            </a:r>
          </a:p>
          <a:p>
            <a:r>
              <a:rPr lang="it-IT" sz="1400" dirty="0">
                <a:solidFill>
                  <a:schemeClr val="bg1"/>
                </a:solidFill>
              </a:rPr>
              <a:t> ad un certo switch</a:t>
            </a:r>
          </a:p>
        </p:txBody>
      </p:sp>
      <p:sp>
        <p:nvSpPr>
          <p:cNvPr id="23" name="Freccia a destra 22"/>
          <p:cNvSpPr/>
          <p:nvPr/>
        </p:nvSpPr>
        <p:spPr>
          <a:xfrm rot="20635974">
            <a:off x="3208084" y="4904292"/>
            <a:ext cx="2715151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 rot="20674587">
            <a:off x="3286368" y="4694597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Chiamata </a:t>
            </a:r>
            <a:r>
              <a:rPr lang="it-IT" sz="1100" dirty="0" err="1">
                <a:solidFill>
                  <a:schemeClr val="bg1"/>
                </a:solidFill>
              </a:rPr>
              <a:t>Rest</a:t>
            </a:r>
            <a:r>
              <a:rPr lang="it-IT" sz="1100" dirty="0">
                <a:solidFill>
                  <a:schemeClr val="bg1"/>
                </a:solidFill>
              </a:rPr>
              <a:t> per autorizzare il traffico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05444" y="510950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2" name="Freccia a destra 31"/>
          <p:cNvSpPr/>
          <p:nvPr/>
        </p:nvSpPr>
        <p:spPr>
          <a:xfrm rot="20635974">
            <a:off x="3271585" y="5609658"/>
            <a:ext cx="2632999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 rot="20674587">
            <a:off x="3437231" y="5388595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Chiamata </a:t>
            </a:r>
            <a:r>
              <a:rPr lang="it-IT" sz="1100" dirty="0" err="1">
                <a:solidFill>
                  <a:schemeClr val="bg1"/>
                </a:solidFill>
              </a:rPr>
              <a:t>Rest</a:t>
            </a:r>
            <a:r>
              <a:rPr lang="it-IT" sz="1100" dirty="0">
                <a:solidFill>
                  <a:schemeClr val="bg1"/>
                </a:solidFill>
              </a:rPr>
              <a:t> per rifiutare il traffico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5905020" y="4417129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05020" y="4881124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5905020" y="5294910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453" y="3952974"/>
            <a:ext cx="1128393" cy="719445"/>
          </a:xfrm>
          <a:prstGeom prst="rect">
            <a:avLst/>
          </a:prstGeom>
        </p:spPr>
      </p:pic>
      <p:cxnSp>
        <p:nvCxnSpPr>
          <p:cNvPr id="39" name="Connettore diritto 38"/>
          <p:cNvCxnSpPr>
            <a:cxnSpLocks/>
          </p:cNvCxnSpPr>
          <p:nvPr/>
        </p:nvCxnSpPr>
        <p:spPr>
          <a:xfrm>
            <a:off x="9300453" y="5916149"/>
            <a:ext cx="91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>
            <a:cxnSpLocks/>
          </p:cNvCxnSpPr>
          <p:nvPr/>
        </p:nvCxnSpPr>
        <p:spPr>
          <a:xfrm flipV="1">
            <a:off x="8982668" y="4500903"/>
            <a:ext cx="511210" cy="1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>
            <a:cxnSpLocks/>
          </p:cNvCxnSpPr>
          <p:nvPr/>
        </p:nvCxnSpPr>
        <p:spPr>
          <a:xfrm flipH="1" flipV="1">
            <a:off x="10155444" y="4500903"/>
            <a:ext cx="342853" cy="1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magin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70" y="5480395"/>
            <a:ext cx="1128393" cy="719445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193" y="5537321"/>
            <a:ext cx="1128393" cy="719445"/>
          </a:xfrm>
          <a:prstGeom prst="rect">
            <a:avLst/>
          </a:prstGeom>
        </p:spPr>
      </p:pic>
      <p:cxnSp>
        <p:nvCxnSpPr>
          <p:cNvPr id="44" name="Connettore diritto 43"/>
          <p:cNvCxnSpPr>
            <a:cxnSpLocks/>
          </p:cNvCxnSpPr>
          <p:nvPr/>
        </p:nvCxnSpPr>
        <p:spPr>
          <a:xfrm flipV="1">
            <a:off x="8078553" y="6021276"/>
            <a:ext cx="525781" cy="389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/>
          <p:cNvCxnSpPr>
            <a:cxnSpLocks/>
          </p:cNvCxnSpPr>
          <p:nvPr/>
        </p:nvCxnSpPr>
        <p:spPr>
          <a:xfrm flipV="1">
            <a:off x="10165955" y="3780600"/>
            <a:ext cx="525781" cy="389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>
            <a:cxnSpLocks/>
          </p:cNvCxnSpPr>
          <p:nvPr/>
        </p:nvCxnSpPr>
        <p:spPr>
          <a:xfrm flipH="1" flipV="1">
            <a:off x="10909992" y="6057568"/>
            <a:ext cx="267594" cy="3534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452303" y="6149243"/>
            <a:ext cx="60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Rete</a:t>
            </a:r>
          </a:p>
        </p:txBody>
      </p:sp>
      <p:cxnSp>
        <p:nvCxnSpPr>
          <p:cNvPr id="48" name="Connettore 2 47"/>
          <p:cNvCxnSpPr>
            <a:cxnSpLocks/>
          </p:cNvCxnSpPr>
          <p:nvPr/>
        </p:nvCxnSpPr>
        <p:spPr>
          <a:xfrm>
            <a:off x="8016658" y="3833901"/>
            <a:ext cx="1435645" cy="33647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 rot="851696">
            <a:off x="8147873" y="3606038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FlowMod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6063084" y="590745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Controller </a:t>
            </a:r>
            <a:r>
              <a:rPr lang="it-IT" dirty="0" err="1">
                <a:solidFill>
                  <a:schemeClr val="bg1"/>
                </a:solidFill>
              </a:rPr>
              <a:t>Ryu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1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92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PROGETTAZIONE: EFFETTUARE OPERAZIONI DI FIREWALLING IN TEMPO REALE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0" y="4045171"/>
            <a:ext cx="815778" cy="1383908"/>
          </a:xfrm>
          <a:prstGeom prst="rect">
            <a:avLst/>
          </a:prstGeom>
        </p:spPr>
      </p:pic>
      <p:cxnSp>
        <p:nvCxnSpPr>
          <p:cNvPr id="11" name="Connettore diritto 10"/>
          <p:cNvCxnSpPr>
            <a:cxnSpLocks/>
          </p:cNvCxnSpPr>
          <p:nvPr/>
        </p:nvCxnSpPr>
        <p:spPr>
          <a:xfrm>
            <a:off x="2429197" y="4950203"/>
            <a:ext cx="823504" cy="85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76" y="5288653"/>
            <a:ext cx="1874424" cy="1195102"/>
          </a:xfrm>
          <a:prstGeom prst="rect">
            <a:avLst/>
          </a:prstGeom>
        </p:spPr>
      </p:pic>
      <p:cxnSp>
        <p:nvCxnSpPr>
          <p:cNvPr id="15" name="Connettore diritto 14"/>
          <p:cNvCxnSpPr>
            <a:cxnSpLocks/>
          </p:cNvCxnSpPr>
          <p:nvPr/>
        </p:nvCxnSpPr>
        <p:spPr>
          <a:xfrm flipH="1">
            <a:off x="4080216" y="4045171"/>
            <a:ext cx="1143310" cy="1383908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45" y="4010263"/>
            <a:ext cx="815778" cy="1383908"/>
          </a:xfrm>
          <a:prstGeom prst="rect">
            <a:avLst/>
          </a:prstGeom>
        </p:spPr>
      </p:pic>
      <p:cxnSp>
        <p:nvCxnSpPr>
          <p:cNvPr id="18" name="Connettore diritto 17"/>
          <p:cNvCxnSpPr>
            <a:cxnSpLocks/>
          </p:cNvCxnSpPr>
          <p:nvPr/>
        </p:nvCxnSpPr>
        <p:spPr>
          <a:xfrm flipV="1">
            <a:off x="7875819" y="4950203"/>
            <a:ext cx="950681" cy="95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42" y="5306700"/>
            <a:ext cx="1874424" cy="1195102"/>
          </a:xfrm>
          <a:prstGeom prst="rect">
            <a:avLst/>
          </a:prstGeom>
        </p:spPr>
      </p:pic>
      <p:cxnSp>
        <p:nvCxnSpPr>
          <p:cNvPr id="22" name="Connettore diritto 21"/>
          <p:cNvCxnSpPr>
            <a:cxnSpLocks/>
          </p:cNvCxnSpPr>
          <p:nvPr/>
        </p:nvCxnSpPr>
        <p:spPr>
          <a:xfrm flipV="1">
            <a:off x="4905063" y="5904251"/>
            <a:ext cx="1345516" cy="7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>
            <a:cxnSpLocks/>
          </p:cNvCxnSpPr>
          <p:nvPr/>
        </p:nvCxnSpPr>
        <p:spPr>
          <a:xfrm>
            <a:off x="5830815" y="4054195"/>
            <a:ext cx="892509" cy="153395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418918" y="1146571"/>
            <a:ext cx="107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richiesta di autorizzazione di un certo traffico proveniente da un </a:t>
            </a:r>
            <a:r>
              <a:rPr lang="it-IT" sz="2400" dirty="0" err="1">
                <a:solidFill>
                  <a:schemeClr val="bg1"/>
                </a:solidFill>
              </a:rPr>
              <a:t>host</a:t>
            </a:r>
            <a:r>
              <a:rPr lang="it-IT" sz="2400" dirty="0">
                <a:solidFill>
                  <a:schemeClr val="bg1"/>
                </a:solidFill>
              </a:rPr>
              <a:t> e diretto ad un altro </a:t>
            </a:r>
            <a:r>
              <a:rPr lang="it-IT" sz="2400" dirty="0" err="1">
                <a:solidFill>
                  <a:schemeClr val="bg1"/>
                </a:solidFill>
              </a:rPr>
              <a:t>host</a:t>
            </a:r>
            <a:r>
              <a:rPr lang="it-IT" sz="2400" dirty="0">
                <a:solidFill>
                  <a:schemeClr val="bg1"/>
                </a:solidFill>
              </a:rPr>
              <a:t>, viene effettuata solamente una volta. Inoltre, essa automaticamente autorizza l’inserimento di regole in tutti gli switch fino </a:t>
            </a:r>
            <a:r>
              <a:rPr lang="it-IT" sz="2400" dirty="0" err="1">
                <a:solidFill>
                  <a:schemeClr val="bg1"/>
                </a:solidFill>
              </a:rPr>
              <a:t>all’host</a:t>
            </a:r>
            <a:r>
              <a:rPr lang="it-IT" sz="2400" dirty="0">
                <a:solidFill>
                  <a:schemeClr val="bg1"/>
                </a:solidFill>
              </a:rPr>
              <a:t> di destinazione. 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8808155" y="3702486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3664523" y="6413119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1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1776839" y="3714558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6696158" y="6446066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2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15" y="2852869"/>
            <a:ext cx="1751822" cy="1770458"/>
          </a:xfrm>
          <a:prstGeom prst="rect">
            <a:avLst/>
          </a:prstGeom>
        </p:spPr>
      </p:pic>
      <p:sp>
        <p:nvSpPr>
          <p:cNvPr id="40" name="CasellaDiTesto 39"/>
          <p:cNvSpPr txBox="1"/>
          <p:nvPr/>
        </p:nvSpPr>
        <p:spPr>
          <a:xfrm>
            <a:off x="4905063" y="2563027"/>
            <a:ext cx="1266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SDN Controller</a:t>
            </a:r>
          </a:p>
        </p:txBody>
      </p:sp>
      <p:sp>
        <p:nvSpPr>
          <p:cNvPr id="41" name="Freccia a destra 40"/>
          <p:cNvSpPr/>
          <p:nvPr/>
        </p:nvSpPr>
        <p:spPr>
          <a:xfrm rot="18267140">
            <a:off x="3970657" y="4669648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/>
          <p:cNvSpPr txBox="1"/>
          <p:nvPr/>
        </p:nvSpPr>
        <p:spPr>
          <a:xfrm rot="18332214">
            <a:off x="3705721" y="4598625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PacketIn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3" name="Freccia a destra 42"/>
          <p:cNvSpPr/>
          <p:nvPr/>
        </p:nvSpPr>
        <p:spPr>
          <a:xfrm rot="14319667">
            <a:off x="5787773" y="4840886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/>
          <p:cNvSpPr txBox="1"/>
          <p:nvPr/>
        </p:nvSpPr>
        <p:spPr>
          <a:xfrm rot="3577856">
            <a:off x="5558750" y="4990542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PacketIn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 rot="2734002">
            <a:off x="2736700" y="5152207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3203669" y="3079445"/>
            <a:ext cx="1506945" cy="90363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effettuata all’utente</a:t>
            </a:r>
          </a:p>
        </p:txBody>
      </p:sp>
      <p:sp>
        <p:nvSpPr>
          <p:cNvPr id="48" name="Freccia a destra 47"/>
          <p:cNvSpPr/>
          <p:nvPr/>
        </p:nvSpPr>
        <p:spPr>
          <a:xfrm rot="21303689">
            <a:off x="5240642" y="5581641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/>
          <p:cNvSpPr/>
          <p:nvPr/>
        </p:nvSpPr>
        <p:spPr>
          <a:xfrm rot="18911657">
            <a:off x="7775563" y="5210813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/>
          <p:cNvSpPr/>
          <p:nvPr/>
        </p:nvSpPr>
        <p:spPr>
          <a:xfrm>
            <a:off x="6328082" y="3063823"/>
            <a:ext cx="1506945" cy="90363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non effettuata all’utente</a:t>
            </a:r>
          </a:p>
        </p:txBody>
      </p:sp>
      <p:sp>
        <p:nvSpPr>
          <p:cNvPr id="51" name="Freccia a destra 50"/>
          <p:cNvSpPr/>
          <p:nvPr/>
        </p:nvSpPr>
        <p:spPr>
          <a:xfrm rot="7426701">
            <a:off x="4333305" y="4954665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/>
          <p:cNvSpPr/>
          <p:nvPr/>
        </p:nvSpPr>
        <p:spPr>
          <a:xfrm rot="3555862">
            <a:off x="6269125" y="4729405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 rot="3577856">
            <a:off x="6438968" y="456371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FlowMod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 rot="18332214">
            <a:off x="4548712" y="501798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FlowMod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7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92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PROGETTAZIONE: EFFETTUARE OPERAZIONI DI FIREWALLING IN TEMPO REALE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8" y="1165478"/>
            <a:ext cx="1071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3245" b="52171"/>
          <a:stretch/>
        </p:blipFill>
        <p:spPr>
          <a:xfrm>
            <a:off x="418918" y="1165478"/>
            <a:ext cx="9491878" cy="18464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13404" b="45209"/>
          <a:stretch/>
        </p:blipFill>
        <p:spPr>
          <a:xfrm>
            <a:off x="635686" y="2345367"/>
            <a:ext cx="9496426" cy="221081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/>
          <a:srcRect t="13404" b="29690"/>
          <a:stretch/>
        </p:blipFill>
        <p:spPr>
          <a:xfrm>
            <a:off x="1081446" y="3309263"/>
            <a:ext cx="9891354" cy="3166192"/>
          </a:xfrm>
          <a:prstGeom prst="rect">
            <a:avLst/>
          </a:prstGeom>
        </p:spPr>
      </p:pic>
      <p:sp>
        <p:nvSpPr>
          <p:cNvPr id="11" name="Freccia circolare a sinistra 10"/>
          <p:cNvSpPr/>
          <p:nvPr/>
        </p:nvSpPr>
        <p:spPr>
          <a:xfrm>
            <a:off x="10273960" y="1830209"/>
            <a:ext cx="466758" cy="1040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a sinistra 11"/>
          <p:cNvSpPr/>
          <p:nvPr/>
        </p:nvSpPr>
        <p:spPr>
          <a:xfrm flipH="1">
            <a:off x="123543" y="4372251"/>
            <a:ext cx="466758" cy="1040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1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ttangolo 118"/>
          <p:cNvSpPr/>
          <p:nvPr/>
        </p:nvSpPr>
        <p:spPr>
          <a:xfrm>
            <a:off x="152400" y="1826750"/>
            <a:ext cx="3581400" cy="3862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ttangolo 115"/>
          <p:cNvSpPr/>
          <p:nvPr/>
        </p:nvSpPr>
        <p:spPr>
          <a:xfrm>
            <a:off x="3972691" y="1827609"/>
            <a:ext cx="7174279" cy="481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336883" y="433137"/>
            <a:ext cx="836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TESTING: RETI SIMULATE CON MININET</a:t>
            </a:r>
            <a:endParaRPr lang="it-IT" sz="2800" dirty="0">
              <a:solidFill>
                <a:schemeClr val="bg2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7" y="3137840"/>
            <a:ext cx="533333" cy="90476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51" y="3415065"/>
            <a:ext cx="533333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02" y="2233078"/>
            <a:ext cx="895238" cy="90476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15" y="2101382"/>
            <a:ext cx="533333" cy="90476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026" y="2101382"/>
            <a:ext cx="533333" cy="904762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053" y="4490952"/>
            <a:ext cx="533333" cy="904762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10" y="5280564"/>
            <a:ext cx="533333" cy="904762"/>
          </a:xfrm>
          <a:prstGeom prst="rect">
            <a:avLst/>
          </a:prstGeom>
        </p:spPr>
      </p:pic>
      <p:sp>
        <p:nvSpPr>
          <p:cNvPr id="29" name="CasellaDiTesto 28"/>
          <p:cNvSpPr txBox="1"/>
          <p:nvPr/>
        </p:nvSpPr>
        <p:spPr>
          <a:xfrm>
            <a:off x="1553281" y="145741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RETE 1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7135635" y="142652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RETE 2</a:t>
            </a: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01" y="5187435"/>
            <a:ext cx="1058894" cy="1070159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20" y="4099153"/>
            <a:ext cx="1419048" cy="904762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357" y="2732372"/>
            <a:ext cx="1419048" cy="904762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669" y="2674166"/>
            <a:ext cx="1419048" cy="904762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324" y="4099153"/>
            <a:ext cx="1419048" cy="904762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875" y="4109608"/>
            <a:ext cx="1419048" cy="904762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922" y="4319827"/>
            <a:ext cx="1419048" cy="904762"/>
          </a:xfrm>
          <a:prstGeom prst="rect">
            <a:avLst/>
          </a:prstGeom>
        </p:spPr>
      </p:pic>
      <p:cxnSp>
        <p:nvCxnSpPr>
          <p:cNvPr id="40" name="Connettore diritto 39"/>
          <p:cNvCxnSpPr>
            <a:cxnSpLocks/>
          </p:cNvCxnSpPr>
          <p:nvPr/>
        </p:nvCxnSpPr>
        <p:spPr>
          <a:xfrm>
            <a:off x="5404015" y="2731326"/>
            <a:ext cx="931471" cy="27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>
            <a:cxnSpLocks/>
          </p:cNvCxnSpPr>
          <p:nvPr/>
        </p:nvCxnSpPr>
        <p:spPr>
          <a:xfrm flipV="1">
            <a:off x="4747628" y="4819122"/>
            <a:ext cx="739420" cy="29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>
            <a:cxnSpLocks/>
          </p:cNvCxnSpPr>
          <p:nvPr/>
        </p:nvCxnSpPr>
        <p:spPr>
          <a:xfrm>
            <a:off x="6481884" y="4638020"/>
            <a:ext cx="91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/>
          <p:cNvCxnSpPr>
            <a:cxnSpLocks/>
          </p:cNvCxnSpPr>
          <p:nvPr/>
        </p:nvCxnSpPr>
        <p:spPr>
          <a:xfrm flipV="1">
            <a:off x="6164099" y="3468163"/>
            <a:ext cx="226179" cy="89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cxnSpLocks/>
          </p:cNvCxnSpPr>
          <p:nvPr/>
        </p:nvCxnSpPr>
        <p:spPr>
          <a:xfrm flipH="1" flipV="1">
            <a:off x="7143750" y="3401463"/>
            <a:ext cx="535978" cy="96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/>
          <p:cNvCxnSpPr>
            <a:cxnSpLocks/>
          </p:cNvCxnSpPr>
          <p:nvPr/>
        </p:nvCxnSpPr>
        <p:spPr>
          <a:xfrm flipV="1">
            <a:off x="8320110" y="3461978"/>
            <a:ext cx="242688" cy="89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>
            <a:cxnSpLocks/>
          </p:cNvCxnSpPr>
          <p:nvPr/>
        </p:nvCxnSpPr>
        <p:spPr>
          <a:xfrm flipH="1" flipV="1">
            <a:off x="9203180" y="3340570"/>
            <a:ext cx="699605" cy="101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/>
          <p:cNvCxnSpPr>
            <a:cxnSpLocks/>
          </p:cNvCxnSpPr>
          <p:nvPr/>
        </p:nvCxnSpPr>
        <p:spPr>
          <a:xfrm flipH="1">
            <a:off x="8682791" y="4638020"/>
            <a:ext cx="90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>
            <a:cxnSpLocks/>
          </p:cNvCxnSpPr>
          <p:nvPr/>
        </p:nvCxnSpPr>
        <p:spPr>
          <a:xfrm flipV="1">
            <a:off x="9203180" y="2809890"/>
            <a:ext cx="768801" cy="19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/>
          <p:cNvCxnSpPr>
            <a:cxnSpLocks/>
          </p:cNvCxnSpPr>
          <p:nvPr/>
        </p:nvCxnSpPr>
        <p:spPr>
          <a:xfrm flipH="1" flipV="1">
            <a:off x="9941026" y="4819121"/>
            <a:ext cx="625735" cy="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/>
          <p:cNvCxnSpPr>
            <a:cxnSpLocks/>
          </p:cNvCxnSpPr>
          <p:nvPr/>
        </p:nvCxnSpPr>
        <p:spPr>
          <a:xfrm>
            <a:off x="6102350" y="4819121"/>
            <a:ext cx="1695575" cy="10193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/>
          <p:cNvCxnSpPr>
            <a:cxnSpLocks/>
          </p:cNvCxnSpPr>
          <p:nvPr/>
        </p:nvCxnSpPr>
        <p:spPr>
          <a:xfrm>
            <a:off x="6866109" y="3517451"/>
            <a:ext cx="931816" cy="2205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/>
          <p:cNvCxnSpPr>
            <a:cxnSpLocks/>
          </p:cNvCxnSpPr>
          <p:nvPr/>
        </p:nvCxnSpPr>
        <p:spPr>
          <a:xfrm flipH="1">
            <a:off x="8399143" y="3389752"/>
            <a:ext cx="622906" cy="25103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/>
          <p:cNvCxnSpPr>
            <a:cxnSpLocks/>
          </p:cNvCxnSpPr>
          <p:nvPr/>
        </p:nvCxnSpPr>
        <p:spPr>
          <a:xfrm flipH="1">
            <a:off x="8388008" y="4819121"/>
            <a:ext cx="1384301" cy="11531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/>
          <p:cNvCxnSpPr>
            <a:cxnSpLocks/>
          </p:cNvCxnSpPr>
          <p:nvPr/>
        </p:nvCxnSpPr>
        <p:spPr>
          <a:xfrm>
            <a:off x="8283637" y="4842091"/>
            <a:ext cx="23675" cy="553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/>
          <p:cNvCxnSpPr>
            <a:cxnSpLocks/>
          </p:cNvCxnSpPr>
          <p:nvPr/>
        </p:nvCxnSpPr>
        <p:spPr>
          <a:xfrm flipH="1">
            <a:off x="1812479" y="3033351"/>
            <a:ext cx="111344" cy="14576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>
            <a:cxnSpLocks/>
          </p:cNvCxnSpPr>
          <p:nvPr/>
        </p:nvCxnSpPr>
        <p:spPr>
          <a:xfrm flipV="1">
            <a:off x="2457543" y="4289569"/>
            <a:ext cx="631193" cy="37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/>
          <p:cNvCxnSpPr>
            <a:cxnSpLocks/>
          </p:cNvCxnSpPr>
          <p:nvPr/>
        </p:nvCxnSpPr>
        <p:spPr>
          <a:xfrm flipH="1" flipV="1">
            <a:off x="477695" y="3994278"/>
            <a:ext cx="912931" cy="66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 117"/>
          <p:cNvSpPr/>
          <p:nvPr/>
        </p:nvSpPr>
        <p:spPr>
          <a:xfrm>
            <a:off x="3972692" y="6401803"/>
            <a:ext cx="1248362" cy="2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Computer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152400" y="5443860"/>
            <a:ext cx="1248362" cy="2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Computer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1309624" y="1969554"/>
            <a:ext cx="123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Controller </a:t>
            </a:r>
            <a:r>
              <a:rPr lang="it-IT" sz="1400" dirty="0" err="1">
                <a:solidFill>
                  <a:schemeClr val="bg1"/>
                </a:solidFill>
              </a:rPr>
              <a:t>Ryu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24" name="CasellaDiTesto 123"/>
          <p:cNvSpPr txBox="1"/>
          <p:nvPr/>
        </p:nvSpPr>
        <p:spPr>
          <a:xfrm>
            <a:off x="1525747" y="5187435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1</a:t>
            </a:r>
          </a:p>
        </p:txBody>
      </p:sp>
      <p:sp>
        <p:nvSpPr>
          <p:cNvPr id="125" name="CasellaDiTesto 124"/>
          <p:cNvSpPr txBox="1"/>
          <p:nvPr/>
        </p:nvSpPr>
        <p:spPr>
          <a:xfrm>
            <a:off x="2860033" y="3134084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270438" y="2883463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128" name="CasellaDiTesto 127"/>
          <p:cNvSpPr txBox="1"/>
          <p:nvPr/>
        </p:nvSpPr>
        <p:spPr>
          <a:xfrm>
            <a:off x="6348789" y="2575686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1</a:t>
            </a:r>
          </a:p>
        </p:txBody>
      </p:sp>
      <p:sp>
        <p:nvSpPr>
          <p:cNvPr id="129" name="CasellaDiTesto 128"/>
          <p:cNvSpPr txBox="1"/>
          <p:nvPr/>
        </p:nvSpPr>
        <p:spPr>
          <a:xfrm>
            <a:off x="8336036" y="2499189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2</a:t>
            </a:r>
          </a:p>
        </p:txBody>
      </p:sp>
      <p:sp>
        <p:nvSpPr>
          <p:cNvPr id="130" name="CasellaDiTesto 129"/>
          <p:cNvSpPr txBox="1"/>
          <p:nvPr/>
        </p:nvSpPr>
        <p:spPr>
          <a:xfrm>
            <a:off x="5332969" y="3925674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3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7603982" y="3949104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4</a:t>
            </a:r>
          </a:p>
        </p:txBody>
      </p:sp>
      <p:sp>
        <p:nvSpPr>
          <p:cNvPr id="132" name="CasellaDiTesto 131"/>
          <p:cNvSpPr txBox="1"/>
          <p:nvPr/>
        </p:nvSpPr>
        <p:spPr>
          <a:xfrm>
            <a:off x="9813494" y="3925673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5</a:t>
            </a:r>
          </a:p>
        </p:txBody>
      </p:sp>
      <p:sp>
        <p:nvSpPr>
          <p:cNvPr id="133" name="CasellaDiTesto 132"/>
          <p:cNvSpPr txBox="1"/>
          <p:nvPr/>
        </p:nvSpPr>
        <p:spPr>
          <a:xfrm>
            <a:off x="7468901" y="6185326"/>
            <a:ext cx="123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Controller </a:t>
            </a:r>
            <a:r>
              <a:rPr lang="it-IT" sz="1400" dirty="0" err="1">
                <a:solidFill>
                  <a:schemeClr val="bg1"/>
                </a:solidFill>
              </a:rPr>
              <a:t>Ryu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134" name="CasellaDiTesto 133"/>
          <p:cNvSpPr txBox="1"/>
          <p:nvPr/>
        </p:nvSpPr>
        <p:spPr>
          <a:xfrm>
            <a:off x="4879850" y="3006144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135" name="CasellaDiTesto 134"/>
          <p:cNvSpPr txBox="1"/>
          <p:nvPr/>
        </p:nvSpPr>
        <p:spPr>
          <a:xfrm>
            <a:off x="4236512" y="5395714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136" name="CasellaDiTesto 135"/>
          <p:cNvSpPr txBox="1"/>
          <p:nvPr/>
        </p:nvSpPr>
        <p:spPr>
          <a:xfrm>
            <a:off x="9856752" y="2987606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3</a:t>
            </a:r>
          </a:p>
        </p:txBody>
      </p:sp>
      <p:sp>
        <p:nvSpPr>
          <p:cNvPr id="137" name="CasellaDiTesto 136"/>
          <p:cNvSpPr txBox="1"/>
          <p:nvPr/>
        </p:nvSpPr>
        <p:spPr>
          <a:xfrm>
            <a:off x="10449597" y="6166902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4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40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6" grpId="0" animBg="1"/>
      <p:bldP spid="29" grpId="0"/>
      <p:bldP spid="30" grpId="0"/>
      <p:bldP spid="118" grpId="0" animBg="1"/>
      <p:bldP spid="120" grpId="0" animBg="1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449943" y="1422400"/>
            <a:ext cx="2886479" cy="468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882039" y="1422400"/>
            <a:ext cx="2656114" cy="4688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151086" y="1422400"/>
            <a:ext cx="2960914" cy="4668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336883" y="433137"/>
            <a:ext cx="4631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TESTING: RETE REALE</a:t>
            </a:r>
            <a:endParaRPr lang="it-IT" sz="2800" dirty="0">
              <a:solidFill>
                <a:schemeClr val="bg2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8" y="2001458"/>
            <a:ext cx="856354" cy="145274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64" y="1889973"/>
            <a:ext cx="1365355" cy="13798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55" y="4202081"/>
            <a:ext cx="1946575" cy="12411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94" y="4202082"/>
            <a:ext cx="1946575" cy="124110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08" y="4202082"/>
            <a:ext cx="1946575" cy="124110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131" y="2001458"/>
            <a:ext cx="856354" cy="1452744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3265148" y="3454202"/>
            <a:ext cx="142547" cy="36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4079813" y="3454202"/>
            <a:ext cx="142547" cy="36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7040726" y="3454202"/>
            <a:ext cx="142547" cy="36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7810765" y="3454202"/>
            <a:ext cx="142547" cy="36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/>
          <p:cNvCxnSpPr>
            <a:cxnSpLocks/>
          </p:cNvCxnSpPr>
          <p:nvPr/>
        </p:nvCxnSpPr>
        <p:spPr>
          <a:xfrm>
            <a:off x="919894" y="3381612"/>
            <a:ext cx="443638" cy="120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cxnSpLocks/>
          </p:cNvCxnSpPr>
          <p:nvPr/>
        </p:nvCxnSpPr>
        <p:spPr>
          <a:xfrm flipH="1">
            <a:off x="9454131" y="3381612"/>
            <a:ext cx="274069" cy="10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stCxn id="14" idx="3"/>
            <a:endCxn id="15" idx="1"/>
          </p:cNvCxnSpPr>
          <p:nvPr/>
        </p:nvCxnSpPr>
        <p:spPr>
          <a:xfrm>
            <a:off x="3407695" y="3638451"/>
            <a:ext cx="67211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/>
          <p:cNvCxnSpPr>
            <a:cxnSpLocks/>
            <a:stCxn id="16" idx="3"/>
            <a:endCxn id="17" idx="1"/>
          </p:cNvCxnSpPr>
          <p:nvPr/>
        </p:nvCxnSpPr>
        <p:spPr>
          <a:xfrm>
            <a:off x="7183273" y="3638451"/>
            <a:ext cx="62749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cxnSpLocks/>
          </p:cNvCxnSpPr>
          <p:nvPr/>
        </p:nvCxnSpPr>
        <p:spPr>
          <a:xfrm flipH="1">
            <a:off x="5439683" y="3148394"/>
            <a:ext cx="100225" cy="12966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>
            <a:cxnSpLocks/>
            <a:endCxn id="16" idx="1"/>
          </p:cNvCxnSpPr>
          <p:nvPr/>
        </p:nvCxnSpPr>
        <p:spPr>
          <a:xfrm>
            <a:off x="5780938" y="3087664"/>
            <a:ext cx="1259788" cy="5507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>
            <a:cxnSpLocks/>
            <a:endCxn id="15" idx="3"/>
          </p:cNvCxnSpPr>
          <p:nvPr/>
        </p:nvCxnSpPr>
        <p:spPr>
          <a:xfrm flipH="1">
            <a:off x="4222360" y="3087664"/>
            <a:ext cx="1176831" cy="5507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>
            <a:cxnSpLocks/>
            <a:endCxn id="14" idx="1"/>
          </p:cNvCxnSpPr>
          <p:nvPr/>
        </p:nvCxnSpPr>
        <p:spPr>
          <a:xfrm flipV="1">
            <a:off x="2420320" y="3638451"/>
            <a:ext cx="844828" cy="947837"/>
          </a:xfrm>
          <a:prstGeom prst="line">
            <a:avLst/>
          </a:prstGeom>
          <a:ln cmpd="sng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/>
          <p:cNvCxnSpPr>
            <a:cxnSpLocks/>
            <a:endCxn id="17" idx="3"/>
          </p:cNvCxnSpPr>
          <p:nvPr/>
        </p:nvCxnSpPr>
        <p:spPr>
          <a:xfrm flipH="1" flipV="1">
            <a:off x="7953312" y="3638451"/>
            <a:ext cx="730779" cy="947837"/>
          </a:xfrm>
          <a:prstGeom prst="line">
            <a:avLst/>
          </a:prstGeom>
          <a:ln cmpd="sng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cxnSpLocks/>
          </p:cNvCxnSpPr>
          <p:nvPr/>
        </p:nvCxnSpPr>
        <p:spPr>
          <a:xfrm flipV="1">
            <a:off x="6528869" y="3638451"/>
            <a:ext cx="511856" cy="1221093"/>
          </a:xfrm>
          <a:prstGeom prst="line">
            <a:avLst/>
          </a:prstGeom>
          <a:ln cmpd="sng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/>
          <p:cNvCxnSpPr>
            <a:cxnSpLocks/>
            <a:endCxn id="15" idx="3"/>
          </p:cNvCxnSpPr>
          <p:nvPr/>
        </p:nvCxnSpPr>
        <p:spPr>
          <a:xfrm flipH="1" flipV="1">
            <a:off x="4222360" y="3638451"/>
            <a:ext cx="543607" cy="1221093"/>
          </a:xfrm>
          <a:prstGeom prst="line">
            <a:avLst/>
          </a:prstGeom>
          <a:ln cmpd="sng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1108485" y="5862952"/>
            <a:ext cx="1430724" cy="24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Computer 1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8494733" y="5862951"/>
            <a:ext cx="1430724" cy="24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Computer 2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4825196" y="5843605"/>
            <a:ext cx="1612690" cy="24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2 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748803" y="1720081"/>
            <a:ext cx="71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9464019" y="1741991"/>
            <a:ext cx="71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1434664" y="5386010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Switch 1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8768820" y="5386010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Switch 3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5098633" y="5386010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Switch 2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5047269" y="1635623"/>
            <a:ext cx="1230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Controller </a:t>
            </a:r>
            <a:r>
              <a:rPr lang="it-IT" sz="1400" dirty="0" err="1">
                <a:solidFill>
                  <a:schemeClr val="bg1"/>
                </a:solidFill>
              </a:rPr>
              <a:t>Ryu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0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883" y="433137"/>
            <a:ext cx="3221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CONCLUSIONE</a:t>
            </a:r>
            <a:endParaRPr lang="it-IT" sz="2800" dirty="0">
              <a:solidFill>
                <a:schemeClr val="bg2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36883" y="1154995"/>
            <a:ext cx="105189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Notevoli miglioramenti della qualità della rete attraverso l’utilizzo di un’architettura SDN: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Maggiore sicurezza;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Monitoraggio eseguito in maniera migliore;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Adattamento preciso del controller a qualsiasi topologia di rete;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Livello di astrazione notevole.</a:t>
            </a:r>
          </a:p>
          <a:p>
            <a:pPr marL="342900" indent="-342900" algn="just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algn="just"/>
            <a:r>
              <a:rPr lang="it-IT" sz="2400" dirty="0">
                <a:solidFill>
                  <a:schemeClr val="bg1"/>
                </a:solidFill>
              </a:rPr>
              <a:t>Sviluppi futuri: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Verifica dell’interoperabilità con altri controller che svolgono funzioni diverse (o identiche) sul traffico della rete;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Aggiunta di funzioni specifiche sul traffico attraverso la creazione di altri moduli.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95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94270" y="3174069"/>
            <a:ext cx="6694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2"/>
                </a:solidFill>
              </a:rPr>
              <a:t>GRAZIE PER L’ATTENZIONE</a:t>
            </a:r>
            <a:endParaRPr lang="it-IT" sz="3600" dirty="0">
              <a:solidFill>
                <a:schemeClr val="bg2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883" y="433137"/>
            <a:ext cx="8510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2"/>
                </a:solidFill>
              </a:rPr>
              <a:t>SOFTWARE DEFINED NETWORKING: </a:t>
            </a:r>
          </a:p>
          <a:p>
            <a:r>
              <a:rPr lang="it-IT" sz="3200" dirty="0">
                <a:solidFill>
                  <a:schemeClr val="bg2"/>
                </a:solidFill>
              </a:rPr>
              <a:t>UN NUOVO CONCETTO DI ARCHITETTURA DI RETE</a:t>
            </a:r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1642793"/>
            <a:ext cx="4708566" cy="4499812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70" y="1387244"/>
            <a:ext cx="5180952" cy="5009524"/>
          </a:xfrm>
          <a:prstGeom prst="rect">
            <a:avLst/>
          </a:prstGeom>
        </p:spPr>
      </p:pic>
      <p:sp>
        <p:nvSpPr>
          <p:cNvPr id="56" name="Freccia angolare in su 55"/>
          <p:cNvSpPr/>
          <p:nvPr/>
        </p:nvSpPr>
        <p:spPr>
          <a:xfrm rot="771768">
            <a:off x="4481487" y="5420869"/>
            <a:ext cx="2654567" cy="10519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5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883" y="433137"/>
            <a:ext cx="431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2"/>
                </a:solidFill>
              </a:rPr>
              <a:t>TRAFFICO SULLA RETE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05" y="3042296"/>
            <a:ext cx="2569464" cy="182850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1764498"/>
            <a:ext cx="1004278" cy="170368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13" y="1711578"/>
            <a:ext cx="1004278" cy="1703684"/>
          </a:xfrm>
          <a:prstGeom prst="rect">
            <a:avLst/>
          </a:prstGeom>
        </p:spPr>
      </p:pic>
      <p:cxnSp>
        <p:nvCxnSpPr>
          <p:cNvPr id="13" name="Connettore diritto 12"/>
          <p:cNvCxnSpPr/>
          <p:nvPr/>
        </p:nvCxnSpPr>
        <p:spPr>
          <a:xfrm>
            <a:off x="1136069" y="3173311"/>
            <a:ext cx="850900" cy="7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 flipV="1">
            <a:off x="3891969" y="3042296"/>
            <a:ext cx="762000" cy="91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ccia a destra 15"/>
          <p:cNvSpPr/>
          <p:nvPr/>
        </p:nvSpPr>
        <p:spPr>
          <a:xfrm rot="2685005">
            <a:off x="1371627" y="3232040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 rot="18561471">
            <a:off x="3745174" y="3102263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 rot="7805275">
            <a:off x="4134014" y="3655400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 rot="13410829">
            <a:off x="1135843" y="3727527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67" y="3701184"/>
            <a:ext cx="1004278" cy="1703684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97" y="3648264"/>
            <a:ext cx="1004278" cy="1703684"/>
          </a:xfrm>
          <a:prstGeom prst="rect">
            <a:avLst/>
          </a:prstGeom>
        </p:spPr>
      </p:pic>
      <p:cxnSp>
        <p:nvCxnSpPr>
          <p:cNvPr id="24" name="Connettore diritto 23"/>
          <p:cNvCxnSpPr/>
          <p:nvPr/>
        </p:nvCxnSpPr>
        <p:spPr>
          <a:xfrm>
            <a:off x="6888153" y="5109997"/>
            <a:ext cx="850900" cy="7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 flipV="1">
            <a:off x="9644053" y="4978982"/>
            <a:ext cx="762000" cy="91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>
            <a:cxnSpLocks/>
          </p:cNvCxnSpPr>
          <p:nvPr/>
        </p:nvCxnSpPr>
        <p:spPr>
          <a:xfrm flipV="1">
            <a:off x="2094437" y="0"/>
            <a:ext cx="7123362" cy="695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80" y="5138870"/>
            <a:ext cx="2179442" cy="1389576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908" y="2245629"/>
            <a:ext cx="1751822" cy="1770458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298531" y="5672246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Rete Tradizionale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9084813" y="1000004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Rete SDN</a:t>
            </a:r>
          </a:p>
        </p:txBody>
      </p:sp>
      <p:sp>
        <p:nvSpPr>
          <p:cNvPr id="41" name="Freccia a destra 40"/>
          <p:cNvSpPr/>
          <p:nvPr/>
        </p:nvSpPr>
        <p:spPr>
          <a:xfrm rot="2685005">
            <a:off x="7191866" y="5168726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a destra 41"/>
          <p:cNvSpPr/>
          <p:nvPr/>
        </p:nvSpPr>
        <p:spPr>
          <a:xfrm rot="18561471">
            <a:off x="9538312" y="5036596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/>
          <p:cNvSpPr/>
          <p:nvPr/>
        </p:nvSpPr>
        <p:spPr>
          <a:xfrm rot="7805275">
            <a:off x="9866954" y="5636561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/>
          <p:cNvSpPr/>
          <p:nvPr/>
        </p:nvSpPr>
        <p:spPr>
          <a:xfrm rot="13410829">
            <a:off x="6855523" y="5679526"/>
            <a:ext cx="65405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/>
          <p:cNvCxnSpPr>
            <a:cxnSpLocks/>
          </p:cNvCxnSpPr>
          <p:nvPr/>
        </p:nvCxnSpPr>
        <p:spPr>
          <a:xfrm flipH="1">
            <a:off x="8644197" y="3933076"/>
            <a:ext cx="95575" cy="137535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ccia a destra 48"/>
          <p:cNvSpPr/>
          <p:nvPr/>
        </p:nvSpPr>
        <p:spPr>
          <a:xfrm rot="16412866">
            <a:off x="8086591" y="4509597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/>
          <p:cNvSpPr/>
          <p:nvPr/>
        </p:nvSpPr>
        <p:spPr>
          <a:xfrm rot="5640809">
            <a:off x="8636104" y="4623676"/>
            <a:ext cx="666475" cy="287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/>
          <p:cNvSpPr txBox="1"/>
          <p:nvPr/>
        </p:nvSpPr>
        <p:spPr>
          <a:xfrm rot="16528549">
            <a:off x="7770131" y="4536992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PacketIn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 rot="5713263">
            <a:off x="8533637" y="4618524"/>
            <a:ext cx="1478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PacketOut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it-IT" sz="1200" dirty="0" err="1">
                <a:solidFill>
                  <a:schemeClr val="bg1"/>
                </a:solidFill>
              </a:rPr>
              <a:t>FlowMod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8080916" y="1949786"/>
            <a:ext cx="1266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SDN Controller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30505" y="1456721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10399508" y="3371740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7788622" y="6470061"/>
            <a:ext cx="182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 programmabile</a:t>
            </a:r>
          </a:p>
        </p:txBody>
      </p:sp>
      <p:sp>
        <p:nvSpPr>
          <p:cNvPr id="57" name="CasellaDiTesto 56"/>
          <p:cNvSpPr txBox="1"/>
          <p:nvPr/>
        </p:nvSpPr>
        <p:spPr>
          <a:xfrm>
            <a:off x="2605679" y="4855699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6233813" y="3415262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1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709673" y="1403801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Host 2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36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2" grpId="0"/>
      <p:bldP spid="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883" y="433137"/>
            <a:ext cx="225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REQUISITI</a:t>
            </a:r>
            <a:endParaRPr lang="it-IT" sz="2800" dirty="0">
              <a:solidFill>
                <a:schemeClr val="bg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36883" y="1615575"/>
            <a:ext cx="10881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solidFill>
                  <a:schemeClr val="bg1"/>
                </a:solidFill>
              </a:rPr>
              <a:t>Realizzazione di un controller SDN con le seguenti funzionalità: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Riconoscere ogni entità presente sulla rete;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Permettere l’inserimento e l’eliminazione di regole di traffico da parte dell’utente;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Visualizzare lo stato attuale della rete e le sue statistiche;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Effettuare operazioni di </a:t>
            </a:r>
            <a:r>
              <a:rPr lang="it-IT" sz="2800" dirty="0" err="1">
                <a:solidFill>
                  <a:schemeClr val="bg1"/>
                </a:solidFill>
              </a:rPr>
              <a:t>firewalling</a:t>
            </a:r>
            <a:r>
              <a:rPr lang="it-IT" sz="2800" dirty="0">
                <a:solidFill>
                  <a:schemeClr val="bg1"/>
                </a:solidFill>
              </a:rPr>
              <a:t> in tempo reale.</a:t>
            </a:r>
          </a:p>
          <a:p>
            <a:pPr marL="514350" indent="-514350">
              <a:buFont typeface="+mj-lt"/>
              <a:buAutoNum type="arabicPeriod"/>
            </a:pPr>
            <a:endParaRPr lang="it-IT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it-IT" sz="28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4" name="Freccia in giù 3"/>
          <p:cNvSpPr/>
          <p:nvPr/>
        </p:nvSpPr>
        <p:spPr>
          <a:xfrm>
            <a:off x="1561141" y="4318194"/>
            <a:ext cx="420343" cy="116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63345" y="6133486"/>
            <a:ext cx="4972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Operazioni da effettuare tramite web browser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8168" y="5660335"/>
            <a:ext cx="286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</a:rPr>
              <a:t>SCELTE PROGETTUALI</a:t>
            </a:r>
          </a:p>
        </p:txBody>
      </p:sp>
      <p:sp>
        <p:nvSpPr>
          <p:cNvPr id="7" name="Freccia a destra 6"/>
          <p:cNvSpPr/>
          <p:nvPr/>
        </p:nvSpPr>
        <p:spPr>
          <a:xfrm>
            <a:off x="5460048" y="6122000"/>
            <a:ext cx="1248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932913" y="6060445"/>
            <a:ext cx="428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Necessità di un’applicazione web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16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883" y="433137"/>
            <a:ext cx="496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STRUMENTI UTILIZZATI</a:t>
            </a:r>
            <a:endParaRPr lang="it-IT" sz="2800" dirty="0">
              <a:solidFill>
                <a:schemeClr val="bg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36883" y="1280213"/>
            <a:ext cx="85170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Controller: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Ryu</a:t>
            </a:r>
            <a:r>
              <a:rPr lang="it-IT" sz="2400" dirty="0">
                <a:solidFill>
                  <a:schemeClr val="bg1"/>
                </a:solidFill>
              </a:rPr>
              <a:t> Controller: scritto in </a:t>
            </a:r>
            <a:r>
              <a:rPr lang="it-IT" sz="2400" dirty="0" err="1">
                <a:solidFill>
                  <a:schemeClr val="bg1"/>
                </a:solidFill>
              </a:rPr>
              <a:t>Python</a:t>
            </a:r>
            <a:r>
              <a:rPr lang="it-IT" sz="2400" dirty="0">
                <a:solidFill>
                  <a:schemeClr val="bg1"/>
                </a:solidFill>
              </a:rPr>
              <a:t> e dotato di molte funzionalità </a:t>
            </a:r>
          </a:p>
          <a:p>
            <a:pPr algn="just"/>
            <a:r>
              <a:rPr lang="it-IT" sz="2400" dirty="0">
                <a:solidFill>
                  <a:schemeClr val="bg1"/>
                </a:solidFill>
              </a:rPr>
              <a:t>	 di default disponibili allo sviluppatore (es. </a:t>
            </a:r>
            <a:r>
              <a:rPr lang="it-IT" sz="2400" dirty="0" err="1">
                <a:solidFill>
                  <a:schemeClr val="bg1"/>
                </a:solidFill>
              </a:rPr>
              <a:t>REst</a:t>
            </a:r>
            <a:r>
              <a:rPr lang="it-IT" sz="2400" dirty="0">
                <a:solidFill>
                  <a:schemeClr val="bg1"/>
                </a:solidFill>
              </a:rPr>
              <a:t> API).</a:t>
            </a:r>
          </a:p>
          <a:p>
            <a:pPr algn="just"/>
            <a:r>
              <a:rPr lang="it-IT" sz="2400" dirty="0">
                <a:solidFill>
                  <a:schemeClr val="bg1"/>
                </a:solidFill>
              </a:rPr>
              <a:t>Rete: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Mininet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dirty="0" err="1">
                <a:solidFill>
                  <a:schemeClr val="bg1"/>
                </a:solidFill>
              </a:rPr>
              <a:t>tool</a:t>
            </a:r>
            <a:r>
              <a:rPr lang="it-IT" sz="2400" dirty="0">
                <a:solidFill>
                  <a:schemeClr val="bg1"/>
                </a:solidFill>
              </a:rPr>
              <a:t> per la simulazione di reti più o meno grandi;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Open </a:t>
            </a:r>
            <a:r>
              <a:rPr lang="it-IT" sz="2400" dirty="0" err="1">
                <a:solidFill>
                  <a:schemeClr val="bg1"/>
                </a:solidFill>
              </a:rPr>
              <a:t>vSwitch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dirty="0" err="1">
                <a:solidFill>
                  <a:schemeClr val="bg1"/>
                </a:solidFill>
              </a:rPr>
              <a:t>tool</a:t>
            </a:r>
            <a:r>
              <a:rPr lang="it-IT" sz="2400" dirty="0">
                <a:solidFill>
                  <a:schemeClr val="bg1"/>
                </a:solidFill>
              </a:rPr>
              <a:t> per la simulazione degli switch.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36883" y="4836028"/>
            <a:ext cx="74020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Protocollo </a:t>
            </a:r>
            <a:r>
              <a:rPr lang="it-IT" sz="2400" dirty="0" err="1">
                <a:solidFill>
                  <a:schemeClr val="bg1"/>
                </a:solidFill>
              </a:rPr>
              <a:t>Openflow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it-IT" sz="2400" dirty="0">
                <a:solidFill>
                  <a:schemeClr val="bg1"/>
                </a:solidFill>
              </a:rPr>
              <a:t>Permette il controllo centralizzato di una rete in un singolo punto e la modifica dinamica via software delle tabelle di </a:t>
            </a:r>
            <a:r>
              <a:rPr lang="it-IT" sz="2400" dirty="0" err="1">
                <a:solidFill>
                  <a:schemeClr val="bg1"/>
                </a:solidFill>
              </a:rPr>
              <a:t>routing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99" y="3363436"/>
            <a:ext cx="3200847" cy="3143689"/>
          </a:xfrm>
          <a:prstGeom prst="rect">
            <a:avLst/>
          </a:prstGeom>
        </p:spPr>
      </p:pic>
      <p:sp>
        <p:nvSpPr>
          <p:cNvPr id="6" name="Freccia in giù 5"/>
          <p:cNvSpPr/>
          <p:nvPr/>
        </p:nvSpPr>
        <p:spPr>
          <a:xfrm>
            <a:off x="2105246" y="3781933"/>
            <a:ext cx="531628" cy="861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636874" y="3962903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Interagiscono tramite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16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7885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PROGETTAZIONE: CARICAMENTO DEI MODULI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8" y="1165478"/>
            <a:ext cx="1071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solidFill>
                  <a:schemeClr val="bg1"/>
                </a:solidFill>
              </a:rPr>
              <a:t>Ogni volta che l’utente interagisce con una determinata pagina, il controller </a:t>
            </a:r>
            <a:r>
              <a:rPr lang="it-IT" sz="2800" dirty="0" err="1">
                <a:solidFill>
                  <a:schemeClr val="bg1"/>
                </a:solidFill>
              </a:rPr>
              <a:t>Ryu</a:t>
            </a:r>
            <a:r>
              <a:rPr lang="it-IT" sz="2800" dirty="0">
                <a:solidFill>
                  <a:schemeClr val="bg1"/>
                </a:solidFill>
              </a:rPr>
              <a:t> provvede a caricare la risorsa web desiderata.</a:t>
            </a:r>
          </a:p>
        </p:txBody>
      </p:sp>
      <p:sp>
        <p:nvSpPr>
          <p:cNvPr id="5" name="Rettangolo 4"/>
          <p:cNvSpPr/>
          <p:nvPr/>
        </p:nvSpPr>
        <p:spPr>
          <a:xfrm>
            <a:off x="3295687" y="3543344"/>
            <a:ext cx="2017487" cy="1669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628184" y="5248586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Browser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453393" y="3904342"/>
            <a:ext cx="1617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Rule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Flows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Live </a:t>
            </a:r>
            <a:r>
              <a:rPr lang="it-IT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>
            <a:off x="2892606" y="3657600"/>
            <a:ext cx="560787" cy="37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cxnSpLocks/>
            <a:endCxn id="7" idx="1"/>
          </p:cNvCxnSpPr>
          <p:nvPr/>
        </p:nvCxnSpPr>
        <p:spPr>
          <a:xfrm>
            <a:off x="2819282" y="4089115"/>
            <a:ext cx="634111" cy="27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cxnSpLocks/>
          </p:cNvCxnSpPr>
          <p:nvPr/>
        </p:nvCxnSpPr>
        <p:spPr>
          <a:xfrm flipV="1">
            <a:off x="2892606" y="4612190"/>
            <a:ext cx="573043" cy="1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592536" y="3385901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Requisito 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592536" y="3842932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Requisito 3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592536" y="4387662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Requisito 4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36" y="5152572"/>
            <a:ext cx="1203056" cy="1203056"/>
          </a:xfrm>
          <a:prstGeom prst="rect">
            <a:avLst/>
          </a:prstGeom>
        </p:spPr>
      </p:pic>
      <p:sp>
        <p:nvSpPr>
          <p:cNvPr id="20" name="Freccia a destra 19"/>
          <p:cNvSpPr/>
          <p:nvPr/>
        </p:nvSpPr>
        <p:spPr>
          <a:xfrm rot="18978051">
            <a:off x="2919066" y="5771576"/>
            <a:ext cx="520123" cy="18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6903089" y="3548236"/>
            <a:ext cx="2164538" cy="1669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Freccia circolare in giù 22"/>
          <p:cNvSpPr/>
          <p:nvPr/>
        </p:nvSpPr>
        <p:spPr>
          <a:xfrm flipH="1">
            <a:off x="4878803" y="2854422"/>
            <a:ext cx="2409372" cy="493486"/>
          </a:xfrm>
          <a:prstGeom prst="curvedDownArrow">
            <a:avLst>
              <a:gd name="adj1" fmla="val 25000"/>
              <a:gd name="adj2" fmla="val 50000"/>
              <a:gd name="adj3" fmla="val 19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a destra 23"/>
          <p:cNvSpPr/>
          <p:nvPr/>
        </p:nvSpPr>
        <p:spPr>
          <a:xfrm>
            <a:off x="5607675" y="4296784"/>
            <a:ext cx="900831" cy="13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5311781" y="3955809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Chiamata </a:t>
            </a:r>
            <a:r>
              <a:rPr lang="it-IT" dirty="0" err="1">
                <a:solidFill>
                  <a:schemeClr val="bg1"/>
                </a:solidFill>
              </a:rPr>
              <a:t>REst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7072420" y="3820378"/>
            <a:ext cx="1836167" cy="297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my_file_server.py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7072420" y="4277072"/>
            <a:ext cx="1836167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7047601" y="4733766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4620828" y="2469428"/>
            <a:ext cx="33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Caricamento risorse web richieste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197880" y="5233078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Controller </a:t>
            </a:r>
            <a:r>
              <a:rPr lang="it-IT" dirty="0" err="1">
                <a:solidFill>
                  <a:schemeClr val="bg1"/>
                </a:solidFill>
              </a:rPr>
              <a:t>Ryu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5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956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chemeClr val="bg2"/>
                </a:solidFill>
              </a:rPr>
              <a:t>PROGETTAZIONE: AGGIUNGERE O ELIMINARE REGOLE DI TRAFFICO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9" y="1079527"/>
            <a:ext cx="10436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solidFill>
                  <a:schemeClr val="bg1"/>
                </a:solidFill>
              </a:rPr>
              <a:t>Tramite chiamate </a:t>
            </a:r>
            <a:r>
              <a:rPr lang="it-IT" sz="2800" dirty="0" err="1">
                <a:solidFill>
                  <a:schemeClr val="bg1"/>
                </a:solidFill>
              </a:rPr>
              <a:t>REst</a:t>
            </a:r>
            <a:r>
              <a:rPr lang="it-IT" sz="2800" dirty="0">
                <a:solidFill>
                  <a:schemeClr val="bg1"/>
                </a:solidFill>
              </a:rPr>
              <a:t> è possibile aggiungere manualmente regole di traffico (ovvero istruzioni da inserire nelle flow </a:t>
            </a:r>
            <a:r>
              <a:rPr lang="it-IT" sz="2800" dirty="0" err="1">
                <a:solidFill>
                  <a:schemeClr val="bg1"/>
                </a:solidFill>
              </a:rPr>
              <a:t>tables</a:t>
            </a:r>
            <a:r>
              <a:rPr lang="it-IT" sz="2800" dirty="0">
                <a:solidFill>
                  <a:schemeClr val="bg1"/>
                </a:solidFill>
              </a:rPr>
              <a:t> degli switch).</a:t>
            </a:r>
          </a:p>
        </p:txBody>
      </p:sp>
      <p:sp>
        <p:nvSpPr>
          <p:cNvPr id="5" name="Rettangolo 4"/>
          <p:cNvSpPr/>
          <p:nvPr/>
        </p:nvSpPr>
        <p:spPr>
          <a:xfrm>
            <a:off x="877252" y="2868239"/>
            <a:ext cx="2017487" cy="139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87692" y="4298870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Browser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275551" y="3061337"/>
            <a:ext cx="118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index.html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tap.js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" y="5360168"/>
            <a:ext cx="1203056" cy="1203056"/>
          </a:xfrm>
          <a:prstGeom prst="rect">
            <a:avLst/>
          </a:prstGeom>
        </p:spPr>
      </p:pic>
      <p:sp>
        <p:nvSpPr>
          <p:cNvPr id="20" name="Freccia a destra 19"/>
          <p:cNvSpPr/>
          <p:nvPr/>
        </p:nvSpPr>
        <p:spPr>
          <a:xfrm rot="18978051">
            <a:off x="1023507" y="4891652"/>
            <a:ext cx="647775" cy="2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5271152" y="2596097"/>
            <a:ext cx="2164538" cy="1669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Freccia a destra 23"/>
          <p:cNvSpPr/>
          <p:nvPr/>
        </p:nvSpPr>
        <p:spPr>
          <a:xfrm rot="20635974">
            <a:off x="2207415" y="3326910"/>
            <a:ext cx="3005710" cy="231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 rot="20674587">
            <a:off x="3127883" y="293013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Chiamata </a:t>
            </a:r>
            <a:r>
              <a:rPr lang="it-IT" dirty="0" err="1">
                <a:solidFill>
                  <a:schemeClr val="bg1"/>
                </a:solidFill>
              </a:rPr>
              <a:t>REst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440483" y="2868239"/>
            <a:ext cx="1836167" cy="297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tap_rest.py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440483" y="3324933"/>
            <a:ext cx="1836167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tap.py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5415664" y="3781627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5924563" y="3165782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cxnSpLocks/>
          </p:cNvCxnSpPr>
          <p:nvPr/>
        </p:nvCxnSpPr>
        <p:spPr>
          <a:xfrm flipV="1">
            <a:off x="6807213" y="3165783"/>
            <a:ext cx="0" cy="15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cxnSpLocks/>
          </p:cNvCxnSpPr>
          <p:nvPr/>
        </p:nvCxnSpPr>
        <p:spPr>
          <a:xfrm flipH="1">
            <a:off x="2749563" y="3302129"/>
            <a:ext cx="2628597" cy="65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 rot="20724887">
            <a:off x="3343020" y="359696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Topologia di rete</a:t>
            </a:r>
          </a:p>
        </p:txBody>
      </p:sp>
      <p:cxnSp>
        <p:nvCxnSpPr>
          <p:cNvPr id="35" name="Connettore 2 34"/>
          <p:cNvCxnSpPr>
            <a:cxnSpLocks/>
            <a:endCxn id="34" idx="2"/>
          </p:cNvCxnSpPr>
          <p:nvPr/>
        </p:nvCxnSpPr>
        <p:spPr>
          <a:xfrm flipV="1">
            <a:off x="3743867" y="3960342"/>
            <a:ext cx="521056" cy="7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2894739" y="462958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Requisito 1</a:t>
            </a:r>
          </a:p>
        </p:txBody>
      </p:sp>
      <p:pic>
        <p:nvPicPr>
          <p:cNvPr id="40" name="Immagin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50" y="3382469"/>
            <a:ext cx="1128393" cy="719445"/>
          </a:xfrm>
          <a:prstGeom prst="rect">
            <a:avLst/>
          </a:prstGeom>
        </p:spPr>
      </p:pic>
      <p:cxnSp>
        <p:nvCxnSpPr>
          <p:cNvPr id="42" name="Connettore diritto 41"/>
          <p:cNvCxnSpPr>
            <a:cxnSpLocks/>
          </p:cNvCxnSpPr>
          <p:nvPr/>
        </p:nvCxnSpPr>
        <p:spPr>
          <a:xfrm>
            <a:off x="8498550" y="5345644"/>
            <a:ext cx="91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>
            <a:cxnSpLocks/>
          </p:cNvCxnSpPr>
          <p:nvPr/>
        </p:nvCxnSpPr>
        <p:spPr>
          <a:xfrm flipV="1">
            <a:off x="8180765" y="3930398"/>
            <a:ext cx="511210" cy="1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>
            <a:cxnSpLocks/>
          </p:cNvCxnSpPr>
          <p:nvPr/>
        </p:nvCxnSpPr>
        <p:spPr>
          <a:xfrm flipH="1" flipV="1">
            <a:off x="9353541" y="3930398"/>
            <a:ext cx="342853" cy="1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magin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67" y="4909890"/>
            <a:ext cx="1128393" cy="719445"/>
          </a:xfrm>
          <a:prstGeom prst="rect">
            <a:avLst/>
          </a:prstGeom>
        </p:spPr>
      </p:pic>
      <p:pic>
        <p:nvPicPr>
          <p:cNvPr id="48" name="Immagin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90" y="4966816"/>
            <a:ext cx="1128393" cy="719445"/>
          </a:xfrm>
          <a:prstGeom prst="rect">
            <a:avLst/>
          </a:prstGeom>
        </p:spPr>
      </p:pic>
      <p:cxnSp>
        <p:nvCxnSpPr>
          <p:cNvPr id="50" name="Connettore diritto 49"/>
          <p:cNvCxnSpPr>
            <a:cxnSpLocks/>
          </p:cNvCxnSpPr>
          <p:nvPr/>
        </p:nvCxnSpPr>
        <p:spPr>
          <a:xfrm flipV="1">
            <a:off x="7276650" y="5450771"/>
            <a:ext cx="525781" cy="389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/>
          <p:cNvCxnSpPr>
            <a:cxnSpLocks/>
          </p:cNvCxnSpPr>
          <p:nvPr/>
        </p:nvCxnSpPr>
        <p:spPr>
          <a:xfrm flipV="1">
            <a:off x="9364052" y="3210095"/>
            <a:ext cx="525781" cy="389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>
            <a:cxnSpLocks/>
          </p:cNvCxnSpPr>
          <p:nvPr/>
        </p:nvCxnSpPr>
        <p:spPr>
          <a:xfrm flipH="1" flipV="1">
            <a:off x="10108089" y="5487063"/>
            <a:ext cx="267594" cy="3534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7435690" y="3245357"/>
            <a:ext cx="1281170" cy="32138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 rot="851696">
            <a:off x="7541926" y="3035532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FlowMod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5573207" y="429512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Controller </a:t>
            </a:r>
            <a:r>
              <a:rPr lang="it-IT" dirty="0" err="1">
                <a:solidFill>
                  <a:schemeClr val="bg1"/>
                </a:solidFill>
              </a:rPr>
              <a:t>Ryu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8691975" y="5883404"/>
            <a:ext cx="60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Rete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12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9956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chemeClr val="bg2"/>
                </a:solidFill>
              </a:rPr>
              <a:t>PROGETTAZIONE: AGGIUNGERE O ELIMINARE REGOLE DI TRAFFICO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13369"/>
          <a:stretch/>
        </p:blipFill>
        <p:spPr>
          <a:xfrm>
            <a:off x="418918" y="1136353"/>
            <a:ext cx="10300134" cy="5019242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8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8918" y="457592"/>
            <a:ext cx="1077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chemeClr val="bg2"/>
                </a:solidFill>
              </a:rPr>
              <a:t>PROGETTAZIONE: VISUALIZZARE LE REGOLE INSTALLATE E LE STATISTICHE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18918" y="1165478"/>
            <a:ext cx="1071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solidFill>
                  <a:schemeClr val="bg1"/>
                </a:solidFill>
              </a:rPr>
              <a:t>Dalla pagina stats.html è possibile visualizzare lo stato della rete e cioè tutte le regole di traffico installate sugli switch della rete.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3263931" y="3084750"/>
            <a:ext cx="2017487" cy="139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4371" y="4515381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Browser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681840" y="3278929"/>
            <a:ext cx="1230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stats.html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flowstats.js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36" y="4435628"/>
            <a:ext cx="1203056" cy="1203056"/>
          </a:xfrm>
          <a:prstGeom prst="rect">
            <a:avLst/>
          </a:prstGeom>
        </p:spPr>
      </p:pic>
      <p:sp>
        <p:nvSpPr>
          <p:cNvPr id="20" name="Freccia a destra 19"/>
          <p:cNvSpPr/>
          <p:nvPr/>
        </p:nvSpPr>
        <p:spPr>
          <a:xfrm rot="20614758">
            <a:off x="2365574" y="4835520"/>
            <a:ext cx="997233" cy="26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7657831" y="2812608"/>
            <a:ext cx="2164538" cy="1669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Freccia a destra 23"/>
          <p:cNvSpPr/>
          <p:nvPr/>
        </p:nvSpPr>
        <p:spPr>
          <a:xfrm rot="20635974">
            <a:off x="4884319" y="3502459"/>
            <a:ext cx="2715151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 rot="20674587">
            <a:off x="5514562" y="3146647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Chiamata </a:t>
            </a:r>
            <a:r>
              <a:rPr lang="it-IT" dirty="0" err="1">
                <a:solidFill>
                  <a:schemeClr val="bg1"/>
                </a:solidFill>
              </a:rPr>
              <a:t>REst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7827162" y="3084750"/>
            <a:ext cx="1836167" cy="297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ofctl_rest.py 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7827162" y="3541444"/>
            <a:ext cx="1836167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  <a:p>
            <a:endParaRPr lang="it-IT" dirty="0"/>
          </a:p>
          <a:p>
            <a:pPr algn="ctr"/>
            <a:r>
              <a:rPr lang="it-IT" dirty="0"/>
              <a:t>ofctl_vX_X.py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7802343" y="3998138"/>
            <a:ext cx="1860986" cy="29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</a:t>
            </a: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8311242" y="3382293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cxnSpLocks/>
          </p:cNvCxnSpPr>
          <p:nvPr/>
        </p:nvCxnSpPr>
        <p:spPr>
          <a:xfrm flipV="1">
            <a:off x="9193892" y="3382294"/>
            <a:ext cx="0" cy="15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cxnSpLocks/>
          </p:cNvCxnSpPr>
          <p:nvPr/>
        </p:nvCxnSpPr>
        <p:spPr>
          <a:xfrm flipH="1">
            <a:off x="5136242" y="3518640"/>
            <a:ext cx="2628597" cy="65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 rot="20724887">
            <a:off x="5753232" y="381347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Info dagli switch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7952622" y="4569228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Controller </a:t>
            </a:r>
            <a:r>
              <a:rPr lang="it-IT" dirty="0" err="1">
                <a:solidFill>
                  <a:schemeClr val="bg1"/>
                </a:solidFill>
              </a:rPr>
              <a:t>Ryu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81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Personalizzato 4">
      <a:dk1>
        <a:sysClr val="windowText" lastClr="000000"/>
      </a:dk1>
      <a:lt1>
        <a:sysClr val="window" lastClr="FFFFFF"/>
      </a:lt1>
      <a:dk2>
        <a:srgbClr val="242852"/>
      </a:dk2>
      <a:lt2>
        <a:srgbClr val="242852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30e2840-98fb-4b8a-b501-5f38a49dbc7f" Revision="1" Stencil="System.MyShapes" StencilVersion="1.0"/>
</Control>
</file>

<file path=customXml/itemProps1.xml><?xml version="1.0" encoding="utf-8"?>
<ds:datastoreItem xmlns:ds="http://schemas.openxmlformats.org/officeDocument/2006/customXml" ds:itemID="{93D984B7-1418-4AF9-B59B-D22878461E6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703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ALMA MATER STUDIORUM – UNIVERSITÀ DI BOLOGNA SCUOLA DI INGEGNERIA E ARCHITETTURA  CORSO DI LAUREA IN INGEGNERIA INFORMATICA  TESI DI LAUREA in Laboratorio di Amministrazione di Sistemi T  ANALISI E SVILUPPO DI UN CONTROLLER SDN PER APPLICAZIONI DI CONTROLLO REMOTO DI MACCHINE AUTOMATICHE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 MATER STUDIORUM – UNIVERSITÀ DI BOLOGNA SCUOLA DI INGEGNERIA E ARCHITETTURA  CORSO DI LAUREA IN INGEGNERIA INFORMATICA  TESI DI LAUREA in Laboratorio di Amministrazione di Sistemi T  Analisi e sviluppo di un controller SDN per applicazioni di controllo remoto di macchine automatiche</dc:title>
  <dc:creator>Federico Livi</dc:creator>
  <cp:lastModifiedBy>Federico Livi</cp:lastModifiedBy>
  <cp:revision>70</cp:revision>
  <dcterms:created xsi:type="dcterms:W3CDTF">2017-03-05T17:27:21Z</dcterms:created>
  <dcterms:modified xsi:type="dcterms:W3CDTF">2017-03-11T14:45:20Z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