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22"/>
  </p:notesMasterIdLst>
  <p:sldIdLst>
    <p:sldId id="284" r:id="rId2"/>
    <p:sldId id="274" r:id="rId3"/>
    <p:sldId id="256" r:id="rId4"/>
    <p:sldId id="257" r:id="rId5"/>
    <p:sldId id="289" r:id="rId6"/>
    <p:sldId id="295" r:id="rId7"/>
    <p:sldId id="298" r:id="rId8"/>
    <p:sldId id="285" r:id="rId9"/>
    <p:sldId id="282" r:id="rId10"/>
    <p:sldId id="294" r:id="rId11"/>
    <p:sldId id="286" r:id="rId12"/>
    <p:sldId id="281" r:id="rId13"/>
    <p:sldId id="287" r:id="rId14"/>
    <p:sldId id="283" r:id="rId15"/>
    <p:sldId id="290" r:id="rId16"/>
    <p:sldId id="291" r:id="rId17"/>
    <p:sldId id="288" r:id="rId18"/>
    <p:sldId id="292" r:id="rId19"/>
    <p:sldId id="297" r:id="rId20"/>
    <p:sldId id="296" r:id="rId21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2D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865" autoAdjust="0"/>
  </p:normalViewPr>
  <p:slideViewPr>
    <p:cSldViewPr snapToGrid="0">
      <p:cViewPr varScale="1">
        <p:scale>
          <a:sx n="100" d="100"/>
          <a:sy n="100" d="100"/>
        </p:scale>
        <p:origin x="3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874E2DC-175C-4A3D-8170-67F30F5773E2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23B6E1A-72DD-4D15-B25C-0B360469B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44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en-US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B6E1A-72DD-4D15-B25C-0B360469B4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96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B6E1A-72DD-4D15-B25C-0B360469B4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40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en-US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B6E1A-72DD-4D15-B25C-0B360469B4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09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B6E1A-72DD-4D15-B25C-0B360469B4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740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en-US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B6E1A-72DD-4D15-B25C-0B360469B4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408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B6E1A-72DD-4D15-B25C-0B360469B43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290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B6E1A-72DD-4D15-B25C-0B360469B43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557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en-US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B6E1A-72DD-4D15-B25C-0B360469B43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813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en-US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B6E1A-72DD-4D15-B25C-0B360469B43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84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B6E1A-72DD-4D15-B25C-0B360469B4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54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en-US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B6E1A-72DD-4D15-B25C-0B360469B4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11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B6E1A-72DD-4D15-B25C-0B360469B4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41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B6E1A-72DD-4D15-B25C-0B360469B4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72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B6E1A-72DD-4D15-B25C-0B360469B4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16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B6E1A-72DD-4D15-B25C-0B360469B4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38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en-US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B6E1A-72DD-4D15-B25C-0B360469B4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10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B6E1A-72DD-4D15-B25C-0B360469B4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09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88DE-5BEB-4933-A3DB-9B27C382CB4A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E2F8-6CAD-4C7D-90D0-89CC73E8C8C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886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88DE-5BEB-4933-A3DB-9B27C382CB4A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E2F8-6CAD-4C7D-90D0-89CC73E8C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46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88DE-5BEB-4933-A3DB-9B27C382CB4A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E2F8-6CAD-4C7D-90D0-89CC73E8C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7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88DE-5BEB-4933-A3DB-9B27C382CB4A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E2F8-6CAD-4C7D-90D0-89CC73E8C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43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88DE-5BEB-4933-A3DB-9B27C382CB4A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E2F8-6CAD-4C7D-90D0-89CC73E8C8C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258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88DE-5BEB-4933-A3DB-9B27C382CB4A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E2F8-6CAD-4C7D-90D0-89CC73E8C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8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88DE-5BEB-4933-A3DB-9B27C382CB4A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E2F8-6CAD-4C7D-90D0-89CC73E8C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56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88DE-5BEB-4933-A3DB-9B27C382CB4A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E2F8-6CAD-4C7D-90D0-89CC73E8C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14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88DE-5BEB-4933-A3DB-9B27C382CB4A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E2F8-6CAD-4C7D-90D0-89CC73E8C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73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9A788DE-5BEB-4933-A3DB-9B27C382CB4A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20E2F8-6CAD-4C7D-90D0-89CC73E8C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45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88DE-5BEB-4933-A3DB-9B27C382CB4A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E2F8-6CAD-4C7D-90D0-89CC73E8C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73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9A788DE-5BEB-4933-A3DB-9B27C382CB4A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A20E2F8-6CAD-4C7D-90D0-89CC73E8C8C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233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686503-8ACD-4ED3-AEC9-67404FB8ED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 altLang="zh-CN" dirty="0"/>
              <a:t>Credit Card </a:t>
            </a:r>
            <a:r>
              <a:rPr lang="en-US" altLang="zh-CN" dirty="0">
                <a:solidFill>
                  <a:srgbClr val="9B2D1F"/>
                </a:solidFill>
              </a:rPr>
              <a:t>Fraud</a:t>
            </a:r>
            <a:r>
              <a:rPr lang="en-US" altLang="zh-CN" dirty="0"/>
              <a:t> Detection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714121-7C01-4CC4-A8E0-5E8E1B311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2718" y="643467"/>
            <a:ext cx="3341488" cy="5054008"/>
          </a:xfrm>
        </p:spPr>
        <p:txBody>
          <a:bodyPr anchor="ctr">
            <a:normAutofit/>
          </a:bodyPr>
          <a:lstStyle/>
          <a:p>
            <a:r>
              <a:rPr lang="en-US" dirty="0"/>
              <a:t>Feng Zhao</a:t>
            </a:r>
          </a:p>
          <a:p>
            <a:r>
              <a:rPr lang="en-US" dirty="0"/>
              <a:t>September 26</a:t>
            </a:r>
            <a:r>
              <a:rPr lang="en-US" baseline="30000" dirty="0"/>
              <a:t>th</a:t>
            </a:r>
            <a:r>
              <a:rPr lang="en-US" dirty="0"/>
              <a:t>, 2022</a:t>
            </a:r>
          </a:p>
        </p:txBody>
      </p:sp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1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6257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E1BCE-01A9-4D63-BD42-18BA10A9E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Feature Engineering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38DC2-1FDB-4B46-9165-01B8AF188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282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Why did I do the feature engineering for training and testing data sets at the same time?</a:t>
            </a:r>
          </a:p>
          <a:p>
            <a:r>
              <a:rPr lang="en-US" dirty="0"/>
              <a:t>1. The dataset does not consist of independent observations. The majority customers have multiple transactions in the data. The information has already ‘leaked’ to the model.</a:t>
            </a:r>
          </a:p>
          <a:p>
            <a:r>
              <a:rPr lang="en-US" dirty="0"/>
              <a:t>2. If I did the feature for the testing dataset separately, I would not be able to access the full information about the customer/account such as: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How many transactions the customer has made?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How often the customer make a transaction?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When was the last transaction for the customer?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How many transactions have been marked as fraud previously and when?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088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686503-8ACD-4ED3-AEC9-67404FB8ED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48952" y="643467"/>
            <a:ext cx="7172487" cy="5054008"/>
          </a:xfrm>
        </p:spPr>
        <p:txBody>
          <a:bodyPr anchor="ctr">
            <a:normAutofit/>
          </a:bodyPr>
          <a:lstStyle/>
          <a:p>
            <a:r>
              <a:rPr lang="en-US" altLang="zh-CN" sz="6600" dirty="0">
                <a:solidFill>
                  <a:schemeClr val="tx2"/>
                </a:solidFill>
              </a:rPr>
              <a:t>Resampling Data</a:t>
            </a:r>
            <a:endParaRPr lang="en-US" sz="66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714121-7C01-4CC4-A8E0-5E8E1B311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299" y="643467"/>
            <a:ext cx="3311856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Credit card </a:t>
            </a:r>
          </a:p>
          <a:p>
            <a:pPr algn="r"/>
            <a:r>
              <a:rPr lang="en-US" dirty="0">
                <a:solidFill>
                  <a:srgbClr val="9B2D1F"/>
                </a:solidFill>
              </a:rPr>
              <a:t>fraud detection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Feng Zhao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570271"/>
            <a:ext cx="0" cy="3200400"/>
          </a:xfrm>
          <a:prstGeom prst="line">
            <a:avLst/>
          </a:prstGeom>
          <a:ln w="3175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05250E5-90D0-4E41-B9BD-FF661DE54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336792"/>
            <a:ext cx="12188825" cy="5212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6068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7650B6-D1B5-77F8-46F9-A4DD1FE29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2810"/>
            <a:ext cx="3200400" cy="2286000"/>
          </a:xfrm>
        </p:spPr>
        <p:txBody>
          <a:bodyPr/>
          <a:lstStyle/>
          <a:p>
            <a:r>
              <a:rPr lang="en-US" dirty="0"/>
              <a:t>Resampling</a:t>
            </a:r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54CBD895-8A05-377D-E43E-E30982F704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40"/>
          <a:stretch/>
        </p:blipFill>
        <p:spPr>
          <a:xfrm>
            <a:off x="4358264" y="3738365"/>
            <a:ext cx="3903534" cy="243696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F6DAA0-13AD-F35C-F1C6-2F7F1E799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442975"/>
            <a:ext cx="3200400" cy="3379124"/>
          </a:xfrm>
        </p:spPr>
        <p:txBody>
          <a:bodyPr/>
          <a:lstStyle/>
          <a:p>
            <a:r>
              <a:rPr lang="en-US" sz="1600" b="1" dirty="0"/>
              <a:t>Why did I also do random undersampling on the testing set?</a:t>
            </a:r>
          </a:p>
          <a:p>
            <a:pPr marL="342900" indent="-342900">
              <a:buAutoNum type="arabicPeriod"/>
            </a:pPr>
            <a:r>
              <a:rPr lang="en-US" dirty="0"/>
              <a:t>The observations are highly correlated</a:t>
            </a:r>
          </a:p>
          <a:p>
            <a:pPr marL="342900" indent="-342900">
              <a:buAutoNum type="arabicPeriod"/>
            </a:pPr>
            <a:r>
              <a:rPr lang="en-US" dirty="0"/>
              <a:t>It’s ideal for the testing set more like the training set</a:t>
            </a:r>
          </a:p>
          <a:p>
            <a:r>
              <a:rPr lang="en-US" sz="1600" b="1" dirty="0"/>
              <a:t>What should we do in industry?</a:t>
            </a:r>
          </a:p>
          <a:p>
            <a:r>
              <a:rPr lang="en-US" dirty="0"/>
              <a:t>Let’s discuss…… </a:t>
            </a:r>
          </a:p>
          <a:p>
            <a:r>
              <a:rPr lang="en-US" dirty="0"/>
              <a:t>(my initial thought is to randomly oversample fraud cases when doing real time fraud detection)</a:t>
            </a:r>
          </a:p>
        </p:txBody>
      </p: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BDD81684-A91E-3754-F160-D74D2C8A6F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639"/>
          <a:stretch/>
        </p:blipFill>
        <p:spPr>
          <a:xfrm>
            <a:off x="4358264" y="594359"/>
            <a:ext cx="4176138" cy="27047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C9185C-408C-DA9B-0836-DFBA6CFCB2CF}"/>
              </a:ext>
            </a:extLst>
          </p:cNvPr>
          <p:cNvSpPr txBox="1"/>
          <p:nvPr/>
        </p:nvSpPr>
        <p:spPr>
          <a:xfrm>
            <a:off x="8684478" y="1242646"/>
            <a:ext cx="32049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randomly down sampled </a:t>
            </a:r>
          </a:p>
          <a:p>
            <a:r>
              <a:rPr lang="en-US" dirty="0"/>
              <a:t>non-fraud cases, varying the</a:t>
            </a:r>
          </a:p>
          <a:p>
            <a:r>
              <a:rPr lang="en-US" dirty="0"/>
              <a:t>ratio between fraud cases and</a:t>
            </a:r>
          </a:p>
          <a:p>
            <a:r>
              <a:rPr lang="en-US" dirty="0"/>
              <a:t>Non-fraud cases from 0.1 to 0.9.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E65BC6-BCDE-EBE0-37F0-B151389E29E5}"/>
              </a:ext>
            </a:extLst>
          </p:cNvPr>
          <p:cNvSpPr txBox="1"/>
          <p:nvPr/>
        </p:nvSpPr>
        <p:spPr>
          <a:xfrm>
            <a:off x="8620839" y="4050647"/>
            <a:ext cx="337881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then oversampled fraud </a:t>
            </a:r>
          </a:p>
          <a:p>
            <a:r>
              <a:rPr lang="en-US" dirty="0"/>
              <a:t>cases using the SMOTE* approach</a:t>
            </a:r>
          </a:p>
          <a:p>
            <a:r>
              <a:rPr lang="en-US" dirty="0"/>
              <a:t>on the basis of the undersampled</a:t>
            </a:r>
          </a:p>
          <a:p>
            <a:r>
              <a:rPr lang="en-US" dirty="0"/>
              <a:t>data.</a:t>
            </a:r>
          </a:p>
          <a:p>
            <a:r>
              <a:rPr lang="en-US" dirty="0"/>
              <a:t>I did so either only on training</a:t>
            </a:r>
          </a:p>
          <a:p>
            <a:r>
              <a:rPr lang="en-US" dirty="0"/>
              <a:t>data or  on both the training and</a:t>
            </a:r>
          </a:p>
          <a:p>
            <a:r>
              <a:rPr lang="en-US" dirty="0"/>
              <a:t>testing data set.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CF68A8-8CCC-BE74-7796-F0691FF2481A}"/>
              </a:ext>
            </a:extLst>
          </p:cNvPr>
          <p:cNvSpPr txBox="1"/>
          <p:nvPr/>
        </p:nvSpPr>
        <p:spPr>
          <a:xfrm>
            <a:off x="4513384" y="6263641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0" dirty="0">
                <a:solidFill>
                  <a:srgbClr val="555555"/>
                </a:solidFill>
                <a:effectLst/>
                <a:latin typeface="Helvetica Neue"/>
              </a:rPr>
              <a:t>SMOTE: Synthetic Minority Oversampling Technique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05821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686503-8ACD-4ED3-AEC9-67404FB8ED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48952" y="643467"/>
            <a:ext cx="7172487" cy="5054008"/>
          </a:xfrm>
        </p:spPr>
        <p:txBody>
          <a:bodyPr anchor="ctr">
            <a:normAutofit/>
          </a:bodyPr>
          <a:lstStyle/>
          <a:p>
            <a:r>
              <a:rPr lang="en-US" altLang="zh-CN" sz="6600" dirty="0">
                <a:solidFill>
                  <a:schemeClr val="tx2"/>
                </a:solidFill>
              </a:rPr>
              <a:t>Model Building </a:t>
            </a:r>
            <a:br>
              <a:rPr lang="en-US" altLang="zh-CN" sz="6600" dirty="0">
                <a:solidFill>
                  <a:schemeClr val="tx2"/>
                </a:solidFill>
              </a:rPr>
            </a:br>
            <a:r>
              <a:rPr lang="en-US" altLang="zh-CN" sz="6600" dirty="0">
                <a:solidFill>
                  <a:schemeClr val="tx2"/>
                </a:solidFill>
              </a:rPr>
              <a:t>&amp; Evaluation</a:t>
            </a:r>
            <a:endParaRPr lang="en-US" sz="66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714121-7C01-4CC4-A8E0-5E8E1B311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299" y="643467"/>
            <a:ext cx="3311856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Credit card </a:t>
            </a:r>
          </a:p>
          <a:p>
            <a:pPr algn="r"/>
            <a:r>
              <a:rPr lang="en-US" dirty="0">
                <a:solidFill>
                  <a:srgbClr val="9B2D1F"/>
                </a:solidFill>
              </a:rPr>
              <a:t>fraud detection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Feng Zhao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570271"/>
            <a:ext cx="0" cy="3200400"/>
          </a:xfrm>
          <a:prstGeom prst="line">
            <a:avLst/>
          </a:prstGeom>
          <a:ln w="3175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05250E5-90D0-4E41-B9BD-FF661DE54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336792"/>
            <a:ext cx="12188825" cy="5212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14825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E1BCE-01A9-4D63-BD42-18BA10A9E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sz="4800" dirty="0"/>
              <a:t>Model Building and Evaluation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38DC2-1FDB-4B46-9165-01B8AF188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282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Discussion on model choices</a:t>
            </a:r>
          </a:p>
          <a:p>
            <a:r>
              <a:rPr lang="en-US" dirty="0"/>
              <a:t>Why did I choose XGBoost?</a:t>
            </a:r>
          </a:p>
          <a:p>
            <a:r>
              <a:rPr lang="en-US" b="1" dirty="0">
                <a:solidFill>
                  <a:schemeClr val="accent2"/>
                </a:solidFill>
              </a:rPr>
              <a:t>Metrics of model without resampling and hyperparameter tuning</a:t>
            </a: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r>
              <a:rPr lang="en-US" b="1" dirty="0">
                <a:solidFill>
                  <a:schemeClr val="accent2"/>
                </a:solidFill>
              </a:rPr>
              <a:t>Metrics of XGBoost model after hyperparameter tuning and model after feature selection</a:t>
            </a:r>
            <a:endParaRPr lang="en-US" sz="20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EFD6D7-26D4-748B-AB51-F42CF1BB77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129884"/>
              </p:ext>
            </p:extLst>
          </p:nvPr>
        </p:nvGraphicFramePr>
        <p:xfrm>
          <a:off x="1138700" y="4956320"/>
          <a:ext cx="99560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2893">
                  <a:extLst>
                    <a:ext uri="{9D8B030D-6E8A-4147-A177-3AD203B41FA5}">
                      <a16:colId xmlns:a16="http://schemas.microsoft.com/office/drawing/2014/main" val="992186382"/>
                    </a:ext>
                  </a:extLst>
                </a:gridCol>
                <a:gridCol w="1277815">
                  <a:extLst>
                    <a:ext uri="{9D8B030D-6E8A-4147-A177-3AD203B41FA5}">
                      <a16:colId xmlns:a16="http://schemas.microsoft.com/office/drawing/2014/main" val="1631963382"/>
                    </a:ext>
                  </a:extLst>
                </a:gridCol>
                <a:gridCol w="1086167">
                  <a:extLst>
                    <a:ext uri="{9D8B030D-6E8A-4147-A177-3AD203B41FA5}">
                      <a16:colId xmlns:a16="http://schemas.microsoft.com/office/drawing/2014/main" val="1912106338"/>
                    </a:ext>
                  </a:extLst>
                </a:gridCol>
                <a:gridCol w="1427261">
                  <a:extLst>
                    <a:ext uri="{9D8B030D-6E8A-4147-A177-3AD203B41FA5}">
                      <a16:colId xmlns:a16="http://schemas.microsoft.com/office/drawing/2014/main" val="2130700279"/>
                    </a:ext>
                  </a:extLst>
                </a:gridCol>
                <a:gridCol w="1291884">
                  <a:extLst>
                    <a:ext uri="{9D8B030D-6E8A-4147-A177-3AD203B41FA5}">
                      <a16:colId xmlns:a16="http://schemas.microsoft.com/office/drawing/2014/main" val="1716021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B2D1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>
                    <a:solidFill>
                      <a:srgbClr val="9B2D1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>
                    <a:solidFill>
                      <a:srgbClr val="9B2D1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</a:p>
                  </a:txBody>
                  <a:tcPr>
                    <a:solidFill>
                      <a:srgbClr val="9B2D1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>
                    <a:solidFill>
                      <a:srgbClr val="9B2D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487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Model after hyperparameter tuning (57 features)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162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Model after feature selection (28 features)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65887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4D829B8-9690-589B-7360-052F019F17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77969"/>
              </p:ext>
            </p:extLst>
          </p:nvPr>
        </p:nvGraphicFramePr>
        <p:xfrm>
          <a:off x="1148470" y="3233353"/>
          <a:ext cx="99560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2893">
                  <a:extLst>
                    <a:ext uri="{9D8B030D-6E8A-4147-A177-3AD203B41FA5}">
                      <a16:colId xmlns:a16="http://schemas.microsoft.com/office/drawing/2014/main" val="992186382"/>
                    </a:ext>
                  </a:extLst>
                </a:gridCol>
                <a:gridCol w="1277815">
                  <a:extLst>
                    <a:ext uri="{9D8B030D-6E8A-4147-A177-3AD203B41FA5}">
                      <a16:colId xmlns:a16="http://schemas.microsoft.com/office/drawing/2014/main" val="1631963382"/>
                    </a:ext>
                  </a:extLst>
                </a:gridCol>
                <a:gridCol w="1086167">
                  <a:extLst>
                    <a:ext uri="{9D8B030D-6E8A-4147-A177-3AD203B41FA5}">
                      <a16:colId xmlns:a16="http://schemas.microsoft.com/office/drawing/2014/main" val="1912106338"/>
                    </a:ext>
                  </a:extLst>
                </a:gridCol>
                <a:gridCol w="1427261">
                  <a:extLst>
                    <a:ext uri="{9D8B030D-6E8A-4147-A177-3AD203B41FA5}">
                      <a16:colId xmlns:a16="http://schemas.microsoft.com/office/drawing/2014/main" val="2130700279"/>
                    </a:ext>
                  </a:extLst>
                </a:gridCol>
                <a:gridCol w="1291884">
                  <a:extLst>
                    <a:ext uri="{9D8B030D-6E8A-4147-A177-3AD203B41FA5}">
                      <a16:colId xmlns:a16="http://schemas.microsoft.com/office/drawing/2014/main" val="1716021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B2D1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>
                    <a:solidFill>
                      <a:srgbClr val="9B2D1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>
                    <a:solidFill>
                      <a:srgbClr val="9B2D1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</a:p>
                  </a:txBody>
                  <a:tcPr>
                    <a:solidFill>
                      <a:srgbClr val="9B2D1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>
                    <a:solidFill>
                      <a:srgbClr val="9B2D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487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XGBoost (default parameter)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162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K Nearest Neighbors (k = 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658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7244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35A52B12-0826-4A26-ABA2-386F72111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3DD0DA68-F652-496F-B8B5-9A66255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81E96A-A258-EE17-9D7B-9146A0B6D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317630" cy="213696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Thresholds and Confusion Matrix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3EED4A52-0947-CD03-2024-A245E759F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687365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rgbClr val="FFFFFF"/>
                </a:solidFill>
              </a:rPr>
              <a:t>Precision-Recall Trade off:</a:t>
            </a:r>
          </a:p>
          <a:p>
            <a:r>
              <a:rPr lang="en-US" sz="1500" dirty="0">
                <a:solidFill>
                  <a:srgbClr val="FFFFFF"/>
                </a:solidFill>
              </a:rPr>
              <a:t>Threshold 0.1</a:t>
            </a:r>
          </a:p>
          <a:p>
            <a:r>
              <a:rPr lang="en-US" sz="1500" dirty="0">
                <a:solidFill>
                  <a:srgbClr val="FFFFFF"/>
                </a:solidFill>
              </a:rPr>
              <a:t>Recall: 0.996 Precision:0.596</a:t>
            </a:r>
          </a:p>
          <a:p>
            <a:r>
              <a:rPr lang="en-US" sz="1500" dirty="0">
                <a:solidFill>
                  <a:srgbClr val="FFFFFF"/>
                </a:solidFill>
              </a:rPr>
              <a:t>Threshold 0.2</a:t>
            </a:r>
          </a:p>
          <a:p>
            <a:r>
              <a:rPr lang="en-US" sz="1500" dirty="0">
                <a:solidFill>
                  <a:srgbClr val="FFFFFF"/>
                </a:solidFill>
              </a:rPr>
              <a:t>Recall: 0.974 Precision:0.653</a:t>
            </a:r>
          </a:p>
          <a:p>
            <a:r>
              <a:rPr lang="en-US" sz="1500" dirty="0">
                <a:solidFill>
                  <a:srgbClr val="FFFFFF"/>
                </a:solidFill>
              </a:rPr>
              <a:t>Threshold 0.3</a:t>
            </a:r>
          </a:p>
          <a:p>
            <a:r>
              <a:rPr lang="en-US" sz="1500" dirty="0">
                <a:solidFill>
                  <a:srgbClr val="FFFFFF"/>
                </a:solidFill>
              </a:rPr>
              <a:t>Recall: 0.934 Precision:0.700</a:t>
            </a:r>
          </a:p>
          <a:p>
            <a:r>
              <a:rPr lang="en-US" sz="1500" dirty="0">
                <a:solidFill>
                  <a:srgbClr val="FFFFFF"/>
                </a:solidFill>
              </a:rPr>
              <a:t>Threshold 0.4</a:t>
            </a:r>
          </a:p>
          <a:p>
            <a:r>
              <a:rPr lang="en-US" sz="1500" dirty="0">
                <a:solidFill>
                  <a:srgbClr val="FFFFFF"/>
                </a:solidFill>
              </a:rPr>
              <a:t>Recall: 0.887 Precision:0.736</a:t>
            </a:r>
          </a:p>
          <a:p>
            <a:pPr marL="0" indent="0">
              <a:buNone/>
            </a:pPr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DDF50AF6-4E23-4BD9-92C7-45A3E16E4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46E4E0B-2C81-0E1B-B65A-B82691D15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99756" y="136735"/>
            <a:ext cx="5991920" cy="658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724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35A52B12-0826-4A26-ABA2-386F72111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3DD0DA68-F652-496F-B8B5-9A66255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2F3777-A78A-B048-CE60-1C99D8EF1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Feature Importance</a:t>
            </a:r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5C261BC3-2DF1-E456-4343-873F68BCF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rgbClr val="FFFFFF"/>
                </a:solidFill>
              </a:rPr>
              <a:t>Top driver of credit card fraud</a:t>
            </a: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DDF50AF6-4E23-4BD9-92C7-45A3E16E4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F2DEF10-B3AD-E6B3-562C-7661A51F3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96622" y="0"/>
            <a:ext cx="5847224" cy="677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466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686503-8ACD-4ED3-AEC9-67404FB8ED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48952" y="643467"/>
            <a:ext cx="7172487" cy="5054008"/>
          </a:xfrm>
        </p:spPr>
        <p:txBody>
          <a:bodyPr anchor="ctr">
            <a:normAutofit/>
          </a:bodyPr>
          <a:lstStyle/>
          <a:p>
            <a:r>
              <a:rPr lang="en-US" altLang="zh-CN" sz="6600" dirty="0">
                <a:solidFill>
                  <a:schemeClr val="tx2"/>
                </a:solidFill>
              </a:rPr>
              <a:t>Summary</a:t>
            </a:r>
            <a:endParaRPr lang="en-US" sz="66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714121-7C01-4CC4-A8E0-5E8E1B311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299" y="643467"/>
            <a:ext cx="3311856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Credit card </a:t>
            </a:r>
          </a:p>
          <a:p>
            <a:pPr algn="r"/>
            <a:r>
              <a:rPr lang="en-US" dirty="0">
                <a:solidFill>
                  <a:srgbClr val="9B2D1F"/>
                </a:solidFill>
              </a:rPr>
              <a:t>fraud detection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Feng Zhao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570271"/>
            <a:ext cx="0" cy="3200400"/>
          </a:xfrm>
          <a:prstGeom prst="line">
            <a:avLst/>
          </a:prstGeom>
          <a:ln w="3175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05250E5-90D0-4E41-B9BD-FF661DE54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336792"/>
            <a:ext cx="12188825" cy="5212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13517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F04F7-ECFE-4DEE-2D96-016D0076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A7D08-694F-62E9-E20B-832FA3023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The project is challenging: 1) high imbalanced data and 2) interrelated observations</a:t>
            </a:r>
          </a:p>
          <a:p>
            <a:r>
              <a:rPr lang="en-US" dirty="0"/>
              <a:t>2. All models I experimented did not work well on this data before random undersampling</a:t>
            </a:r>
          </a:p>
          <a:p>
            <a:r>
              <a:rPr lang="en-US" dirty="0"/>
              <a:t>3. After the undersampling was done, the performance of XGBoost improved significantly</a:t>
            </a:r>
          </a:p>
          <a:p>
            <a:r>
              <a:rPr lang="en-US" dirty="0"/>
              <a:t>4. The model can be further improved upon further hyperparameter tuning and feature selection</a:t>
            </a:r>
          </a:p>
          <a:p>
            <a:r>
              <a:rPr lang="en-US" dirty="0"/>
              <a:t>5. Threshold moving might play a critical role in case of building predictive models with imbalanced data.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555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F04F7-ECFE-4DEE-2D96-016D0076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A7D08-694F-62E9-E20B-832FA3023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How to further improve the predictive model?</a:t>
            </a:r>
          </a:p>
          <a:p>
            <a:r>
              <a:rPr lang="en-US" dirty="0"/>
              <a:t>1. Generate more features: e.g., create interaction variables among important categorical and numerical variables</a:t>
            </a:r>
          </a:p>
          <a:p>
            <a:r>
              <a:rPr lang="en-US" dirty="0"/>
              <a:t>2. More finetuned feature selection (e.g., RFE) and Hyperparameter Tuning</a:t>
            </a:r>
          </a:p>
          <a:p>
            <a:r>
              <a:rPr lang="en-US" dirty="0"/>
              <a:t>3. Try other models such as DNN and DCN.</a:t>
            </a:r>
          </a:p>
          <a:p>
            <a:r>
              <a:rPr lang="en-US" dirty="0"/>
              <a:t>4. Access to additional features such as demographic variables, credit score, and geo info.</a:t>
            </a:r>
          </a:p>
          <a:p>
            <a:r>
              <a:rPr lang="en-US" dirty="0"/>
              <a:t>5. Learn from domain knowledge experts</a:t>
            </a:r>
          </a:p>
          <a:p>
            <a:r>
              <a:rPr lang="en-US" dirty="0"/>
              <a:t>6. Learn from recommendation system.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Within customers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Between customer </a:t>
            </a:r>
          </a:p>
        </p:txBody>
      </p:sp>
    </p:spTree>
    <p:extLst>
      <p:ext uri="{BB962C8B-B14F-4D97-AF65-F5344CB8AC3E}">
        <p14:creationId xmlns:p14="http://schemas.microsoft.com/office/powerpoint/2010/main" val="656511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E6428B-D85A-4D11-B633-B705AD902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pic>
        <p:nvPicPr>
          <p:cNvPr id="17" name="Picture 4" descr="Top view of cubes connected with black lines">
            <a:extLst>
              <a:ext uri="{FF2B5EF4-FFF2-40B4-BE49-F238E27FC236}">
                <a16:creationId xmlns:a16="http://schemas.microsoft.com/office/drawing/2014/main" id="{25DF6710-C8EB-212D-29CF-8142C4FDEE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557" r="19633" b="-2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18" name="Straight Connector 12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181BB-717B-4AFF-A7D4-1C70E99BD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/>
          </a:bodyPr>
          <a:lstStyle/>
          <a:p>
            <a:r>
              <a:rPr lang="en-US" sz="2400" dirty="0"/>
              <a:t>1. Exploratory Data Analysis</a:t>
            </a:r>
          </a:p>
          <a:p>
            <a:r>
              <a:rPr lang="en-US" sz="2400" dirty="0"/>
              <a:t>2. Feature Engineering</a:t>
            </a:r>
          </a:p>
          <a:p>
            <a:r>
              <a:rPr lang="en-US" sz="2400" dirty="0"/>
              <a:t>3. Resampling Data</a:t>
            </a:r>
          </a:p>
          <a:p>
            <a:r>
              <a:rPr lang="en-US" sz="2400" dirty="0"/>
              <a:t>4. Model Building and Evaluation</a:t>
            </a:r>
          </a:p>
          <a:p>
            <a:r>
              <a:rPr lang="en-US" sz="2400" dirty="0"/>
              <a:t>5. Summary</a:t>
            </a:r>
          </a:p>
        </p:txBody>
      </p:sp>
    </p:spTree>
    <p:extLst>
      <p:ext uri="{BB962C8B-B14F-4D97-AF65-F5344CB8AC3E}">
        <p14:creationId xmlns:p14="http://schemas.microsoft.com/office/powerpoint/2010/main" val="3219080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686503-8ACD-4ED3-AEC9-67404FB8ED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48952" y="643467"/>
            <a:ext cx="7172487" cy="5054008"/>
          </a:xfrm>
        </p:spPr>
        <p:txBody>
          <a:bodyPr anchor="ctr">
            <a:normAutofit/>
          </a:bodyPr>
          <a:lstStyle/>
          <a:p>
            <a:r>
              <a:rPr lang="en-US" sz="6600" dirty="0">
                <a:solidFill>
                  <a:schemeClr val="tx2"/>
                </a:solidFill>
              </a:rPr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714121-7C01-4CC4-A8E0-5E8E1B311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299" y="643467"/>
            <a:ext cx="3311856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Credit card </a:t>
            </a:r>
          </a:p>
          <a:p>
            <a:pPr algn="r"/>
            <a:r>
              <a:rPr lang="en-US" dirty="0">
                <a:solidFill>
                  <a:srgbClr val="9B2D1F"/>
                </a:solidFill>
              </a:rPr>
              <a:t>fraud detection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Feng Zhao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570271"/>
            <a:ext cx="0" cy="3200400"/>
          </a:xfrm>
          <a:prstGeom prst="line">
            <a:avLst/>
          </a:prstGeom>
          <a:ln w="3175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05250E5-90D0-4E41-B9BD-FF661DE54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336792"/>
            <a:ext cx="12188825" cy="5212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9826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686503-8ACD-4ED3-AEC9-67404FB8ED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48952" y="643467"/>
            <a:ext cx="7172487" cy="5054008"/>
          </a:xfrm>
        </p:spPr>
        <p:txBody>
          <a:bodyPr anchor="ctr">
            <a:normAutofit/>
          </a:bodyPr>
          <a:lstStyle/>
          <a:p>
            <a:r>
              <a:rPr lang="en-US" altLang="zh-CN" sz="6600" dirty="0">
                <a:solidFill>
                  <a:schemeClr val="tx2"/>
                </a:solidFill>
              </a:rPr>
              <a:t>Exploratory Data Analysis (EDA)</a:t>
            </a:r>
            <a:endParaRPr lang="en-US" sz="66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714121-7C01-4CC4-A8E0-5E8E1B311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299" y="643467"/>
            <a:ext cx="3311856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Credit card </a:t>
            </a:r>
          </a:p>
          <a:p>
            <a:pPr algn="r"/>
            <a:r>
              <a:rPr lang="en-US" dirty="0">
                <a:solidFill>
                  <a:srgbClr val="9B2D1F"/>
                </a:solidFill>
              </a:rPr>
              <a:t>fraud detection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Feng Zhao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570271"/>
            <a:ext cx="0" cy="3200400"/>
          </a:xfrm>
          <a:prstGeom prst="line">
            <a:avLst/>
          </a:prstGeom>
          <a:ln w="3175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05250E5-90D0-4E41-B9BD-FF661DE54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336792"/>
            <a:ext cx="12188825" cy="5212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2903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E1BCE-01A9-4D63-BD42-18BA10A9E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Exploratory Data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38DC2-1FDB-4B46-9165-01B8AF188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282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Methodology</a:t>
            </a:r>
          </a:p>
          <a:p>
            <a:r>
              <a:rPr lang="en-US" dirty="0"/>
              <a:t>1. Start with quality check: missing cells, duplicated rows, unique IDs</a:t>
            </a:r>
          </a:p>
          <a:p>
            <a:r>
              <a:rPr lang="en-US" dirty="0"/>
              <a:t>2. Continuous/numeric variables: check the distribution on their own and by label (fraud or not)</a:t>
            </a:r>
          </a:p>
          <a:p>
            <a:r>
              <a:rPr lang="en-US" dirty="0"/>
              <a:t>3. Categorical variables: check their relationships with the label and with other important categorical variables using crosstab function</a:t>
            </a:r>
          </a:p>
          <a:p>
            <a:r>
              <a:rPr lang="en-US" dirty="0"/>
              <a:t>4. Iterative process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1</a:t>
            </a:r>
            <a:r>
              <a:rPr lang="en-US" sz="2000" baseline="30000" dirty="0"/>
              <a:t>st</a:t>
            </a:r>
            <a:r>
              <a:rPr lang="en-US" sz="2000" dirty="0"/>
              <a:t> round: have a good understanding of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2</a:t>
            </a:r>
            <a:r>
              <a:rPr lang="en-US" sz="2000" baseline="30000" dirty="0"/>
              <a:t>nd</a:t>
            </a:r>
            <a:r>
              <a:rPr lang="en-US" sz="2000" dirty="0"/>
              <a:t> round: conducted after feature engineering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3</a:t>
            </a:r>
            <a:r>
              <a:rPr lang="en-US" sz="2000" baseline="30000" dirty="0"/>
              <a:t>rd</a:t>
            </a:r>
            <a:r>
              <a:rPr lang="en-US" sz="2000" dirty="0"/>
              <a:t> round and more: facilitate feature selection; identify potential new features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389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E1BCE-01A9-4D63-BD42-18BA10A9E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Exploratory Data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38DC2-1FDB-4B46-9165-01B8AF188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069774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Main Findings</a:t>
            </a:r>
          </a:p>
          <a:p>
            <a:r>
              <a:rPr lang="en-US" dirty="0"/>
              <a:t>1. The dataset has 786,363 rows and 29 columns.</a:t>
            </a:r>
          </a:p>
          <a:p>
            <a:r>
              <a:rPr lang="en-US" dirty="0"/>
              <a:t>2. Columns '</a:t>
            </a:r>
            <a:r>
              <a:rPr lang="en-US" i="1" dirty="0" err="1"/>
              <a:t>accountNumber</a:t>
            </a:r>
            <a:r>
              <a:rPr lang="en-US" dirty="0"/>
              <a:t>' and '</a:t>
            </a:r>
            <a:r>
              <a:rPr lang="en-US" i="1" dirty="0" err="1"/>
              <a:t>customerId</a:t>
            </a:r>
            <a:r>
              <a:rPr lang="en-US" dirty="0"/>
              <a:t>' are identical. Six columns are blank.</a:t>
            </a:r>
          </a:p>
          <a:p>
            <a:r>
              <a:rPr lang="en-US" dirty="0"/>
              <a:t>3. The data is highly imbalanced, with less than 2% of cases in the minority class (98.42% vs. 1.58%).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67E85E-18AC-339C-5F72-B957E417D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683" y="3601297"/>
            <a:ext cx="4398118" cy="21990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0CE135-F33C-7E83-3905-A84BE3E96857}"/>
              </a:ext>
            </a:extLst>
          </p:cNvPr>
          <p:cNvSpPr txBox="1"/>
          <p:nvPr/>
        </p:nvSpPr>
        <p:spPr>
          <a:xfrm>
            <a:off x="6096000" y="62585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8BDF9-508E-0B1C-62E3-AB761DD4A787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63F8B7-8CFF-052A-9985-E58724106B3C}"/>
              </a:ext>
            </a:extLst>
          </p:cNvPr>
          <p:cNvSpPr txBox="1"/>
          <p:nvPr/>
        </p:nvSpPr>
        <p:spPr>
          <a:xfrm>
            <a:off x="1097280" y="3854929"/>
            <a:ext cx="51225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 The observation are not independent from each other. There are only 5,000 unique customers/accounts in the dataset. Among them, 2,075 customers have at least one transactions marked as fraud.</a:t>
            </a:r>
          </a:p>
        </p:txBody>
      </p:sp>
    </p:spTree>
    <p:extLst>
      <p:ext uri="{BB962C8B-B14F-4D97-AF65-F5344CB8AC3E}">
        <p14:creationId xmlns:p14="http://schemas.microsoft.com/office/powerpoint/2010/main" val="1233985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35A52B12-0826-4A26-ABA2-386F72111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3DD0DA68-F652-496F-B8B5-9A66255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BAF7DD-2696-2BCE-E6AA-EFF1630AF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Example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76328-E1E5-7DE9-C5C5-5A003818D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DDF50AF6-4E23-4BD9-92C7-45A3E16E4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B32B233-864B-B9C2-3BB6-3E54F0200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34136" y="640080"/>
            <a:ext cx="6013843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054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E1BCE-01A9-4D63-BD42-18BA10A9E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Exploratory Data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38DC2-1FDB-4B46-9165-01B8AF188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2826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</a:rPr>
              <a:t>Hypothesis</a:t>
            </a:r>
          </a:p>
          <a:p>
            <a:r>
              <a:rPr lang="en-US" b="1" dirty="0">
                <a:solidFill>
                  <a:schemeClr val="accent2"/>
                </a:solidFill>
              </a:rPr>
              <a:t>Cases with following characteristics are at higher risk of fraud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Online purchases (online gifts and retail)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Purchases with card not presented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PIN entry via electronic commerce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Rideshare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Higher than average transaction amount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Smaller gaps between transactions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Higher transaction counts</a:t>
            </a:r>
          </a:p>
          <a:p>
            <a:r>
              <a:rPr lang="en-US" b="1" dirty="0">
                <a:solidFill>
                  <a:schemeClr val="accent2"/>
                </a:solidFill>
              </a:rPr>
              <a:t>Cases with following characteristics are less risky of fraud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Fast food purchases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integrated circuit card read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888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686503-8ACD-4ED3-AEC9-67404FB8ED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48952" y="643467"/>
            <a:ext cx="7172487" cy="5054008"/>
          </a:xfrm>
        </p:spPr>
        <p:txBody>
          <a:bodyPr anchor="ctr">
            <a:normAutofit/>
          </a:bodyPr>
          <a:lstStyle/>
          <a:p>
            <a:r>
              <a:rPr lang="en-US" altLang="zh-CN" sz="6600" dirty="0">
                <a:solidFill>
                  <a:schemeClr val="tx2"/>
                </a:solidFill>
              </a:rPr>
              <a:t>Feature Engineering</a:t>
            </a:r>
            <a:endParaRPr lang="en-US" sz="66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714121-7C01-4CC4-A8E0-5E8E1B311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299" y="643467"/>
            <a:ext cx="3311856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Credit card </a:t>
            </a:r>
          </a:p>
          <a:p>
            <a:pPr algn="r"/>
            <a:r>
              <a:rPr lang="en-US" dirty="0">
                <a:solidFill>
                  <a:srgbClr val="9B2D1F"/>
                </a:solidFill>
              </a:rPr>
              <a:t>fraud detection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Feng Zhao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570271"/>
            <a:ext cx="0" cy="3200400"/>
          </a:xfrm>
          <a:prstGeom prst="line">
            <a:avLst/>
          </a:prstGeom>
          <a:ln w="3175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05250E5-90D0-4E41-B9BD-FF661DE54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336792"/>
            <a:ext cx="12188825" cy="5212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8783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E1BCE-01A9-4D63-BD42-18BA10A9E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Feature Engineering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38DC2-1FDB-4B46-9165-01B8AF188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282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Below are generated features in the initial model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C112CC4-9492-2CA5-91D5-5AA4F3548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97526"/>
              </p:ext>
            </p:extLst>
          </p:nvPr>
        </p:nvGraphicFramePr>
        <p:xfrm>
          <a:off x="1184031" y="2203938"/>
          <a:ext cx="9971649" cy="40546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40576">
                  <a:extLst>
                    <a:ext uri="{9D8B030D-6E8A-4147-A177-3AD203B41FA5}">
                      <a16:colId xmlns:a16="http://schemas.microsoft.com/office/drawing/2014/main" val="2009061845"/>
                    </a:ext>
                  </a:extLst>
                </a:gridCol>
                <a:gridCol w="7331073">
                  <a:extLst>
                    <a:ext uri="{9D8B030D-6E8A-4147-A177-3AD203B41FA5}">
                      <a16:colId xmlns:a16="http://schemas.microsoft.com/office/drawing/2014/main" val="589185402"/>
                    </a:ext>
                  </a:extLst>
                </a:gridCol>
              </a:tblGrid>
              <a:tr h="3686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Generated Features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B2D1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Meaning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B2D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490045"/>
                  </a:ext>
                </a:extLst>
              </a:tr>
              <a:tr h="3686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cvv_matched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whether </a:t>
                      </a:r>
                      <a:r>
                        <a:rPr lang="en-US" sz="1600" u="none" strike="noStrike" dirty="0" err="1">
                          <a:effectLst/>
                        </a:rPr>
                        <a:t>cvv</a:t>
                      </a:r>
                      <a:r>
                        <a:rPr lang="en-US" sz="1600" u="none" strike="noStrike" dirty="0">
                          <a:effectLst/>
                        </a:rPr>
                        <a:t> was matched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1728908"/>
                  </a:ext>
                </a:extLst>
              </a:tr>
              <a:tr h="3686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days_since_accnt_open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days between account open and current transaction date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7776395"/>
                  </a:ext>
                </a:extLst>
              </a:tr>
              <a:tr h="3686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days_since_address_change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days between last address change and current transaction date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8192319"/>
                  </a:ext>
                </a:extLst>
              </a:tr>
              <a:tr h="3686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transact_gap_hours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hours between each transactions      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688342"/>
                  </a:ext>
                </a:extLst>
              </a:tr>
              <a:tr h="3686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money2credit_limit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the ratio between available money and credit limit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0883552"/>
                  </a:ext>
                </a:extLst>
              </a:tr>
              <a:tr h="3686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transact_avg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average transaction amount at the time of current transaction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0901532"/>
                  </a:ext>
                </a:extLst>
              </a:tr>
              <a:tr h="3686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transact_order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the number of transactions in the data at the time of current transaction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4595399"/>
                  </a:ext>
                </a:extLst>
              </a:tr>
              <a:tr h="3686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fraud_counts_at_transaction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the number of fraud transactions in the data at the time of current transaction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7714743"/>
                  </a:ext>
                </a:extLst>
              </a:tr>
              <a:tr h="3686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transact_amount_diff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the difference between current transaction amount and average transaction amount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7611264"/>
                  </a:ext>
                </a:extLst>
              </a:tr>
              <a:tr h="3686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transact_cl_ratio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the ratio between transaction amount and credit limit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6760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46889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10321</TotalTime>
  <Words>1055</Words>
  <Application>Microsoft Office PowerPoint</Application>
  <PresentationFormat>Widescreen</PresentationFormat>
  <Paragraphs>200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Helvetica Neue</vt:lpstr>
      <vt:lpstr>Arial</vt:lpstr>
      <vt:lpstr>Calibri</vt:lpstr>
      <vt:lpstr>Calibri Light</vt:lpstr>
      <vt:lpstr>Retrospect</vt:lpstr>
      <vt:lpstr>Credit Card Fraud Detection</vt:lpstr>
      <vt:lpstr>Overview</vt:lpstr>
      <vt:lpstr>Exploratory Data Analysis (EDA)</vt:lpstr>
      <vt:lpstr>Exploratory Data Analysis</vt:lpstr>
      <vt:lpstr>Exploratory Data Analysis</vt:lpstr>
      <vt:lpstr>Example plots</vt:lpstr>
      <vt:lpstr>Exploratory Data Analysis</vt:lpstr>
      <vt:lpstr>Feature Engineering</vt:lpstr>
      <vt:lpstr>Feature Engineering</vt:lpstr>
      <vt:lpstr>Feature Engineering</vt:lpstr>
      <vt:lpstr>Resampling Data</vt:lpstr>
      <vt:lpstr>Resampling</vt:lpstr>
      <vt:lpstr>Model Building  &amp; Evaluation</vt:lpstr>
      <vt:lpstr>1. Model Building and Evaluation</vt:lpstr>
      <vt:lpstr>Thresholds and Confusion Matrix</vt:lpstr>
      <vt:lpstr>Feature Importance</vt:lpstr>
      <vt:lpstr>Summary</vt:lpstr>
      <vt:lpstr>Summary</vt:lpstr>
      <vt:lpstr>Summary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Trajectories and Mortality Patterns of Widowed Adults (in Health and Retirement Studies)</dc:title>
  <dc:creator>Zhao, Feng [HD FS]</dc:creator>
  <cp:lastModifiedBy>Zhao, Feng</cp:lastModifiedBy>
  <cp:revision>68</cp:revision>
  <cp:lastPrinted>2019-01-18T17:51:56Z</cp:lastPrinted>
  <dcterms:created xsi:type="dcterms:W3CDTF">2018-02-18T15:24:20Z</dcterms:created>
  <dcterms:modified xsi:type="dcterms:W3CDTF">2022-09-27T16:14:56Z</dcterms:modified>
</cp:coreProperties>
</file>