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sldIdLst>
    <p:sldId id="256" r:id="rId5"/>
    <p:sldId id="277" r:id="rId6"/>
    <p:sldId id="278" r:id="rId7"/>
    <p:sldId id="279" r:id="rId8"/>
    <p:sldId id="302" r:id="rId9"/>
    <p:sldId id="303" r:id="rId10"/>
    <p:sldId id="304" r:id="rId11"/>
    <p:sldId id="306" r:id="rId12"/>
    <p:sldId id="307" r:id="rId13"/>
    <p:sldId id="309" r:id="rId14"/>
    <p:sldId id="310" r:id="rId15"/>
    <p:sldId id="313" r:id="rId16"/>
    <p:sldId id="31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6360198-1FEC-0585-E684-68BD1D9A1352}" name="m.volpato4@campus.unimib.it" initials="MV" userId="S::m.volpato4@campus.unimib.it::d05de400-4c82-4cb6-9335-8c087c6938d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defRPr cap="all"/>
          </a:pPr>
          <a:r>
            <a:rPr lang="it-IT" sz="3200" b="1" cap="none" dirty="0"/>
            <a:t>Studio</a:t>
          </a:r>
          <a:r>
            <a:rPr lang="it-IT" sz="3200" b="0" cap="none" dirty="0"/>
            <a:t> di varie implementazioni della </a:t>
          </a:r>
          <a:r>
            <a:rPr lang="it-IT" sz="3200" b="1" cap="none" dirty="0"/>
            <a:t>DCT2</a:t>
          </a:r>
          <a:endParaRPr lang="en-US" sz="3200" b="1" cap="none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9225C73-1633-42F1-AB3B-7CB183E5F8B8}">
          <dgm:prSet custT="1"/>
          <dgm:spPr/>
          <dgm:t>
            <a:bodyPr/>
            <a:lstStyle/>
            <a:p>
              <a:pPr>
                <a:defRPr cap="all"/>
              </a:pPr>
              <a:r>
                <a:rPr lang="it-IT" sz="3200" b="1" cap="none" dirty="0"/>
                <a:t>Benchmark</a:t>
              </a:r>
              <a:r>
                <a:rPr lang="it-IT" sz="3200" cap="none" dirty="0"/>
                <a:t> su matrici </a:t>
              </a:r>
              <a14:m>
                <m:oMath xmlns:m="http://schemas.openxmlformats.org/officeDocument/2006/math">
                  <m:r>
                    <a:rPr lang="it-IT" sz="3000" b="0" i="1" cap="none" smtClean="0">
                      <a:latin typeface="Cambria Math" panose="02040503050406030204" pitchFamily="18" charset="0"/>
                    </a:rPr>
                    <m:t>𝑁</m:t>
                  </m:r>
                  <m:r>
                    <a:rPr lang="it-IT" sz="3000" b="0" i="1" cap="none" smtClean="0">
                      <a:latin typeface="Cambria Math" panose="02040503050406030204" pitchFamily="18" charset="0"/>
                    </a:rPr>
                    <m:t>×</m:t>
                  </m:r>
                  <m:r>
                    <a:rPr lang="it-IT" sz="3000" b="0" i="1" cap="none" smtClean="0">
                      <a:latin typeface="Cambria Math" panose="02040503050406030204" pitchFamily="18" charset="0"/>
                    </a:rPr>
                    <m:t>𝑁</m:t>
                  </m:r>
                </m:oMath>
              </a14:m>
              <a:r>
                <a:rPr lang="en-US" sz="3000" cap="none" dirty="0"/>
                <a:t> </a:t>
              </a:r>
              <a:r>
                <a:rPr lang="en-US" sz="3200" cap="none" dirty="0"/>
                <a:t>di </a:t>
              </a:r>
              <a:r>
                <a:rPr lang="en-US" sz="3200" cap="none" dirty="0" err="1"/>
                <a:t>dimensione</a:t>
              </a:r>
              <a:r>
                <a:rPr lang="en-US" sz="3200" cap="none" dirty="0"/>
                <a:t> </a:t>
              </a:r>
              <a:r>
                <a:rPr lang="en-US" sz="3200" cap="none" dirty="0" err="1"/>
                <a:t>crescente</a:t>
              </a:r>
              <a:endParaRPr lang="en-US" sz="3200" cap="none" dirty="0"/>
            </a:p>
          </dgm:t>
        </dgm:pt>
      </mc:Choice>
      <mc:Fallback xmlns="">
        <dgm:pt modelId="{49225C73-1633-42F1-AB3B-7CB183E5F8B8}">
          <dgm:prSet custT="1"/>
          <dgm:spPr/>
          <dgm:t>
            <a:bodyPr/>
            <a:lstStyle/>
            <a:p>
              <a:pPr>
                <a:defRPr cap="all"/>
              </a:pPr>
              <a:r>
                <a:rPr lang="it-IT" sz="3200" b="1" cap="none" dirty="0"/>
                <a:t>Benchmark</a:t>
              </a:r>
              <a:r>
                <a:rPr lang="it-IT" sz="3200" cap="none" dirty="0"/>
                <a:t> su matrici </a:t>
              </a:r>
              <a:r>
                <a:rPr lang="it-IT" sz="3000" b="0" i="0" cap="none">
                  <a:latin typeface="Cambria Math" panose="02040503050406030204" pitchFamily="18" charset="0"/>
                </a:rPr>
                <a:t>𝑁×𝑁</a:t>
              </a:r>
              <a:r>
                <a:rPr lang="en-US" sz="3000" cap="none" dirty="0"/>
                <a:t> </a:t>
              </a:r>
              <a:r>
                <a:rPr lang="en-US" sz="3200" cap="none" dirty="0"/>
                <a:t>di </a:t>
              </a:r>
              <a:r>
                <a:rPr lang="en-US" sz="3200" cap="none" dirty="0" err="1"/>
                <a:t>dimensione</a:t>
              </a:r>
              <a:r>
                <a:rPr lang="en-US" sz="3200" cap="none" dirty="0"/>
                <a:t> </a:t>
              </a:r>
              <a:r>
                <a:rPr lang="en-US" sz="3200" cap="none" dirty="0" err="1"/>
                <a:t>crescente</a:t>
              </a:r>
              <a:endParaRPr lang="en-US" sz="3200" cap="none" dirty="0"/>
            </a:p>
          </dgm:t>
        </dgm:pt>
      </mc:Fallback>
    </mc:AlternateConten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defRPr cap="all"/>
          </a:pPr>
          <a:r>
            <a:rPr lang="it-IT" sz="3200" cap="none" dirty="0"/>
            <a:t>Valori delle entrate tra 0 e 255 (scenario applicativo </a:t>
          </a:r>
          <a:r>
            <a:rPr lang="it-IT" sz="3200" cap="none" dirty="0" err="1"/>
            <a:t>realisitico</a:t>
          </a:r>
          <a:r>
            <a:rPr lang="it-IT" sz="3200" cap="none" dirty="0"/>
            <a:t>)</a:t>
          </a:r>
          <a:endParaRPr lang="en-US" sz="3200" cap="none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EC5314F-2399-4DC7-A465-CB70718D7653}" type="pres">
      <dgm:prSet presAssocID="{01A66772-F185-4D58-B8BB-E9370D7A7A2B}" presName="linear" presStyleCnt="0">
        <dgm:presLayoutVars>
          <dgm:animLvl val="lvl"/>
          <dgm:resizeHandles val="exact"/>
        </dgm:presLayoutVars>
      </dgm:prSet>
      <dgm:spPr/>
    </dgm:pt>
    <dgm:pt modelId="{A4E91924-3FDF-4924-947E-49A57CFEFAF5}" type="pres">
      <dgm:prSet presAssocID="{40FC4FFE-8987-4A26-B7F4-8A516F18AD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E39573C-D035-446C-A6B2-B173E6828DB1}" type="pres">
      <dgm:prSet presAssocID="{5B62599A-5C9B-48E7-896E-EA782AC60C8B}" presName="spacer" presStyleCnt="0"/>
      <dgm:spPr/>
    </dgm:pt>
    <dgm:pt modelId="{E311D735-4861-4890-9655-AA7EF803377B}" type="pres">
      <dgm:prSet presAssocID="{49225C73-1633-42F1-AB3B-7CB183E5F8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6E12E2C-7220-4A73-AA82-9DB2FD5A7FD1}" type="pres">
      <dgm:prSet presAssocID="{9646853A-8964-4519-A5B1-0B7D18B2983D}" presName="spacer" presStyleCnt="0"/>
      <dgm:spPr/>
    </dgm:pt>
    <dgm:pt modelId="{C7F45DDB-4C20-40F3-9B82-BC51928B3673}" type="pres">
      <dgm:prSet presAssocID="{1C383F32-22E8-4F62-A3E0-BDC3D5F4899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E0848D28-CCA0-4D1B-8153-BFB8172802FA}" type="presOf" srcId="{01A66772-F185-4D58-B8BB-E9370D7A7A2B}" destId="{BEC5314F-2399-4DC7-A465-CB70718D7653}" srcOrd="0" destOrd="0" presId="urn:microsoft.com/office/officeart/2005/8/layout/vList2"/>
    <dgm:cxn modelId="{4DE8DA2A-4AC7-4134-929D-A64099897B37}" type="presOf" srcId="{40FC4FFE-8987-4A26-B7F4-8A516F18ADAE}" destId="{A4E91924-3FDF-4924-947E-49A57CFEFAF5}" srcOrd="0" destOrd="0" presId="urn:microsoft.com/office/officeart/2005/8/layout/vList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EC834C4F-D1E5-4059-85CE-7A09C030AA33}" type="presOf" srcId="{1C383F32-22E8-4F62-A3E0-BDC3D5F48992}" destId="{C7F45DDB-4C20-40F3-9B82-BC51928B3673}" srcOrd="0" destOrd="0" presId="urn:microsoft.com/office/officeart/2005/8/layout/vList2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CE4A7DAC-4C40-438E-BFF8-DB6052B888F3}" type="presOf" srcId="{49225C73-1633-42F1-AB3B-7CB183E5F8B8}" destId="{E311D735-4861-4890-9655-AA7EF803377B}" srcOrd="0" destOrd="0" presId="urn:microsoft.com/office/officeart/2005/8/layout/vList2"/>
    <dgm:cxn modelId="{6750CEA6-DADE-47EF-B169-0549E9F77AC2}" type="presParOf" srcId="{BEC5314F-2399-4DC7-A465-CB70718D7653}" destId="{A4E91924-3FDF-4924-947E-49A57CFEFAF5}" srcOrd="0" destOrd="0" presId="urn:microsoft.com/office/officeart/2005/8/layout/vList2"/>
    <dgm:cxn modelId="{AB71547D-B4F7-40B3-A56F-8C7B172B41ED}" type="presParOf" srcId="{BEC5314F-2399-4DC7-A465-CB70718D7653}" destId="{4E39573C-D035-446C-A6B2-B173E6828DB1}" srcOrd="1" destOrd="0" presId="urn:microsoft.com/office/officeart/2005/8/layout/vList2"/>
    <dgm:cxn modelId="{528A69FB-6ACD-46E2-B8BF-AE2434E9EE02}" type="presParOf" srcId="{BEC5314F-2399-4DC7-A465-CB70718D7653}" destId="{E311D735-4861-4890-9655-AA7EF803377B}" srcOrd="2" destOrd="0" presId="urn:microsoft.com/office/officeart/2005/8/layout/vList2"/>
    <dgm:cxn modelId="{F2FF95A1-DFBD-4738-80CD-32738BC39C32}" type="presParOf" srcId="{BEC5314F-2399-4DC7-A465-CB70718D7653}" destId="{D6E12E2C-7220-4A73-AA82-9DB2FD5A7FD1}" srcOrd="3" destOrd="0" presId="urn:microsoft.com/office/officeart/2005/8/layout/vList2"/>
    <dgm:cxn modelId="{CA147E76-9FBE-481B-816D-72125AFE63EC}" type="presParOf" srcId="{BEC5314F-2399-4DC7-A465-CB70718D7653}" destId="{C7F45DDB-4C20-40F3-9B82-BC51928B367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defRPr cap="all"/>
          </a:pPr>
          <a:r>
            <a:rPr lang="it-IT" sz="3200" b="1" cap="none" dirty="0"/>
            <a:t>Studio</a:t>
          </a:r>
          <a:r>
            <a:rPr lang="it-IT" sz="3200" b="0" cap="none" dirty="0"/>
            <a:t> di varie implementazioni della </a:t>
          </a:r>
          <a:r>
            <a:rPr lang="it-IT" sz="3200" b="1" cap="none" dirty="0"/>
            <a:t>DCT2</a:t>
          </a:r>
          <a:endParaRPr lang="en-US" sz="3200" b="1" cap="none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>
        <a:blipFill>
          <a:blip xmlns:r="http://schemas.openxmlformats.org/officeDocument/2006/relationships" r:embed="rId1"/>
          <a:stretch>
            <a:fillRect l="-596" b="-98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defRPr cap="all"/>
          </a:pPr>
          <a:r>
            <a:rPr lang="it-IT" sz="3200" cap="none" dirty="0"/>
            <a:t>Valori delle entrate tra 0 e 255 (scenario applicativo </a:t>
          </a:r>
          <a:r>
            <a:rPr lang="it-IT" sz="3200" cap="none" dirty="0" err="1"/>
            <a:t>realisitico</a:t>
          </a:r>
          <a:r>
            <a:rPr lang="it-IT" sz="3200" cap="none" dirty="0"/>
            <a:t>)</a:t>
          </a:r>
          <a:endParaRPr lang="en-US" sz="3200" cap="none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EC5314F-2399-4DC7-A465-CB70718D7653}" type="pres">
      <dgm:prSet presAssocID="{01A66772-F185-4D58-B8BB-E9370D7A7A2B}" presName="linear" presStyleCnt="0">
        <dgm:presLayoutVars>
          <dgm:animLvl val="lvl"/>
          <dgm:resizeHandles val="exact"/>
        </dgm:presLayoutVars>
      </dgm:prSet>
      <dgm:spPr/>
    </dgm:pt>
    <dgm:pt modelId="{A4E91924-3FDF-4924-947E-49A57CFEFAF5}" type="pres">
      <dgm:prSet presAssocID="{40FC4FFE-8987-4A26-B7F4-8A516F18AD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E39573C-D035-446C-A6B2-B173E6828DB1}" type="pres">
      <dgm:prSet presAssocID="{5B62599A-5C9B-48E7-896E-EA782AC60C8B}" presName="spacer" presStyleCnt="0"/>
      <dgm:spPr/>
    </dgm:pt>
    <dgm:pt modelId="{E311D735-4861-4890-9655-AA7EF803377B}" type="pres">
      <dgm:prSet presAssocID="{49225C73-1633-42F1-AB3B-7CB183E5F8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6E12E2C-7220-4A73-AA82-9DB2FD5A7FD1}" type="pres">
      <dgm:prSet presAssocID="{9646853A-8964-4519-A5B1-0B7D18B2983D}" presName="spacer" presStyleCnt="0"/>
      <dgm:spPr/>
    </dgm:pt>
    <dgm:pt modelId="{C7F45DDB-4C20-40F3-9B82-BC51928B3673}" type="pres">
      <dgm:prSet presAssocID="{1C383F32-22E8-4F62-A3E0-BDC3D5F4899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E0848D28-CCA0-4D1B-8153-BFB8172802FA}" type="presOf" srcId="{01A66772-F185-4D58-B8BB-E9370D7A7A2B}" destId="{BEC5314F-2399-4DC7-A465-CB70718D7653}" srcOrd="0" destOrd="0" presId="urn:microsoft.com/office/officeart/2005/8/layout/vList2"/>
    <dgm:cxn modelId="{4DE8DA2A-4AC7-4134-929D-A64099897B37}" type="presOf" srcId="{40FC4FFE-8987-4A26-B7F4-8A516F18ADAE}" destId="{A4E91924-3FDF-4924-947E-49A57CFEFAF5}" srcOrd="0" destOrd="0" presId="urn:microsoft.com/office/officeart/2005/8/layout/vList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EC834C4F-D1E5-4059-85CE-7A09C030AA33}" type="presOf" srcId="{1C383F32-22E8-4F62-A3E0-BDC3D5F48992}" destId="{C7F45DDB-4C20-40F3-9B82-BC51928B3673}" srcOrd="0" destOrd="0" presId="urn:microsoft.com/office/officeart/2005/8/layout/vList2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CE4A7DAC-4C40-438E-BFF8-DB6052B888F3}" type="presOf" srcId="{49225C73-1633-42F1-AB3B-7CB183E5F8B8}" destId="{E311D735-4861-4890-9655-AA7EF803377B}" srcOrd="0" destOrd="0" presId="urn:microsoft.com/office/officeart/2005/8/layout/vList2"/>
    <dgm:cxn modelId="{6750CEA6-DADE-47EF-B169-0549E9F77AC2}" type="presParOf" srcId="{BEC5314F-2399-4DC7-A465-CB70718D7653}" destId="{A4E91924-3FDF-4924-947E-49A57CFEFAF5}" srcOrd="0" destOrd="0" presId="urn:microsoft.com/office/officeart/2005/8/layout/vList2"/>
    <dgm:cxn modelId="{AB71547D-B4F7-40B3-A56F-8C7B172B41ED}" type="presParOf" srcId="{BEC5314F-2399-4DC7-A465-CB70718D7653}" destId="{4E39573C-D035-446C-A6B2-B173E6828DB1}" srcOrd="1" destOrd="0" presId="urn:microsoft.com/office/officeart/2005/8/layout/vList2"/>
    <dgm:cxn modelId="{528A69FB-6ACD-46E2-B8BF-AE2434E9EE02}" type="presParOf" srcId="{BEC5314F-2399-4DC7-A465-CB70718D7653}" destId="{E311D735-4861-4890-9655-AA7EF803377B}" srcOrd="2" destOrd="0" presId="urn:microsoft.com/office/officeart/2005/8/layout/vList2"/>
    <dgm:cxn modelId="{F2FF95A1-DFBD-4738-80CD-32738BC39C32}" type="presParOf" srcId="{BEC5314F-2399-4DC7-A465-CB70718D7653}" destId="{D6E12E2C-7220-4A73-AA82-9DB2FD5A7FD1}" srcOrd="3" destOrd="0" presId="urn:microsoft.com/office/officeart/2005/8/layout/vList2"/>
    <dgm:cxn modelId="{CA147E76-9FBE-481B-816D-72125AFE63EC}" type="presParOf" srcId="{BEC5314F-2399-4DC7-A465-CB70718D7653}" destId="{C7F45DDB-4C20-40F3-9B82-BC51928B367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defRPr cap="all"/>
          </a:pPr>
          <a:r>
            <a:rPr lang="it-IT" sz="3200" b="1" cap="none" dirty="0"/>
            <a:t>Compressione</a:t>
          </a:r>
          <a:r>
            <a:rPr lang="it-IT" sz="3200" b="0" cap="none" dirty="0"/>
            <a:t> di immagini senza </a:t>
          </a:r>
          <a:r>
            <a:rPr lang="it-IT" sz="3200" b="1" cap="none" dirty="0"/>
            <a:t>matrice</a:t>
          </a:r>
          <a:r>
            <a:rPr lang="it-IT" sz="3200" b="0" cap="none" dirty="0"/>
            <a:t> di </a:t>
          </a:r>
          <a:r>
            <a:rPr lang="it-IT" sz="3200" b="1" cap="none" dirty="0"/>
            <a:t>quantizzazione</a:t>
          </a:r>
          <a:endParaRPr lang="en-US" sz="3200" b="1" cap="none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defRPr cap="all"/>
          </a:pPr>
          <a:r>
            <a:rPr lang="it-IT" sz="3200" b="0" cap="none" dirty="0"/>
            <a:t>Formato in </a:t>
          </a:r>
          <a:r>
            <a:rPr lang="it-IT" sz="3200" b="1" cap="none" dirty="0"/>
            <a:t>input</a:t>
          </a:r>
          <a:r>
            <a:rPr lang="it-IT" sz="3200" b="0" cap="none" dirty="0"/>
            <a:t>: </a:t>
          </a:r>
          <a:r>
            <a:rPr lang="it-IT" sz="3200" b="1" cap="none" dirty="0"/>
            <a:t>BMP</a:t>
          </a:r>
          <a:r>
            <a:rPr lang="it-IT" sz="3200" b="0" cap="none" dirty="0"/>
            <a:t> (sia in </a:t>
          </a:r>
          <a:r>
            <a:rPr lang="it-IT" sz="3200" b="0" i="1" cap="none" dirty="0"/>
            <a:t>scala</a:t>
          </a:r>
          <a:r>
            <a:rPr lang="it-IT" sz="3200" b="0" cap="none" dirty="0"/>
            <a:t> </a:t>
          </a:r>
          <a:r>
            <a:rPr lang="it-IT" sz="3200" b="0" i="1" cap="none" dirty="0"/>
            <a:t>di</a:t>
          </a:r>
          <a:r>
            <a:rPr lang="it-IT" sz="3200" b="0" cap="none" dirty="0"/>
            <a:t> </a:t>
          </a:r>
          <a:r>
            <a:rPr lang="it-IT" sz="3200" b="0" i="1" cap="none" dirty="0"/>
            <a:t>grigi</a:t>
          </a:r>
          <a:r>
            <a:rPr lang="it-IT" sz="3200" b="0" cap="none" dirty="0"/>
            <a:t> che </a:t>
          </a:r>
          <a:r>
            <a:rPr lang="it-IT" sz="3200" b="0" i="1" cap="none" dirty="0"/>
            <a:t>RGB</a:t>
          </a:r>
          <a:r>
            <a:rPr lang="it-IT" sz="3200" b="0" cap="none" dirty="0"/>
            <a:t>)</a:t>
          </a:r>
          <a:endParaRPr lang="en-US" sz="3200" b="0" cap="none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defRPr cap="all"/>
          </a:pPr>
          <a:r>
            <a:rPr lang="it-IT" sz="3200" cap="none" dirty="0"/>
            <a:t>Formato in </a:t>
          </a:r>
          <a:r>
            <a:rPr lang="it-IT" sz="3200" b="1" cap="none" dirty="0"/>
            <a:t>output</a:t>
          </a:r>
          <a:r>
            <a:rPr lang="it-IT" sz="3200" cap="none" dirty="0"/>
            <a:t> (custom): </a:t>
          </a:r>
          <a:r>
            <a:rPr lang="it-IT" sz="3200" b="1" cap="none" dirty="0"/>
            <a:t>JPUG</a:t>
          </a:r>
          <a:r>
            <a:rPr lang="it-IT" sz="3200" cap="none" dirty="0"/>
            <a:t> </a:t>
          </a:r>
          <a:endParaRPr lang="en-US" sz="3200" cap="none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EC5314F-2399-4DC7-A465-CB70718D7653}" type="pres">
      <dgm:prSet presAssocID="{01A66772-F185-4D58-B8BB-E9370D7A7A2B}" presName="linear" presStyleCnt="0">
        <dgm:presLayoutVars>
          <dgm:animLvl val="lvl"/>
          <dgm:resizeHandles val="exact"/>
        </dgm:presLayoutVars>
      </dgm:prSet>
      <dgm:spPr/>
    </dgm:pt>
    <dgm:pt modelId="{A4E91924-3FDF-4924-947E-49A57CFEFAF5}" type="pres">
      <dgm:prSet presAssocID="{40FC4FFE-8987-4A26-B7F4-8A516F18AD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E39573C-D035-446C-A6B2-B173E6828DB1}" type="pres">
      <dgm:prSet presAssocID="{5B62599A-5C9B-48E7-896E-EA782AC60C8B}" presName="spacer" presStyleCnt="0"/>
      <dgm:spPr/>
    </dgm:pt>
    <dgm:pt modelId="{E311D735-4861-4890-9655-AA7EF803377B}" type="pres">
      <dgm:prSet presAssocID="{49225C73-1633-42F1-AB3B-7CB183E5F8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6E12E2C-7220-4A73-AA82-9DB2FD5A7FD1}" type="pres">
      <dgm:prSet presAssocID="{9646853A-8964-4519-A5B1-0B7D18B2983D}" presName="spacer" presStyleCnt="0"/>
      <dgm:spPr/>
    </dgm:pt>
    <dgm:pt modelId="{C7F45DDB-4C20-40F3-9B82-BC51928B3673}" type="pres">
      <dgm:prSet presAssocID="{1C383F32-22E8-4F62-A3E0-BDC3D5F4899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E0848D28-CCA0-4D1B-8153-BFB8172802FA}" type="presOf" srcId="{01A66772-F185-4D58-B8BB-E9370D7A7A2B}" destId="{BEC5314F-2399-4DC7-A465-CB70718D7653}" srcOrd="0" destOrd="0" presId="urn:microsoft.com/office/officeart/2005/8/layout/vList2"/>
    <dgm:cxn modelId="{4DE8DA2A-4AC7-4134-929D-A64099897B37}" type="presOf" srcId="{40FC4FFE-8987-4A26-B7F4-8A516F18ADAE}" destId="{A4E91924-3FDF-4924-947E-49A57CFEFAF5}" srcOrd="0" destOrd="0" presId="urn:microsoft.com/office/officeart/2005/8/layout/vList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EC834C4F-D1E5-4059-85CE-7A09C030AA33}" type="presOf" srcId="{1C383F32-22E8-4F62-A3E0-BDC3D5F48992}" destId="{C7F45DDB-4C20-40F3-9B82-BC51928B3673}" srcOrd="0" destOrd="0" presId="urn:microsoft.com/office/officeart/2005/8/layout/vList2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CE4A7DAC-4C40-438E-BFF8-DB6052B888F3}" type="presOf" srcId="{49225C73-1633-42F1-AB3B-7CB183E5F8B8}" destId="{E311D735-4861-4890-9655-AA7EF803377B}" srcOrd="0" destOrd="0" presId="urn:microsoft.com/office/officeart/2005/8/layout/vList2"/>
    <dgm:cxn modelId="{6750CEA6-DADE-47EF-B169-0549E9F77AC2}" type="presParOf" srcId="{BEC5314F-2399-4DC7-A465-CB70718D7653}" destId="{A4E91924-3FDF-4924-947E-49A57CFEFAF5}" srcOrd="0" destOrd="0" presId="urn:microsoft.com/office/officeart/2005/8/layout/vList2"/>
    <dgm:cxn modelId="{AB71547D-B4F7-40B3-A56F-8C7B172B41ED}" type="presParOf" srcId="{BEC5314F-2399-4DC7-A465-CB70718D7653}" destId="{4E39573C-D035-446C-A6B2-B173E6828DB1}" srcOrd="1" destOrd="0" presId="urn:microsoft.com/office/officeart/2005/8/layout/vList2"/>
    <dgm:cxn modelId="{528A69FB-6ACD-46E2-B8BF-AE2434E9EE02}" type="presParOf" srcId="{BEC5314F-2399-4DC7-A465-CB70718D7653}" destId="{E311D735-4861-4890-9655-AA7EF803377B}" srcOrd="2" destOrd="0" presId="urn:microsoft.com/office/officeart/2005/8/layout/vList2"/>
    <dgm:cxn modelId="{F2FF95A1-DFBD-4738-80CD-32738BC39C32}" type="presParOf" srcId="{BEC5314F-2399-4DC7-A465-CB70718D7653}" destId="{D6E12E2C-7220-4A73-AA82-9DB2FD5A7FD1}" srcOrd="3" destOrd="0" presId="urn:microsoft.com/office/officeart/2005/8/layout/vList2"/>
    <dgm:cxn modelId="{CA147E76-9FBE-481B-816D-72125AFE63EC}" type="presParOf" srcId="{BEC5314F-2399-4DC7-A465-CB70718D7653}" destId="{C7F45DDB-4C20-40F3-9B82-BC51928B367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91924-3FDF-4924-947E-49A57CFEFAF5}">
      <dsp:nvSpPr>
        <dsp:cNvPr id="0" name=""/>
        <dsp:cNvSpPr/>
      </dsp:nvSpPr>
      <dsp:spPr>
        <a:xfrm>
          <a:off x="0" y="447748"/>
          <a:ext cx="7142480" cy="1216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b="1" kern="1200" cap="none" dirty="0"/>
            <a:t>Studio</a:t>
          </a:r>
          <a:r>
            <a:rPr lang="it-IT" sz="3200" b="0" kern="1200" cap="none" dirty="0"/>
            <a:t> di varie implementazioni della </a:t>
          </a:r>
          <a:r>
            <a:rPr lang="it-IT" sz="3200" b="1" kern="1200" cap="none" dirty="0"/>
            <a:t>DCT2</a:t>
          </a:r>
          <a:endParaRPr lang="en-US" sz="3200" b="1" kern="1200" cap="none" dirty="0"/>
        </a:p>
      </dsp:txBody>
      <dsp:txXfrm>
        <a:off x="59399" y="507147"/>
        <a:ext cx="7023682" cy="1098002"/>
      </dsp:txXfrm>
    </dsp:sp>
    <dsp:sp modelId="{E311D735-4861-4890-9655-AA7EF803377B}">
      <dsp:nvSpPr>
        <dsp:cNvPr id="0" name=""/>
        <dsp:cNvSpPr/>
      </dsp:nvSpPr>
      <dsp:spPr>
        <a:xfrm>
          <a:off x="0" y="1851749"/>
          <a:ext cx="7142480" cy="1216800"/>
        </a:xfrm>
        <a:prstGeom prst="roundRect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b="1" kern="1200" cap="none" dirty="0"/>
            <a:t>Benchmark</a:t>
          </a:r>
          <a:r>
            <a:rPr lang="it-IT" sz="3200" kern="1200" cap="none" dirty="0"/>
            <a:t> su matrici </a:t>
          </a:r>
          <a14:m xmlns:a14="http://schemas.microsoft.com/office/drawing/2010/main">
            <m:oMath xmlns:m="http://schemas.openxmlformats.org/officeDocument/2006/math">
              <m:r>
                <a:rPr lang="it-IT" sz="3000" b="0" i="1" kern="1200" cap="none" smtClean="0">
                  <a:latin typeface="Cambria Math" panose="02040503050406030204" pitchFamily="18" charset="0"/>
                </a:rPr>
                <m:t>𝑁</m:t>
              </m:r>
              <m:r>
                <a:rPr lang="it-IT" sz="3000" b="0" i="1" kern="1200" cap="none" smtClean="0">
                  <a:latin typeface="Cambria Math" panose="02040503050406030204" pitchFamily="18" charset="0"/>
                </a:rPr>
                <m:t>×</m:t>
              </m:r>
              <m:r>
                <a:rPr lang="it-IT" sz="3000" b="0" i="1" kern="1200" cap="none" smtClean="0">
                  <a:latin typeface="Cambria Math" panose="02040503050406030204" pitchFamily="18" charset="0"/>
                </a:rPr>
                <m:t>𝑁</m:t>
              </m:r>
            </m:oMath>
          </a14:m>
          <a:r>
            <a:rPr lang="en-US" sz="3000" kern="1200" cap="none" dirty="0"/>
            <a:t> </a:t>
          </a:r>
          <a:r>
            <a:rPr lang="en-US" sz="3200" kern="1200" cap="none" dirty="0"/>
            <a:t>di </a:t>
          </a:r>
          <a:r>
            <a:rPr lang="en-US" sz="3200" kern="1200" cap="none" dirty="0" err="1"/>
            <a:t>dimensione</a:t>
          </a:r>
          <a:r>
            <a:rPr lang="en-US" sz="3200" kern="1200" cap="none" dirty="0"/>
            <a:t> </a:t>
          </a:r>
          <a:r>
            <a:rPr lang="en-US" sz="3200" kern="1200" cap="none" dirty="0" err="1"/>
            <a:t>crescente</a:t>
          </a:r>
          <a:endParaRPr lang="en-US" sz="3200" kern="1200" cap="none" dirty="0"/>
        </a:p>
      </dsp:txBody>
      <dsp:txXfrm>
        <a:off x="59399" y="1911148"/>
        <a:ext cx="7023682" cy="1098002"/>
      </dsp:txXfrm>
    </dsp:sp>
    <dsp:sp modelId="{C7F45DDB-4C20-40F3-9B82-BC51928B3673}">
      <dsp:nvSpPr>
        <dsp:cNvPr id="0" name=""/>
        <dsp:cNvSpPr/>
      </dsp:nvSpPr>
      <dsp:spPr>
        <a:xfrm>
          <a:off x="0" y="3255749"/>
          <a:ext cx="7142480" cy="1216800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 cap="none" dirty="0"/>
            <a:t>Valori delle entrate tra 0 e 255 (scenario applicativo </a:t>
          </a:r>
          <a:r>
            <a:rPr lang="it-IT" sz="3200" kern="1200" cap="none" dirty="0" err="1"/>
            <a:t>realisitico</a:t>
          </a:r>
          <a:r>
            <a:rPr lang="it-IT" sz="3200" kern="1200" cap="none" dirty="0"/>
            <a:t>)</a:t>
          </a:r>
          <a:endParaRPr lang="en-US" sz="3200" kern="1200" cap="none" dirty="0"/>
        </a:p>
      </dsp:txBody>
      <dsp:txXfrm>
        <a:off x="59399" y="3315148"/>
        <a:ext cx="7023682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91924-3FDF-4924-947E-49A57CFEFAF5}">
      <dsp:nvSpPr>
        <dsp:cNvPr id="0" name=""/>
        <dsp:cNvSpPr/>
      </dsp:nvSpPr>
      <dsp:spPr>
        <a:xfrm>
          <a:off x="0" y="447748"/>
          <a:ext cx="7142480" cy="1216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b="1" kern="1200" cap="none" dirty="0"/>
            <a:t>Compressione</a:t>
          </a:r>
          <a:r>
            <a:rPr lang="it-IT" sz="3200" b="0" kern="1200" cap="none" dirty="0"/>
            <a:t> di immagini senza </a:t>
          </a:r>
          <a:r>
            <a:rPr lang="it-IT" sz="3200" b="1" kern="1200" cap="none" dirty="0"/>
            <a:t>matrice</a:t>
          </a:r>
          <a:r>
            <a:rPr lang="it-IT" sz="3200" b="0" kern="1200" cap="none" dirty="0"/>
            <a:t> di </a:t>
          </a:r>
          <a:r>
            <a:rPr lang="it-IT" sz="3200" b="1" kern="1200" cap="none" dirty="0"/>
            <a:t>quantizzazione</a:t>
          </a:r>
          <a:endParaRPr lang="en-US" sz="3200" b="1" kern="1200" cap="none" dirty="0"/>
        </a:p>
      </dsp:txBody>
      <dsp:txXfrm>
        <a:off x="59399" y="507147"/>
        <a:ext cx="7023682" cy="1098002"/>
      </dsp:txXfrm>
    </dsp:sp>
    <dsp:sp modelId="{E311D735-4861-4890-9655-AA7EF803377B}">
      <dsp:nvSpPr>
        <dsp:cNvPr id="0" name=""/>
        <dsp:cNvSpPr/>
      </dsp:nvSpPr>
      <dsp:spPr>
        <a:xfrm>
          <a:off x="0" y="1851749"/>
          <a:ext cx="7142480" cy="1216800"/>
        </a:xfrm>
        <a:prstGeom prst="roundRect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b="0" kern="1200" cap="none" dirty="0"/>
            <a:t>Formato in </a:t>
          </a:r>
          <a:r>
            <a:rPr lang="it-IT" sz="3200" b="1" kern="1200" cap="none" dirty="0"/>
            <a:t>input</a:t>
          </a:r>
          <a:r>
            <a:rPr lang="it-IT" sz="3200" b="0" kern="1200" cap="none" dirty="0"/>
            <a:t>: </a:t>
          </a:r>
          <a:r>
            <a:rPr lang="it-IT" sz="3200" b="1" kern="1200" cap="none" dirty="0"/>
            <a:t>BMP</a:t>
          </a:r>
          <a:r>
            <a:rPr lang="it-IT" sz="3200" b="0" kern="1200" cap="none" dirty="0"/>
            <a:t> (sia in </a:t>
          </a:r>
          <a:r>
            <a:rPr lang="it-IT" sz="3200" b="0" i="1" kern="1200" cap="none" dirty="0"/>
            <a:t>scala</a:t>
          </a:r>
          <a:r>
            <a:rPr lang="it-IT" sz="3200" b="0" kern="1200" cap="none" dirty="0"/>
            <a:t> </a:t>
          </a:r>
          <a:r>
            <a:rPr lang="it-IT" sz="3200" b="0" i="1" kern="1200" cap="none" dirty="0"/>
            <a:t>di</a:t>
          </a:r>
          <a:r>
            <a:rPr lang="it-IT" sz="3200" b="0" kern="1200" cap="none" dirty="0"/>
            <a:t> </a:t>
          </a:r>
          <a:r>
            <a:rPr lang="it-IT" sz="3200" b="0" i="1" kern="1200" cap="none" dirty="0"/>
            <a:t>grigi</a:t>
          </a:r>
          <a:r>
            <a:rPr lang="it-IT" sz="3200" b="0" kern="1200" cap="none" dirty="0"/>
            <a:t> che </a:t>
          </a:r>
          <a:r>
            <a:rPr lang="it-IT" sz="3200" b="0" i="1" kern="1200" cap="none" dirty="0"/>
            <a:t>RGB</a:t>
          </a:r>
          <a:r>
            <a:rPr lang="it-IT" sz="3200" b="0" kern="1200" cap="none" dirty="0"/>
            <a:t>)</a:t>
          </a:r>
          <a:endParaRPr lang="en-US" sz="3200" b="0" kern="1200" cap="none" dirty="0"/>
        </a:p>
      </dsp:txBody>
      <dsp:txXfrm>
        <a:off x="59399" y="1911148"/>
        <a:ext cx="7023682" cy="1098002"/>
      </dsp:txXfrm>
    </dsp:sp>
    <dsp:sp modelId="{C7F45DDB-4C20-40F3-9B82-BC51928B3673}">
      <dsp:nvSpPr>
        <dsp:cNvPr id="0" name=""/>
        <dsp:cNvSpPr/>
      </dsp:nvSpPr>
      <dsp:spPr>
        <a:xfrm>
          <a:off x="0" y="3255749"/>
          <a:ext cx="7142480" cy="1216800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 cap="none" dirty="0"/>
            <a:t>Formato in </a:t>
          </a:r>
          <a:r>
            <a:rPr lang="it-IT" sz="3200" b="1" kern="1200" cap="none" dirty="0"/>
            <a:t>output</a:t>
          </a:r>
          <a:r>
            <a:rPr lang="it-IT" sz="3200" kern="1200" cap="none" dirty="0"/>
            <a:t> (custom): </a:t>
          </a:r>
          <a:r>
            <a:rPr lang="it-IT" sz="3200" b="1" kern="1200" cap="none" dirty="0"/>
            <a:t>JPUG</a:t>
          </a:r>
          <a:r>
            <a:rPr lang="it-IT" sz="3200" kern="1200" cap="none" dirty="0"/>
            <a:t> </a:t>
          </a:r>
          <a:endParaRPr lang="en-US" sz="3200" kern="1200" cap="none" dirty="0"/>
        </a:p>
      </dsp:txBody>
      <dsp:txXfrm>
        <a:off x="59399" y="3315148"/>
        <a:ext cx="702368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49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56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tempo di dct2_outer_no_call potrebbe essere inferiore a n^3 (a seconda delle ottimizzazioni del prodotto tra vettori)</a:t>
            </a:r>
          </a:p>
          <a:p>
            <a:r>
              <a:rPr lang="en-US" dirty="0"/>
              <a:t>Memoria di dct2_outer_no_call  è il doppio di dct2_outer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81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Dct2_outer fa 16x il tempo di dct2_naive a parità di linguaggio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80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28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Assenza matrice di quantizzazione -&gt; immagini compresse salvate con numeri a virgola mobile (16 bit per elemento)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82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17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61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6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2720" y="3156859"/>
            <a:ext cx="8097519" cy="1363080"/>
          </a:xfrm>
        </p:spPr>
        <p:txBody>
          <a:bodyPr anchor="b">
            <a:normAutofit/>
          </a:bodyPr>
          <a:lstStyle/>
          <a:p>
            <a:pPr algn="l"/>
            <a:r>
              <a:rPr lang="en-US" dirty="0" err="1">
                <a:solidFill>
                  <a:srgbClr val="FFFFFF"/>
                </a:solidFill>
              </a:rPr>
              <a:t>Metodi</a:t>
            </a:r>
            <a:r>
              <a:rPr lang="en-US" dirty="0">
                <a:solidFill>
                  <a:srgbClr val="FFFFFF"/>
                </a:solidFill>
              </a:rPr>
              <a:t> del </a:t>
            </a:r>
            <a:r>
              <a:rPr lang="en-US" dirty="0" err="1">
                <a:solidFill>
                  <a:srgbClr val="FFFFFF"/>
                </a:solidFill>
              </a:rPr>
              <a:t>calcolo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scientifico</a:t>
            </a:r>
            <a:r>
              <a:rPr lang="en-US" dirty="0">
                <a:solidFill>
                  <a:srgbClr val="FFFFFF"/>
                </a:solidFill>
              </a:rPr>
              <a:t> – </a:t>
            </a:r>
            <a:r>
              <a:rPr lang="en-US" dirty="0" err="1">
                <a:solidFill>
                  <a:srgbClr val="FFFFFF"/>
                </a:solidFill>
              </a:rPr>
              <a:t>compressione</a:t>
            </a:r>
            <a:r>
              <a:rPr lang="en-US" dirty="0">
                <a:solidFill>
                  <a:srgbClr val="FFFFFF"/>
                </a:solidFill>
              </a:rPr>
              <a:t> di </a:t>
            </a:r>
            <a:r>
              <a:rPr lang="en-US" dirty="0" err="1">
                <a:solidFill>
                  <a:srgbClr val="FFFFFF"/>
                </a:solidFill>
              </a:rPr>
              <a:t>immagini</a:t>
            </a:r>
            <a:r>
              <a:rPr lang="en-US" dirty="0">
                <a:solidFill>
                  <a:srgbClr val="FFFFFF"/>
                </a:solidFill>
              </a:rPr>
              <a:t> con </a:t>
            </a:r>
            <a:r>
              <a:rPr lang="en-US" dirty="0" err="1">
                <a:solidFill>
                  <a:srgbClr val="FFFFFF"/>
                </a:solidFill>
              </a:rPr>
              <a:t>dct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2"/>
            <a:ext cx="7501650" cy="686765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Volpato Mattia				</a:t>
            </a:r>
            <a:r>
              <a:rPr lang="en-US" dirty="0" err="1">
                <a:solidFill>
                  <a:srgbClr val="FFFFFF"/>
                </a:solidFill>
              </a:rPr>
              <a:t>Matricola</a:t>
            </a:r>
            <a:r>
              <a:rPr lang="en-US" dirty="0">
                <a:solidFill>
                  <a:srgbClr val="FFFFFF"/>
                </a:solidFill>
              </a:rPr>
              <a:t> 866316</a:t>
            </a:r>
          </a:p>
          <a:p>
            <a:r>
              <a:rPr lang="en-US" dirty="0">
                <a:solidFill>
                  <a:srgbClr val="FFFFFF"/>
                </a:solidFill>
              </a:rPr>
              <a:t>Andreotti Stefano				</a:t>
            </a:r>
            <a:r>
              <a:rPr lang="en-US" dirty="0" err="1">
                <a:solidFill>
                  <a:srgbClr val="FFFFFF"/>
                </a:solidFill>
              </a:rPr>
              <a:t>Matricola</a:t>
            </a:r>
            <a:r>
              <a:rPr lang="en-US" dirty="0">
                <a:solidFill>
                  <a:srgbClr val="FFFFFF"/>
                </a:solidFill>
              </a:rPr>
              <a:t> 851596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211900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Compressione</a:t>
            </a:r>
            <a:r>
              <a:rPr lang="en-US" dirty="0">
                <a:solidFill>
                  <a:srgbClr val="FFFFFF"/>
                </a:solidFill>
              </a:rPr>
              <a:t> – 2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B0752288-998F-53EB-DB1F-CFEF2094D6D4}"/>
                  </a:ext>
                </a:extLst>
              </p:cNvPr>
              <p:cNvSpPr txBox="1"/>
              <p:nvPr/>
            </p:nvSpPr>
            <p:spPr>
              <a:xfrm>
                <a:off x="319606" y="2333402"/>
                <a:ext cx="5148942" cy="393192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fontScale="92500"/>
              </a:bodyPr>
              <a:lstStyle/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it-IT" sz="2600" b="1" dirty="0">
                    <a:solidFill>
                      <a:srgbClr val="FFFFFF"/>
                    </a:solidFill>
                  </a:rPr>
                  <a:t>Tasso di compressione </a:t>
                </a:r>
                <a14:m>
                  <m:oMath xmlns:m="http://schemas.openxmlformats.org/officeDocument/2006/math">
                    <m:r>
                      <a:rPr lang="it-IT" sz="26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endParaRPr lang="it-IT" sz="2600" b="1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endParaRPr lang="it-IT" sz="2200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sz="26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it-IT" sz="2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it-IT" sz="2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it-IT" sz="26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=1 −</m:t>
                    </m:r>
                    <m:f>
                      <m:fPr>
                        <m:ctrlPr>
                          <a:rPr lang="it-IT" sz="2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it-IT" sz="26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6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it-IT" sz="26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600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endParaRPr lang="en-US" sz="2200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it-IT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it-IT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sz="2200" b="0" dirty="0">
                  <a:solidFill>
                    <a:srgbClr val="FFFFFF"/>
                  </a:solidFill>
                </a:endParaRPr>
              </a:p>
              <a:p>
                <a:pPr lvl="1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</a:pPr>
                <a:r>
                  <a:rPr lang="it-IT" sz="2200" b="0" dirty="0">
                    <a:solidFill>
                      <a:srgbClr val="FFFFFF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it-IT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it-IT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it-IT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it-IT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it-IT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t-IT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t-IT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it-IT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it-IT" sz="22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2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it-IT" sz="22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it-IT" sz="2200" b="0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endParaRPr lang="en-US" sz="2200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it-IT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it-IT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it-IT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it-IT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−1:</m:t>
                    </m:r>
                  </m:oMath>
                </a14:m>
                <a:endParaRPr lang="it-IT" sz="2200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pPr lvl="1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it-IT" sz="22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it-IT" sz="22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2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it-IT" sz="2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it-IT" sz="22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2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sz="22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𝐹𝑑</m:t>
                          </m:r>
                          <m:r>
                            <a:rPr lang="it-IT" sz="22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it-IT" sz="22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sz="22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22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it-IT" sz="22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it-IT" sz="22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22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2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sz="22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it-IT" sz="22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it-IT" sz="22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it-IT" sz="22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it-IT" sz="22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endParaRPr lang="en-US" sz="2200" dirty="0">
                  <a:solidFill>
                    <a:srgbClr val="FFFFFF"/>
                  </a:solidFill>
                </a:endParaRPr>
              </a:p>
              <a:p>
                <a:pPr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</a:pPr>
                <a:endParaRPr lang="en-US" sz="2000" b="1" dirty="0">
                  <a:solidFill>
                    <a:srgbClr val="FFFFFF"/>
                  </a:solidFill>
                </a:endParaRPr>
              </a:p>
              <a:p>
                <a:pPr marL="800100" lvl="1" indent="-34290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endParaRPr lang="en-US" sz="2000" b="1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endParaRPr lang="en-US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B0752288-998F-53EB-DB1F-CFEF2094D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06" y="2333402"/>
                <a:ext cx="5148942" cy="3931920"/>
              </a:xfrm>
              <a:prstGeom prst="rect">
                <a:avLst/>
              </a:prstGeom>
              <a:blipFill>
                <a:blip r:embed="rId3"/>
                <a:stretch>
                  <a:fillRect l="-2485" t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3B00D345-02FD-CC29-F91B-303B7B84251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492677" y="1507414"/>
            <a:ext cx="4772202" cy="384317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67C8E10-F1B1-2BA2-F3D9-A492993702CB}"/>
              </a:ext>
            </a:extLst>
          </p:cNvPr>
          <p:cNvSpPr txBox="1"/>
          <p:nvPr/>
        </p:nvSpPr>
        <p:spPr>
          <a:xfrm>
            <a:off x="5860436" y="5424045"/>
            <a:ext cx="6157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Tasso di compressione </a:t>
            </a:r>
            <a:r>
              <a:rPr lang="it-IT" dirty="0"/>
              <a:t>riferito al </a:t>
            </a:r>
            <a:r>
              <a:rPr lang="it-IT" b="1" dirty="0"/>
              <a:t>numero di entrate</a:t>
            </a:r>
            <a:r>
              <a:rPr lang="it-IT" dirty="0"/>
              <a:t> dei blocchi </a:t>
            </a:r>
            <a:r>
              <a:rPr lang="it-IT" b="1" dirty="0"/>
              <a:t>salvate</a:t>
            </a:r>
            <a:r>
              <a:rPr lang="it-IT" dirty="0"/>
              <a:t>, </a:t>
            </a:r>
            <a:r>
              <a:rPr lang="it-IT" u="sng" dirty="0"/>
              <a:t>non</a:t>
            </a:r>
            <a:r>
              <a:rPr lang="it-IT" dirty="0"/>
              <a:t> all’effettiva </a:t>
            </a:r>
            <a:r>
              <a:rPr lang="it-IT" b="1" dirty="0"/>
              <a:t>dimensione</a:t>
            </a:r>
            <a:r>
              <a:rPr lang="it-IT" dirty="0"/>
              <a:t> dell’</a:t>
            </a:r>
            <a:r>
              <a:rPr lang="it-IT" b="1" dirty="0"/>
              <a:t>immagine</a:t>
            </a:r>
            <a:r>
              <a:rPr lang="it-IT" dirty="0"/>
              <a:t> </a:t>
            </a:r>
            <a:r>
              <a:rPr lang="it-IT" b="1" dirty="0"/>
              <a:t>compressa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230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211900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Architettura di sistema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0752288-998F-53EB-DB1F-CFEF2094D6D4}"/>
              </a:ext>
            </a:extLst>
          </p:cNvPr>
          <p:cNvSpPr txBox="1"/>
          <p:nvPr/>
        </p:nvSpPr>
        <p:spPr>
          <a:xfrm>
            <a:off x="475490" y="2333402"/>
            <a:ext cx="4517568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it-IT" sz="2400">
                <a:solidFill>
                  <a:srgbClr val="FFFFFF"/>
                </a:solidFill>
              </a:rPr>
              <a:t>Linguaggio utilizzato: </a:t>
            </a:r>
            <a:r>
              <a:rPr lang="it-IT" sz="2400" b="1">
                <a:solidFill>
                  <a:srgbClr val="FFFFFF"/>
                </a:solidFill>
              </a:rPr>
              <a:t>python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it-IT" sz="2200">
              <a:solidFill>
                <a:srgbClr val="FFFFFF"/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b="1">
                <a:solidFill>
                  <a:srgbClr val="FFFFFF"/>
                </a:solidFill>
              </a:rPr>
              <a:t>Architettura</a:t>
            </a: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b="1">
                <a:solidFill>
                  <a:srgbClr val="FFFFFF"/>
                </a:solidFill>
              </a:rPr>
              <a:t>MVC</a:t>
            </a:r>
            <a:r>
              <a:rPr lang="en-US" sz="2400">
                <a:solidFill>
                  <a:srgbClr val="FFFFFF"/>
                </a:solidFill>
              </a:rPr>
              <a:t> (Model View Controller)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200">
              <a:solidFill>
                <a:srgbClr val="FFFFFF"/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FFFFFF"/>
                </a:solidFill>
              </a:rPr>
              <a:t>Supporta immagini </a:t>
            </a:r>
            <a:r>
              <a:rPr lang="en-US" sz="2400" b="1">
                <a:solidFill>
                  <a:srgbClr val="FFFFFF"/>
                </a:solidFill>
              </a:rPr>
              <a:t>BMP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FFFFFF"/>
                </a:solidFill>
              </a:rPr>
              <a:t>In </a:t>
            </a:r>
            <a:r>
              <a:rPr lang="en-US" sz="2400" b="1">
                <a:solidFill>
                  <a:srgbClr val="FFFFFF"/>
                </a:solidFill>
              </a:rPr>
              <a:t>scala</a:t>
            </a:r>
            <a:r>
              <a:rPr lang="en-US" sz="2400">
                <a:solidFill>
                  <a:srgbClr val="FFFFFF"/>
                </a:solidFill>
              </a:rPr>
              <a:t> di </a:t>
            </a:r>
            <a:r>
              <a:rPr lang="en-US" sz="2400" b="1">
                <a:solidFill>
                  <a:srgbClr val="FFFFFF"/>
                </a:solidFill>
              </a:rPr>
              <a:t>grigi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FFFFFF"/>
                </a:solidFill>
              </a:rPr>
              <a:t>In formato </a:t>
            </a:r>
            <a:r>
              <a:rPr lang="en-US" sz="2400" b="1">
                <a:solidFill>
                  <a:srgbClr val="FFFFFF"/>
                </a:solidFill>
              </a:rPr>
              <a:t>RGB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20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000" b="1">
              <a:solidFill>
                <a:srgbClr val="FFFFFF"/>
              </a:solidFill>
            </a:endParaRPr>
          </a:p>
          <a:p>
            <a:pPr marL="800100" lvl="1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000" b="1">
              <a:solidFill>
                <a:srgbClr val="FFFFFF"/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B00D345-02FD-CC29-F91B-303B7B8425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92962" y="143173"/>
            <a:ext cx="4774909" cy="657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83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23416DF-B283-4D9F-A625-146552CA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73834904-4D9B-41F7-8DA6-0709FD9F7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0D1207-ECAF-48E9-8834-2CE4D2198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2E3C52-528A-4049-BCAA-5460756BC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>
                <a:solidFill>
                  <a:srgbClr val="FFFFFF"/>
                </a:solidFill>
              </a:rPr>
              <a:t>Esperimenti – Scala di grigi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D5B542C-8183-4445-AF4D-B23AAE329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antilope, mammifero, corno, bianco e nero&#10;&#10;Descrizione generata automaticamente">
            <a:extLst>
              <a:ext uri="{FF2B5EF4-FFF2-40B4-BE49-F238E27FC236}">
                <a16:creationId xmlns:a16="http://schemas.microsoft.com/office/drawing/2014/main" id="{CC6A0499-77C2-CD61-9106-8449F4D08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" y="538650"/>
            <a:ext cx="5369052" cy="349414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ED9B5A-5577-4CA5-97AA-0E5E2EA97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60141" y="822682"/>
            <a:ext cx="0" cy="29260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 descr="Immagine che contiene antilope, mammifero, corno, bianco e nero&#10;&#10;Descrizione generata automaticamente">
            <a:extLst>
              <a:ext uri="{FF2B5EF4-FFF2-40B4-BE49-F238E27FC236}">
                <a16:creationId xmlns:a16="http://schemas.microsoft.com/office/drawing/2014/main" id="{C41D295C-7346-34CF-3BD4-C6DB3626A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316" y="536499"/>
            <a:ext cx="5341140" cy="349844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24283B-587C-4A0E-A50E-B8914975B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4A17405-2711-3E16-BF6C-1D6261051345}"/>
                  </a:ext>
                </a:extLst>
              </p:cNvPr>
              <p:cNvSpPr txBox="1"/>
              <p:nvPr/>
            </p:nvSpPr>
            <p:spPr>
              <a:xfrm>
                <a:off x="7091300" y="4095977"/>
                <a:ext cx="3835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=8, 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=0.7656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4A17405-2711-3E16-BF6C-1D6261051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300" y="4095977"/>
                <a:ext cx="38351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3F227E2-D8BB-1454-AA20-5F0971A16F3F}"/>
              </a:ext>
            </a:extLst>
          </p:cNvPr>
          <p:cNvSpPr txBox="1"/>
          <p:nvPr/>
        </p:nvSpPr>
        <p:spPr>
          <a:xfrm>
            <a:off x="1969333" y="4095977"/>
            <a:ext cx="2399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Immagine originale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3954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cap="all" spc="2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Esperimenti</a:t>
            </a:r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– RGB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A68F7365-8693-08C1-4999-8AFAF57AD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351" y="640080"/>
            <a:ext cx="6762201" cy="55788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BA12A2A-3229-2E97-5E0F-62BF0EE40513}"/>
                  </a:ext>
                </a:extLst>
              </p:cNvPr>
              <p:cNvSpPr txBox="1"/>
              <p:nvPr/>
            </p:nvSpPr>
            <p:spPr>
              <a:xfrm>
                <a:off x="636805" y="4343400"/>
                <a:ext cx="33780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it-IT" dirty="0"/>
                  <a:t>Buona qualità mantenuta per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it-IT" b="0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it-IT" b="0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=0.4375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BA12A2A-3229-2E97-5E0F-62BF0EE40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05" y="4343400"/>
                <a:ext cx="3378099" cy="1200329"/>
              </a:xfrm>
              <a:prstGeom prst="rect">
                <a:avLst/>
              </a:prstGeom>
              <a:blipFill>
                <a:blip r:embed="rId4"/>
                <a:stretch>
                  <a:fillRect l="-1081" t="-3061" b="-5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02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Parte 1 – dct2 benchmark</a:t>
            </a:r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2" descr="SmartArt graphic placeholder">
                <a:extLst>
                  <a:ext uri="{FF2B5EF4-FFF2-40B4-BE49-F238E27FC236}">
                    <a16:creationId xmlns:a16="http://schemas.microsoft.com/office/drawing/2014/main" id="{91DB1382-7276-49FA-9632-38D558F457E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93028272"/>
                  </p:ext>
                </p:extLst>
              </p:nvPr>
            </p:nvGraphicFramePr>
            <p:xfrm>
              <a:off x="4917440" y="955040"/>
              <a:ext cx="7142480" cy="492029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Content Placeholder 2" descr="SmartArt graphic placeholder">
                <a:extLst>
                  <a:ext uri="{FF2B5EF4-FFF2-40B4-BE49-F238E27FC236}">
                    <a16:creationId xmlns:a16="http://schemas.microsoft.com/office/drawing/2014/main" id="{91DB1382-7276-49FA-9632-38D558F457E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93028272"/>
                  </p:ext>
                </p:extLst>
              </p:nvPr>
            </p:nvGraphicFramePr>
            <p:xfrm>
              <a:off x="4917440" y="955040"/>
              <a:ext cx="7142480" cy="492029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56E7627-9054-4C34-A9FF-A07F95284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728" y="585216"/>
            <a:ext cx="5740739" cy="1548384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5400" dirty="0" err="1"/>
              <a:t>Libreria</a:t>
            </a:r>
            <a:r>
              <a:rPr lang="en-US" sz="5400" dirty="0"/>
              <a:t> </a:t>
            </a:r>
            <a:r>
              <a:rPr lang="en-US" sz="5400" dirty="0" err="1"/>
              <a:t>utilizzata</a:t>
            </a:r>
            <a:br>
              <a:rPr lang="en-US" sz="3500" dirty="0"/>
            </a:br>
            <a:br>
              <a:rPr lang="en-US" sz="3500" dirty="0"/>
            </a:br>
            <a:endParaRPr lang="en-US" sz="3500" dirty="0"/>
          </a:p>
        </p:txBody>
      </p:sp>
      <p:pic>
        <p:nvPicPr>
          <p:cNvPr id="28" name="Graphic 27" descr="Libri">
            <a:extLst>
              <a:ext uri="{FF2B5EF4-FFF2-40B4-BE49-F238E27FC236}">
                <a16:creationId xmlns:a16="http://schemas.microsoft.com/office/drawing/2014/main" id="{5FE285C9-1F66-38A7-D1AB-FCC09B36C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949" y="484632"/>
            <a:ext cx="3511948" cy="351194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BAFFBAEC-4B09-4263-AA73-ECE450FC7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5766" y="484632"/>
            <a:ext cx="804672" cy="351194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570AA90-7628-435C-9F08-19F2E026D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896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045B6E3-569F-487B-8966-D3A87C7B4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7150" y="4150596"/>
            <a:ext cx="477182" cy="2231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1A2A9E12-DEEB-760B-DC97-EFB504190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615" y="5399453"/>
            <a:ext cx="7237101" cy="416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4D06DDD6-9042-E0D6-4EF9-6EF81956D6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1728" y="2286000"/>
                <a:ext cx="5740739" cy="2487169"/>
              </a:xfrm>
            </p:spPr>
            <p:txBody>
              <a:bodyPr vert="horz" lIns="45720" tIns="45720" rIns="45720" bIns="45720" rtlCol="0">
                <a:norm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b="1" dirty="0"/>
                  <a:t>Python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b="1" i="1" dirty="0" err="1"/>
                  <a:t>scipy.fftpack</a:t>
                </a:r>
                <a:endParaRPr lang="en-US" b="1" i="1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i="1" dirty="0" err="1"/>
                  <a:t>Versione</a:t>
                </a:r>
                <a:r>
                  <a:rPr lang="en-US" dirty="0"/>
                  <a:t> </a:t>
                </a:r>
                <a:r>
                  <a:rPr lang="en-US" i="1" dirty="0"/>
                  <a:t>fast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4D06DDD6-9042-E0D6-4EF9-6EF81956D6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1728" y="2286000"/>
                <a:ext cx="5740739" cy="2487169"/>
              </a:xfrm>
              <a:blipFill>
                <a:blip r:embed="rId5"/>
                <a:stretch>
                  <a:fillRect l="-1911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93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Implementazione</a:t>
            </a:r>
            <a:r>
              <a:rPr lang="en-US" dirty="0"/>
              <a:t> – </a:t>
            </a:r>
            <a:r>
              <a:rPr lang="en-US" dirty="0" err="1"/>
              <a:t>dct_naive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B00D345-02FD-CC29-F91B-303B7B842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688996"/>
            <a:ext cx="5867061" cy="308020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B0752288-998F-53EB-DB1F-CFEF2094D6D4}"/>
                  </a:ext>
                </a:extLst>
              </p:cNvPr>
              <p:cNvSpPr txBox="1"/>
              <p:nvPr/>
            </p:nvSpPr>
            <p:spPr>
              <a:xfrm>
                <a:off x="8021489" y="585216"/>
                <a:ext cx="3952797" cy="5586984"/>
              </a:xfrm>
              <a:prstGeom prst="rect">
                <a:avLst/>
              </a:prstGeom>
            </p:spPr>
            <p:txBody>
              <a:bodyPr vert="horz" lIns="45720" tIns="45720" rIns="45720" bIns="45720" rtlCol="0" anchor="ctr">
                <a:normAutofit/>
              </a:bodyPr>
              <a:lstStyle/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2200" b="1" dirty="0">
                    <a:solidFill>
                      <a:srgbClr val="FFFFFF"/>
                    </a:solidFill>
                  </a:rPr>
                  <a:t>Python </a:t>
                </a:r>
                <a:r>
                  <a:rPr lang="en-US" sz="2200" dirty="0">
                    <a:solidFill>
                      <a:srgbClr val="FFFFFF"/>
                    </a:solidFill>
                  </a:rPr>
                  <a:t>(e </a:t>
                </a:r>
                <a:r>
                  <a:rPr lang="en-US" sz="2200" b="1" i="1" dirty="0">
                    <a:solidFill>
                      <a:srgbClr val="FFFFFF"/>
                    </a:solidFill>
                  </a:rPr>
                  <a:t>C++</a:t>
                </a:r>
                <a:r>
                  <a:rPr lang="en-US" sz="2200" dirty="0">
                    <a:solidFill>
                      <a:srgbClr val="FFFFFF"/>
                    </a:solidFill>
                  </a:rPr>
                  <a:t>)</a:t>
                </a: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endParaRPr lang="en-US" sz="2200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2200" dirty="0" err="1">
                    <a:solidFill>
                      <a:srgbClr val="FFFFFF"/>
                    </a:solidFill>
                  </a:rPr>
                  <a:t>Utilizzo</a:t>
                </a:r>
                <a:r>
                  <a:rPr lang="en-US" sz="2200" dirty="0">
                    <a:solidFill>
                      <a:srgbClr val="FFFFFF"/>
                    </a:solidFill>
                  </a:rPr>
                  <a:t> di due </a:t>
                </a:r>
                <a:r>
                  <a:rPr lang="en-US" sz="2200" dirty="0" err="1">
                    <a:solidFill>
                      <a:srgbClr val="FFFFFF"/>
                    </a:solidFill>
                  </a:rPr>
                  <a:t>cicli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i="1" dirty="0">
                    <a:solidFill>
                      <a:srgbClr val="FFFFFF"/>
                    </a:solidFill>
                  </a:rPr>
                  <a:t>for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b="1" dirty="0" err="1">
                    <a:solidFill>
                      <a:srgbClr val="FFFFFF"/>
                    </a:solidFill>
                  </a:rPr>
                  <a:t>innestati</a:t>
                </a:r>
                <a:endParaRPr lang="en-US" sz="2200" b="1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endParaRPr lang="en-US" sz="2200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2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2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200" b="0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2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2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2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22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B0752288-998F-53EB-DB1F-CFEF2094D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489" y="585216"/>
                <a:ext cx="3952797" cy="5586984"/>
              </a:xfrm>
              <a:prstGeom prst="rect">
                <a:avLst/>
              </a:prstGeom>
              <a:blipFill>
                <a:blip r:embed="rId4"/>
                <a:stretch>
                  <a:fillRect l="-2932" r="-2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80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Implementazione – dct_outer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B00D345-02FD-CC29-F91B-303B7B842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024128" y="2836998"/>
            <a:ext cx="5867061" cy="278420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B0752288-998F-53EB-DB1F-CFEF2094D6D4}"/>
                  </a:ext>
                </a:extLst>
              </p:cNvPr>
              <p:cNvSpPr txBox="1"/>
              <p:nvPr/>
            </p:nvSpPr>
            <p:spPr>
              <a:xfrm>
                <a:off x="7717971" y="585216"/>
                <a:ext cx="4386943" cy="5586984"/>
              </a:xfrm>
              <a:prstGeom prst="rect">
                <a:avLst/>
              </a:prstGeom>
            </p:spPr>
            <p:txBody>
              <a:bodyPr vert="horz" lIns="45720" tIns="45720" rIns="45720" bIns="45720" rtlCol="0" anchor="ctr">
                <a:normAutofit/>
              </a:bodyPr>
              <a:lstStyle/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2200" b="1" dirty="0">
                    <a:solidFill>
                      <a:srgbClr val="FFFFFF"/>
                    </a:solidFill>
                  </a:rPr>
                  <a:t>Python</a:t>
                </a: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endParaRPr lang="en-US" sz="2200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it-IT" sz="2200" b="0" dirty="0">
                    <a:solidFill>
                      <a:srgbClr val="FFFFFF"/>
                    </a:solidFill>
                  </a:rPr>
                  <a:t>Utilizza:</a:t>
                </a:r>
              </a:p>
              <a:p>
                <a:pPr marL="742950" lvl="1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solidFill>
                      <a:srgbClr val="FFFFFF"/>
                    </a:solidFill>
                  </a:rPr>
                  <a:t>il </a:t>
                </a:r>
                <a:r>
                  <a:rPr lang="en-US" sz="2200" b="1" i="1" dirty="0">
                    <a:solidFill>
                      <a:srgbClr val="FFFFFF"/>
                    </a:solidFill>
                  </a:rPr>
                  <a:t>prodotto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b="1" i="1" dirty="0">
                    <a:solidFill>
                      <a:srgbClr val="FFFFFF"/>
                    </a:solidFill>
                  </a:rPr>
                  <a:t>esterno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dirty="0" err="1">
                    <a:solidFill>
                      <a:srgbClr val="FFFFFF"/>
                    </a:solidFill>
                  </a:rPr>
                  <a:t>tra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b="1" dirty="0" err="1">
                    <a:solidFill>
                      <a:srgbClr val="FFFFFF"/>
                    </a:solidFill>
                  </a:rPr>
                  <a:t>vettori</a:t>
                </a:r>
                <a:r>
                  <a:rPr lang="en-US" sz="2200" b="1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dirty="0">
                    <a:solidFill>
                      <a:srgbClr val="FFFFFF"/>
                    </a:solidFill>
                  </a:rPr>
                  <a:t>per</a:t>
                </a:r>
                <a:r>
                  <a:rPr lang="en-US" sz="2200" b="1" dirty="0">
                    <a:solidFill>
                      <a:srgbClr val="FFFFFF"/>
                    </a:solidFill>
                  </a:rPr>
                  <a:t> pre-</a:t>
                </a:r>
                <a:r>
                  <a:rPr lang="en-US" sz="2200" b="1" dirty="0" err="1">
                    <a:solidFill>
                      <a:srgbClr val="FFFFFF"/>
                    </a:solidFill>
                  </a:rPr>
                  <a:t>computare</a:t>
                </a:r>
                <a:r>
                  <a:rPr lang="en-US" sz="2200" b="1" dirty="0">
                    <a:solidFill>
                      <a:srgbClr val="FFFFFF"/>
                    </a:solidFill>
                  </a:rPr>
                  <a:t> </a:t>
                </a:r>
                <a:endParaRPr lang="it-IT" sz="2200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pPr lvl="1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it-IT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t-IT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t-IT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  <m: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, 0≤</m:t>
                          </m:r>
                          <m: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func>
                    </m:oMath>
                  </m:oMathPara>
                </a14:m>
                <a:endParaRPr lang="en-US" sz="2200" b="1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endParaRPr lang="en-US" sz="2200" b="1" i="1" dirty="0">
                  <a:solidFill>
                    <a:srgbClr val="FFFFFF"/>
                  </a:solidFill>
                </a:endParaRPr>
              </a:p>
              <a:p>
                <a:pPr marL="800100" lvl="1" indent="-34290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2200" b="1" i="1" dirty="0">
                    <a:solidFill>
                      <a:srgbClr val="FFFFFF"/>
                    </a:solidFill>
                  </a:rPr>
                  <a:t>il </a:t>
                </a:r>
                <a:r>
                  <a:rPr lang="en-US" sz="2200" b="1" i="1" dirty="0" err="1">
                    <a:solidFill>
                      <a:srgbClr val="FFFFFF"/>
                    </a:solidFill>
                  </a:rPr>
                  <a:t>prodotto</a:t>
                </a:r>
                <a:r>
                  <a:rPr lang="en-US" sz="2200" b="1" i="1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b="1" i="1" dirty="0" err="1">
                    <a:solidFill>
                      <a:srgbClr val="FFFFFF"/>
                    </a:solidFill>
                  </a:rPr>
                  <a:t>matrice-vettore</a:t>
                </a:r>
                <a:endParaRPr lang="en-US" sz="2200" b="1" i="1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endParaRPr lang="en-US" sz="2200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2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200" b="0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2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2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B0752288-998F-53EB-DB1F-CFEF2094D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971" y="585216"/>
                <a:ext cx="4386943" cy="5586984"/>
              </a:xfrm>
              <a:prstGeom prst="rect">
                <a:avLst/>
              </a:prstGeom>
              <a:blipFill>
                <a:blip r:embed="rId4"/>
                <a:stretch>
                  <a:fillRect l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6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Implementazione</a:t>
            </a:r>
            <a:r>
              <a:rPr lang="en-US" dirty="0"/>
              <a:t> – dct2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B00D345-02FD-CC29-F91B-303B7B8425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3694" y="2084832"/>
            <a:ext cx="6982506" cy="79988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B0752288-998F-53EB-DB1F-CFEF2094D6D4}"/>
                  </a:ext>
                </a:extLst>
              </p:cNvPr>
              <p:cNvSpPr txBox="1"/>
              <p:nvPr/>
            </p:nvSpPr>
            <p:spPr>
              <a:xfrm>
                <a:off x="7717971" y="1001486"/>
                <a:ext cx="4386943" cy="5290456"/>
              </a:xfrm>
              <a:prstGeom prst="rect">
                <a:avLst/>
              </a:prstGeom>
            </p:spPr>
            <p:txBody>
              <a:bodyPr vert="horz" lIns="45720" tIns="45720" rIns="45720" bIns="45720" rtlCol="0" anchor="ctr">
                <a:normAutofit/>
              </a:bodyPr>
              <a:lstStyle/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endParaRPr lang="en-US" sz="2200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endParaRPr lang="en-US" sz="2200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endParaRPr lang="en-US" sz="2200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2200" dirty="0" err="1">
                    <a:solidFill>
                      <a:srgbClr val="FFFFFF"/>
                    </a:solidFill>
                  </a:rPr>
                  <a:t>Applicazione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dirty="0" err="1">
                    <a:solidFill>
                      <a:srgbClr val="FFFFFF"/>
                    </a:solidFill>
                  </a:rPr>
                  <a:t>della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b="1" i="1" dirty="0">
                    <a:solidFill>
                      <a:srgbClr val="FFFFFF"/>
                    </a:solidFill>
                  </a:rPr>
                  <a:t>DCT</a:t>
                </a:r>
                <a:r>
                  <a:rPr lang="en-US" sz="2200" dirty="0">
                    <a:solidFill>
                      <a:srgbClr val="FFFFFF"/>
                    </a:solidFill>
                  </a:rPr>
                  <a:t> per </a:t>
                </a:r>
                <a:r>
                  <a:rPr lang="en-US" sz="2200" b="1" dirty="0" err="1">
                    <a:solidFill>
                      <a:srgbClr val="FFFFFF"/>
                    </a:solidFill>
                  </a:rPr>
                  <a:t>righe</a:t>
                </a:r>
                <a:r>
                  <a:rPr lang="en-US" sz="2200" dirty="0">
                    <a:solidFill>
                      <a:srgbClr val="FFFFFF"/>
                    </a:solidFill>
                  </a:rPr>
                  <a:t> e per </a:t>
                </a:r>
                <a:r>
                  <a:rPr lang="en-US" sz="2200" b="1" dirty="0" err="1">
                    <a:solidFill>
                      <a:srgbClr val="FFFFFF"/>
                    </a:solidFill>
                  </a:rPr>
                  <a:t>colonne</a:t>
                </a:r>
                <a:endParaRPr lang="en-US" sz="2200" b="1" dirty="0">
                  <a:solidFill>
                    <a:srgbClr val="FFFFFF"/>
                  </a:solidFill>
                </a:endParaRPr>
              </a:p>
              <a:p>
                <a:pPr marL="742950" lvl="1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t-IT" sz="22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it-IT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sz="22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it-IT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t-IT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rgbClr val="FFFFFF"/>
                  </a:solidFill>
                </a:endParaRPr>
              </a:p>
              <a:p>
                <a:pPr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</a:pPr>
                <a:endParaRPr lang="en-US" sz="2200" b="1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2200" b="1" i="1" dirty="0"/>
                  <a:t>dct2_outer_no_call</a:t>
                </a:r>
                <a:r>
                  <a:rPr lang="en-US" sz="2200" dirty="0">
                    <a:solidFill>
                      <a:srgbClr val="FFFFFF"/>
                    </a:solidFill>
                  </a:rPr>
                  <a:t>: </a:t>
                </a:r>
              </a:p>
              <a:p>
                <a:pPr marL="742950" lvl="1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2200" dirty="0" err="1">
                    <a:solidFill>
                      <a:srgbClr val="FFFFFF"/>
                    </a:solidFill>
                  </a:rPr>
                  <a:t>stessa</a:t>
                </a:r>
                <a:r>
                  <a:rPr lang="en-US" sz="2200" dirty="0">
                    <a:solidFill>
                      <a:srgbClr val="FFFFFF"/>
                    </a:solidFill>
                  </a:rPr>
                  <a:t> idea di </a:t>
                </a:r>
                <a:r>
                  <a:rPr lang="en-US" sz="2200" b="1" i="1" dirty="0"/>
                  <a:t>dct2_outer</a:t>
                </a:r>
                <a:endParaRPr lang="en-US" sz="2200" b="1" i="1" dirty="0">
                  <a:solidFill>
                    <a:srgbClr val="FFFFFF"/>
                  </a:solidFill>
                </a:endParaRPr>
              </a:p>
              <a:p>
                <a:pPr marL="742950" lvl="1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2200" b="1" dirty="0" err="1">
                    <a:solidFill>
                      <a:srgbClr val="FFFFFF"/>
                    </a:solidFill>
                  </a:rPr>
                  <a:t>evita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dirty="0" err="1">
                    <a:solidFill>
                      <a:srgbClr val="FFFFFF"/>
                    </a:solidFill>
                  </a:rPr>
                  <a:t>qualsiasi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b="1" dirty="0" err="1">
                    <a:solidFill>
                      <a:srgbClr val="FFFFFF"/>
                    </a:solidFill>
                  </a:rPr>
                  <a:t>ciclo</a:t>
                </a:r>
                <a:endParaRPr lang="en-US" sz="2200" b="1" dirty="0">
                  <a:solidFill>
                    <a:srgbClr val="FFFFFF"/>
                  </a:solidFill>
                </a:endParaRPr>
              </a:p>
              <a:p>
                <a:pPr marL="742950" lvl="1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endParaRPr lang="en-US" sz="2200" dirty="0">
                  <a:solidFill>
                    <a:srgbClr val="FFFFFF"/>
                  </a:solidFill>
                </a:endParaRPr>
              </a:p>
              <a:p>
                <a:pPr marL="742950" lvl="1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t-IT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2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2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sz="22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>
                    <a:solidFill>
                      <a:srgbClr val="FFFFFF"/>
                    </a:solidFill>
                  </a:rPr>
                  <a:t> (</a:t>
                </a:r>
                <a:r>
                  <a:rPr lang="en-US" sz="2200" b="1" dirty="0" err="1">
                    <a:solidFill>
                      <a:srgbClr val="FFFFFF"/>
                    </a:solidFill>
                  </a:rPr>
                  <a:t>prodotto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dirty="0" err="1">
                    <a:solidFill>
                      <a:srgbClr val="FFFFFF"/>
                    </a:solidFill>
                  </a:rPr>
                  <a:t>tra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b="1" dirty="0" err="1">
                    <a:solidFill>
                      <a:srgbClr val="FFFFFF"/>
                    </a:solidFill>
                  </a:rPr>
                  <a:t>vettori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b="1" dirty="0" err="1">
                    <a:solidFill>
                      <a:srgbClr val="FFFFFF"/>
                    </a:solidFill>
                  </a:rPr>
                  <a:t>ottimizzato</a:t>
                </a:r>
                <a:r>
                  <a:rPr lang="en-US" sz="2200" dirty="0">
                    <a:solidFill>
                      <a:srgbClr val="FFFFFF"/>
                    </a:solidFill>
                  </a:rPr>
                  <a:t>)</a:t>
                </a:r>
              </a:p>
              <a:p>
                <a:pPr marL="742950" lvl="1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it-IT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it-IT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it-IT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endParaRPr lang="en-US" sz="2200" b="1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endParaRPr lang="en-US" sz="2200" b="1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endParaRPr lang="en-US" sz="220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B0752288-998F-53EB-DB1F-CFEF2094D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971" y="1001486"/>
                <a:ext cx="4386943" cy="5290456"/>
              </a:xfrm>
              <a:prstGeom prst="rect">
                <a:avLst/>
              </a:prstGeom>
              <a:blipFill>
                <a:blip r:embed="rId4"/>
                <a:stretch>
                  <a:fillRect l="-2500" r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6250CD2D-5583-313F-2D4A-B5B140BF8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176" y="3785689"/>
            <a:ext cx="7200480" cy="2271293"/>
          </a:xfrm>
          <a:prstGeom prst="rect">
            <a:avLst/>
          </a:prstGeom>
        </p:spPr>
      </p:pic>
      <p:sp>
        <p:nvSpPr>
          <p:cNvPr id="5" name="Freccia in giù 4">
            <a:extLst>
              <a:ext uri="{FF2B5EF4-FFF2-40B4-BE49-F238E27FC236}">
                <a16:creationId xmlns:a16="http://schemas.microsoft.com/office/drawing/2014/main" id="{B348A981-A9DB-4A84-A264-656AECFC10DB}"/>
              </a:ext>
            </a:extLst>
          </p:cNvPr>
          <p:cNvSpPr/>
          <p:nvPr/>
        </p:nvSpPr>
        <p:spPr>
          <a:xfrm>
            <a:off x="3320143" y="2884714"/>
            <a:ext cx="337457" cy="9399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6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Benchmark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B0752288-998F-53EB-DB1F-CFEF2094D6D4}"/>
                  </a:ext>
                </a:extLst>
              </p:cNvPr>
              <p:cNvSpPr txBox="1"/>
              <p:nvPr/>
            </p:nvSpPr>
            <p:spPr>
              <a:xfrm>
                <a:off x="391887" y="2286000"/>
                <a:ext cx="4844142" cy="393192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/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solidFill>
                      <a:srgbClr val="FFFFFF"/>
                    </a:solidFill>
                  </a:rPr>
                  <a:t>Linee </a:t>
                </a:r>
                <a:r>
                  <a:rPr lang="en-US" sz="2200" dirty="0" err="1">
                    <a:solidFill>
                      <a:srgbClr val="FFFFFF"/>
                    </a:solidFill>
                  </a:rPr>
                  <a:t>tratteggiate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dirty="0">
                    <a:solidFill>
                      <a:srgbClr val="FFFFFF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en-US" sz="2200" b="1" dirty="0">
                    <a:solidFill>
                      <a:srgbClr val="FFFFFF"/>
                    </a:solidFill>
                    <a:sym typeface="Wingdings" panose="05000000000000000000" pitchFamily="2" charset="2"/>
                  </a:rPr>
                  <a:t>tempi</a:t>
                </a:r>
                <a:r>
                  <a:rPr lang="en-US" sz="2200" dirty="0">
                    <a:solidFill>
                      <a:srgbClr val="FFFFFF"/>
                    </a:solidFill>
                    <a:sym typeface="Wingdings" panose="05000000000000000000" pitchFamily="2" charset="2"/>
                  </a:rPr>
                  <a:t> solo </a:t>
                </a:r>
                <a:r>
                  <a:rPr lang="en-US" sz="2200" b="1" dirty="0" err="1">
                    <a:solidFill>
                      <a:srgbClr val="FFFFFF"/>
                    </a:solidFill>
                    <a:sym typeface="Wingdings" panose="05000000000000000000" pitchFamily="2" charset="2"/>
                  </a:rPr>
                  <a:t>stimati</a:t>
                </a:r>
                <a:endParaRPr lang="en-US" sz="2200" b="1" dirty="0">
                  <a:solidFill>
                    <a:srgbClr val="FFFFFF"/>
                  </a:solidFill>
                  <a:sym typeface="Wingdings" panose="05000000000000000000" pitchFamily="2" charset="2"/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endParaRPr lang="en-US" sz="2200" dirty="0">
                  <a:solidFill>
                    <a:srgbClr val="FFFFFF"/>
                  </a:solidFill>
                  <a:sym typeface="Wingdings" panose="05000000000000000000" pitchFamily="2" charset="2"/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2200" b="1" dirty="0">
                    <a:sym typeface="Wingdings" panose="05000000000000000000" pitchFamily="2" charset="2"/>
                  </a:rPr>
                  <a:t>dct2_naive</a:t>
                </a:r>
                <a:r>
                  <a:rPr lang="en-US" sz="2200" dirty="0">
                    <a:solidFill>
                      <a:srgbClr val="FFFFFF"/>
                    </a:solidFill>
                    <a:sym typeface="Wingdings" panose="05000000000000000000" pitchFamily="2" charset="2"/>
                  </a:rPr>
                  <a:t>: </a:t>
                </a:r>
                <a:r>
                  <a:rPr lang="en-US" sz="2200" dirty="0" err="1">
                    <a:solidFill>
                      <a:srgbClr val="FFFFFF"/>
                    </a:solidFill>
                    <a:sym typeface="Wingdings" panose="05000000000000000000" pitchFamily="2" charset="2"/>
                  </a:rPr>
                  <a:t>inutilizzabile</a:t>
                </a:r>
                <a:r>
                  <a:rPr lang="en-US" sz="2200" dirty="0">
                    <a:solidFill>
                      <a:srgbClr val="FFFFFF"/>
                    </a:solidFill>
                    <a:sym typeface="Wingdings" panose="05000000000000000000" pitchFamily="2" charset="2"/>
                  </a:rPr>
                  <a:t> per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𝑵</m:t>
                    </m:r>
                    <m:r>
                      <a:rPr lang="en-US" sz="20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𝟐𝟎𝟎</m:t>
                    </m:r>
                  </m:oMath>
                </a14:m>
                <a:endParaRPr lang="en-US" sz="2000" b="1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endParaRPr lang="en-US" sz="2200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2200" b="1" dirty="0"/>
                  <a:t>dct2_cpp </a:t>
                </a:r>
                <a:r>
                  <a:rPr lang="en-US" sz="2200" dirty="0">
                    <a:solidFill>
                      <a:srgbClr val="FFFFFF"/>
                    </a:solidFill>
                  </a:rPr>
                  <a:t>e </a:t>
                </a:r>
                <a:r>
                  <a:rPr lang="en-US" sz="2200" b="1" dirty="0"/>
                  <a:t>dct2_outer </a:t>
                </a:r>
                <a:r>
                  <a:rPr lang="en-US" sz="2200" dirty="0" err="1">
                    <a:solidFill>
                      <a:srgbClr val="FFFFFF"/>
                    </a:solidFill>
                  </a:rPr>
                  <a:t>paragonabili</a:t>
                </a:r>
                <a:endParaRPr lang="en-US" sz="2200" dirty="0">
                  <a:solidFill>
                    <a:srgbClr val="FFFFFF"/>
                  </a:solidFill>
                </a:endParaRPr>
              </a:p>
              <a:p>
                <a:pPr marL="742950" lvl="1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solidFill>
                      <a:srgbClr val="FFFFFF"/>
                    </a:solidFill>
                  </a:rPr>
                  <a:t>Tempi </a:t>
                </a:r>
                <a:r>
                  <a:rPr lang="en-US" sz="2200" dirty="0" err="1">
                    <a:solidFill>
                      <a:srgbClr val="FFFFFF"/>
                    </a:solidFill>
                  </a:rPr>
                  <a:t>accettabili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dirty="0" err="1">
                    <a:solidFill>
                      <a:srgbClr val="FFFFFF"/>
                    </a:solidFill>
                  </a:rPr>
                  <a:t>fino</a:t>
                </a:r>
                <a:r>
                  <a:rPr lang="en-US" sz="2200" dirty="0">
                    <a:solidFill>
                      <a:srgbClr val="FFFFFF"/>
                    </a:solidFill>
                  </a:rPr>
                  <a:t> a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0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𝟖𝟎𝟎</m:t>
                    </m:r>
                  </m:oMath>
                </a14:m>
                <a:endParaRPr lang="en-US" sz="2000" b="1" dirty="0">
                  <a:solidFill>
                    <a:srgbClr val="FFFFFF"/>
                  </a:solidFill>
                </a:endParaRPr>
              </a:p>
              <a:p>
                <a:pPr lvl="1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</a:pPr>
                <a:endParaRPr lang="en-US" sz="2200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2200" b="1" dirty="0"/>
                  <a:t>dct2_outer_no_call</a:t>
                </a:r>
                <a:r>
                  <a:rPr lang="en-US" sz="2200" b="1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dirty="0" err="1">
                    <a:solidFill>
                      <a:srgbClr val="FFFFFF"/>
                    </a:solidFill>
                  </a:rPr>
                  <a:t>utilizzabile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dirty="0" err="1">
                    <a:solidFill>
                      <a:srgbClr val="FFFFFF"/>
                    </a:solidFill>
                  </a:rPr>
                  <a:t>fino</a:t>
                </a:r>
                <a:r>
                  <a:rPr lang="en-US" sz="2200" dirty="0">
                    <a:solidFill>
                      <a:srgbClr val="FFFFFF"/>
                    </a:solidFill>
                  </a:rPr>
                  <a:t> a </a:t>
                </a:r>
                <a:endParaRPr lang="it-IT" sz="220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0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𝟔𝟒𝟎𝟎</m:t>
                    </m:r>
                    <m:r>
                      <a:rPr lang="it-IT" sz="20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FFFFFF"/>
                  </a:solidFill>
                </a:endParaRPr>
              </a:p>
              <a:p>
                <a:pPr marL="742950" lvl="1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2200" dirty="0" err="1">
                    <a:solidFill>
                      <a:srgbClr val="FFFFFF"/>
                    </a:solidFill>
                  </a:rPr>
                  <a:t>Andamento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dirty="0" err="1">
                    <a:solidFill>
                      <a:srgbClr val="FFFFFF"/>
                    </a:solidFill>
                  </a:rPr>
                  <a:t>irregolare</a:t>
                </a:r>
                <a:endParaRPr lang="en-US" sz="2200" dirty="0">
                  <a:solidFill>
                    <a:srgbClr val="FFFFFF"/>
                  </a:solidFill>
                </a:endParaRPr>
              </a:p>
              <a:p>
                <a:pPr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</a:pPr>
                <a:endParaRPr lang="en-US" sz="2000" b="1" dirty="0">
                  <a:solidFill>
                    <a:srgbClr val="FFFFFF"/>
                  </a:solidFill>
                </a:endParaRPr>
              </a:p>
              <a:p>
                <a:pPr marL="800100" lvl="1" indent="-34290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endParaRPr lang="en-US" sz="2000" b="1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endParaRPr lang="en-US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B0752288-998F-53EB-DB1F-CFEF2094D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7" y="2286000"/>
                <a:ext cx="4844142" cy="3931920"/>
              </a:xfrm>
              <a:prstGeom prst="rect">
                <a:avLst/>
              </a:prstGeom>
              <a:blipFill>
                <a:blip r:embed="rId3"/>
                <a:stretch>
                  <a:fillRect l="-2264" t="-2016" r="-2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3B00D345-02FD-CC29-F91B-303B7B842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6414300" y="1622643"/>
            <a:ext cx="4753571" cy="361271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67C8E10-F1B1-2BA2-F3D9-A492993702CB}"/>
              </a:ext>
            </a:extLst>
          </p:cNvPr>
          <p:cNvSpPr txBox="1"/>
          <p:nvPr/>
        </p:nvSpPr>
        <p:spPr>
          <a:xfrm>
            <a:off x="6197456" y="5424045"/>
            <a:ext cx="560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Scala logaritmica applicata sia su ascisse che su ordinate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Parte 2 – compressione di immagini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116270"/>
              </p:ext>
            </p:extLst>
          </p:nvPr>
        </p:nvGraphicFramePr>
        <p:xfrm>
          <a:off x="4917440" y="955040"/>
          <a:ext cx="7142480" cy="4920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249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compressione</a:t>
            </a:r>
            <a:r>
              <a:rPr lang="en-US" dirty="0"/>
              <a:t> - 1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B0752288-998F-53EB-DB1F-CFEF2094D6D4}"/>
                  </a:ext>
                </a:extLst>
              </p:cNvPr>
              <p:cNvSpPr txBox="1"/>
              <p:nvPr/>
            </p:nvSpPr>
            <p:spPr>
              <a:xfrm>
                <a:off x="1024128" y="2286000"/>
                <a:ext cx="3504329" cy="402336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/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en-US" sz="2000" b="1" dirty="0"/>
                  <a:t>Parametri</a:t>
                </a:r>
                <a:endParaRPr lang="en-US" b="1" dirty="0"/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dimensione</a:t>
                </a:r>
                <a:r>
                  <a:rPr lang="en-US" dirty="0"/>
                  <a:t> </a:t>
                </a:r>
                <a:r>
                  <a:rPr lang="en-US" dirty="0" err="1"/>
                  <a:t>dei</a:t>
                </a:r>
                <a:r>
                  <a:rPr lang="en-US" dirty="0"/>
                  <a:t> </a:t>
                </a:r>
                <a:r>
                  <a:rPr lang="en-US" dirty="0" err="1"/>
                  <a:t>blocchi</a:t>
                </a:r>
                <a:endParaRPr lang="en-US" dirty="0"/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𝐝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,  0≤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: prima </a:t>
                </a:r>
                <a:r>
                  <a:rPr lang="en-US" dirty="0" err="1"/>
                  <a:t>antidiagonale</a:t>
                </a:r>
                <a:r>
                  <a:rPr lang="en-US" dirty="0"/>
                  <a:t> </a:t>
                </a:r>
                <a:r>
                  <a:rPr lang="en-US" dirty="0" err="1"/>
                  <a:t>delle</a:t>
                </a:r>
                <a:r>
                  <a:rPr lang="en-US" dirty="0"/>
                  <a:t> </a:t>
                </a:r>
                <a:r>
                  <a:rPr lang="en-US" dirty="0" err="1"/>
                  <a:t>frequenze</a:t>
                </a:r>
                <a:r>
                  <a:rPr lang="en-US" dirty="0"/>
                  <a:t> da </a:t>
                </a:r>
                <a:r>
                  <a:rPr lang="en-US" dirty="0" err="1"/>
                  <a:t>eliminare</a:t>
                </a:r>
                <a:r>
                  <a:rPr lang="en-US" dirty="0"/>
                  <a:t> </a:t>
                </a: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en-US" dirty="0" err="1"/>
                  <a:t>Blocchi</a:t>
                </a:r>
                <a:r>
                  <a:rPr lang="en-US" dirty="0"/>
                  <a:t> </a:t>
                </a:r>
                <a:r>
                  <a:rPr lang="en-US" dirty="0" err="1"/>
                  <a:t>compressi</a:t>
                </a:r>
                <a:r>
                  <a:rPr lang="en-US" dirty="0"/>
                  <a:t> </a:t>
                </a:r>
                <a:r>
                  <a:rPr lang="en-US" dirty="0" err="1"/>
                  <a:t>linearizzati</a:t>
                </a:r>
                <a:r>
                  <a:rPr lang="en-US" dirty="0"/>
                  <a:t> come un </a:t>
                </a:r>
                <a:r>
                  <a:rPr lang="en-US" dirty="0" err="1"/>
                  <a:t>vettore</a:t>
                </a:r>
                <a:r>
                  <a:rPr lang="en-US" dirty="0"/>
                  <a:t> </a:t>
                </a:r>
                <a:r>
                  <a:rPr lang="en-US" dirty="0" err="1"/>
                  <a:t>unidimensionale</a:t>
                </a:r>
                <a:endParaRPr lang="en-US" dirty="0"/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endParaRPr lang="en-US" b="1" dirty="0">
                  <a:sym typeface="Wingdings" panose="05000000000000000000" pitchFamily="2" charset="2"/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endParaRPr lang="en-US" b="1" dirty="0">
                  <a:sym typeface="Wingdings" panose="05000000000000000000" pitchFamily="2" charset="2"/>
                </a:endParaRPr>
              </a:p>
              <a:p>
                <a:pPr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</a:pPr>
                <a:endParaRPr lang="en-US" b="1" dirty="0"/>
              </a:p>
              <a:p>
                <a:pPr marL="800100" lvl="1" indent="-34290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endParaRPr lang="en-US" b="1" dirty="0"/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B0752288-998F-53EB-DB1F-CFEF2094D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8" y="2286000"/>
                <a:ext cx="3504329" cy="4023360"/>
              </a:xfrm>
              <a:prstGeom prst="rect">
                <a:avLst/>
              </a:prstGeom>
              <a:blipFill>
                <a:blip r:embed="rId3"/>
                <a:stretch>
                  <a:fillRect l="-2783" t="-1515" r="-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3B00D345-02FD-CC29-F91B-303B7B842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5123464" y="2769100"/>
            <a:ext cx="6593272" cy="113733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EB9C835-61FB-63B2-155A-5ABB67B37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2437" y="4873011"/>
            <a:ext cx="5587498" cy="7403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6E48771-5251-55AA-3D39-4EA0902EFD6E}"/>
                  </a:ext>
                </a:extLst>
              </p:cNvPr>
              <p:cNvSpPr txBox="1"/>
              <p:nvPr/>
            </p:nvSpPr>
            <p:spPr>
              <a:xfrm>
                <a:off x="6172782" y="4297680"/>
                <a:ext cx="464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Numero di entrate da mantenere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6E48771-5251-55AA-3D39-4EA0902EF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782" y="4297680"/>
                <a:ext cx="4648200" cy="369332"/>
              </a:xfrm>
              <a:prstGeom prst="rect">
                <a:avLst/>
              </a:prstGeom>
              <a:blipFill>
                <a:blip r:embed="rId6"/>
                <a:stretch>
                  <a:fillRect l="-118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B26ED101-F465-A20C-1F08-33B010396C9E}"/>
                  </a:ext>
                </a:extLst>
              </p:cNvPr>
              <p:cNvSpPr txBox="1"/>
              <p:nvPr/>
            </p:nvSpPr>
            <p:spPr>
              <a:xfrm>
                <a:off x="5802086" y="2156146"/>
                <a:ext cx="464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Linerizzazione di un blocco per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B26ED101-F465-A20C-1F08-33B010396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086" y="2156146"/>
                <a:ext cx="4648200" cy="369332"/>
              </a:xfrm>
              <a:prstGeom prst="rect">
                <a:avLst/>
              </a:prstGeom>
              <a:blipFill>
                <a:blip r:embed="rId7"/>
                <a:stretch>
                  <a:fillRect l="-118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257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738</TotalTime>
  <Words>537</Words>
  <Application>Microsoft Office PowerPoint</Application>
  <PresentationFormat>Widescreen</PresentationFormat>
  <Paragraphs>123</Paragraphs>
  <Slides>13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Calibri</vt:lpstr>
      <vt:lpstr>Cambria Math</vt:lpstr>
      <vt:lpstr>Tw Cen MT</vt:lpstr>
      <vt:lpstr>Tw Cen MT Condensed</vt:lpstr>
      <vt:lpstr>Wingdings</vt:lpstr>
      <vt:lpstr>Wingdings 3</vt:lpstr>
      <vt:lpstr>Integrale</vt:lpstr>
      <vt:lpstr>Metodi del calcolo scientifico – compressione di immagini con dct</vt:lpstr>
      <vt:lpstr>Parte 1 – dct2 benchmark</vt:lpstr>
      <vt:lpstr>Libreria utilizzata  </vt:lpstr>
      <vt:lpstr>Implementazione – dct_naive</vt:lpstr>
      <vt:lpstr>Implementazione – dct_outer</vt:lpstr>
      <vt:lpstr>Implementazione – dct2</vt:lpstr>
      <vt:lpstr>Benchmark</vt:lpstr>
      <vt:lpstr>Parte 2 – compressione di immagini</vt:lpstr>
      <vt:lpstr> compressione - 1</vt:lpstr>
      <vt:lpstr>Compressione – 2 </vt:lpstr>
      <vt:lpstr>Architettura di sistema</vt:lpstr>
      <vt:lpstr>Esperimenti – Scala di grigi</vt:lpstr>
      <vt:lpstr> Esperimenti – RGB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m.volpato4@campus.unimib.it</dc:creator>
  <cp:lastModifiedBy>m.volpato4@campus.unimib.it</cp:lastModifiedBy>
  <cp:revision>27</cp:revision>
  <dcterms:created xsi:type="dcterms:W3CDTF">2024-06-11T14:39:07Z</dcterms:created>
  <dcterms:modified xsi:type="dcterms:W3CDTF">2024-06-21T09:25:56Z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