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8" r:id="rId7"/>
    <p:sldId id="279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360198-1FEC-0585-E684-68BD1D9A1352}" name="m.volpato4@campus.unimib.it" initials="MV" userId="S::m.volpato4@campus.unimib.it::d05de400-4c82-4cb6-9335-8c087c6938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3200" b="1" cap="none" dirty="0"/>
            <a:t>Studio</a:t>
          </a:r>
          <a:r>
            <a:rPr lang="it-IT" sz="3200" b="0" cap="none" dirty="0"/>
            <a:t> di varie implementazioni della </a:t>
          </a:r>
          <a:r>
            <a:rPr lang="it-IT" sz="3200" b="1" cap="none" dirty="0"/>
            <a:t>DCT2</a:t>
          </a:r>
          <a:endParaRPr lang="en-US" sz="32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9225C73-1633-42F1-AB3B-7CB183E5F8B8}">
          <dgm:prSet custT="1"/>
          <dgm:spPr/>
          <dgm:t>
            <a:bodyPr/>
            <a:lstStyle/>
            <a:p>
              <a:pPr>
                <a:defRPr cap="all"/>
              </a:pPr>
              <a:r>
                <a:rPr lang="it-IT" sz="3200" b="1" cap="none" dirty="0"/>
                <a:t>Benchmark</a:t>
              </a:r>
              <a:r>
                <a:rPr lang="it-IT" sz="3200" cap="none" dirty="0"/>
                <a:t> su matrici </a:t>
              </a:r>
              <a14:m>
                <m:oMath xmlns:m="http://schemas.openxmlformats.org/officeDocument/2006/math"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𝑁</m:t>
                  </m:r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×</m:t>
                  </m:r>
                  <m:r>
                    <a:rPr lang="it-IT" sz="3000" b="0" i="1" cap="none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n-US" sz="3000" cap="none" dirty="0"/>
                <a:t> </a:t>
              </a:r>
              <a:r>
                <a:rPr lang="en-US" sz="3200" cap="none" dirty="0"/>
                <a:t>di </a:t>
              </a:r>
              <a:r>
                <a:rPr lang="en-US" sz="3200" cap="none" dirty="0" err="1"/>
                <a:t>dimensione</a:t>
              </a:r>
              <a:r>
                <a:rPr lang="en-US" sz="3200" cap="none" dirty="0"/>
                <a:t> </a:t>
              </a:r>
              <a:r>
                <a:rPr lang="en-US" sz="3200" cap="none" dirty="0" err="1"/>
                <a:t>crescente</a:t>
              </a:r>
              <a:endParaRPr lang="en-US" sz="3200" cap="none" dirty="0"/>
            </a:p>
          </dgm:t>
        </dgm:pt>
      </mc:Choice>
      <mc:Fallback>
        <dgm:pt modelId="{49225C73-1633-42F1-AB3B-7CB183E5F8B8}">
          <dgm:prSet custT="1"/>
          <dgm:spPr/>
          <dgm:t>
            <a:bodyPr/>
            <a:lstStyle/>
            <a:p>
              <a:pPr>
                <a:defRPr cap="all"/>
              </a:pPr>
              <a:r>
                <a:rPr lang="it-IT" sz="3200" b="1" cap="none" dirty="0"/>
                <a:t>Benchmark</a:t>
              </a:r>
              <a:r>
                <a:rPr lang="it-IT" sz="3200" cap="none" dirty="0"/>
                <a:t> su matrici </a:t>
              </a:r>
              <a:r>
                <a:rPr lang="it-IT" sz="3000" b="0" i="0" cap="none">
                  <a:latin typeface="Cambria Math" panose="02040503050406030204" pitchFamily="18" charset="0"/>
                </a:rPr>
                <a:t>𝑁×𝑁</a:t>
              </a:r>
              <a:r>
                <a:rPr lang="en-US" sz="3000" cap="none" dirty="0"/>
                <a:t> </a:t>
              </a:r>
              <a:r>
                <a:rPr lang="en-US" sz="3200" cap="none" dirty="0"/>
                <a:t>di </a:t>
              </a:r>
              <a:r>
                <a:rPr lang="en-US" sz="3200" cap="none" dirty="0" err="1"/>
                <a:t>dimensione</a:t>
              </a:r>
              <a:r>
                <a:rPr lang="en-US" sz="3200" cap="none" dirty="0"/>
                <a:t> </a:t>
              </a:r>
              <a:r>
                <a:rPr lang="en-US" sz="3200" cap="none" dirty="0" err="1"/>
                <a:t>crescente</a:t>
              </a:r>
              <a:endParaRPr lang="en-US" sz="3200" cap="none" dirty="0"/>
            </a:p>
          </dgm:t>
        </dgm:pt>
      </mc:Fallback>
    </mc:AlternateConten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Valori delle entrate tra 0 e 255 (scenario applicativo </a:t>
          </a:r>
          <a:r>
            <a:rPr lang="it-IT" sz="3200" cap="none" dirty="0" err="1"/>
            <a:t>realisitico</a:t>
          </a:r>
          <a:r>
            <a:rPr lang="it-IT" sz="3200" cap="none" dirty="0"/>
            <a:t>)</a:t>
          </a:r>
          <a:endParaRPr lang="en-US" sz="3200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it-IT" sz="3200" b="1" cap="none" dirty="0"/>
            <a:t>Studio</a:t>
          </a:r>
          <a:r>
            <a:rPr lang="it-IT" sz="3200" b="0" cap="none" dirty="0"/>
            <a:t> di varie implementazioni della </a:t>
          </a:r>
          <a:r>
            <a:rPr lang="it-IT" sz="3200" b="1" cap="none" dirty="0"/>
            <a:t>DCT2</a:t>
          </a:r>
          <a:endParaRPr lang="en-US" sz="3200" b="1" cap="none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>
        <a:blipFill>
          <a:blip xmlns:r="http://schemas.openxmlformats.org/officeDocument/2006/relationships" r:embed="rId1"/>
          <a:stretch>
            <a:fillRect l="-596" b="-98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defRPr cap="all"/>
          </a:pPr>
          <a:r>
            <a:rPr lang="it-IT" sz="3200" cap="none" dirty="0"/>
            <a:t>Valori delle entrate tra 0 e 255 (scenario applicativo </a:t>
          </a:r>
          <a:r>
            <a:rPr lang="it-IT" sz="3200" cap="none" dirty="0" err="1"/>
            <a:t>realisitico</a:t>
          </a:r>
          <a:r>
            <a:rPr lang="it-IT" sz="3200" cap="none" dirty="0"/>
            <a:t>)</a:t>
          </a:r>
          <a:endParaRPr lang="en-US" sz="3200" cap="none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EC5314F-2399-4DC7-A465-CB70718D7653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A4E91924-3FDF-4924-947E-49A57CFEFAF5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39573C-D035-446C-A6B2-B173E6828DB1}" type="pres">
      <dgm:prSet presAssocID="{5B62599A-5C9B-48E7-896E-EA782AC60C8B}" presName="spacer" presStyleCnt="0"/>
      <dgm:spPr/>
    </dgm:pt>
    <dgm:pt modelId="{E311D735-4861-4890-9655-AA7EF803377B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12E2C-7220-4A73-AA82-9DB2FD5A7FD1}" type="pres">
      <dgm:prSet presAssocID="{9646853A-8964-4519-A5B1-0B7D18B2983D}" presName="spacer" presStyleCnt="0"/>
      <dgm:spPr/>
    </dgm:pt>
    <dgm:pt modelId="{C7F45DDB-4C20-40F3-9B82-BC51928B3673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0848D28-CCA0-4D1B-8153-BFB8172802FA}" type="presOf" srcId="{01A66772-F185-4D58-B8BB-E9370D7A7A2B}" destId="{BEC5314F-2399-4DC7-A465-CB70718D7653}" srcOrd="0" destOrd="0" presId="urn:microsoft.com/office/officeart/2005/8/layout/vList2"/>
    <dgm:cxn modelId="{4DE8DA2A-4AC7-4134-929D-A64099897B37}" type="presOf" srcId="{40FC4FFE-8987-4A26-B7F4-8A516F18ADAE}" destId="{A4E91924-3FDF-4924-947E-49A57CFEFAF5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C834C4F-D1E5-4059-85CE-7A09C030AA33}" type="presOf" srcId="{1C383F32-22E8-4F62-A3E0-BDC3D5F48992}" destId="{C7F45DDB-4C20-40F3-9B82-BC51928B3673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E4A7DAC-4C40-438E-BFF8-DB6052B888F3}" type="presOf" srcId="{49225C73-1633-42F1-AB3B-7CB183E5F8B8}" destId="{E311D735-4861-4890-9655-AA7EF803377B}" srcOrd="0" destOrd="0" presId="urn:microsoft.com/office/officeart/2005/8/layout/vList2"/>
    <dgm:cxn modelId="{6750CEA6-DADE-47EF-B169-0549E9F77AC2}" type="presParOf" srcId="{BEC5314F-2399-4DC7-A465-CB70718D7653}" destId="{A4E91924-3FDF-4924-947E-49A57CFEFAF5}" srcOrd="0" destOrd="0" presId="urn:microsoft.com/office/officeart/2005/8/layout/vList2"/>
    <dgm:cxn modelId="{AB71547D-B4F7-40B3-A56F-8C7B172B41ED}" type="presParOf" srcId="{BEC5314F-2399-4DC7-A465-CB70718D7653}" destId="{4E39573C-D035-446C-A6B2-B173E6828DB1}" srcOrd="1" destOrd="0" presId="urn:microsoft.com/office/officeart/2005/8/layout/vList2"/>
    <dgm:cxn modelId="{528A69FB-6ACD-46E2-B8BF-AE2434E9EE02}" type="presParOf" srcId="{BEC5314F-2399-4DC7-A465-CB70718D7653}" destId="{E311D735-4861-4890-9655-AA7EF803377B}" srcOrd="2" destOrd="0" presId="urn:microsoft.com/office/officeart/2005/8/layout/vList2"/>
    <dgm:cxn modelId="{F2FF95A1-DFBD-4738-80CD-32738BC39C32}" type="presParOf" srcId="{BEC5314F-2399-4DC7-A465-CB70718D7653}" destId="{D6E12E2C-7220-4A73-AA82-9DB2FD5A7FD1}" srcOrd="3" destOrd="0" presId="urn:microsoft.com/office/officeart/2005/8/layout/vList2"/>
    <dgm:cxn modelId="{CA147E76-9FBE-481B-816D-72125AFE63EC}" type="presParOf" srcId="{BEC5314F-2399-4DC7-A465-CB70718D7653}" destId="{C7F45DDB-4C20-40F3-9B82-BC51928B3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91924-3FDF-4924-947E-49A57CFEFAF5}">
      <dsp:nvSpPr>
        <dsp:cNvPr id="0" name=""/>
        <dsp:cNvSpPr/>
      </dsp:nvSpPr>
      <dsp:spPr>
        <a:xfrm>
          <a:off x="0" y="447748"/>
          <a:ext cx="714248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1" kern="1200" cap="none" dirty="0"/>
            <a:t>Studio</a:t>
          </a:r>
          <a:r>
            <a:rPr lang="it-IT" sz="3200" b="0" kern="1200" cap="none" dirty="0"/>
            <a:t> di varie implementazioni della </a:t>
          </a:r>
          <a:r>
            <a:rPr lang="it-IT" sz="3200" b="1" kern="1200" cap="none" dirty="0"/>
            <a:t>DCT2</a:t>
          </a:r>
          <a:endParaRPr lang="en-US" sz="3200" b="1" kern="1200" cap="none" dirty="0"/>
        </a:p>
      </dsp:txBody>
      <dsp:txXfrm>
        <a:off x="59399" y="507147"/>
        <a:ext cx="7023682" cy="1098002"/>
      </dsp:txXfrm>
    </dsp:sp>
    <dsp:sp modelId="{E311D735-4861-4890-9655-AA7EF803377B}">
      <dsp:nvSpPr>
        <dsp:cNvPr id="0" name=""/>
        <dsp:cNvSpPr/>
      </dsp:nvSpPr>
      <dsp:spPr>
        <a:xfrm>
          <a:off x="0" y="1851749"/>
          <a:ext cx="7142480" cy="1216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b="1" kern="1200" cap="none" dirty="0"/>
            <a:t>Benchmark</a:t>
          </a:r>
          <a:r>
            <a:rPr lang="it-IT" sz="3200" kern="1200" cap="none" dirty="0"/>
            <a:t> su matrici </a:t>
          </a:r>
          <a14:m xmlns:a14="http://schemas.microsoft.com/office/drawing/2010/main">
            <m:oMath xmlns:m="http://schemas.openxmlformats.org/officeDocument/2006/math">
              <m:r>
                <a:rPr lang="it-IT" sz="3000" b="0" i="1" kern="1200" cap="none" smtClean="0">
                  <a:latin typeface="Cambria Math" panose="02040503050406030204" pitchFamily="18" charset="0"/>
                </a:rPr>
                <m:t>𝑁</m:t>
              </m:r>
              <m:r>
                <a:rPr lang="it-IT" sz="3000" b="0" i="1" kern="1200" cap="none" smtClean="0">
                  <a:latin typeface="Cambria Math" panose="02040503050406030204" pitchFamily="18" charset="0"/>
                </a:rPr>
                <m:t>×</m:t>
              </m:r>
              <m:r>
                <a:rPr lang="it-IT" sz="3000" b="0" i="1" kern="1200" cap="none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en-US" sz="3000" kern="1200" cap="none" dirty="0"/>
            <a:t> </a:t>
          </a:r>
          <a:r>
            <a:rPr lang="en-US" sz="3200" kern="1200" cap="none" dirty="0"/>
            <a:t>di </a:t>
          </a:r>
          <a:r>
            <a:rPr lang="en-US" sz="3200" kern="1200" cap="none" dirty="0" err="1"/>
            <a:t>dimensione</a:t>
          </a:r>
          <a:r>
            <a:rPr lang="en-US" sz="3200" kern="1200" cap="none" dirty="0"/>
            <a:t> </a:t>
          </a:r>
          <a:r>
            <a:rPr lang="en-US" sz="3200" kern="1200" cap="none" dirty="0" err="1"/>
            <a:t>crescente</a:t>
          </a:r>
          <a:endParaRPr lang="en-US" sz="3200" kern="1200" cap="none" dirty="0"/>
        </a:p>
      </dsp:txBody>
      <dsp:txXfrm>
        <a:off x="59399" y="1911148"/>
        <a:ext cx="7023682" cy="1098002"/>
      </dsp:txXfrm>
    </dsp:sp>
    <dsp:sp modelId="{C7F45DDB-4C20-40F3-9B82-BC51928B3673}">
      <dsp:nvSpPr>
        <dsp:cNvPr id="0" name=""/>
        <dsp:cNvSpPr/>
      </dsp:nvSpPr>
      <dsp:spPr>
        <a:xfrm>
          <a:off x="0" y="3255749"/>
          <a:ext cx="7142480" cy="1216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 cap="none" dirty="0"/>
            <a:t>Valori delle entrate tra 0 e 255 (scenario applicativo </a:t>
          </a:r>
          <a:r>
            <a:rPr lang="it-IT" sz="3200" kern="1200" cap="none" dirty="0" err="1"/>
            <a:t>realisitico</a:t>
          </a:r>
          <a:r>
            <a:rPr lang="it-IT" sz="3200" kern="1200" cap="none" dirty="0"/>
            <a:t>)</a:t>
          </a:r>
          <a:endParaRPr lang="en-US" sz="3200" kern="1200" cap="none" dirty="0"/>
        </a:p>
      </dsp:txBody>
      <dsp:txXfrm>
        <a:off x="59399" y="3315148"/>
        <a:ext cx="702368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8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8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720" y="3156859"/>
            <a:ext cx="8097519" cy="1363080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Metodi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calcolo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scientifico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compressione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immagini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dct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68676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Volpato Mattia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866316</a:t>
            </a:r>
          </a:p>
          <a:p>
            <a:r>
              <a:rPr lang="en-US" dirty="0">
                <a:solidFill>
                  <a:srgbClr val="FFFFFF"/>
                </a:solidFill>
              </a:rPr>
              <a:t>Andreotti Stefano				</a:t>
            </a:r>
            <a:r>
              <a:rPr lang="en-US" dirty="0" err="1">
                <a:solidFill>
                  <a:srgbClr val="FFFFFF"/>
                </a:solidFill>
              </a:rPr>
              <a:t>Matricola</a:t>
            </a:r>
            <a:r>
              <a:rPr lang="en-US" dirty="0">
                <a:solidFill>
                  <a:srgbClr val="FFFFFF"/>
                </a:solidFill>
              </a:rPr>
              <a:t> 851596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Parte 1 – dct2 benchmark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028272"/>
                  </p:ext>
                </p:extLst>
              </p:nvPr>
            </p:nvGraphicFramePr>
            <p:xfrm>
              <a:off x="4917440" y="955040"/>
              <a:ext cx="7142480" cy="49202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2" descr="SmartArt graphic placeholder">
                <a:extLst>
                  <a:ext uri="{FF2B5EF4-FFF2-40B4-BE49-F238E27FC236}">
                    <a16:creationId xmlns:a16="http://schemas.microsoft.com/office/drawing/2014/main" id="{91DB1382-7276-49FA-9632-38D558F457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3028272"/>
                  </p:ext>
                </p:extLst>
              </p:nvPr>
            </p:nvGraphicFramePr>
            <p:xfrm>
              <a:off x="4917440" y="955040"/>
              <a:ext cx="7142480" cy="49202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54838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5400" dirty="0" err="1"/>
              <a:t>Libreria</a:t>
            </a:r>
            <a:r>
              <a:rPr lang="en-US" sz="5400" dirty="0"/>
              <a:t> </a:t>
            </a:r>
            <a:r>
              <a:rPr lang="en-US" sz="5400" dirty="0" err="1"/>
              <a:t>utilizzata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pic>
        <p:nvPicPr>
          <p:cNvPr id="28" name="Graphic 27" descr="Libri">
            <a:extLst>
              <a:ext uri="{FF2B5EF4-FFF2-40B4-BE49-F238E27FC236}">
                <a16:creationId xmlns:a16="http://schemas.microsoft.com/office/drawing/2014/main" id="{5FE285C9-1F66-38A7-D1AB-FCC09B36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949" y="484632"/>
            <a:ext cx="3511948" cy="351194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A2A9E12-DEEB-760B-DC97-EFB50419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15" y="5399453"/>
            <a:ext cx="7237101" cy="416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4D06DDD6-9042-E0D6-4EF9-6EF81956D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728" y="2286000"/>
                <a:ext cx="5740739" cy="2487169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/>
                  <a:t>Python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i="1" dirty="0" err="1"/>
                  <a:t>scipy.fftpack</a:t>
                </a:r>
                <a:endParaRPr lang="en-US" b="1" i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i="1" dirty="0" err="1"/>
                  <a:t>Versione</a:t>
                </a:r>
                <a:r>
                  <a:rPr lang="en-US" dirty="0"/>
                  <a:t> </a:t>
                </a:r>
                <a:r>
                  <a:rPr lang="en-US" i="1" dirty="0"/>
                  <a:t>fast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4D06DDD6-9042-E0D6-4EF9-6EF81956D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728" y="2286000"/>
                <a:ext cx="5740739" cy="2487169"/>
              </a:xfrm>
              <a:blipFill>
                <a:blip r:embed="rId5"/>
                <a:stretch>
                  <a:fillRect l="-191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Implementazione</a:t>
            </a:r>
            <a:r>
              <a:rPr lang="en-US" dirty="0"/>
              <a:t> – </a:t>
            </a:r>
            <a:r>
              <a:rPr lang="en-US" dirty="0" err="1"/>
              <a:t>dct_naive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688996"/>
            <a:ext cx="5867061" cy="30802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8021489" y="585216"/>
                <a:ext cx="3952797" cy="5586984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FFFFFF"/>
                    </a:solidFill>
                  </a:rPr>
                  <a:t>Python </a:t>
                </a:r>
                <a:r>
                  <a:rPr lang="en-US" sz="2200" dirty="0">
                    <a:solidFill>
                      <a:srgbClr val="FFFFFF"/>
                    </a:solidFill>
                  </a:rPr>
                  <a:t>(e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C++</a:t>
                </a:r>
                <a:r>
                  <a:rPr lang="en-US" sz="2200" dirty="0">
                    <a:solidFill>
                      <a:srgbClr val="FFFFFF"/>
                    </a:solidFill>
                  </a:rPr>
                  <a:t>)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Utilizzo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di due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cicli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i="1" dirty="0">
                    <a:solidFill>
                      <a:srgbClr val="FFFFFF"/>
                    </a:solidFill>
                  </a:rPr>
                  <a:t>for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innestati</a:t>
                </a: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489" y="585216"/>
                <a:ext cx="3952797" cy="5586984"/>
              </a:xfrm>
              <a:prstGeom prst="rect">
                <a:avLst/>
              </a:prstGeom>
              <a:blipFill>
                <a:blip r:embed="rId4"/>
                <a:stretch>
                  <a:fillRect l="-2932" r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80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Implementazione – dct_outer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24128" y="2836998"/>
            <a:ext cx="5867061" cy="27842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7717971" y="585216"/>
                <a:ext cx="4386943" cy="5586984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FFFFFF"/>
                    </a:solidFill>
                  </a:rPr>
                  <a:t>Python</a:t>
                </a: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0" dirty="0">
                    <a:solidFill>
                      <a:srgbClr val="FFFFFF"/>
                    </a:solidFill>
                  </a:rPr>
                  <a:t>Utilizza: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il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prodotto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esterno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vettori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>
                    <a:solidFill>
                      <a:srgbClr val="FFFFFF"/>
                    </a:solidFill>
                  </a:rPr>
                  <a:t>per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pre-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computare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endParaRPr lang="it-IT" sz="2200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i="1" dirty="0">
                    <a:solidFill>
                      <a:srgbClr val="FFFFFF"/>
                    </a:solidFill>
                  </a:rPr>
                  <a:t>il </a:t>
                </a:r>
                <a:r>
                  <a:rPr lang="en-US" sz="2200" b="1" i="1" dirty="0" err="1">
                    <a:solidFill>
                      <a:srgbClr val="FFFFFF"/>
                    </a:solidFill>
                  </a:rPr>
                  <a:t>prodotto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rgbClr val="FFFFFF"/>
                    </a:solidFill>
                  </a:rPr>
                  <a:t>matrice-vettore</a:t>
                </a: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71" y="585216"/>
                <a:ext cx="4386943" cy="5586984"/>
              </a:xfrm>
              <a:prstGeom prst="rect">
                <a:avLst/>
              </a:prstGeom>
              <a:blipFill>
                <a:blip r:embed="rId4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6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Implementazione</a:t>
            </a:r>
            <a:r>
              <a:rPr lang="en-US" dirty="0"/>
              <a:t> – dct2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3694" y="2084832"/>
            <a:ext cx="6982506" cy="7998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7717971" y="1001486"/>
                <a:ext cx="4386943" cy="5290456"/>
              </a:xfrm>
              <a:prstGeom prst="rect">
                <a:avLst/>
              </a:prstGeom>
            </p:spPr>
            <p:txBody>
              <a:bodyPr vert="horz" lIns="45720" tIns="45720" rIns="45720" bIns="45720" rtlCol="0" anchor="ctr">
                <a:normAutofit lnSpcReduction="10000"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Applicazione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delle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varie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implementazioni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della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i="1" dirty="0">
                    <a:solidFill>
                      <a:srgbClr val="FFFFFF"/>
                    </a:solidFill>
                  </a:rPr>
                  <a:t>DCT</a:t>
                </a:r>
                <a:r>
                  <a:rPr lang="en-US" sz="2200" dirty="0">
                    <a:solidFill>
                      <a:srgbClr val="FFFFFF"/>
                    </a:solidFill>
                  </a:rPr>
                  <a:t>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righe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e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colonne</a:t>
                </a: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i="1" dirty="0"/>
                  <a:t>dct2_outer_no_call</a:t>
                </a:r>
                <a:r>
                  <a:rPr lang="en-US" sz="2200" dirty="0">
                    <a:solidFill>
                      <a:srgbClr val="FFFFFF"/>
                    </a:solidFill>
                  </a:rPr>
                  <a:t>: 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stessa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idea di </a:t>
                </a:r>
                <a:r>
                  <a:rPr lang="en-US" sz="2200" b="1" i="1" dirty="0"/>
                  <a:t>dct2_outer</a:t>
                </a:r>
                <a:endParaRPr lang="en-US" sz="2200" b="1" i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sfrutta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le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operazioni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vettori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sia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righe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che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per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colonne</a:t>
                </a:r>
                <a:r>
                  <a:rPr lang="en-US" sz="2200" dirty="0">
                    <a:solidFill>
                      <a:srgbClr val="FFFFFF"/>
                    </a:solidFill>
                  </a:rPr>
                  <a:t>,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evitando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qualsiasi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ciclo</a:t>
                </a: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>
                    <a:solidFill>
                      <a:srgbClr val="FFFFFF"/>
                    </a:solidFill>
                  </a:rPr>
                  <a:t> (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prodotto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vettori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FFFF"/>
                    </a:solidFill>
                  </a:rPr>
                  <a:t>ottimizzato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)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71" y="1001486"/>
                <a:ext cx="4386943" cy="5290456"/>
              </a:xfrm>
              <a:prstGeom prst="rect">
                <a:avLst/>
              </a:prstGeom>
              <a:blipFill>
                <a:blip r:embed="rId4"/>
                <a:stretch>
                  <a:fillRect l="-250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250CD2D-5583-313F-2D4A-B5B140BF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76" y="3785689"/>
            <a:ext cx="7200480" cy="2271293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348A981-A9DB-4A84-A264-656AECFC10DB}"/>
              </a:ext>
            </a:extLst>
          </p:cNvPr>
          <p:cNvSpPr/>
          <p:nvPr/>
        </p:nvSpPr>
        <p:spPr>
          <a:xfrm>
            <a:off x="3320143" y="2884714"/>
            <a:ext cx="337457" cy="939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Benchmark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/>
              <p:nvPr/>
            </p:nvSpPr>
            <p:spPr>
              <a:xfrm>
                <a:off x="391887" y="2286000"/>
                <a:ext cx="4844142" cy="39319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Linee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tratteggiate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200" b="1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tempi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solo </a:t>
                </a:r>
                <a:r>
                  <a:rPr lang="en-US" sz="2200" b="1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stimati</a:t>
                </a:r>
                <a:endParaRPr lang="en-US" sz="2200" b="1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  <a:sym typeface="Wingdings" panose="05000000000000000000" pitchFamily="2" charset="2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ym typeface="Wingdings" panose="05000000000000000000" pitchFamily="2" charset="2"/>
                  </a:rPr>
                  <a:t>dct2_naive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sz="2200" dirty="0" err="1">
                    <a:solidFill>
                      <a:srgbClr val="FFFFFF"/>
                    </a:solidFill>
                    <a:sym typeface="Wingdings" panose="05000000000000000000" pitchFamily="2" charset="2"/>
                  </a:rPr>
                  <a:t>inutilizzabile</a:t>
                </a:r>
                <a:r>
                  <a:rPr lang="en-US" sz="2200" dirty="0">
                    <a:solidFill>
                      <a:srgbClr val="FFFFFF"/>
                    </a:solidFill>
                    <a:sym typeface="Wingdings" panose="05000000000000000000" pitchFamily="2" charset="2"/>
                  </a:rPr>
                  <a:t> per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𝟐𝟎𝟎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dct2_cpp </a:t>
                </a:r>
                <a:r>
                  <a:rPr lang="en-US" sz="2200" dirty="0">
                    <a:solidFill>
                      <a:srgbClr val="FFFFFF"/>
                    </a:solidFill>
                  </a:rPr>
                  <a:t>e </a:t>
                </a:r>
                <a:r>
                  <a:rPr lang="en-US" sz="2200" b="1" dirty="0"/>
                  <a:t>dct2_outer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paragonabili</a:t>
                </a: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FFFF"/>
                    </a:solidFill>
                  </a:rPr>
                  <a:t>Tempi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accettabili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fino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𝟖𝟎𝟎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lvl="1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/>
                  <a:t>dct2_outer_no_call</a:t>
                </a:r>
                <a:r>
                  <a:rPr lang="en-US" sz="2200" b="1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utilizzabile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fino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a </a:t>
                </a:r>
                <a:endParaRPr lang="it-IT" sz="22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𝟔𝟒𝟎𝟎</m:t>
                    </m:r>
                    <m:r>
                      <a:rPr lang="it-IT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bg1"/>
                  </a:buClr>
                  <a:buFont typeface="Wingdings" panose="05000000000000000000" pitchFamily="2" charset="2"/>
                  <a:buChar char="Ø"/>
                </a:pPr>
                <a:r>
                  <a:rPr lang="en-US" sz="2200" dirty="0" err="1">
                    <a:solidFill>
                      <a:srgbClr val="FFFFFF"/>
                    </a:solidFill>
                  </a:rPr>
                  <a:t>Andamento</a:t>
                </a:r>
                <a:r>
                  <a:rPr lang="en-US" sz="2200" dirty="0">
                    <a:solidFill>
                      <a:srgbClr val="FFFFFF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FFFF"/>
                    </a:solidFill>
                  </a:rPr>
                  <a:t>irregolare</a:t>
                </a:r>
                <a:endParaRPr lang="en-US" sz="2200" dirty="0">
                  <a:solidFill>
                    <a:srgbClr val="FFFFFF"/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800100" lvl="1" indent="-34290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sz="2000" b="1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285750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0752288-998F-53EB-DB1F-CFEF2094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" y="2286000"/>
                <a:ext cx="4844142" cy="3931920"/>
              </a:xfrm>
              <a:prstGeom prst="rect">
                <a:avLst/>
              </a:prstGeom>
              <a:blipFill>
                <a:blip r:embed="rId3"/>
                <a:stretch>
                  <a:fillRect l="-2264" t="-2016" r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B00D345-02FD-CC29-F91B-303B7B84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14300" y="1622643"/>
            <a:ext cx="4753571" cy="361271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7C8E10-F1B1-2BA2-F3D9-A492993702CB}"/>
              </a:ext>
            </a:extLst>
          </p:cNvPr>
          <p:cNvSpPr txBox="1"/>
          <p:nvPr/>
        </p:nvSpPr>
        <p:spPr>
          <a:xfrm>
            <a:off x="6197456" y="5424045"/>
            <a:ext cx="56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Scala logaritmica applicata sia su ascisse che su 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662</TotalTime>
  <Words>263</Words>
  <Application>Microsoft Office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Tw Cen MT</vt:lpstr>
      <vt:lpstr>Tw Cen MT Condensed</vt:lpstr>
      <vt:lpstr>Wingdings</vt:lpstr>
      <vt:lpstr>Wingdings 3</vt:lpstr>
      <vt:lpstr>Integrale</vt:lpstr>
      <vt:lpstr>Metodi del calcolo scientifico – compressione di immagini con dct</vt:lpstr>
      <vt:lpstr>Parte 1 – dct2 benchmark</vt:lpstr>
      <vt:lpstr>Libreria utilizzata  </vt:lpstr>
      <vt:lpstr>Implementazione – dct_naive</vt:lpstr>
      <vt:lpstr>Implementazione – dct_outer</vt:lpstr>
      <vt:lpstr>Implementazione – dct2</vt:lpstr>
      <vt:lpstr>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m.volpato4@campus.unimib.it</dc:creator>
  <cp:lastModifiedBy>m.volpato4@campus.unimib.it</cp:lastModifiedBy>
  <cp:revision>26</cp:revision>
  <dcterms:created xsi:type="dcterms:W3CDTF">2024-06-11T14:39:07Z</dcterms:created>
  <dcterms:modified xsi:type="dcterms:W3CDTF">2024-06-20T15:58:45Z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