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90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C1CE9DD-3539-A06C-1423-8973DB763D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D7FF443-78AC-FD02-4F16-AE42AA12AF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97F43-3810-4200-B467-1A8F81F0EC19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E2CEF9-827B-52E9-8C5C-07DF6C7F01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Complessità riferite al caso globale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AD7D2A-323E-B51C-5248-148EA6DF75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A0813-FF2C-4A22-84F4-D20C845591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B3DC-11FF-46D1-8E73-462BE6F6DB2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Complessità riferite al caso globale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37D21-54C2-4EDD-9900-64EC01579C2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03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37D21-54C2-4EDD-9900-64EC01579C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1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2DC-6D74-4B58-B2E1-380AFBECE216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5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6D11-F9BE-41F3-9823-43FA1565D9D7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96DA-D4AA-40C0-8778-FFB9BF083BDC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7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3E93-4DFC-461E-B4DC-06E1CE763446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574C-A463-4832-849A-EAEED8190D7A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22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D0CF-7CF8-49D4-81E0-40DC376D6F86}" type="datetime1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0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AF5-5D6D-45B5-8BF6-92EECB092953}" type="datetime1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1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924-28AF-45F9-9B20-DB3BE12B10DC}" type="datetime1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8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C6D9-7888-4DC6-BAAE-831359AE9D9F}" type="datetime1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9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3366D7-E45C-4ECF-93FE-9CE2CA4EBB54}" type="datetime1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2E6C-405C-4738-8C13-0246F4684C75}" type="datetime1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4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6FF75A-B976-4A01-BA4F-82CDBE756273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5.png"/><Relationship Id="rId7" Type="http://schemas.openxmlformats.org/officeDocument/2006/relationships/image" Target="../media/image1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Foxz17/WF_Recgraph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Immagine che contiene grafica vettoriale, creatività, arte&#10;&#10;Descrizione generata automaticamente con attendibilità media">
            <a:extLst>
              <a:ext uri="{FF2B5EF4-FFF2-40B4-BE49-F238E27FC236}">
                <a16:creationId xmlns:a16="http://schemas.microsoft.com/office/drawing/2014/main" id="{5243F13D-3648-64AD-EFA2-63B586347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644B2A-497E-8137-0DF6-53EE2A77C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976" y="2054144"/>
            <a:ext cx="9480884" cy="1728901"/>
          </a:xfrm>
        </p:spPr>
        <p:txBody>
          <a:bodyPr>
            <a:noAutofit/>
          </a:bodyPr>
          <a:lstStyle/>
          <a:p>
            <a:r>
              <a:rPr lang="it-IT" sz="5400" dirty="0"/>
              <a:t>Allineamento </a:t>
            </a:r>
            <a:r>
              <a:rPr lang="it-IT" sz="5400" dirty="0" err="1"/>
              <a:t>wavefront</a:t>
            </a:r>
            <a:r>
              <a:rPr lang="it-IT" sz="5400" dirty="0"/>
              <a:t> per l’individuazione di ricombinazioni</a:t>
            </a:r>
            <a:endParaRPr lang="en-US" sz="5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58BFC8-9F3A-69A7-CE9E-FBDA17B96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659" y="4480511"/>
            <a:ext cx="4317242" cy="997702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Volpato Mattia </a:t>
            </a:r>
          </a:p>
          <a:p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Matricola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866316</a:t>
            </a:r>
          </a:p>
        </p:txBody>
      </p: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0417B78-54D3-3C91-B4B4-BAF86EE75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558" y="293570"/>
            <a:ext cx="1226756" cy="132347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5C55CD9-AC8B-D15E-E3CF-9CA37E047930}"/>
              </a:ext>
            </a:extLst>
          </p:cNvPr>
          <p:cNvSpPr txBox="1"/>
          <p:nvPr/>
        </p:nvSpPr>
        <p:spPr>
          <a:xfrm>
            <a:off x="3128212" y="350659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Università degli Studi di Milano Bicocca</a:t>
            </a:r>
          </a:p>
          <a:p>
            <a:r>
              <a:rPr lang="it-IT" b="1" dirty="0">
                <a:latin typeface="+mj-lt"/>
              </a:rPr>
              <a:t>Scuola di Scienze</a:t>
            </a:r>
          </a:p>
          <a:p>
            <a:r>
              <a:rPr lang="it-IT" b="1" dirty="0">
                <a:latin typeface="+mj-lt"/>
              </a:rPr>
              <a:t>Dipartimento di Informatica, Sistemistica e Comunicazione</a:t>
            </a:r>
          </a:p>
          <a:p>
            <a:r>
              <a:rPr lang="it-IT" b="1" dirty="0">
                <a:latin typeface="+mj-lt"/>
              </a:rPr>
              <a:t>Corso di laurea in Informatica</a:t>
            </a:r>
            <a:endParaRPr lang="en-US" b="1" dirty="0">
              <a:latin typeface="+mj-lt"/>
            </a:endParaRP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7F2D1989-E21C-F06E-47A8-BEB080723CBD}"/>
              </a:ext>
            </a:extLst>
          </p:cNvPr>
          <p:cNvSpPr txBox="1">
            <a:spLocks/>
          </p:cNvSpPr>
          <p:nvPr/>
        </p:nvSpPr>
        <p:spPr>
          <a:xfrm>
            <a:off x="5412919" y="4480511"/>
            <a:ext cx="5620841" cy="99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chemeClr val="tx1"/>
                </a:solidFill>
              </a:rPr>
              <a:t>Relatore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gianluca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della vedova</a:t>
            </a:r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b="1" dirty="0">
                <a:solidFill>
                  <a:schemeClr val="tx1"/>
                </a:solidFill>
              </a:rPr>
              <a:t>Co-relatore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paola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bonizzoni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72995C3A-C817-0874-5F54-F00BC5D53E38}"/>
              </a:ext>
            </a:extLst>
          </p:cNvPr>
          <p:cNvSpPr txBox="1">
            <a:spLocks/>
          </p:cNvSpPr>
          <p:nvPr/>
        </p:nvSpPr>
        <p:spPr>
          <a:xfrm>
            <a:off x="1207659" y="4480511"/>
            <a:ext cx="3133335" cy="99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Volpato Mattia </a:t>
            </a:r>
          </a:p>
          <a:p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Matricola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866316</a:t>
            </a:r>
          </a:p>
        </p:txBody>
      </p:sp>
      <p:sp>
        <p:nvSpPr>
          <p:cNvPr id="18" name="Sottotitolo 2">
            <a:extLst>
              <a:ext uri="{FF2B5EF4-FFF2-40B4-BE49-F238E27FC236}">
                <a16:creationId xmlns:a16="http://schemas.microsoft.com/office/drawing/2014/main" id="{921742CF-85FF-CB5C-04E6-5109D6BE6838}"/>
              </a:ext>
            </a:extLst>
          </p:cNvPr>
          <p:cNvSpPr txBox="1">
            <a:spLocks/>
          </p:cNvSpPr>
          <p:nvPr/>
        </p:nvSpPr>
        <p:spPr>
          <a:xfrm>
            <a:off x="1158240" y="5711008"/>
            <a:ext cx="9875520" cy="498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Anno accademico 2022-2023</a:t>
            </a:r>
          </a:p>
        </p:txBody>
      </p:sp>
    </p:spTree>
    <p:extLst>
      <p:ext uri="{BB962C8B-B14F-4D97-AF65-F5344CB8AC3E}">
        <p14:creationId xmlns:p14="http://schemas.microsoft.com/office/powerpoint/2010/main" val="22084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grafica vettoriale, creatività, arte&#10;&#10;Descrizione generata automaticamente con attendibilità media">
            <a:extLst>
              <a:ext uri="{FF2B5EF4-FFF2-40B4-BE49-F238E27FC236}">
                <a16:creationId xmlns:a16="http://schemas.microsoft.com/office/drawing/2014/main" id="{06583B04-CBBF-B63E-D956-05F1AF776E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0" y="0"/>
            <a:ext cx="12256168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7DBE607-C72F-2A38-995E-E2B8B4E5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Sperimentazione – confronto con </a:t>
            </a:r>
            <a:r>
              <a:rPr lang="it-IT" b="1" i="1" dirty="0" err="1"/>
              <a:t>RecGraph</a:t>
            </a:r>
            <a:r>
              <a:rPr lang="it-IT" dirty="0"/>
              <a:t> (2)</a:t>
            </a:r>
            <a:endParaRPr lang="en-US" dirty="0"/>
          </a:p>
        </p:txBody>
      </p:sp>
      <p:pic>
        <p:nvPicPr>
          <p:cNvPr id="7" name="Segnaposto contenuto 6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6C62B3D1-6571-B035-915F-C52B646C4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4" y="1881816"/>
            <a:ext cx="5829250" cy="3119161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B0CC5-B6BE-171E-61F8-57DF6029216B}"/>
              </a:ext>
            </a:extLst>
          </p:cNvPr>
          <p:cNvSpPr txBox="1"/>
          <p:nvPr/>
        </p:nvSpPr>
        <p:spPr>
          <a:xfrm>
            <a:off x="1891215" y="5000977"/>
            <a:ext cx="235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dirty="0">
                <a:solidFill>
                  <a:srgbClr val="000000"/>
                </a:solidFill>
                <a:latin typeface="Calibri" panose="020F0502020204030204"/>
              </a:rPr>
              <a:t>Modalità</a:t>
            </a:r>
            <a:r>
              <a:rPr lang="it-IT" sz="2400" b="1" dirty="0">
                <a:solidFill>
                  <a:srgbClr val="000000"/>
                </a:solidFill>
                <a:latin typeface="Calibri" panose="020F0502020204030204"/>
              </a:rPr>
              <a:t> globale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25D94543-BB02-944D-CE56-8FA747924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00" y="1881816"/>
            <a:ext cx="5781448" cy="3119161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BF7307E-9A43-BCC2-CD1B-D7C39A3332E2}"/>
              </a:ext>
            </a:extLst>
          </p:cNvPr>
          <p:cNvCxnSpPr>
            <a:cxnSpLocks/>
          </p:cNvCxnSpPr>
          <p:nvPr/>
        </p:nvCxnSpPr>
        <p:spPr>
          <a:xfrm>
            <a:off x="6126480" y="1737360"/>
            <a:ext cx="0" cy="4368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E62AE5D-99C1-862D-6160-4BE32D0B2498}"/>
              </a:ext>
            </a:extLst>
          </p:cNvPr>
          <p:cNvSpPr txBox="1"/>
          <p:nvPr/>
        </p:nvSpPr>
        <p:spPr>
          <a:xfrm>
            <a:off x="7712874" y="5000977"/>
            <a:ext cx="29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dirty="0">
                <a:solidFill>
                  <a:srgbClr val="000000"/>
                </a:solidFill>
                <a:latin typeface="Calibri" panose="020F0502020204030204"/>
              </a:rPr>
              <a:t>Modalità </a:t>
            </a:r>
            <a:r>
              <a:rPr lang="it-IT" sz="2400" b="1" dirty="0">
                <a:solidFill>
                  <a:srgbClr val="000000"/>
                </a:solidFill>
                <a:latin typeface="Calibri" panose="020F0502020204030204"/>
              </a:rPr>
              <a:t>semiglobale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BA95F88-B00A-FABE-D4E3-D769D76BEC78}"/>
                  </a:ext>
                </a:extLst>
              </p:cNvPr>
              <p:cNvSpPr txBox="1"/>
              <p:nvPr/>
            </p:nvSpPr>
            <p:spPr>
              <a:xfrm>
                <a:off x="254970" y="5487010"/>
                <a:ext cx="563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m:rPr>
                          <m:lit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BA95F88-B00A-FABE-D4E3-D769D76BE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0" y="5487010"/>
                <a:ext cx="5630776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0AC92BD-D906-C610-AD84-9EEE7B4263FB}"/>
                  </a:ext>
                </a:extLst>
              </p:cNvPr>
              <p:cNvSpPr txBox="1"/>
              <p:nvPr/>
            </p:nvSpPr>
            <p:spPr>
              <a:xfrm>
                <a:off x="254970" y="5856342"/>
                <a:ext cx="563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m:rPr>
                          <m:lit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0AC92BD-D906-C610-AD84-9EEE7B42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0" y="5856342"/>
                <a:ext cx="5630776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61BB5B0-06F7-C94D-57C8-6D94C26B9995}"/>
                  </a:ext>
                </a:extLst>
              </p:cNvPr>
              <p:cNvSpPr txBox="1"/>
              <p:nvPr/>
            </p:nvSpPr>
            <p:spPr>
              <a:xfrm>
                <a:off x="6285300" y="5856342"/>
                <a:ext cx="563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m:rPr>
                          <m:lit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61BB5B0-06F7-C94D-57C8-6D94C26B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300" y="5856342"/>
                <a:ext cx="563077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6A55BC1-2790-20F0-AA6C-A26FB7812DD6}"/>
                  </a:ext>
                </a:extLst>
              </p:cNvPr>
              <p:cNvSpPr txBox="1"/>
              <p:nvPr/>
            </p:nvSpPr>
            <p:spPr>
              <a:xfrm>
                <a:off x="6267977" y="5487010"/>
                <a:ext cx="563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m:rPr>
                          <m:lit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6A55BC1-2790-20F0-AA6C-A26FB7812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977" y="5487010"/>
                <a:ext cx="563077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78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magine che contiene grafica vettoriale, creatività, arte&#10;&#10;Descrizione generata automaticamente con attendibilità media">
            <a:extLst>
              <a:ext uri="{FF2B5EF4-FFF2-40B4-BE49-F238E27FC236}">
                <a16:creationId xmlns:a16="http://schemas.microsoft.com/office/drawing/2014/main" id="{F6D6ACD6-B556-9AC9-8174-3D9B8E6AD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0" y="0"/>
            <a:ext cx="12256168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6B37362-1A54-C824-4C34-CBEBBD6B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Riepilogo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07F4A86-FE97-2389-37B5-F9FA36740796}"/>
              </a:ext>
            </a:extLst>
          </p:cNvPr>
          <p:cNvSpPr txBox="1"/>
          <p:nvPr/>
        </p:nvSpPr>
        <p:spPr>
          <a:xfrm>
            <a:off x="1193533" y="2377440"/>
            <a:ext cx="996214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Allineamento di sequenze: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000" dirty="0"/>
              <a:t> Studio della </a:t>
            </a:r>
            <a:r>
              <a:rPr lang="it-IT" sz="2000" b="1" dirty="0"/>
              <a:t>generalizzazione</a:t>
            </a:r>
            <a:r>
              <a:rPr lang="it-IT" sz="2000" dirty="0"/>
              <a:t> di </a:t>
            </a:r>
            <a:r>
              <a:rPr lang="it-IT" sz="2000" b="1" dirty="0" err="1"/>
              <a:t>Needleman-Wunsch</a:t>
            </a:r>
            <a:r>
              <a:rPr lang="it-IT" sz="2000" dirty="0"/>
              <a:t> su </a:t>
            </a:r>
            <a:r>
              <a:rPr lang="it-IT" sz="2000" b="1" dirty="0"/>
              <a:t>grafi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000" dirty="0"/>
              <a:t> Studio dell’</a:t>
            </a:r>
            <a:r>
              <a:rPr lang="it-IT" sz="2000" b="1" dirty="0"/>
              <a:t>algoritmo</a:t>
            </a:r>
            <a:r>
              <a:rPr lang="it-IT" sz="2000" dirty="0"/>
              <a:t> </a:t>
            </a:r>
            <a:r>
              <a:rPr lang="it-IT" sz="2000" b="1" i="1" dirty="0" err="1"/>
              <a:t>wavefront</a:t>
            </a:r>
            <a:endParaRPr lang="it-IT" sz="2000" b="1" i="1" dirty="0"/>
          </a:p>
          <a:p>
            <a:pPr marL="857250" lvl="1" indent="-400050">
              <a:buFont typeface="+mj-lt"/>
              <a:buAutoNum type="romanLcPeriod"/>
            </a:pPr>
            <a:r>
              <a:rPr lang="it-IT" sz="2000" dirty="0"/>
              <a:t> Generalizzazione di </a:t>
            </a:r>
            <a:r>
              <a:rPr lang="it-IT" sz="2000" b="1" i="1" dirty="0" err="1"/>
              <a:t>wavefront</a:t>
            </a:r>
            <a:r>
              <a:rPr lang="it-IT" sz="2000" dirty="0"/>
              <a:t> su </a:t>
            </a:r>
            <a:r>
              <a:rPr lang="it-IT" sz="2000" b="1" dirty="0"/>
              <a:t>grafi di variazione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Implementazione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000" dirty="0"/>
              <a:t> Implementazione di un </a:t>
            </a:r>
            <a:r>
              <a:rPr lang="it-IT" sz="2000" b="1" dirty="0"/>
              <a:t>prototipo</a:t>
            </a:r>
            <a:r>
              <a:rPr lang="it-IT" sz="2000" dirty="0"/>
              <a:t> per migliorare le prestazioni di </a:t>
            </a:r>
            <a:r>
              <a:rPr lang="it-IT" sz="2000" b="1" i="1" dirty="0" err="1"/>
              <a:t>RecGraph</a:t>
            </a:r>
            <a:endParaRPr lang="it-IT" sz="2000" b="1" i="1" dirty="0"/>
          </a:p>
          <a:p>
            <a:pPr marL="857250" lvl="1" indent="-400050">
              <a:buFont typeface="+mj-lt"/>
              <a:buAutoNum type="romanLcPeriod"/>
            </a:pPr>
            <a:r>
              <a:rPr lang="it-IT" sz="2000" dirty="0"/>
              <a:t> Linguaggio di programmazione </a:t>
            </a:r>
            <a:r>
              <a:rPr lang="it-IT" sz="2000" b="1" dirty="0"/>
              <a:t>Rust 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000" dirty="0"/>
              <a:t> Studio dell’</a:t>
            </a:r>
            <a:r>
              <a:rPr lang="it-IT" sz="2000" b="1" dirty="0"/>
              <a:t>andamento asintotico</a:t>
            </a:r>
            <a:r>
              <a:rPr lang="it-IT" sz="2000" dirty="0"/>
              <a:t> del prototipo rispetto a quello teorico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000" dirty="0"/>
              <a:t> </a:t>
            </a:r>
            <a:r>
              <a:rPr lang="it-IT" sz="2000" b="1" dirty="0"/>
              <a:t>Benchmark</a:t>
            </a:r>
            <a:r>
              <a:rPr lang="it-IT" sz="2000" dirty="0"/>
              <a:t> con </a:t>
            </a:r>
            <a:r>
              <a:rPr lang="it-IT" sz="2000" b="1" i="1" dirty="0" err="1"/>
              <a:t>RecGraph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83561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magine che contiene grafica vettoriale, creatività, arte&#10;&#10;Descrizione generata automaticamente con attendibilità media">
            <a:extLst>
              <a:ext uri="{FF2B5EF4-FFF2-40B4-BE49-F238E27FC236}">
                <a16:creationId xmlns:a16="http://schemas.microsoft.com/office/drawing/2014/main" id="{B3423C00-9E2B-0571-4E59-54719C97C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6B717D9-3BC3-03B0-0847-BCA0187C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01027"/>
            <a:ext cx="10058400" cy="736333"/>
          </a:xfrm>
        </p:spPr>
        <p:txBody>
          <a:bodyPr/>
          <a:lstStyle/>
          <a:p>
            <a:pPr algn="ctr"/>
            <a:r>
              <a:rPr lang="it-IT" dirty="0"/>
              <a:t>Panoramica del lavoro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83B272-0619-2720-5C28-C95E0D627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606" y="1737360"/>
            <a:ext cx="7965173" cy="458643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romanUcPeriod"/>
            </a:pPr>
            <a:r>
              <a:rPr lang="it-IT" sz="4400" b="1" dirty="0"/>
              <a:t>Allineamento di sequenze</a:t>
            </a:r>
          </a:p>
          <a:p>
            <a:pPr marL="1522910" lvl="5" indent="-514350">
              <a:buFont typeface="+mj-lt"/>
              <a:buAutoNum type="romanLcPeriod"/>
            </a:pPr>
            <a:r>
              <a:rPr lang="it-IT" sz="3600" dirty="0"/>
              <a:t> </a:t>
            </a:r>
            <a:r>
              <a:rPr lang="it-IT" sz="3600" b="1" dirty="0" err="1"/>
              <a:t>Needleman-Wunsch</a:t>
            </a:r>
            <a:r>
              <a:rPr lang="it-IT" sz="3600" dirty="0"/>
              <a:t> e </a:t>
            </a:r>
            <a:r>
              <a:rPr lang="it-IT" sz="3600" b="1" dirty="0"/>
              <a:t>distanza di </a:t>
            </a:r>
            <a:r>
              <a:rPr lang="it-IT" sz="3600" b="1" dirty="0" err="1"/>
              <a:t>edit</a:t>
            </a:r>
            <a:endParaRPr lang="it-IT" sz="3600" b="1" dirty="0"/>
          </a:p>
          <a:p>
            <a:pPr marL="1522910" lvl="5" indent="-514350">
              <a:buFont typeface="+mj-lt"/>
              <a:buAutoNum type="romanLcPeriod"/>
            </a:pPr>
            <a:r>
              <a:rPr lang="it-IT" sz="3600" dirty="0"/>
              <a:t> Allineamento con </a:t>
            </a:r>
            <a:r>
              <a:rPr lang="it-IT" sz="3600" b="1" dirty="0"/>
              <a:t>grafi di sequenza </a:t>
            </a:r>
            <a:r>
              <a:rPr lang="it-IT" sz="3600" dirty="0"/>
              <a:t>e </a:t>
            </a:r>
            <a:r>
              <a:rPr lang="it-IT" sz="3600" b="1" dirty="0"/>
              <a:t>POA</a:t>
            </a:r>
          </a:p>
          <a:p>
            <a:pPr marL="1522910" lvl="5" indent="-514350">
              <a:buFont typeface="+mj-lt"/>
              <a:buAutoNum type="romanLcPeriod"/>
            </a:pPr>
            <a:r>
              <a:rPr lang="it-IT" sz="3300" dirty="0"/>
              <a:t> </a:t>
            </a:r>
            <a:r>
              <a:rPr lang="it-IT" sz="3600" dirty="0"/>
              <a:t>Allineamento con </a:t>
            </a:r>
            <a:r>
              <a:rPr lang="it-IT" sz="3600" b="1" dirty="0"/>
              <a:t>grafi di variazione</a:t>
            </a:r>
          </a:p>
          <a:p>
            <a:pPr marL="1522910" lvl="5" indent="-514350">
              <a:buFont typeface="+mj-lt"/>
              <a:buAutoNum type="romanLcPeriod"/>
            </a:pPr>
            <a:r>
              <a:rPr lang="it-IT" sz="3300" dirty="0"/>
              <a:t> </a:t>
            </a:r>
            <a:r>
              <a:rPr lang="it-IT" sz="3600" dirty="0"/>
              <a:t>Allineamento con </a:t>
            </a:r>
            <a:r>
              <a:rPr lang="it-IT" sz="3600" b="1" dirty="0"/>
              <a:t>ricombinazione</a:t>
            </a:r>
          </a:p>
          <a:p>
            <a:pPr marL="514350" indent="-514350">
              <a:lnSpc>
                <a:spcPct val="120000"/>
              </a:lnSpc>
              <a:buFont typeface="+mj-lt"/>
              <a:buAutoNum type="romanUcPeriod"/>
            </a:pPr>
            <a:r>
              <a:rPr lang="it-IT" sz="4400" b="1" dirty="0"/>
              <a:t>Algoritmo </a:t>
            </a:r>
            <a:r>
              <a:rPr lang="it-IT" sz="4400" b="1" i="1" dirty="0" err="1"/>
              <a:t>wavefront</a:t>
            </a:r>
            <a:r>
              <a:rPr lang="it-IT" sz="4400" b="1" dirty="0"/>
              <a:t> per il calcolo della distanza di </a:t>
            </a:r>
            <a:r>
              <a:rPr lang="it-IT" sz="4400" b="1" dirty="0" err="1"/>
              <a:t>edit</a:t>
            </a:r>
            <a:endParaRPr lang="it-IT" sz="4400" b="1" dirty="0"/>
          </a:p>
          <a:p>
            <a:pPr marL="1522910" lvl="5" indent="-514350">
              <a:buFont typeface="+mj-lt"/>
              <a:buAutoNum type="romanLcPeriod"/>
            </a:pPr>
            <a:r>
              <a:rPr lang="it-IT" sz="3600" dirty="0"/>
              <a:t> </a:t>
            </a:r>
            <a:r>
              <a:rPr lang="it-IT" sz="3600" b="1" dirty="0"/>
              <a:t>Distanza di </a:t>
            </a:r>
            <a:r>
              <a:rPr lang="it-IT" sz="3600" b="1" dirty="0" err="1"/>
              <a:t>edit</a:t>
            </a:r>
            <a:r>
              <a:rPr lang="it-IT" sz="3600" b="1" dirty="0"/>
              <a:t> </a:t>
            </a:r>
            <a:r>
              <a:rPr lang="it-IT" sz="3600" dirty="0"/>
              <a:t>tra due sequenze con </a:t>
            </a:r>
            <a:r>
              <a:rPr lang="it-IT" sz="3600" b="1" i="1" dirty="0" err="1"/>
              <a:t>wavefront</a:t>
            </a:r>
            <a:endParaRPr lang="it-IT" sz="3600" b="1" i="1" dirty="0"/>
          </a:p>
          <a:p>
            <a:pPr marL="1522910" lvl="5" indent="-514350">
              <a:buFont typeface="+mj-lt"/>
              <a:buAutoNum type="romanLcPeriod"/>
            </a:pPr>
            <a:r>
              <a:rPr lang="it-IT" sz="3600" dirty="0"/>
              <a:t> </a:t>
            </a:r>
            <a:r>
              <a:rPr lang="it-IT" sz="3600" b="1" dirty="0"/>
              <a:t>Distanza di </a:t>
            </a:r>
            <a:r>
              <a:rPr lang="it-IT" sz="3600" b="1" dirty="0" err="1"/>
              <a:t>edit</a:t>
            </a:r>
            <a:r>
              <a:rPr lang="it-IT" sz="3600" dirty="0"/>
              <a:t> pesata con </a:t>
            </a:r>
            <a:r>
              <a:rPr lang="it-IT" sz="3600" b="1" i="1" dirty="0" err="1"/>
              <a:t>wavefront</a:t>
            </a:r>
            <a:endParaRPr lang="it-IT" sz="3600" b="1" i="1" dirty="0"/>
          </a:p>
          <a:p>
            <a:pPr marL="1522910" lvl="5" indent="-514350">
              <a:buFont typeface="+mj-lt"/>
              <a:buAutoNum type="romanLcPeriod"/>
            </a:pPr>
            <a:r>
              <a:rPr lang="it-IT" sz="3600" dirty="0"/>
              <a:t> Estensione ai </a:t>
            </a:r>
            <a:r>
              <a:rPr lang="it-IT" sz="3600" b="1" dirty="0"/>
              <a:t>grafi di variazione</a:t>
            </a:r>
          </a:p>
          <a:p>
            <a:pPr marL="514350" indent="-514350">
              <a:lnSpc>
                <a:spcPct val="120000"/>
              </a:lnSpc>
              <a:buFont typeface="+mj-lt"/>
              <a:buAutoNum type="romanUcPeriod"/>
            </a:pPr>
            <a:r>
              <a:rPr lang="it-IT" sz="4400" b="1" dirty="0"/>
              <a:t>Implementazione e sperimentazione</a:t>
            </a:r>
            <a:endParaRPr lang="it-IT" sz="4400" b="1" i="1" dirty="0"/>
          </a:p>
          <a:p>
            <a:pPr marL="1522910" lvl="5" indent="-514350">
              <a:buFont typeface="+mj-lt"/>
              <a:buAutoNum type="romanLcPeriod"/>
            </a:pPr>
            <a:r>
              <a:rPr lang="it-IT" sz="3600" dirty="0"/>
              <a:t> Prototipo</a:t>
            </a:r>
            <a:r>
              <a:rPr lang="it-IT" sz="3600" b="1" dirty="0"/>
              <a:t> </a:t>
            </a:r>
            <a:r>
              <a:rPr lang="it-IT" sz="3600" dirty="0"/>
              <a:t>per migliorare le prestazioni di</a:t>
            </a:r>
            <a:r>
              <a:rPr lang="it-IT" sz="3600" b="1" dirty="0"/>
              <a:t> </a:t>
            </a:r>
            <a:r>
              <a:rPr lang="it-IT" sz="3600" b="1" i="1" dirty="0" err="1"/>
              <a:t>RecGraph</a:t>
            </a:r>
            <a:endParaRPr lang="it-IT" sz="3600" b="1" dirty="0"/>
          </a:p>
          <a:p>
            <a:pPr marL="1522910" lvl="5" indent="-514350">
              <a:buFont typeface="+mj-lt"/>
              <a:buAutoNum type="romanLcPeriod"/>
            </a:pPr>
            <a:r>
              <a:rPr lang="it-IT" sz="3600" dirty="0"/>
              <a:t> Studio</a:t>
            </a:r>
            <a:r>
              <a:rPr lang="it-IT" sz="3600" b="1" dirty="0"/>
              <a:t> </a:t>
            </a:r>
            <a:r>
              <a:rPr lang="it-IT" sz="3600" dirty="0"/>
              <a:t>dell’</a:t>
            </a:r>
            <a:r>
              <a:rPr lang="it-IT" sz="3600" b="1" dirty="0"/>
              <a:t>andamento asintotico</a:t>
            </a:r>
          </a:p>
          <a:p>
            <a:pPr marL="1522910" lvl="5" indent="-514350">
              <a:buFont typeface="+mj-lt"/>
              <a:buAutoNum type="romanLcPeriod"/>
            </a:pPr>
            <a:r>
              <a:rPr lang="it-IT" sz="3600" dirty="0"/>
              <a:t> Confronto con </a:t>
            </a:r>
            <a:r>
              <a:rPr lang="it-IT" sz="3600" b="1" i="1" dirty="0" err="1"/>
              <a:t>RecGraph</a:t>
            </a:r>
            <a:endParaRPr lang="it-IT" sz="3600" b="1" i="1" dirty="0"/>
          </a:p>
          <a:p>
            <a:pPr marL="806958" lvl="1" indent="-514350">
              <a:buFont typeface="+mj-lt"/>
              <a:buAutoNum type="romanLcPeriod"/>
            </a:pPr>
            <a:endParaRPr lang="it-IT" sz="2100" b="1" dirty="0"/>
          </a:p>
          <a:p>
            <a:pPr marL="806958" lvl="1" indent="-514350">
              <a:buFont typeface="+mj-lt"/>
              <a:buAutoNum type="romanLcPeriod"/>
            </a:pP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238512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17739D9E-E715-4B5D-322A-F5B3A98CD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B0BD160-AF2D-2734-E03F-8E8D4D49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Allineamento e distanza di </a:t>
            </a:r>
            <a:r>
              <a:rPr lang="it-IT" dirty="0" err="1"/>
              <a:t>edit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FDCCFD3-DD95-688C-9594-7C069F26E841}"/>
                  </a:ext>
                </a:extLst>
              </p:cNvPr>
              <p:cNvSpPr txBox="1"/>
              <p:nvPr/>
            </p:nvSpPr>
            <p:spPr>
              <a:xfrm>
                <a:off x="952901" y="2558742"/>
                <a:ext cx="5871411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Trovare </a:t>
                </a:r>
                <a:r>
                  <a:rPr lang="it-IT" sz="2400" b="1" dirty="0"/>
                  <a:t>regioni di similarità</a:t>
                </a:r>
                <a:r>
                  <a:rPr lang="it-IT" sz="2400" dirty="0"/>
                  <a:t> tra sequenze</a:t>
                </a:r>
              </a:p>
              <a:p>
                <a:pPr marL="400050" indent="-400050">
                  <a:buFont typeface="+mj-lt"/>
                  <a:buAutoNum type="romanLcPeriod"/>
                </a:pPr>
                <a:endParaRPr lang="it-IT" dirty="0"/>
              </a:p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Risolto da </a:t>
                </a:r>
                <a:r>
                  <a:rPr lang="it-IT" sz="2400" b="1" dirty="0" err="1"/>
                  <a:t>Needleman-Wunsch</a:t>
                </a:r>
                <a:endParaRPr lang="it-IT" sz="2400" b="1" dirty="0"/>
              </a:p>
              <a:p>
                <a:pPr marL="857250" lvl="1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it-IT" sz="2000" b="0" dirty="0"/>
              </a:p>
              <a:p>
                <a:pPr marL="857250" lvl="1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it-IT" dirty="0"/>
              </a:p>
              <a:p>
                <a:pPr marL="857250" lvl="1" indent="-400050">
                  <a:buFont typeface="+mj-lt"/>
                  <a:buAutoNum type="romanLcPeriod"/>
                </a:pPr>
                <a:endParaRPr lang="it-IT" dirty="0"/>
              </a:p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Generalizzabile su strutture a </a:t>
                </a:r>
                <a:r>
                  <a:rPr lang="it-IT" sz="2400" b="1" dirty="0"/>
                  <a:t>grafo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endParaRPr lang="it-IT" dirty="0"/>
              </a:p>
              <a:p>
                <a:pPr marL="400050" indent="-400050">
                  <a:buFont typeface="+mj-lt"/>
                  <a:buAutoNum type="romanLcPeriod"/>
                </a:pPr>
                <a:endParaRPr lang="it-IT" b="0" dirty="0"/>
              </a:p>
              <a:p>
                <a:pPr marL="857250" lvl="1" indent="-400050">
                  <a:buFont typeface="+mj-lt"/>
                  <a:buAutoNum type="romanLcPeriod"/>
                </a:pPr>
                <a:endParaRPr lang="en-US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FDCCFD3-DD95-688C-9594-7C069F26E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01" y="2558742"/>
                <a:ext cx="5871411" cy="3477875"/>
              </a:xfrm>
              <a:prstGeom prst="rect">
                <a:avLst/>
              </a:prstGeom>
              <a:blipFill>
                <a:blip r:embed="rId3"/>
                <a:stretch>
                  <a:fillRect l="-1350" t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9C91652E-DB32-8716-7149-861E4B256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49099" y="2013892"/>
            <a:ext cx="3606581" cy="4022725"/>
          </a:xfrm>
        </p:spPr>
      </p:pic>
    </p:spTree>
    <p:extLst>
      <p:ext uri="{BB962C8B-B14F-4D97-AF65-F5344CB8AC3E}">
        <p14:creationId xmlns:p14="http://schemas.microsoft.com/office/powerpoint/2010/main" val="37438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8642B38-8AF2-16F6-618F-D9441B151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FAF25A3-A7D4-59B8-E8B4-256084D7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POA e grafi di variazione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B52B574-AC81-9A45-38CB-1319BAE2E398}"/>
                  </a:ext>
                </a:extLst>
              </p:cNvPr>
              <p:cNvSpPr txBox="1"/>
              <p:nvPr/>
            </p:nvSpPr>
            <p:spPr>
              <a:xfrm>
                <a:off x="689299" y="2587135"/>
                <a:ext cx="498588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400" b="1" dirty="0"/>
                  <a:t>POA</a:t>
                </a:r>
                <a:r>
                  <a:rPr lang="it-IT" sz="2400" dirty="0"/>
                  <a:t> (</a:t>
                </a:r>
                <a:r>
                  <a:rPr lang="it-IT" sz="2400" b="1" dirty="0" err="1"/>
                  <a:t>Partial</a:t>
                </a:r>
                <a:r>
                  <a:rPr lang="it-IT" sz="2400" b="1" dirty="0"/>
                  <a:t> Order </a:t>
                </a:r>
                <a:r>
                  <a:rPr lang="it-IT" sz="2400" b="1" dirty="0" err="1"/>
                  <a:t>Alignment</a:t>
                </a:r>
                <a:r>
                  <a:rPr lang="it-IT" sz="2400" dirty="0"/>
                  <a:t>)</a:t>
                </a:r>
              </a:p>
              <a:p>
                <a:pPr marL="857250" lvl="1" indent="-400050">
                  <a:buFont typeface="+mj-lt"/>
                  <a:buAutoNum type="romanLcPeriod"/>
                </a:pPr>
                <a:r>
                  <a:rPr lang="it-IT" dirty="0"/>
                  <a:t> </a:t>
                </a:r>
                <a:r>
                  <a:rPr lang="it-IT" b="1" dirty="0"/>
                  <a:t>DAG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it-IT" dirty="0"/>
              </a:p>
              <a:p>
                <a:pPr marL="857250" lvl="1" indent="-400050">
                  <a:buFont typeface="+mj-lt"/>
                  <a:buAutoNum type="romanLcPeriod"/>
                </a:pPr>
                <a:r>
                  <a:rPr lang="it-IT" dirty="0"/>
                  <a:t> </a:t>
                </a:r>
                <a:r>
                  <a:rPr lang="it-IT" b="1" dirty="0"/>
                  <a:t>Linearizzazione</a:t>
                </a:r>
                <a:r>
                  <a:rPr lang="it-IT" dirty="0"/>
                  <a:t> dei </a:t>
                </a:r>
                <a:r>
                  <a:rPr lang="it-IT" b="1" dirty="0"/>
                  <a:t>vertici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it-IT" dirty="0"/>
                  <a:t> </a:t>
                </a:r>
              </a:p>
              <a:p>
                <a:pPr marL="857250" lvl="1" indent="-400050">
                  <a:buFont typeface="+mj-lt"/>
                  <a:buAutoNum type="romanLcPeriod"/>
                </a:pPr>
                <a:r>
                  <a:rPr lang="it-IT" dirty="0"/>
                  <a:t> Nessuna distinzione su percorsi  differenti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B52B574-AC81-9A45-38CB-1319BAE2E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99" y="2587135"/>
                <a:ext cx="4985886" cy="1569660"/>
              </a:xfrm>
              <a:prstGeom prst="rect">
                <a:avLst/>
              </a:prstGeom>
              <a:blipFill>
                <a:blip r:embed="rId3"/>
                <a:stretch>
                  <a:fillRect l="-1589" t="-3101" r="-978" b="-5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2286CAD-AA9E-6C72-AB06-6DFF7EF94AC3}"/>
                  </a:ext>
                </a:extLst>
              </p:cNvPr>
              <p:cNvSpPr txBox="1"/>
              <p:nvPr/>
            </p:nvSpPr>
            <p:spPr>
              <a:xfrm>
                <a:off x="6285620" y="2582111"/>
                <a:ext cx="5287475" cy="1870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b="1" dirty="0"/>
                  <a:t>Grafi di variazione</a:t>
                </a:r>
              </a:p>
              <a:p>
                <a:pPr marL="857250" lvl="1" indent="-400050">
                  <a:buFont typeface="+mj-lt"/>
                  <a:buAutoNum type="romanLcPeriod"/>
                </a:pPr>
                <a:r>
                  <a:rPr lang="it-IT" b="0" dirty="0"/>
                  <a:t>Aggiunta dell’insieme dei </a:t>
                </a:r>
                <a:r>
                  <a:rPr lang="it-IT" b="1" dirty="0"/>
                  <a:t>percorsi </a:t>
                </a:r>
                <a:r>
                  <a:rPr lang="it-IT" b="0" dirty="0"/>
                  <a:t>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&gt;, 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it-IT" dirty="0"/>
              </a:p>
              <a:p>
                <a:pPr marL="857250" lvl="1" indent="-400050">
                  <a:buFont typeface="+mj-lt"/>
                  <a:buAutoNum type="romanLcPeriod"/>
                </a:pPr>
                <a:r>
                  <a:rPr lang="it-IT" dirty="0"/>
                  <a:t>Ogni percorso da </a:t>
                </a:r>
                <a:r>
                  <a:rPr lang="it-IT" b="1" i="1" dirty="0"/>
                  <a:t>source</a:t>
                </a:r>
                <a:r>
                  <a:rPr lang="it-IT" dirty="0"/>
                  <a:t> a </a:t>
                </a:r>
                <a:r>
                  <a:rPr lang="it-IT" b="1" i="1" dirty="0" err="1"/>
                  <a:t>sink</a:t>
                </a:r>
                <a:r>
                  <a:rPr lang="it-IT" dirty="0"/>
                  <a:t> rappresenta un diverso genoma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2286CAD-AA9E-6C72-AB06-6DFF7EF94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620" y="2582111"/>
                <a:ext cx="5287475" cy="1870448"/>
              </a:xfrm>
              <a:prstGeom prst="rect">
                <a:avLst/>
              </a:prstGeom>
              <a:blipFill>
                <a:blip r:embed="rId4"/>
                <a:stretch>
                  <a:fillRect l="-1499" t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463A943-C92A-EF08-D072-0EEB74AE61E2}"/>
              </a:ext>
            </a:extLst>
          </p:cNvPr>
          <p:cNvSpPr txBox="1"/>
          <p:nvPr/>
        </p:nvSpPr>
        <p:spPr>
          <a:xfrm>
            <a:off x="2311090" y="1737360"/>
            <a:ext cx="71976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2000" b="1" dirty="0"/>
              <a:t>Strutture</a:t>
            </a:r>
            <a:r>
              <a:rPr lang="it-IT" sz="2000" dirty="0"/>
              <a:t> a </a:t>
            </a:r>
            <a:r>
              <a:rPr lang="it-IT" sz="2000" b="1" dirty="0"/>
              <a:t>grafo</a:t>
            </a:r>
            <a:r>
              <a:rPr lang="it-IT" sz="2000" dirty="0"/>
              <a:t> per rappresentare </a:t>
            </a:r>
            <a:r>
              <a:rPr lang="it-IT" sz="2000" b="1" dirty="0"/>
              <a:t>insiemi</a:t>
            </a:r>
            <a:r>
              <a:rPr lang="it-IT" sz="2000" dirty="0"/>
              <a:t> di </a:t>
            </a:r>
            <a:r>
              <a:rPr lang="it-IT" sz="2000" b="1" dirty="0"/>
              <a:t>sequenze</a:t>
            </a:r>
            <a:r>
              <a:rPr lang="it-IT" sz="2000" dirty="0"/>
              <a:t> (solitamente varianti genomiche)</a:t>
            </a:r>
          </a:p>
          <a:p>
            <a:endParaRPr lang="en-US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784FA69-C986-1F47-D202-AE66D9F49080}"/>
              </a:ext>
            </a:extLst>
          </p:cNvPr>
          <p:cNvSpPr txBox="1"/>
          <p:nvPr/>
        </p:nvSpPr>
        <p:spPr>
          <a:xfrm>
            <a:off x="10260253" y="4826285"/>
            <a:ext cx="173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un </a:t>
            </a:r>
            <a:r>
              <a:rPr lang="it-IT" b="1" dirty="0"/>
              <a:t>grafo di variazione</a:t>
            </a:r>
            <a:endParaRPr lang="en-US" b="1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0961E50-F44D-1881-7BF4-E6A2B39A4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062" y="4268775"/>
            <a:ext cx="80962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EE6BF6A-5605-99DC-5BB7-734A253E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F64821-3208-E4DE-9630-5078E466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Allineamento con ricombinazione</a:t>
            </a:r>
            <a:endParaRPr lang="en-US" dirty="0"/>
          </a:p>
        </p:txBody>
      </p:sp>
      <p:pic>
        <p:nvPicPr>
          <p:cNvPr id="6" name="Immagine 5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5DC32301-F6A6-F6C2-187D-A122FEE38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75" y="3789411"/>
            <a:ext cx="7439010" cy="24333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078C81B-2120-4AA4-9030-63E264B515E9}"/>
                  </a:ext>
                </a:extLst>
              </p:cNvPr>
              <p:cNvSpPr txBox="1"/>
              <p:nvPr/>
            </p:nvSpPr>
            <p:spPr>
              <a:xfrm>
                <a:off x="1097280" y="2653975"/>
                <a:ext cx="553933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Allineamento</a:t>
                </a:r>
                <a:r>
                  <a:rPr lang="it-IT" sz="2000" dirty="0"/>
                  <a:t> con </a:t>
                </a:r>
                <a:r>
                  <a:rPr lang="it-IT" sz="2000" b="1" dirty="0"/>
                  <a:t>al</a:t>
                </a:r>
                <a:r>
                  <a:rPr lang="it-IT" sz="2000" dirty="0"/>
                  <a:t> </a:t>
                </a:r>
                <a:r>
                  <a:rPr lang="it-IT" sz="2000" b="1" dirty="0"/>
                  <a:t>più</a:t>
                </a:r>
                <a:r>
                  <a:rPr lang="it-IT" sz="2000" dirty="0"/>
                  <a:t> </a:t>
                </a:r>
                <a:r>
                  <a:rPr lang="it-IT" sz="2000" b="1" dirty="0"/>
                  <a:t>una</a:t>
                </a:r>
                <a:r>
                  <a:rPr lang="it-IT" sz="2000" dirty="0"/>
                  <a:t> </a:t>
                </a:r>
                <a:r>
                  <a:rPr lang="it-IT" sz="2000" b="1" dirty="0"/>
                  <a:t>ricombinazione</a:t>
                </a:r>
                <a:r>
                  <a:rPr lang="it-IT" sz="2000" dirty="0"/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Grafi di variazione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078C81B-2120-4AA4-9030-63E264B51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653975"/>
                <a:ext cx="5539339" cy="1015663"/>
              </a:xfrm>
              <a:prstGeom prst="rect">
                <a:avLst/>
              </a:prstGeom>
              <a:blipFill>
                <a:blip r:embed="rId4"/>
                <a:stretch>
                  <a:fillRect l="-990" t="-2994" b="-7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FB8B2D-4516-9141-8817-4DA4914E7C96}"/>
              </a:ext>
            </a:extLst>
          </p:cNvPr>
          <p:cNvSpPr txBox="1"/>
          <p:nvPr/>
        </p:nvSpPr>
        <p:spPr>
          <a:xfrm>
            <a:off x="7007191" y="2653975"/>
            <a:ext cx="3955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Obiettivo: migliorare </a:t>
            </a:r>
            <a:r>
              <a:rPr lang="it-IT" sz="2000" b="1" dirty="0"/>
              <a:t>complessità</a:t>
            </a:r>
            <a:r>
              <a:rPr lang="it-IT" sz="2000" dirty="0"/>
              <a:t> </a:t>
            </a:r>
            <a:r>
              <a:rPr lang="it-IT" sz="2000" b="1" dirty="0"/>
              <a:t>computazionale</a:t>
            </a:r>
            <a:r>
              <a:rPr lang="it-IT" sz="2000" dirty="0"/>
              <a:t> con l’</a:t>
            </a:r>
            <a:r>
              <a:rPr lang="it-IT" sz="2000" b="1" dirty="0"/>
              <a:t>algoritmo</a:t>
            </a:r>
            <a:r>
              <a:rPr lang="it-IT" sz="2000" dirty="0"/>
              <a:t> </a:t>
            </a:r>
            <a:r>
              <a:rPr lang="it-IT" sz="2000" b="1" i="1" dirty="0" err="1"/>
              <a:t>wavefront</a:t>
            </a:r>
            <a:endParaRPr lang="it-IT" sz="2000" b="1" i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C051B55-0A79-A20D-AB0C-939A590E4870}"/>
              </a:ext>
            </a:extLst>
          </p:cNvPr>
          <p:cNvSpPr txBox="1"/>
          <p:nvPr/>
        </p:nvSpPr>
        <p:spPr>
          <a:xfrm>
            <a:off x="1867301" y="1778500"/>
            <a:ext cx="818147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2000" b="1" dirty="0"/>
              <a:t>Ricombinazione</a:t>
            </a:r>
            <a:r>
              <a:rPr lang="it-IT" sz="2000" dirty="0"/>
              <a:t>: scambio (parziale) di materiale </a:t>
            </a:r>
            <a:r>
              <a:rPr lang="it-IT" sz="2000"/>
              <a:t>genetico tra </a:t>
            </a:r>
            <a:r>
              <a:rPr lang="it-IT" sz="2000" dirty="0"/>
              <a:t>cromosomi omologhi, che può portare a variazioni genetiche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4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B2340B91-295C-7F2D-966E-BE1DB0C1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71B2849-AB63-E1BD-83B4-9145DB25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Algoritmo </a:t>
            </a:r>
            <a:r>
              <a:rPr lang="it-IT" b="1" i="1"/>
              <a:t>wavefront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3B724C9-4C71-78B8-05E0-C8863C21E8CC}"/>
                  </a:ext>
                </a:extLst>
              </p:cNvPr>
              <p:cNvSpPr txBox="1"/>
              <p:nvPr/>
            </p:nvSpPr>
            <p:spPr>
              <a:xfrm>
                <a:off x="673767" y="2123441"/>
                <a:ext cx="664143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Calcola la </a:t>
                </a:r>
                <a:r>
                  <a:rPr lang="it-IT" sz="2400" b="1" dirty="0"/>
                  <a:t>distanza di </a:t>
                </a:r>
                <a:r>
                  <a:rPr lang="it-IT" sz="2400" b="1" dirty="0" err="1"/>
                  <a:t>edit</a:t>
                </a:r>
                <a:r>
                  <a:rPr lang="it-IT" sz="2400" b="1" dirty="0"/>
                  <a:t> ottimale </a:t>
                </a:r>
                <a:r>
                  <a:rPr lang="it-IT" sz="2400" dirty="0"/>
                  <a:t>tra due sequenze</a:t>
                </a:r>
              </a:p>
              <a:p>
                <a:pPr marL="400050" indent="-400050">
                  <a:buFont typeface="+mj-lt"/>
                  <a:buAutoNum type="romanLcPeriod"/>
                </a:pPr>
                <a:endParaRPr lang="it-IT" sz="2000" dirty="0"/>
              </a:p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Basato su: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Diagonali</a:t>
                </a:r>
                <a:r>
                  <a:rPr lang="it-IT" sz="2000" dirty="0"/>
                  <a:t> della matrice </a:t>
                </a:r>
                <a:r>
                  <a:rPr lang="it-IT" sz="2000" b="1" dirty="0"/>
                  <a:t>crescenti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Fronte d’onda</a:t>
                </a:r>
                <a:r>
                  <a:rPr lang="it-IT" sz="2000" dirty="0"/>
                  <a:t>: insieme delle celle della matrice con la </a:t>
                </a:r>
                <a:r>
                  <a:rPr lang="it-IT" sz="2000" b="1" dirty="0"/>
                  <a:t>stessa distanza di </a:t>
                </a:r>
                <a:r>
                  <a:rPr lang="it-IT" sz="2000" b="1" dirty="0" err="1"/>
                  <a:t>edit</a:t>
                </a:r>
                <a:endParaRPr lang="it-IT" sz="2000" b="1" dirty="0"/>
              </a:p>
              <a:p>
                <a:pPr marL="400050" indent="-400050">
                  <a:buFont typeface="+mj-lt"/>
                  <a:buAutoNum type="romanLcPeriod"/>
                </a:pPr>
                <a:endParaRPr lang="it-IT" dirty="0"/>
              </a:p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Complessità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Tempo: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m:rPr>
                        <m:lit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/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Spazio: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3B724C9-4C71-78B8-05E0-C8863C21E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7" y="2123441"/>
                <a:ext cx="6641433" cy="3693319"/>
              </a:xfrm>
              <a:prstGeom prst="rect">
                <a:avLst/>
              </a:prstGeom>
              <a:blipFill>
                <a:blip r:embed="rId3"/>
                <a:stretch>
                  <a:fillRect l="-1286" t="-1320" r="-275" b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B9F2C0CF-F951-9DBA-30B3-4618EB77F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26956" y="1958737"/>
            <a:ext cx="3635401" cy="4022725"/>
          </a:xfrm>
        </p:spPr>
      </p:pic>
    </p:spTree>
    <p:extLst>
      <p:ext uri="{BB962C8B-B14F-4D97-AF65-F5344CB8AC3E}">
        <p14:creationId xmlns:p14="http://schemas.microsoft.com/office/powerpoint/2010/main" val="234083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Immagine che contiene grafica vettoriale, creatività, arte&#10;&#10;Descrizione generata automaticamente con attendibilità media">
            <a:extLst>
              <a:ext uri="{FF2B5EF4-FFF2-40B4-BE49-F238E27FC236}">
                <a16:creationId xmlns:a16="http://schemas.microsoft.com/office/drawing/2014/main" id="{62E6E76C-2D0F-7C53-5E34-7FA5EA119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2D2FC90-060B-B225-7386-40420657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Implementazione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2E5301-CEBC-9B94-4252-B6FBB28B12EF}"/>
              </a:ext>
            </a:extLst>
          </p:cNvPr>
          <p:cNvSpPr txBox="1"/>
          <p:nvPr/>
        </p:nvSpPr>
        <p:spPr>
          <a:xfrm>
            <a:off x="1222408" y="1836639"/>
            <a:ext cx="98081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Prototipo per effettuare allineamenti tra </a:t>
            </a:r>
            <a:r>
              <a:rPr lang="it-IT" sz="2400" b="1" dirty="0"/>
              <a:t>grafi di variazione </a:t>
            </a:r>
            <a:r>
              <a:rPr lang="it-IT" sz="2400" dirty="0"/>
              <a:t>e </a:t>
            </a:r>
            <a:r>
              <a:rPr lang="it-IT" sz="2400" b="1" dirty="0"/>
              <a:t>sequenze</a:t>
            </a:r>
            <a:r>
              <a:rPr lang="it-IT" sz="2400" dirty="0"/>
              <a:t> con </a:t>
            </a:r>
            <a:r>
              <a:rPr lang="it-IT" sz="2400" b="1" dirty="0"/>
              <a:t>algoritmo </a:t>
            </a:r>
            <a:r>
              <a:rPr lang="it-IT" sz="2400" b="1" i="1" dirty="0" err="1"/>
              <a:t>wavefront</a:t>
            </a:r>
            <a:endParaRPr lang="it-IT" sz="2400" b="1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/>
              <a:t>Linguaggio di programmazione</a:t>
            </a:r>
            <a:r>
              <a:rPr lang="it-IT" sz="2000" b="1" i="1" dirty="0"/>
              <a:t> </a:t>
            </a:r>
            <a:r>
              <a:rPr lang="it-IT" sz="2000" b="1" dirty="0"/>
              <a:t>Rust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hlinkClick r:id="rId3"/>
              </a:rPr>
              <a:t>https://github.com/iFoxz17/WF_Recgraph</a:t>
            </a:r>
            <a:endParaRPr lang="it-I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Primo approccio: adattamento di </a:t>
            </a:r>
            <a:r>
              <a:rPr lang="it-IT" sz="2400" b="1" i="1" dirty="0" err="1"/>
              <a:t>wavefront</a:t>
            </a:r>
            <a:r>
              <a:rPr lang="it-IT" sz="2400" dirty="0"/>
              <a:t> a </a:t>
            </a:r>
            <a:r>
              <a:rPr lang="it-IT" sz="2400" b="1" dirty="0"/>
              <a:t>POA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dirty="0"/>
              <a:t>Problema: </a:t>
            </a:r>
            <a:r>
              <a:rPr lang="it-IT" sz="2000" dirty="0"/>
              <a:t>su </a:t>
            </a:r>
            <a:r>
              <a:rPr lang="it-IT" sz="2000" b="1" dirty="0"/>
              <a:t>grafi di variazione canonici </a:t>
            </a:r>
            <a:r>
              <a:rPr lang="it-IT" sz="2000" dirty="0"/>
              <a:t>è comunque necessaria un’intera </a:t>
            </a:r>
            <a:r>
              <a:rPr lang="it-IT" sz="2000" b="1" dirty="0"/>
              <a:t>matrice di programmazione dinamica </a:t>
            </a:r>
            <a:r>
              <a:rPr lang="it-IT" sz="2000" dirty="0"/>
              <a:t>per vertice</a:t>
            </a:r>
            <a:r>
              <a:rPr lang="it-IT" sz="2000" baseline="30000" dirty="0"/>
              <a:t>1</a:t>
            </a:r>
            <a:endParaRPr lang="it-I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Secondo approccio: estrazione dei percorsi e </a:t>
            </a:r>
            <a:r>
              <a:rPr lang="it-IT" sz="2400" b="1" dirty="0"/>
              <a:t>multithreading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dirty="0"/>
              <a:t>Vantaggio: esecuzione</a:t>
            </a:r>
            <a:r>
              <a:rPr lang="it-IT" sz="2000" dirty="0"/>
              <a:t> </a:t>
            </a:r>
            <a:r>
              <a:rPr lang="it-IT" sz="2000" b="1" dirty="0"/>
              <a:t>parallela</a:t>
            </a:r>
            <a:r>
              <a:rPr lang="it-IT" sz="2000" dirty="0"/>
              <a:t> di allineamenti su più cammini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dirty="0"/>
              <a:t>Svantaggio: ridondanza</a:t>
            </a:r>
            <a:r>
              <a:rPr lang="it-IT" sz="2000" dirty="0"/>
              <a:t> dei calcoli su vertici che appartengono a più cammini</a:t>
            </a:r>
            <a:endParaRPr lang="it-IT" sz="2400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1FE2BA8-918F-9781-5055-CA039FDF2E3B}"/>
              </a:ext>
            </a:extLst>
          </p:cNvPr>
          <p:cNvSpPr txBox="1"/>
          <p:nvPr/>
        </p:nvSpPr>
        <p:spPr>
          <a:xfrm>
            <a:off x="3848663" y="6023652"/>
            <a:ext cx="81725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1: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H. Zhang, S. Wu, S.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Aluru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H. Li. Fast sequence to graph alignment</a:t>
            </a:r>
            <a:r>
              <a:rPr lang="en-US" altLang="en-US" sz="1200" dirty="0">
                <a:latin typeface="Lato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the graph wavefront algorithm, 2022.</a:t>
            </a:r>
            <a:r>
              <a:rPr lang="it-IT" sz="1200" dirty="0"/>
              <a:t> </a:t>
            </a:r>
            <a:endParaRPr lang="en-US" sz="12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7394577-CE62-B50E-2C24-B386C61F5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554"/>
            <a:ext cx="300082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61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5D6879"/>
              </a:solidFill>
              <a:effectLst/>
              <a:latin typeface="Lato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673B036-DC7D-9CB5-0111-0C1CE3993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1C2F34B-BB24-DBAE-5108-45CFE891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6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grafica vettoriale, creatività, arte&#10;&#10;Descrizione generata automaticamente con attendibilità media">
            <a:extLst>
              <a:ext uri="{FF2B5EF4-FFF2-40B4-BE49-F238E27FC236}">
                <a16:creationId xmlns:a16="http://schemas.microsoft.com/office/drawing/2014/main" id="{FF0B14B4-595E-F01F-48ED-6E65758B5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59BAD7A-45A3-3AB3-14BA-49206C4F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Sperimentazione – andamento asintotico</a:t>
            </a:r>
            <a:endParaRPr lang="en-US" dirty="0"/>
          </a:p>
        </p:txBody>
      </p:sp>
      <p:pic>
        <p:nvPicPr>
          <p:cNvPr id="5" name="Segnaposto contenuto 4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2FC2E158-5FE8-4A4B-B478-2109B687B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787" y="1856423"/>
            <a:ext cx="4645150" cy="4445862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67345B-E52E-BAD9-491C-285747C33A2E}"/>
              </a:ext>
            </a:extLst>
          </p:cNvPr>
          <p:cNvSpPr txBox="1"/>
          <p:nvPr/>
        </p:nvSpPr>
        <p:spPr>
          <a:xfrm>
            <a:off x="1209040" y="1856423"/>
            <a:ext cx="5384800" cy="198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b="1" dirty="0"/>
              <a:t>Sperimentazione</a:t>
            </a:r>
            <a:r>
              <a:rPr lang="it-IT" sz="2400" dirty="0"/>
              <a:t> su </a:t>
            </a:r>
            <a:r>
              <a:rPr lang="it-IT" sz="2400" b="1" dirty="0"/>
              <a:t>tre gradi di libertà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/>
              <a:t> </a:t>
            </a:r>
            <a:r>
              <a:rPr lang="it-IT" sz="2000" b="1" dirty="0"/>
              <a:t>Distanza di </a:t>
            </a:r>
            <a:r>
              <a:rPr lang="it-IT" sz="2000" b="1" dirty="0" err="1"/>
              <a:t>edit</a:t>
            </a:r>
            <a:endParaRPr lang="it-IT" sz="20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/>
              <a:t> Numero di </a:t>
            </a:r>
            <a:r>
              <a:rPr lang="it-IT" sz="2000" b="1" dirty="0" err="1"/>
              <a:t>threads</a:t>
            </a:r>
            <a:r>
              <a:rPr lang="it-IT" sz="2000" dirty="0"/>
              <a:t> </a:t>
            </a:r>
            <a:r>
              <a:rPr lang="it-IT" sz="2000" dirty="0" err="1"/>
              <a:t>eseguti</a:t>
            </a:r>
            <a:r>
              <a:rPr lang="it-IT" sz="2000" dirty="0"/>
              <a:t> in </a:t>
            </a:r>
            <a:r>
              <a:rPr lang="it-IT" sz="2000" b="1" dirty="0"/>
              <a:t>parallelo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/>
              <a:t> Numero di </a:t>
            </a:r>
            <a:r>
              <a:rPr lang="it-IT" sz="2000" b="1" dirty="0"/>
              <a:t>percorsi</a:t>
            </a:r>
            <a:r>
              <a:rPr lang="it-IT" sz="2000" dirty="0"/>
              <a:t> del grafo di variazione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2B9A489-CF05-30AC-71E9-9D267828F253}"/>
                  </a:ext>
                </a:extLst>
              </p:cNvPr>
              <p:cNvSpPr txBox="1"/>
              <p:nvPr/>
            </p:nvSpPr>
            <p:spPr>
              <a:xfrm>
                <a:off x="1209040" y="3959106"/>
                <a:ext cx="4886960" cy="2677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400" b="1" dirty="0"/>
                  <a:t>Risultati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t-IT" sz="2000" dirty="0"/>
                  <a:t>Distanza di </a:t>
                </a:r>
                <a:r>
                  <a:rPr lang="it-IT" sz="2000" dirty="0" err="1"/>
                  <a:t>edit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t-IT" sz="2000" dirty="0" err="1"/>
                  <a:t>Threads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i="1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t-IT" sz="2000" dirty="0"/>
                  <a:t>Percorsi: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it-IT" sz="2000" i="1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2B9A489-CF05-30AC-71E9-9D267828F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040" y="3959106"/>
                <a:ext cx="4886960" cy="2677400"/>
              </a:xfrm>
              <a:prstGeom prst="rect">
                <a:avLst/>
              </a:prstGeom>
              <a:blipFill>
                <a:blip r:embed="rId4"/>
                <a:stretch>
                  <a:fillRect l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76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grafica vettoriale, creatività, arte&#10;&#10;Descrizione generata automaticamente con attendibilità media">
            <a:extLst>
              <a:ext uri="{FF2B5EF4-FFF2-40B4-BE49-F238E27FC236}">
                <a16:creationId xmlns:a16="http://schemas.microsoft.com/office/drawing/2014/main" id="{CAE70851-6B3C-8398-9A9A-A0FA852AE5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7DBE607-C72F-2A38-995E-E2B8B4E5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Sperimentazione – confronto con </a:t>
            </a:r>
            <a:r>
              <a:rPr lang="it-IT" b="1" i="1" dirty="0" err="1"/>
              <a:t>RecGraph</a:t>
            </a:r>
            <a:r>
              <a:rPr lang="it-IT" dirty="0"/>
              <a:t> (1)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A618573-544D-06C0-05F0-C7EEB2B3310F}"/>
                  </a:ext>
                </a:extLst>
              </p:cNvPr>
              <p:cNvSpPr txBox="1"/>
              <p:nvPr/>
            </p:nvSpPr>
            <p:spPr>
              <a:xfrm>
                <a:off x="1112521" y="2313341"/>
                <a:ext cx="5553776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400" b="1" dirty="0"/>
                  <a:t>Grafo</a:t>
                </a:r>
                <a:r>
                  <a:rPr lang="it-IT" sz="2400" dirty="0"/>
                  <a:t>:</a:t>
                </a:r>
                <a:endParaRPr lang="it-IT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Linearizzazione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it-IT" sz="2000" dirty="0"/>
                  <a:t> 50000 </a:t>
                </a:r>
                <a:r>
                  <a:rPr lang="it-IT" sz="2000" dirty="0" err="1"/>
                  <a:t>bp</a:t>
                </a:r>
                <a:endParaRPr lang="it-IT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Percorsi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: 30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Lunghezza media percorsi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b="1" dirty="0"/>
                  <a:t>:</a:t>
                </a:r>
                <a:r>
                  <a:rPr lang="it-IT" sz="2000" b="0" dirty="0"/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it-IT" sz="2000" dirty="0"/>
                  <a:t>29000 </a:t>
                </a:r>
                <a:r>
                  <a:rPr lang="it-IT" sz="2000" dirty="0" err="1"/>
                  <a:t>bp</a:t>
                </a:r>
                <a:endParaRPr lang="it-IT" sz="2000" dirty="0"/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400" b="1" dirty="0" err="1"/>
                  <a:t>Reads</a:t>
                </a:r>
                <a:r>
                  <a:rPr lang="it-IT" sz="2400" b="1" dirty="0"/>
                  <a:t>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:</a:t>
                </a:r>
                <a:endParaRPr lang="it-IT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150 </a:t>
                </a:r>
                <a:r>
                  <a:rPr lang="it-IT" sz="2000" dirty="0" err="1"/>
                  <a:t>bp</a:t>
                </a:r>
                <a:endParaRPr lang="it-IT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1000 </a:t>
                </a:r>
                <a:r>
                  <a:rPr lang="it-IT" sz="2000" dirty="0" err="1"/>
                  <a:t>bp</a:t>
                </a:r>
                <a:endParaRPr lang="it-IT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10000 </a:t>
                </a:r>
                <a:r>
                  <a:rPr lang="it-IT" sz="2000" dirty="0" err="1"/>
                  <a:t>bp</a:t>
                </a:r>
                <a:endParaRPr lang="it-IT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25000 </a:t>
                </a:r>
                <a:r>
                  <a:rPr lang="it-IT" sz="2000" dirty="0" err="1"/>
                  <a:t>bp</a:t>
                </a:r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2000" dirty="0"/>
                  <a:t>Sperimentazione eseguita su un server con 64 core, 256 GB di RAM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A618573-544D-06C0-05F0-C7EEB2B3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21" y="2313341"/>
                <a:ext cx="5553776" cy="4493538"/>
              </a:xfrm>
              <a:prstGeom prst="rect">
                <a:avLst/>
              </a:prstGeom>
              <a:blipFill>
                <a:blip r:embed="rId4"/>
                <a:stretch>
                  <a:fillRect l="-1537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56FE1B2-CA8D-7724-FB8F-05B2CCB2740F}"/>
                  </a:ext>
                </a:extLst>
              </p:cNvPr>
              <p:cNvSpPr txBox="1"/>
              <p:nvPr/>
            </p:nvSpPr>
            <p:spPr>
              <a:xfrm>
                <a:off x="6554804" y="2313341"/>
                <a:ext cx="4966636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 i="1" dirty="0"/>
                  <a:t>RecGraph</a:t>
                </a:r>
                <a:r>
                  <a:rPr lang="it-IT" sz="2400" dirty="0"/>
                  <a:t>:</a:t>
                </a:r>
                <a:endParaRPr lang="it-IT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lvl="1"/>
                <a:endParaRPr lang="it-IT" dirty="0"/>
              </a:p>
              <a:p>
                <a:r>
                  <a:rPr lang="it-IT" sz="2400" b="1" i="1" dirty="0"/>
                  <a:t>Wavefront</a:t>
                </a:r>
                <a:r>
                  <a:rPr lang="it-IT" sz="2400" b="1" i="1" baseline="30000" dirty="0"/>
                  <a:t>1</a:t>
                </a:r>
                <a:r>
                  <a:rPr lang="it-IT" sz="2400" dirty="0"/>
                  <a:t>:</a:t>
                </a:r>
                <a:endParaRPr lang="it-IT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m:rPr>
                        <m:lit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/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m:rPr>
                            <m:lit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it-IT" sz="2000" b="0" dirty="0"/>
              </a:p>
              <a:p>
                <a:pPr lvl="1"/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𝒅𝒊𝒔𝒕𝒂𝒏𝒛𝒂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𝒅𝒊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𝒆𝒅𝒊𝒕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𝒐𝒕𝒕𝒊𝒎𝒂𝒍𝒆</m:t>
                    </m:r>
                  </m:oMath>
                </a14:m>
                <a:endParaRPr lang="it-IT" sz="2000" b="1" dirty="0"/>
              </a:p>
              <a:p>
                <a:pPr lvl="1"/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56FE1B2-CA8D-7724-FB8F-05B2CCB27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804" y="2313341"/>
                <a:ext cx="4966636" cy="3447098"/>
              </a:xfrm>
              <a:prstGeom prst="rect">
                <a:avLst/>
              </a:prstGeom>
              <a:blipFill>
                <a:blip r:embed="rId5"/>
                <a:stretch>
                  <a:fillRect l="-1840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41C688E-31A1-E243-1E1A-CA8220B0866F}"/>
              </a:ext>
            </a:extLst>
          </p:cNvPr>
          <p:cNvSpPr txBox="1"/>
          <p:nvPr/>
        </p:nvSpPr>
        <p:spPr>
          <a:xfrm>
            <a:off x="4025767" y="1845082"/>
            <a:ext cx="41404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Modalità </a:t>
            </a:r>
            <a:r>
              <a:rPr lang="it-IT" sz="2400" b="1" dirty="0"/>
              <a:t>globale</a:t>
            </a:r>
            <a:r>
              <a:rPr lang="it-IT" sz="2400" dirty="0"/>
              <a:t> e </a:t>
            </a:r>
            <a:r>
              <a:rPr lang="it-IT" sz="2400" b="1" dirty="0"/>
              <a:t>semiglobale</a:t>
            </a:r>
          </a:p>
          <a:p>
            <a:endParaRPr lang="en-US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47E2E03-A061-3B6A-3E7E-93238E6FFDC7}"/>
              </a:ext>
            </a:extLst>
          </p:cNvPr>
          <p:cNvSpPr txBox="1"/>
          <p:nvPr/>
        </p:nvSpPr>
        <p:spPr>
          <a:xfrm>
            <a:off x="6651056" y="5992744"/>
            <a:ext cx="348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dirty="0"/>
              <a:t>1</a:t>
            </a:r>
            <a:r>
              <a:rPr lang="it-IT" sz="1600" i="1" dirty="0"/>
              <a:t>: </a:t>
            </a:r>
            <a:r>
              <a:rPr lang="it-IT" sz="1600" dirty="0"/>
              <a:t>complessità riferite al </a:t>
            </a:r>
            <a:r>
              <a:rPr lang="it-IT" sz="1600" b="1" dirty="0"/>
              <a:t>caso globale.</a:t>
            </a:r>
            <a:r>
              <a:rPr lang="it-IT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61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572</TotalTime>
  <Words>791</Words>
  <Application>Microsoft Office PowerPoint</Application>
  <PresentationFormat>Widescreen</PresentationFormat>
  <Paragraphs>129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Lato</vt:lpstr>
      <vt:lpstr>Retrospettivo</vt:lpstr>
      <vt:lpstr>Allineamento wavefront per l’individuazione di ricombinazioni</vt:lpstr>
      <vt:lpstr>Panoramica del lavoro</vt:lpstr>
      <vt:lpstr>Allineamento e distanza di edit</vt:lpstr>
      <vt:lpstr>POA e grafi di variazione</vt:lpstr>
      <vt:lpstr>Allineamento con ricombinazione</vt:lpstr>
      <vt:lpstr>Algoritmo wavefront</vt:lpstr>
      <vt:lpstr>Implementazione</vt:lpstr>
      <vt:lpstr>Sperimentazione – andamento asintotico</vt:lpstr>
      <vt:lpstr>Sperimentazione – confronto con RecGraph (1)</vt:lpstr>
      <vt:lpstr>Sperimentazione – confronto con RecGraph (2)</vt:lpstr>
      <vt:lpstr>Riepilogo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Allineamento wavefront per l’individuazione di ricombinazioni</dc:title>
  <dc:creator>m.volpato4@campus.unimib.it</dc:creator>
  <cp:lastModifiedBy>m.volpato4@campus.unimib.it</cp:lastModifiedBy>
  <cp:revision>4</cp:revision>
  <dcterms:created xsi:type="dcterms:W3CDTF">2023-07-15T12:02:13Z</dcterms:created>
  <dcterms:modified xsi:type="dcterms:W3CDTF">2023-07-17T10:16:56Z</dcterms:modified>
</cp:coreProperties>
</file>