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5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61" r:id="rId14"/>
    <p:sldId id="262" r:id="rId15"/>
    <p:sldId id="263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C1CE9DD-3539-A06C-1423-8973DB763D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7FF443-78AC-FD02-4F16-AE42AA12AF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7F43-3810-4200-B467-1A8F81F0EC1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E2CEF9-827B-52E9-8C5C-07DF6C7F0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Complessità riferite al caso globale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AD7D2A-323E-B51C-5248-148EA6DF75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0813-FF2C-4A22-84F4-D20C845591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B3DC-11FF-46D1-8E73-462BE6F6DB2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Complessità riferite al caso globale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37D21-54C2-4EDD-9900-64EC01579C2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3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37D21-54C2-4EDD-9900-64EC01579C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2DC-6D74-4B58-B2E1-380AFBECE216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5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6D11-F9BE-41F3-9823-43FA1565D9D7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96DA-D4AA-40C0-8778-FFB9BF083BDC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3E93-4DFC-461E-B4DC-06E1CE763446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574C-A463-4832-849A-EAEED8190D7A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2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CF-7CF8-49D4-81E0-40DC376D6F86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AF5-5D6D-45B5-8BF6-92EECB092953}" type="datetime1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924-28AF-45F9-9B20-DB3BE12B10DC}" type="datetime1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C6D9-7888-4DC6-BAAE-831359AE9D9F}" type="datetime1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3366D7-E45C-4ECF-93FE-9CE2CA4EBB54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2E6C-405C-4738-8C13-0246F4684C75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6FF75A-B976-4A01-BA4F-82CDBE756273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oxz17/WF_Recgrap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5243F13D-3648-64AD-EFA2-63B586347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644B2A-497E-8137-0DF6-53EE2A77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976" y="2054144"/>
            <a:ext cx="9480884" cy="1728901"/>
          </a:xfrm>
        </p:spPr>
        <p:txBody>
          <a:bodyPr>
            <a:noAutofit/>
          </a:bodyPr>
          <a:lstStyle/>
          <a:p>
            <a:r>
              <a:rPr lang="it-IT" sz="5400" dirty="0"/>
              <a:t>Allineamento </a:t>
            </a:r>
            <a:r>
              <a:rPr lang="it-IT" sz="5400" dirty="0" err="1"/>
              <a:t>wavefront</a:t>
            </a:r>
            <a:r>
              <a:rPr lang="it-IT" sz="5400" dirty="0"/>
              <a:t> per l’individuazione di ricombinazioni</a:t>
            </a:r>
            <a:endParaRPr lang="en-US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58BFC8-9F3A-69A7-CE9E-FBDA17B96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9" y="4480511"/>
            <a:ext cx="4317242" cy="997702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Volpato Mattia </a:t>
            </a:r>
          </a:p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Matricola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866316</a:t>
            </a:r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417B78-54D3-3C91-B4B4-BAF86EE7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58" y="293570"/>
            <a:ext cx="1226756" cy="13234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C55CD9-AC8B-D15E-E3CF-9CA37E047930}"/>
              </a:ext>
            </a:extLst>
          </p:cNvPr>
          <p:cNvSpPr txBox="1"/>
          <p:nvPr/>
        </p:nvSpPr>
        <p:spPr>
          <a:xfrm>
            <a:off x="3128212" y="350659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Università degli Studi di Milano Bicocca</a:t>
            </a:r>
          </a:p>
          <a:p>
            <a:r>
              <a:rPr lang="it-IT" b="1" dirty="0">
                <a:latin typeface="+mj-lt"/>
              </a:rPr>
              <a:t>Scuola di Scienze</a:t>
            </a:r>
          </a:p>
          <a:p>
            <a:r>
              <a:rPr lang="it-IT" b="1" dirty="0">
                <a:latin typeface="+mj-lt"/>
              </a:rPr>
              <a:t>Dipartimento di Informatica, Sistemistica e Comunicazione</a:t>
            </a:r>
          </a:p>
          <a:p>
            <a:r>
              <a:rPr lang="it-IT" b="1" dirty="0">
                <a:latin typeface="+mj-lt"/>
              </a:rPr>
              <a:t>Corso di laurea in Informatica</a:t>
            </a:r>
            <a:endParaRPr lang="en-US" b="1" dirty="0">
              <a:latin typeface="+mj-lt"/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7F2D1989-E21C-F06E-47A8-BEB080723CBD}"/>
              </a:ext>
            </a:extLst>
          </p:cNvPr>
          <p:cNvSpPr txBox="1">
            <a:spLocks/>
          </p:cNvSpPr>
          <p:nvPr/>
        </p:nvSpPr>
        <p:spPr>
          <a:xfrm>
            <a:off x="5412919" y="4480511"/>
            <a:ext cx="5620841" cy="99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/>
                </a:solidFill>
              </a:rPr>
              <a:t>Relatore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gianluca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vedova</a:t>
            </a:r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Co-relatore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paola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bonizzoni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72995C3A-C817-0874-5F54-F00BC5D53E38}"/>
              </a:ext>
            </a:extLst>
          </p:cNvPr>
          <p:cNvSpPr txBox="1">
            <a:spLocks/>
          </p:cNvSpPr>
          <p:nvPr/>
        </p:nvSpPr>
        <p:spPr>
          <a:xfrm>
            <a:off x="1207659" y="4480511"/>
            <a:ext cx="3133335" cy="99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Volpato Mattia </a:t>
            </a:r>
          </a:p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Matricola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866316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921742CF-85FF-CB5C-04E6-5109D6BE6838}"/>
              </a:ext>
            </a:extLst>
          </p:cNvPr>
          <p:cNvSpPr txBox="1">
            <a:spLocks/>
          </p:cNvSpPr>
          <p:nvPr/>
        </p:nvSpPr>
        <p:spPr>
          <a:xfrm>
            <a:off x="1158240" y="5711008"/>
            <a:ext cx="9875520" cy="49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Anno accademico 2022-2023</a:t>
            </a:r>
          </a:p>
        </p:txBody>
      </p:sp>
    </p:spTree>
    <p:extLst>
      <p:ext uri="{BB962C8B-B14F-4D97-AF65-F5344CB8AC3E}">
        <p14:creationId xmlns:p14="http://schemas.microsoft.com/office/powerpoint/2010/main" val="2208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2340B91-295C-7F2D-966E-BE1DB0C1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1B2849-AB63-E1BD-83B4-9145DB2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Algoritmo </a:t>
            </a:r>
            <a:r>
              <a:rPr lang="it-IT" b="1" i="1" dirty="0" err="1"/>
              <a:t>wavefront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/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Calcola la </a:t>
                </a:r>
                <a:r>
                  <a:rPr lang="it-IT" sz="2400" b="1" dirty="0"/>
                  <a:t>distanza di </a:t>
                </a:r>
                <a:r>
                  <a:rPr lang="it-IT" sz="2400" b="1" dirty="0" err="1"/>
                  <a:t>edit</a:t>
                </a:r>
                <a:r>
                  <a:rPr lang="it-IT" sz="2400" b="1" dirty="0"/>
                  <a:t> ottimale </a:t>
                </a:r>
                <a:r>
                  <a:rPr lang="it-IT" sz="2400" dirty="0"/>
                  <a:t>tra due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sz="2000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Basato su: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Diagonali</a:t>
                </a:r>
                <a:r>
                  <a:rPr lang="it-IT" sz="2000" dirty="0"/>
                  <a:t> della matrice </a:t>
                </a:r>
                <a:r>
                  <a:rPr lang="it-IT" sz="2000" b="1" dirty="0"/>
                  <a:t>crescenti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Fronte d’onda</a:t>
                </a:r>
                <a:r>
                  <a:rPr lang="it-IT" sz="2000" dirty="0"/>
                  <a:t>: insieme delle celle della matrice con la </a:t>
                </a:r>
                <a:r>
                  <a:rPr lang="it-IT" sz="2000" b="1" dirty="0"/>
                  <a:t>stessa distanza di </a:t>
                </a:r>
                <a:r>
                  <a:rPr lang="it-IT" sz="2000" b="1" dirty="0" err="1"/>
                  <a:t>edit</a:t>
                </a:r>
                <a:endParaRPr lang="it-IT" sz="2000" b="1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Complessità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Tempo: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Spazio: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blipFill>
                <a:blip r:embed="rId3"/>
                <a:stretch>
                  <a:fillRect l="-1286" t="-1320" r="-27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1EA884D-861B-360C-F921-4EA024007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7035" y="1898831"/>
            <a:ext cx="3493179" cy="415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7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2340B91-295C-7F2D-966E-BE1DB0C1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1B2849-AB63-E1BD-83B4-9145DB2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Algoritmo </a:t>
            </a:r>
            <a:r>
              <a:rPr lang="it-IT" b="1" i="1" dirty="0" err="1"/>
              <a:t>wavefront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/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Calcola la </a:t>
                </a:r>
                <a:r>
                  <a:rPr lang="it-IT" sz="2400" b="1" dirty="0"/>
                  <a:t>distanza di </a:t>
                </a:r>
                <a:r>
                  <a:rPr lang="it-IT" sz="2400" b="1" dirty="0" err="1"/>
                  <a:t>edit</a:t>
                </a:r>
                <a:r>
                  <a:rPr lang="it-IT" sz="2400" b="1" dirty="0"/>
                  <a:t> ottimale </a:t>
                </a:r>
                <a:r>
                  <a:rPr lang="it-IT" sz="2400" dirty="0"/>
                  <a:t>tra due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sz="2000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Basato su: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Diagonali</a:t>
                </a:r>
                <a:r>
                  <a:rPr lang="it-IT" sz="2000" dirty="0"/>
                  <a:t> della matrice </a:t>
                </a:r>
                <a:r>
                  <a:rPr lang="it-IT" sz="2000" b="1" dirty="0"/>
                  <a:t>crescenti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Fronte d’onda</a:t>
                </a:r>
                <a:r>
                  <a:rPr lang="it-IT" sz="2000" dirty="0"/>
                  <a:t>: insieme delle celle della matrice con la </a:t>
                </a:r>
                <a:r>
                  <a:rPr lang="it-IT" sz="2000" b="1" dirty="0"/>
                  <a:t>stessa distanza di </a:t>
                </a:r>
                <a:r>
                  <a:rPr lang="it-IT" sz="2000" b="1" dirty="0" err="1"/>
                  <a:t>edit</a:t>
                </a:r>
                <a:endParaRPr lang="it-IT" sz="2000" b="1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Complessità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Tempo: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Spazio: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blipFill>
                <a:blip r:embed="rId3"/>
                <a:stretch>
                  <a:fillRect l="-1286" t="-1320" r="-27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1EA884D-861B-360C-F921-4EA024007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4562" y="1896963"/>
            <a:ext cx="3618785" cy="41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5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2340B91-295C-7F2D-966E-BE1DB0C1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1B2849-AB63-E1BD-83B4-9145DB2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Algoritmo </a:t>
            </a:r>
            <a:r>
              <a:rPr lang="it-IT" b="1" i="1" dirty="0" err="1"/>
              <a:t>wavefront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/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Calcola la </a:t>
                </a:r>
                <a:r>
                  <a:rPr lang="it-IT" sz="2400" b="1" dirty="0"/>
                  <a:t>distanza di </a:t>
                </a:r>
                <a:r>
                  <a:rPr lang="it-IT" sz="2400" b="1" dirty="0" err="1"/>
                  <a:t>edit</a:t>
                </a:r>
                <a:r>
                  <a:rPr lang="it-IT" sz="2400" b="1" dirty="0"/>
                  <a:t> ottimale </a:t>
                </a:r>
                <a:r>
                  <a:rPr lang="it-IT" sz="2400" dirty="0"/>
                  <a:t>tra due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sz="2000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Basato su: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Diagonali</a:t>
                </a:r>
                <a:r>
                  <a:rPr lang="it-IT" sz="2000" dirty="0"/>
                  <a:t> della matrice </a:t>
                </a:r>
                <a:r>
                  <a:rPr lang="it-IT" sz="2000" b="1" dirty="0"/>
                  <a:t>crescenti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Fronte d’onda</a:t>
                </a:r>
                <a:r>
                  <a:rPr lang="it-IT" sz="2000" dirty="0"/>
                  <a:t>: insieme delle celle della matrice con la </a:t>
                </a:r>
                <a:r>
                  <a:rPr lang="it-IT" sz="2000" b="1" dirty="0"/>
                  <a:t>stessa distanza di </a:t>
                </a:r>
                <a:r>
                  <a:rPr lang="it-IT" sz="2000" b="1" dirty="0" err="1"/>
                  <a:t>edit</a:t>
                </a:r>
                <a:endParaRPr lang="it-IT" sz="2000" b="1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Complessità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Tempo: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Spazio: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blipFill>
                <a:blip r:embed="rId3"/>
                <a:stretch>
                  <a:fillRect l="-1286" t="-1320" r="-27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1EA884D-861B-360C-F921-4EA024007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8075" y="1839492"/>
            <a:ext cx="3589458" cy="41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7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62E6E76C-2D0F-7C53-5E34-7FA5EA119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D2FC90-060B-B225-7386-4042065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2E5301-CEBC-9B94-4252-B6FBB28B12EF}"/>
              </a:ext>
            </a:extLst>
          </p:cNvPr>
          <p:cNvSpPr txBox="1"/>
          <p:nvPr/>
        </p:nvSpPr>
        <p:spPr>
          <a:xfrm>
            <a:off x="1222408" y="1836639"/>
            <a:ext cx="98081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Prototipo per effettuare allineamenti tra </a:t>
            </a:r>
            <a:r>
              <a:rPr lang="it-IT" sz="2400" b="1" dirty="0"/>
              <a:t>grafi di variazione </a:t>
            </a:r>
            <a:r>
              <a:rPr lang="it-IT" sz="2400" dirty="0"/>
              <a:t>e </a:t>
            </a:r>
            <a:r>
              <a:rPr lang="it-IT" sz="2400" b="1" dirty="0"/>
              <a:t>sequenze</a:t>
            </a:r>
            <a:r>
              <a:rPr lang="it-IT" sz="2400" dirty="0"/>
              <a:t> con </a:t>
            </a:r>
            <a:r>
              <a:rPr lang="it-IT" sz="2400" b="1" dirty="0"/>
              <a:t>algoritmo </a:t>
            </a:r>
            <a:r>
              <a:rPr lang="it-IT" sz="2400" b="1" i="1" dirty="0" err="1"/>
              <a:t>wavefront</a:t>
            </a:r>
            <a:endParaRPr lang="it-IT" sz="2400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Linguaggio di programmazione</a:t>
            </a:r>
            <a:r>
              <a:rPr lang="it-IT" sz="2000" b="1" i="1" dirty="0"/>
              <a:t> </a:t>
            </a:r>
            <a:r>
              <a:rPr lang="it-IT" sz="2000" b="1" dirty="0"/>
              <a:t>Rust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hlinkClick r:id="rId3"/>
              </a:rPr>
              <a:t>https://github.com/iFoxz17/WF_Recgraph</a:t>
            </a:r>
            <a:endParaRPr lang="it-I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Primo approccio: adattamento di </a:t>
            </a:r>
            <a:r>
              <a:rPr lang="it-IT" sz="2400" b="1" i="1" dirty="0" err="1"/>
              <a:t>wavefront</a:t>
            </a:r>
            <a:r>
              <a:rPr lang="it-IT" sz="2400" dirty="0"/>
              <a:t> a </a:t>
            </a:r>
            <a:r>
              <a:rPr lang="it-IT" sz="2400" b="1" dirty="0"/>
              <a:t>POA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/>
              <a:t>Problema: </a:t>
            </a:r>
            <a:r>
              <a:rPr lang="it-IT" sz="2000" dirty="0"/>
              <a:t>troppo complesso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Secondo approccio: estrazione dei percorsi e </a:t>
            </a:r>
            <a:r>
              <a:rPr lang="it-IT" sz="2400" b="1" dirty="0"/>
              <a:t>multithreading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/>
              <a:t>Vantaggio: esecuzione</a:t>
            </a:r>
            <a:r>
              <a:rPr lang="it-IT" sz="2000" dirty="0"/>
              <a:t> </a:t>
            </a:r>
            <a:r>
              <a:rPr lang="it-IT" sz="2000" b="1" dirty="0"/>
              <a:t>parallela</a:t>
            </a:r>
            <a:r>
              <a:rPr lang="it-IT" sz="2000" dirty="0"/>
              <a:t> di allineamenti su più cammini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Svantaggio: ridondanza</a:t>
            </a:r>
            <a:r>
              <a:rPr lang="it-IT" sz="2000" dirty="0"/>
              <a:t> dei calcoli su vertici che appartengono a più cammini</a:t>
            </a:r>
            <a:endParaRPr lang="it-IT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394577-CE62-B50E-2C24-B386C61F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554"/>
            <a:ext cx="300082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5D6879"/>
              </a:solidFill>
              <a:effectLst/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73B036-DC7D-9CB5-0111-0C1CE3993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1C2F34B-BB24-DBAE-5108-45CFE891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6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FF0B14B4-595E-F01F-48ED-6E65758B5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59BAD7A-45A3-3AB3-14BA-49206C4F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Sperimentazione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FC2E158-5FE8-4A4B-B478-2109B687B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5000" y="2287117"/>
            <a:ext cx="7412185" cy="353795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67345B-E52E-BAD9-491C-285747C33A2E}"/>
              </a:ext>
            </a:extLst>
          </p:cNvPr>
          <p:cNvSpPr txBox="1"/>
          <p:nvPr/>
        </p:nvSpPr>
        <p:spPr>
          <a:xfrm>
            <a:off x="1209040" y="1856423"/>
            <a:ext cx="3396827" cy="198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Tre gradi di libertà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/>
              <a:t> </a:t>
            </a:r>
            <a:r>
              <a:rPr lang="it-IT" sz="2000" b="1" dirty="0"/>
              <a:t>Distanza di </a:t>
            </a:r>
            <a:r>
              <a:rPr lang="it-IT" sz="2000" b="1" dirty="0" err="1"/>
              <a:t>edit</a:t>
            </a:r>
            <a:endParaRPr lang="it-IT" sz="20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/>
              <a:t> Numero di </a:t>
            </a:r>
            <a:r>
              <a:rPr lang="it-IT" sz="2000" b="1" dirty="0" err="1"/>
              <a:t>threads</a:t>
            </a:r>
            <a:endParaRPr lang="it-IT" sz="20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/>
              <a:t> Numero di </a:t>
            </a:r>
            <a:r>
              <a:rPr lang="it-IT" sz="2000" b="1" dirty="0"/>
              <a:t>percorsi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B9A489-CF05-30AC-71E9-9D267828F253}"/>
                  </a:ext>
                </a:extLst>
              </p:cNvPr>
              <p:cNvSpPr txBox="1"/>
              <p:nvPr/>
            </p:nvSpPr>
            <p:spPr>
              <a:xfrm>
                <a:off x="1209040" y="3840043"/>
                <a:ext cx="3235960" cy="309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b="1" dirty="0"/>
                  <a:t>Risultati: </a:t>
                </a:r>
                <a:r>
                  <a:rPr lang="it-IT" sz="2400" dirty="0"/>
                  <a:t>tempo</a:t>
                </a:r>
                <a:endParaRPr lang="it-IT" sz="2000" b="1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it-IT" sz="20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it-IT" sz="2000" i="1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B9A489-CF05-30AC-71E9-9D267828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40" y="3840043"/>
                <a:ext cx="3235960" cy="3099695"/>
              </a:xfrm>
              <a:prstGeom prst="rect">
                <a:avLst/>
              </a:prstGeom>
              <a:blipFill>
                <a:blip r:embed="rId4"/>
                <a:stretch>
                  <a:fillRect l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76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CAE70851-6B3C-8398-9A9A-A0FA852AE5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-14182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7DBE607-C72F-2A38-995E-E2B8B4E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Confronto con </a:t>
            </a:r>
            <a:r>
              <a:rPr lang="it-IT" b="1" i="1" dirty="0" err="1"/>
              <a:t>RecGraph</a:t>
            </a:r>
            <a:r>
              <a:rPr lang="it-IT" dirty="0"/>
              <a:t>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618573-544D-06C0-05F0-C7EEB2B3310F}"/>
                  </a:ext>
                </a:extLst>
              </p:cNvPr>
              <p:cNvSpPr txBox="1"/>
              <p:nvPr/>
            </p:nvSpPr>
            <p:spPr>
              <a:xfrm>
                <a:off x="1165012" y="2567226"/>
                <a:ext cx="555377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b="1" dirty="0"/>
                  <a:t>Grafo</a:t>
                </a:r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sz="2000" dirty="0"/>
                  <a:t> 50000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Percorsi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: 30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Lunghezza media percorsi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b="1" dirty="0"/>
                  <a:t>:</a:t>
                </a:r>
                <a:r>
                  <a:rPr lang="it-IT" sz="2000" b="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it-IT" sz="2000" dirty="0"/>
                  <a:t>29000 </a:t>
                </a:r>
                <a:r>
                  <a:rPr lang="it-IT" sz="2000" dirty="0" err="1"/>
                  <a:t>bp</a:t>
                </a:r>
                <a:endParaRPr lang="it-IT" sz="20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618573-544D-06C0-05F0-C7EEB2B3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12" y="2567226"/>
                <a:ext cx="5553776" cy="1384995"/>
              </a:xfrm>
              <a:prstGeom prst="rect">
                <a:avLst/>
              </a:prstGeom>
              <a:blipFill>
                <a:blip r:embed="rId4"/>
                <a:stretch>
                  <a:fillRect l="-1427" t="-352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9BC1BE-D715-91E4-9829-497076814012}"/>
                  </a:ext>
                </a:extLst>
              </p:cNvPr>
              <p:cNvSpPr txBox="1"/>
              <p:nvPr/>
            </p:nvSpPr>
            <p:spPr>
              <a:xfrm>
                <a:off x="7372594" y="2567226"/>
                <a:ext cx="2082800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b="1" dirty="0"/>
                  <a:t>Reads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150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1000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10000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25000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9BC1BE-D715-91E4-9829-49707681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594" y="2567226"/>
                <a:ext cx="2082800" cy="1969770"/>
              </a:xfrm>
              <a:prstGeom prst="rect">
                <a:avLst/>
              </a:prstGeom>
              <a:blipFill>
                <a:blip r:embed="rId5"/>
                <a:stretch>
                  <a:fillRect l="-3801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B40586-632F-4084-2237-557959A4DEF6}"/>
              </a:ext>
            </a:extLst>
          </p:cNvPr>
          <p:cNvSpPr txBox="1"/>
          <p:nvPr/>
        </p:nvSpPr>
        <p:spPr>
          <a:xfrm>
            <a:off x="2527299" y="5288029"/>
            <a:ext cx="74379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Sperimentazione</a:t>
            </a:r>
            <a:r>
              <a:rPr lang="it-IT" sz="2000" dirty="0"/>
              <a:t> eseguita su un server con 64</a:t>
            </a:r>
            <a:r>
              <a:rPr lang="it-IT" sz="2000" b="1" dirty="0"/>
              <a:t> core</a:t>
            </a:r>
            <a:r>
              <a:rPr lang="it-IT" sz="2000" dirty="0"/>
              <a:t>, 256 GB di </a:t>
            </a:r>
            <a:r>
              <a:rPr lang="it-IT" sz="2000" b="1" dirty="0"/>
              <a:t>RAM</a:t>
            </a:r>
          </a:p>
          <a:p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55CA05-03B5-DEFE-2203-F3B35A714DC7}"/>
              </a:ext>
            </a:extLst>
          </p:cNvPr>
          <p:cNvSpPr txBox="1"/>
          <p:nvPr/>
        </p:nvSpPr>
        <p:spPr>
          <a:xfrm>
            <a:off x="1097280" y="4303144"/>
            <a:ext cx="545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Genoma appartenente al virus </a:t>
            </a:r>
            <a:r>
              <a:rPr lang="it-IT" sz="2000" b="1" dirty="0"/>
              <a:t>SARS-CoV-2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50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06583B04-CBBF-B63E-D956-05F1AF776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0" y="0"/>
            <a:ext cx="12256168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7DBE607-C72F-2A38-995E-E2B8B4E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Confronto con </a:t>
            </a:r>
            <a:r>
              <a:rPr lang="it-IT" b="1" i="1" dirty="0" err="1"/>
              <a:t>RecGraph</a:t>
            </a:r>
            <a:r>
              <a:rPr lang="it-IT" dirty="0"/>
              <a:t> (2)</a:t>
            </a:r>
            <a:endParaRPr lang="en-US" dirty="0"/>
          </a:p>
        </p:txBody>
      </p:sp>
      <p:pic>
        <p:nvPicPr>
          <p:cNvPr id="7" name="Segnaposto contenuto 6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C62B3D1-6571-B035-915F-C52B646C4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26" y="2012784"/>
            <a:ext cx="7392530" cy="3955653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B0CC5-B6BE-171E-61F8-57DF6029216B}"/>
              </a:ext>
            </a:extLst>
          </p:cNvPr>
          <p:cNvSpPr txBox="1"/>
          <p:nvPr/>
        </p:nvSpPr>
        <p:spPr>
          <a:xfrm>
            <a:off x="1014820" y="3198162"/>
            <a:ext cx="235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srgbClr val="000000"/>
                </a:solidFill>
                <a:latin typeface="Calibri" panose="020F0502020204030204"/>
              </a:rPr>
              <a:t>Modalità</a:t>
            </a:r>
            <a:r>
              <a:rPr lang="it-IT" sz="2400" b="1" dirty="0">
                <a:solidFill>
                  <a:srgbClr val="000000"/>
                </a:solidFill>
                <a:latin typeface="Calibri" panose="020F0502020204030204"/>
              </a:rPr>
              <a:t> globale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BA95F88-B00A-FABE-D4E3-D769D76BEC78}"/>
                  </a:ext>
                </a:extLst>
              </p:cNvPr>
              <p:cNvSpPr txBox="1"/>
              <p:nvPr/>
            </p:nvSpPr>
            <p:spPr>
              <a:xfrm>
                <a:off x="192175" y="3913907"/>
                <a:ext cx="43000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BA95F88-B00A-FABE-D4E3-D769D76BE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5" y="3913907"/>
                <a:ext cx="4300097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78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F6D6ACD6-B556-9AC9-8174-3D9B8E6AD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0" y="0"/>
            <a:ext cx="12256168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6B37362-1A54-C824-4C34-CBEBBD6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Riepilogo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7F4A86-FE97-2389-37B5-F9FA36740796}"/>
              </a:ext>
            </a:extLst>
          </p:cNvPr>
          <p:cNvSpPr txBox="1"/>
          <p:nvPr/>
        </p:nvSpPr>
        <p:spPr>
          <a:xfrm>
            <a:off x="1193533" y="2377440"/>
            <a:ext cx="99621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Allineamento di sequenze: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Studio della </a:t>
            </a:r>
            <a:r>
              <a:rPr lang="it-IT" sz="2000" b="1" dirty="0"/>
              <a:t>generalizzazione</a:t>
            </a:r>
            <a:r>
              <a:rPr lang="it-IT" sz="2000" dirty="0"/>
              <a:t> di </a:t>
            </a:r>
            <a:r>
              <a:rPr lang="it-IT" sz="2000" b="1" dirty="0" err="1"/>
              <a:t>Needleman-Wunsch</a:t>
            </a:r>
            <a:r>
              <a:rPr lang="it-IT" sz="2000" dirty="0"/>
              <a:t> su </a:t>
            </a:r>
            <a:r>
              <a:rPr lang="it-IT" sz="2000" b="1" dirty="0"/>
              <a:t>grafi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Studio dell’</a:t>
            </a:r>
            <a:r>
              <a:rPr lang="it-IT" sz="2000" b="1" dirty="0"/>
              <a:t>algoritmo</a:t>
            </a:r>
            <a:r>
              <a:rPr lang="it-IT" sz="2000" dirty="0"/>
              <a:t> </a:t>
            </a:r>
            <a:r>
              <a:rPr lang="it-IT" sz="2000" b="1" i="1" dirty="0" err="1"/>
              <a:t>wavefront</a:t>
            </a:r>
            <a:endParaRPr lang="it-IT" sz="2000" b="1" i="1" dirty="0"/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Generalizzazione di </a:t>
            </a:r>
            <a:r>
              <a:rPr lang="it-IT" sz="2000" b="1" i="1" dirty="0" err="1"/>
              <a:t>wavefront</a:t>
            </a:r>
            <a:r>
              <a:rPr lang="it-IT" sz="2000" dirty="0"/>
              <a:t> su </a:t>
            </a:r>
            <a:r>
              <a:rPr lang="it-IT" sz="2000" b="1" dirty="0"/>
              <a:t>grafi di variazione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Implementazione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Implementazione di un </a:t>
            </a:r>
            <a:r>
              <a:rPr lang="it-IT" sz="2000" b="1" dirty="0"/>
              <a:t>prototipo</a:t>
            </a:r>
            <a:r>
              <a:rPr lang="it-IT" sz="2000" dirty="0"/>
              <a:t> per migliorare le prestazioni di </a:t>
            </a:r>
            <a:r>
              <a:rPr lang="it-IT" sz="2000" b="1" i="1" dirty="0" err="1"/>
              <a:t>RecGraph</a:t>
            </a:r>
            <a:endParaRPr lang="it-IT" sz="2000" b="1" i="1" dirty="0"/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Linguaggio di programmazione </a:t>
            </a:r>
            <a:r>
              <a:rPr lang="it-IT" sz="2000" b="1" dirty="0"/>
              <a:t>Rust 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</a:t>
            </a:r>
            <a:r>
              <a:rPr lang="it-IT" sz="2000" b="1" dirty="0"/>
              <a:t>Confronto sperimentale </a:t>
            </a:r>
            <a:r>
              <a:rPr lang="it-IT" sz="2000" dirty="0"/>
              <a:t>con </a:t>
            </a:r>
            <a:r>
              <a:rPr lang="it-IT" sz="2000" b="1" i="1" dirty="0" err="1"/>
              <a:t>RecGraph</a:t>
            </a:r>
            <a:endParaRPr lang="it-IT" sz="2000" b="1" i="1" dirty="0"/>
          </a:p>
        </p:txBody>
      </p:sp>
    </p:spTree>
    <p:extLst>
      <p:ext uri="{BB962C8B-B14F-4D97-AF65-F5344CB8AC3E}">
        <p14:creationId xmlns:p14="http://schemas.microsoft.com/office/powerpoint/2010/main" val="283561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B3423C00-9E2B-0571-4E59-54719C97C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6B717D9-3BC3-03B0-0847-BCA0187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1027"/>
            <a:ext cx="10058400" cy="736333"/>
          </a:xfrm>
        </p:spPr>
        <p:txBody>
          <a:bodyPr/>
          <a:lstStyle/>
          <a:p>
            <a:pPr algn="ctr"/>
            <a:r>
              <a:rPr lang="it-IT" dirty="0"/>
              <a:t>Panoramica del lavoro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3B272-0619-2720-5C28-C95E0D62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606" y="1737360"/>
            <a:ext cx="7965173" cy="45864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it-IT" sz="4400" b="1" dirty="0"/>
              <a:t>Allineamento di sequenze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Allineamento con </a:t>
            </a:r>
            <a:r>
              <a:rPr lang="it-IT" sz="3600" b="1" dirty="0"/>
              <a:t>grafi di variazione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Allineamento con </a:t>
            </a:r>
            <a:r>
              <a:rPr lang="it-IT" sz="3600" b="1" dirty="0"/>
              <a:t>ricombinazione</a:t>
            </a:r>
          </a:p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it-IT" sz="4400" b="1" dirty="0"/>
              <a:t>Algoritmo </a:t>
            </a:r>
            <a:r>
              <a:rPr lang="it-IT" sz="4400" b="1" i="1" dirty="0" err="1"/>
              <a:t>wavefront</a:t>
            </a:r>
            <a:r>
              <a:rPr lang="it-IT" sz="4400" b="1" dirty="0"/>
              <a:t> per il calcolo della distanza di </a:t>
            </a:r>
            <a:r>
              <a:rPr lang="it-IT" sz="4400" b="1" dirty="0" err="1"/>
              <a:t>edit</a:t>
            </a:r>
            <a:endParaRPr lang="it-IT" sz="4400" b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Estensione a </a:t>
            </a:r>
            <a:r>
              <a:rPr lang="it-IT" sz="3600" b="1" dirty="0"/>
              <a:t>grafi di variazione</a:t>
            </a:r>
          </a:p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it-IT" sz="4400" b="1" dirty="0"/>
              <a:t>Implementazione e sperimentazione</a:t>
            </a:r>
            <a:endParaRPr lang="it-IT" sz="4400" b="1" i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Prototipo</a:t>
            </a:r>
            <a:r>
              <a:rPr lang="it-IT" sz="3600" b="1" dirty="0"/>
              <a:t> </a:t>
            </a:r>
            <a:r>
              <a:rPr lang="it-IT" sz="3600" dirty="0"/>
              <a:t>per migliorare le prestazioni di</a:t>
            </a:r>
            <a:r>
              <a:rPr lang="it-IT" sz="3600" b="1" dirty="0"/>
              <a:t> </a:t>
            </a:r>
            <a:r>
              <a:rPr lang="it-IT" sz="3600" b="1" i="1" dirty="0" err="1"/>
              <a:t>RecGraph</a:t>
            </a:r>
            <a:endParaRPr lang="it-IT" sz="3600" b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Confronto sperimentale con </a:t>
            </a:r>
            <a:r>
              <a:rPr lang="it-IT" sz="3600" b="1" i="1" dirty="0" err="1"/>
              <a:t>RecGraph</a:t>
            </a:r>
            <a:endParaRPr lang="it-IT" sz="3600" b="1" i="1" dirty="0"/>
          </a:p>
          <a:p>
            <a:pPr marL="806958" lvl="1" indent="-514350">
              <a:buFont typeface="+mj-lt"/>
              <a:buAutoNum type="romanLcPeriod"/>
            </a:pPr>
            <a:endParaRPr lang="it-IT" sz="2100" b="1" dirty="0"/>
          </a:p>
          <a:p>
            <a:pPr marL="806958" lvl="1" indent="-514350">
              <a:buFont typeface="+mj-lt"/>
              <a:buAutoNum type="romanLcPeriod"/>
            </a:pP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38512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7739D9E-E715-4B5D-322A-F5B3A98C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B0BD160-AF2D-2734-E03F-8E8D4D49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Distanza di </a:t>
            </a:r>
            <a:r>
              <a:rPr lang="it-IT" dirty="0" err="1"/>
              <a:t>edit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DCCFD3-DD95-688C-9594-7C069F26E841}"/>
              </a:ext>
            </a:extLst>
          </p:cNvPr>
          <p:cNvSpPr txBox="1"/>
          <p:nvPr/>
        </p:nvSpPr>
        <p:spPr>
          <a:xfrm>
            <a:off x="944435" y="2866518"/>
            <a:ext cx="5871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it-IT" sz="2400" dirty="0"/>
              <a:t>Misurare la </a:t>
            </a:r>
            <a:r>
              <a:rPr lang="it-IT" sz="2400" b="1" dirty="0"/>
              <a:t>similarità</a:t>
            </a:r>
            <a:r>
              <a:rPr lang="it-IT" sz="2400" dirty="0"/>
              <a:t> di due sequenze</a:t>
            </a:r>
          </a:p>
          <a:p>
            <a:pPr marL="400050" indent="-400050">
              <a:buFont typeface="+mj-lt"/>
              <a:buAutoNum type="romanLcPeriod"/>
            </a:pPr>
            <a:endParaRPr lang="it-IT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it-IT" sz="2400" b="1" dirty="0"/>
              <a:t>Programmazione</a:t>
            </a:r>
            <a:r>
              <a:rPr lang="it-IT" sz="2400" dirty="0"/>
              <a:t> </a:t>
            </a:r>
            <a:r>
              <a:rPr lang="it-IT" sz="2400" b="1" dirty="0"/>
              <a:t>dinamica</a:t>
            </a:r>
          </a:p>
          <a:p>
            <a:pPr marL="400050" indent="-400050">
              <a:buFont typeface="+mj-lt"/>
              <a:buAutoNum type="romanLcPeriod"/>
            </a:pPr>
            <a:endParaRPr lang="it-IT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it-IT" sz="2400" dirty="0"/>
              <a:t>Generalizzabile a </a:t>
            </a:r>
            <a:r>
              <a:rPr lang="it-IT" sz="2400" b="1" dirty="0"/>
              <a:t>strutture</a:t>
            </a:r>
            <a:r>
              <a:rPr lang="it-IT" sz="2400" dirty="0"/>
              <a:t> a </a:t>
            </a:r>
            <a:r>
              <a:rPr lang="it-IT" sz="2400" b="1" dirty="0"/>
              <a:t>grafo</a:t>
            </a:r>
            <a:r>
              <a:rPr lang="it-IT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400050" indent="-400050">
              <a:buFont typeface="+mj-lt"/>
              <a:buAutoNum type="romanLcPeriod"/>
            </a:pPr>
            <a:endParaRPr lang="it-IT" b="0" dirty="0"/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9C91652E-DB32-8716-7149-861E4B256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9099" y="2013892"/>
            <a:ext cx="3606581" cy="4022725"/>
          </a:xfrm>
        </p:spPr>
      </p:pic>
    </p:spTree>
    <p:extLst>
      <p:ext uri="{BB962C8B-B14F-4D97-AF65-F5344CB8AC3E}">
        <p14:creationId xmlns:p14="http://schemas.microsoft.com/office/powerpoint/2010/main" val="37438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8642B38-8AF2-16F6-618F-D9441B15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FAF25A3-A7D4-59B8-E8B4-256084D7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POA e grafi di variazione</a:t>
            </a:r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286CAD-AA9E-6C72-AB06-6DFF7EF94AC3}"/>
              </a:ext>
            </a:extLst>
          </p:cNvPr>
          <p:cNvSpPr txBox="1"/>
          <p:nvPr/>
        </p:nvSpPr>
        <p:spPr>
          <a:xfrm>
            <a:off x="4475532" y="2505670"/>
            <a:ext cx="33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it-IT" sz="2400" b="1" dirty="0"/>
              <a:t>Grafi di variazione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784FA69-C986-1F47-D202-AE66D9F49080}"/>
              </a:ext>
            </a:extLst>
          </p:cNvPr>
          <p:cNvSpPr txBox="1"/>
          <p:nvPr/>
        </p:nvSpPr>
        <p:spPr>
          <a:xfrm>
            <a:off x="10231482" y="4121111"/>
            <a:ext cx="173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un </a:t>
            </a:r>
            <a:r>
              <a:rPr lang="it-IT" b="1" dirty="0"/>
              <a:t>grafo di variazione</a:t>
            </a:r>
            <a:endParaRPr lang="en-US" b="1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0961E50-F44D-1881-7BF4-E6A2B39A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62" y="3429000"/>
            <a:ext cx="8096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EE6BF6A-5605-99DC-5BB7-734A253E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F64821-3208-E4DE-9630-5078E466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Allineamento con ricombinazione</a:t>
            </a:r>
            <a:endParaRPr lang="en-US" dirty="0"/>
          </a:p>
        </p:txBody>
      </p:sp>
      <p:pic>
        <p:nvPicPr>
          <p:cNvPr id="6" name="Immagine 5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5DC32301-F6A6-F6C2-187D-A122FEE3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75" y="3789411"/>
            <a:ext cx="7439010" cy="2433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78C81B-2120-4AA4-9030-63E264B515E9}"/>
                  </a:ext>
                </a:extLst>
              </p:cNvPr>
              <p:cNvSpPr txBox="1"/>
              <p:nvPr/>
            </p:nvSpPr>
            <p:spPr>
              <a:xfrm>
                <a:off x="1097280" y="2653975"/>
                <a:ext cx="55393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Allineamento</a:t>
                </a:r>
                <a:r>
                  <a:rPr lang="it-IT" sz="2000" dirty="0"/>
                  <a:t> con </a:t>
                </a:r>
                <a:r>
                  <a:rPr lang="it-IT" sz="2000" b="1" dirty="0"/>
                  <a:t>al</a:t>
                </a:r>
                <a:r>
                  <a:rPr lang="it-IT" sz="2000" dirty="0"/>
                  <a:t> </a:t>
                </a:r>
                <a:r>
                  <a:rPr lang="it-IT" sz="2000" b="1" dirty="0"/>
                  <a:t>più</a:t>
                </a:r>
                <a:r>
                  <a:rPr lang="it-IT" sz="2000" dirty="0"/>
                  <a:t> </a:t>
                </a:r>
                <a:r>
                  <a:rPr lang="it-IT" sz="2000" b="1" dirty="0"/>
                  <a:t>una</a:t>
                </a:r>
                <a:r>
                  <a:rPr lang="it-IT" sz="2000" dirty="0"/>
                  <a:t> </a:t>
                </a:r>
                <a:r>
                  <a:rPr lang="it-IT" sz="2000" b="1" dirty="0"/>
                  <a:t>ricombinazione</a:t>
                </a:r>
                <a:r>
                  <a:rPr lang="it-IT" sz="20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Grafi di variazione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78C81B-2120-4AA4-9030-63E264B51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653975"/>
                <a:ext cx="5539339" cy="1015663"/>
              </a:xfrm>
              <a:prstGeom prst="rect">
                <a:avLst/>
              </a:prstGeom>
              <a:blipFill>
                <a:blip r:embed="rId4"/>
                <a:stretch>
                  <a:fillRect l="-990" t="-2994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FB8B2D-4516-9141-8817-4DA4914E7C96}"/>
              </a:ext>
            </a:extLst>
          </p:cNvPr>
          <p:cNvSpPr txBox="1"/>
          <p:nvPr/>
        </p:nvSpPr>
        <p:spPr>
          <a:xfrm>
            <a:off x="7007191" y="2653975"/>
            <a:ext cx="395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Obiettivo: migliorare le </a:t>
            </a:r>
            <a:r>
              <a:rPr lang="it-IT" sz="2000" b="1" dirty="0"/>
              <a:t>prestazioni</a:t>
            </a:r>
            <a:r>
              <a:rPr lang="it-IT" sz="2000" dirty="0"/>
              <a:t> con l’</a:t>
            </a:r>
            <a:r>
              <a:rPr lang="it-IT" sz="2000" b="1" dirty="0"/>
              <a:t>algoritmo</a:t>
            </a:r>
            <a:r>
              <a:rPr lang="it-IT" sz="2000" dirty="0"/>
              <a:t> </a:t>
            </a:r>
            <a:r>
              <a:rPr lang="it-IT" sz="2000" b="1" i="1" dirty="0" err="1"/>
              <a:t>wavefront</a:t>
            </a:r>
            <a:endParaRPr lang="it-IT" sz="2000" b="1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051B55-0A79-A20D-AB0C-939A590E4870}"/>
              </a:ext>
            </a:extLst>
          </p:cNvPr>
          <p:cNvSpPr txBox="1"/>
          <p:nvPr/>
        </p:nvSpPr>
        <p:spPr>
          <a:xfrm>
            <a:off x="1867301" y="1778500"/>
            <a:ext cx="81814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000" b="1" dirty="0"/>
              <a:t>Ricombinazione</a:t>
            </a:r>
            <a:r>
              <a:rPr lang="it-IT" sz="2000" dirty="0"/>
              <a:t>: scambio (parziale) di materiale genetico tra cromosomi omologhi, che può portare a variazioni genetiche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4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2340B91-295C-7F2D-966E-BE1DB0C1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1B2849-AB63-E1BD-83B4-9145DB2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Algoritmo </a:t>
            </a:r>
            <a:r>
              <a:rPr lang="it-IT" b="1" i="1" dirty="0" err="1"/>
              <a:t>wavefront</a:t>
            </a:r>
            <a:endParaRPr 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/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Calcola la </a:t>
                </a:r>
                <a:r>
                  <a:rPr lang="it-IT" sz="2400" b="1" dirty="0"/>
                  <a:t>distanza di </a:t>
                </a:r>
                <a:r>
                  <a:rPr lang="it-IT" sz="2400" b="1" dirty="0" err="1"/>
                  <a:t>edit</a:t>
                </a:r>
                <a:r>
                  <a:rPr lang="it-IT" sz="2400" b="1" dirty="0"/>
                  <a:t> ottimale </a:t>
                </a:r>
                <a:r>
                  <a:rPr lang="it-IT" sz="2400" dirty="0"/>
                  <a:t>tra due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sz="2000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Basato su: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Diagonali</a:t>
                </a:r>
                <a:r>
                  <a:rPr lang="it-IT" sz="2000" dirty="0"/>
                  <a:t> della matrice </a:t>
                </a:r>
                <a:r>
                  <a:rPr lang="it-IT" sz="2000" b="1" dirty="0"/>
                  <a:t>crescenti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Fronte d’onda</a:t>
                </a:r>
                <a:r>
                  <a:rPr lang="it-IT" sz="2000" dirty="0"/>
                  <a:t>: insieme delle celle della matrice con   la </a:t>
                </a:r>
                <a:r>
                  <a:rPr lang="it-IT" sz="2000" b="1" dirty="0"/>
                  <a:t>stessa distanza di </a:t>
                </a:r>
                <a:r>
                  <a:rPr lang="it-IT" sz="2000" b="1" dirty="0" err="1"/>
                  <a:t>edit</a:t>
                </a:r>
                <a:endParaRPr lang="it-IT" sz="2000" b="1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Complessità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Tempo: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Spazio: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blipFill>
                <a:blip r:embed="rId3"/>
                <a:stretch>
                  <a:fillRect l="-1286" t="-1320" r="-27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1EA884D-861B-360C-F921-4EA02400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733" y="2023963"/>
            <a:ext cx="3442547" cy="40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2340B91-295C-7F2D-966E-BE1DB0C1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1B2849-AB63-E1BD-83B4-9145DB2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Algoritmo </a:t>
            </a:r>
            <a:r>
              <a:rPr lang="it-IT" b="1" i="1" dirty="0" err="1"/>
              <a:t>wavefront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/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Calcola la </a:t>
                </a:r>
                <a:r>
                  <a:rPr lang="it-IT" sz="2400" b="1" dirty="0"/>
                  <a:t>distanza di </a:t>
                </a:r>
                <a:r>
                  <a:rPr lang="it-IT" sz="2400" b="1" dirty="0" err="1"/>
                  <a:t>edit</a:t>
                </a:r>
                <a:r>
                  <a:rPr lang="it-IT" sz="2400" b="1" dirty="0"/>
                  <a:t> ottimale </a:t>
                </a:r>
                <a:r>
                  <a:rPr lang="it-IT" sz="2400" dirty="0"/>
                  <a:t>tra due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sz="2000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Basato su: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Diagonali</a:t>
                </a:r>
                <a:r>
                  <a:rPr lang="it-IT" sz="2000" dirty="0"/>
                  <a:t> della matrice </a:t>
                </a:r>
                <a:r>
                  <a:rPr lang="it-IT" sz="2000" b="1" dirty="0"/>
                  <a:t>crescenti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Fronte d’onda</a:t>
                </a:r>
                <a:r>
                  <a:rPr lang="it-IT" sz="2000" dirty="0"/>
                  <a:t>: insieme delle celle della matrice con la </a:t>
                </a:r>
                <a:r>
                  <a:rPr lang="it-IT" sz="2000" b="1" dirty="0"/>
                  <a:t>stessa distanza di </a:t>
                </a:r>
                <a:r>
                  <a:rPr lang="it-IT" sz="2000" b="1" dirty="0" err="1"/>
                  <a:t>edit</a:t>
                </a:r>
                <a:endParaRPr lang="it-IT" sz="2000" b="1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Complessità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Tempo: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Spazio: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blipFill>
                <a:blip r:embed="rId3"/>
                <a:stretch>
                  <a:fillRect l="-1286" t="-1320" r="-27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1EA884D-861B-360C-F921-4EA024007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5479" y="2030304"/>
            <a:ext cx="3400786" cy="40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9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2340B91-295C-7F2D-966E-BE1DB0C1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1B2849-AB63-E1BD-83B4-9145DB2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Algoritmo </a:t>
            </a:r>
            <a:r>
              <a:rPr lang="it-IT" b="1" i="1" dirty="0" err="1"/>
              <a:t>wavefront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/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Calcola la </a:t>
                </a:r>
                <a:r>
                  <a:rPr lang="it-IT" sz="2400" b="1" dirty="0"/>
                  <a:t>distanza di </a:t>
                </a:r>
                <a:r>
                  <a:rPr lang="it-IT" sz="2400" b="1" dirty="0" err="1"/>
                  <a:t>edit</a:t>
                </a:r>
                <a:r>
                  <a:rPr lang="it-IT" sz="2400" b="1" dirty="0"/>
                  <a:t> ottimale </a:t>
                </a:r>
                <a:r>
                  <a:rPr lang="it-IT" sz="2400" dirty="0"/>
                  <a:t>tra due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sz="2000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Basato su: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Diagonali</a:t>
                </a:r>
                <a:r>
                  <a:rPr lang="it-IT" sz="2000" dirty="0"/>
                  <a:t> della matrice </a:t>
                </a:r>
                <a:r>
                  <a:rPr lang="it-IT" sz="2000" b="1" dirty="0"/>
                  <a:t>crescenti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Fronte d’onda</a:t>
                </a:r>
                <a:r>
                  <a:rPr lang="it-IT" sz="2000" dirty="0"/>
                  <a:t>: insieme delle celle della matrice con la </a:t>
                </a:r>
                <a:r>
                  <a:rPr lang="it-IT" sz="2000" b="1" dirty="0"/>
                  <a:t>stessa distanza di </a:t>
                </a:r>
                <a:r>
                  <a:rPr lang="it-IT" sz="2000" b="1" dirty="0" err="1"/>
                  <a:t>edit</a:t>
                </a:r>
                <a:endParaRPr lang="it-IT" sz="2000" b="1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Complessità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Tempo: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Spazio: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blipFill>
                <a:blip r:embed="rId3"/>
                <a:stretch>
                  <a:fillRect l="-1286" t="-1320" r="-27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1EA884D-861B-360C-F921-4EA024007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595" y="2030741"/>
            <a:ext cx="3491007" cy="40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2340B91-295C-7F2D-966E-BE1DB0C1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1B2849-AB63-E1BD-83B4-9145DB2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Algoritmo </a:t>
            </a:r>
            <a:r>
              <a:rPr lang="it-IT" b="1" i="1" dirty="0" err="1"/>
              <a:t>wavefront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/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Calcola la </a:t>
                </a:r>
                <a:r>
                  <a:rPr lang="it-IT" sz="2400" b="1" dirty="0"/>
                  <a:t>distanza di </a:t>
                </a:r>
                <a:r>
                  <a:rPr lang="it-IT" sz="2400" b="1" dirty="0" err="1"/>
                  <a:t>edit</a:t>
                </a:r>
                <a:r>
                  <a:rPr lang="it-IT" sz="2400" b="1" dirty="0"/>
                  <a:t> ottimale </a:t>
                </a:r>
                <a:r>
                  <a:rPr lang="it-IT" sz="2400" dirty="0"/>
                  <a:t>tra due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sz="2000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Basato su: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Diagonali</a:t>
                </a:r>
                <a:r>
                  <a:rPr lang="it-IT" sz="2000" dirty="0"/>
                  <a:t> della matrice </a:t>
                </a:r>
                <a:r>
                  <a:rPr lang="it-IT" sz="2000" b="1" dirty="0"/>
                  <a:t>crescenti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Fronte d’onda</a:t>
                </a:r>
                <a:r>
                  <a:rPr lang="it-IT" sz="2000" dirty="0"/>
                  <a:t>: insieme delle celle della matrice con la </a:t>
                </a:r>
                <a:r>
                  <a:rPr lang="it-IT" sz="2000" b="1" dirty="0"/>
                  <a:t>stessa distanza di </a:t>
                </a:r>
                <a:r>
                  <a:rPr lang="it-IT" sz="2000" b="1" dirty="0" err="1"/>
                  <a:t>edit</a:t>
                </a:r>
                <a:endParaRPr lang="it-IT" sz="2000" b="1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Complessità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Tempo: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Spazio: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blipFill>
                <a:blip r:embed="rId3"/>
                <a:stretch>
                  <a:fillRect l="-1286" t="-1320" r="-27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1EA884D-861B-360C-F921-4EA024007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6459" y="2034934"/>
            <a:ext cx="3491008" cy="40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25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724</TotalTime>
  <Words>863</Words>
  <Application>Microsoft Office PowerPoint</Application>
  <PresentationFormat>Widescreen</PresentationFormat>
  <Paragraphs>159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Lato</vt:lpstr>
      <vt:lpstr>Retrospettivo</vt:lpstr>
      <vt:lpstr>Allineamento wavefront per l’individuazione di ricombinazioni</vt:lpstr>
      <vt:lpstr>Panoramica del lavoro</vt:lpstr>
      <vt:lpstr>Distanza di edit</vt:lpstr>
      <vt:lpstr>POA e grafi di variazione</vt:lpstr>
      <vt:lpstr>Allineamento con ricombinazione</vt:lpstr>
      <vt:lpstr>Algoritmo wavefront</vt:lpstr>
      <vt:lpstr>Algoritmo wavefront</vt:lpstr>
      <vt:lpstr>Algoritmo wavefront</vt:lpstr>
      <vt:lpstr>Algoritmo wavefront</vt:lpstr>
      <vt:lpstr>Algoritmo wavefront</vt:lpstr>
      <vt:lpstr>Algoritmo wavefront</vt:lpstr>
      <vt:lpstr>Algoritmo wavefront</vt:lpstr>
      <vt:lpstr>Implementazione</vt:lpstr>
      <vt:lpstr>Sperimentazione</vt:lpstr>
      <vt:lpstr>Confronto con RecGraph (1)</vt:lpstr>
      <vt:lpstr>Confronto con RecGraph (2)</vt:lpstr>
      <vt:lpstr>Riepilogo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Allineamento wavefront per l’individuazione di ricombinazioni</dc:title>
  <dc:creator>m.volpato4@campus.unimib.it</dc:creator>
  <cp:lastModifiedBy>m.volpato4@campus.unimib.it</cp:lastModifiedBy>
  <cp:revision>9</cp:revision>
  <dcterms:created xsi:type="dcterms:W3CDTF">2023-07-15T12:02:13Z</dcterms:created>
  <dcterms:modified xsi:type="dcterms:W3CDTF">2023-07-21T16:36:08Z</dcterms:modified>
</cp:coreProperties>
</file>