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2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816E-A591-4B81-B7E0-CE21D9609840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637B8-B47D-4A7F-84F7-6E45F366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701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816E-A591-4B81-B7E0-CE21D9609840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637B8-B47D-4A7F-84F7-6E45F366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43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1CBD816E-A591-4B81-B7E0-CE21D9609840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634637B8-B47D-4A7F-84F7-6E45F366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408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816E-A591-4B81-B7E0-CE21D9609840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637B8-B47D-4A7F-84F7-6E45F366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950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BD816E-A591-4B81-B7E0-CE21D9609840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4637B8-B47D-4A7F-84F7-6E45F366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8905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816E-A591-4B81-B7E0-CE21D9609840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637B8-B47D-4A7F-84F7-6E45F366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303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816E-A591-4B81-B7E0-CE21D9609840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637B8-B47D-4A7F-84F7-6E45F366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960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816E-A591-4B81-B7E0-CE21D9609840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637B8-B47D-4A7F-84F7-6E45F366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580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816E-A591-4B81-B7E0-CE21D9609840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637B8-B47D-4A7F-84F7-6E45F366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311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816E-A591-4B81-B7E0-CE21D9609840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637B8-B47D-4A7F-84F7-6E45F366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639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816E-A591-4B81-B7E0-CE21D9609840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637B8-B47D-4A7F-84F7-6E45F366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570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1CBD816E-A591-4B81-B7E0-CE21D9609840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634637B8-B47D-4A7F-84F7-6E45F366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2888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FreeGuy/Documents/tree/main/Win32%20Network%20Engin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hEthHZbKF7Y?start=13&amp;feature=oembed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hyperlink" Target="https://github.com/iFreeGuy/mokdong2_lib" TargetMode="External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iFreeGuy/mokdong2_client" TargetMode="External"/><Relationship Id="rId5" Type="http://schemas.openxmlformats.org/officeDocument/2006/relationships/hyperlink" Target="https://github.com/iFreeGuy/mokdong2_server" TargetMode="External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CF1C02-AE0F-961C-21D3-323C030267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altLang="ko-KR" b="1" dirty="0"/>
              <a:t>GAME</a:t>
            </a:r>
            <a:r>
              <a:rPr lang="ko-KR" altLang="en-US" b="1" dirty="0"/>
              <a:t> </a:t>
            </a:r>
            <a:r>
              <a:rPr lang="en-US" altLang="ko-KR" b="1" dirty="0"/>
              <a:t>Server DEMO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sz="4900" dirty="0"/>
              <a:t>Network Engine + chatting Service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E7461C0-9CD8-FA2A-CA35-1E6EC34B2C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/>
              <a:t>Project Code: mokdong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894851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4C5016-8D10-E11F-1B8E-3BA51CA91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8" y="284176"/>
            <a:ext cx="10874782" cy="1508760"/>
          </a:xfrm>
        </p:spPr>
        <p:txBody>
          <a:bodyPr/>
          <a:lstStyle/>
          <a:p>
            <a:r>
              <a:rPr lang="en-US" altLang="ko-KR" dirty="0"/>
              <a:t>Network Engine Design #3: Thread Model</a:t>
            </a:r>
            <a:br>
              <a:rPr lang="en-US" altLang="ko-KR" dirty="0"/>
            </a:br>
            <a:r>
              <a:rPr lang="en-US" altLang="ko-KR" dirty="0"/>
              <a:t>DB I/O</a:t>
            </a:r>
            <a:endParaRPr lang="ko-KR" altLang="en-US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20C15F9-E110-5BA0-FCB4-6BE699FD3463}"/>
              </a:ext>
            </a:extLst>
          </p:cNvPr>
          <p:cNvGrpSpPr/>
          <p:nvPr/>
        </p:nvGrpSpPr>
        <p:grpSpPr>
          <a:xfrm>
            <a:off x="892346" y="2258281"/>
            <a:ext cx="1333500" cy="1310640"/>
            <a:chOff x="596900" y="2123135"/>
            <a:chExt cx="1333500" cy="1310640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09217C0D-EB69-22AF-BC29-A6BB50A30222}"/>
                </a:ext>
              </a:extLst>
            </p:cNvPr>
            <p:cNvGrpSpPr/>
            <p:nvPr/>
          </p:nvGrpSpPr>
          <p:grpSpPr>
            <a:xfrm>
              <a:off x="596900" y="2123135"/>
              <a:ext cx="1028700" cy="1005840"/>
              <a:chOff x="647700" y="3655060"/>
              <a:chExt cx="1828800" cy="1285240"/>
            </a:xfrm>
          </p:grpSpPr>
          <p:sp>
            <p:nvSpPr>
              <p:cNvPr id="7" name="화살표: 오른쪽으로 구부러짐 6">
                <a:extLst>
                  <a:ext uri="{FF2B5EF4-FFF2-40B4-BE49-F238E27FC236}">
                    <a16:creationId xmlns:a16="http://schemas.microsoft.com/office/drawing/2014/main" id="{519B9222-D6EF-FD9D-AC9C-638F5C88019C}"/>
                  </a:ext>
                </a:extLst>
              </p:cNvPr>
              <p:cNvSpPr/>
              <p:nvPr/>
            </p:nvSpPr>
            <p:spPr>
              <a:xfrm>
                <a:off x="647700" y="3746500"/>
                <a:ext cx="889000" cy="1193800"/>
              </a:xfrm>
              <a:prstGeom prst="curved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화살표: 왼쪽으로 구부러짐 7">
                <a:extLst>
                  <a:ext uri="{FF2B5EF4-FFF2-40B4-BE49-F238E27FC236}">
                    <a16:creationId xmlns:a16="http://schemas.microsoft.com/office/drawing/2014/main" id="{705DF398-CFB5-0DD9-2272-1502C294DFD7}"/>
                  </a:ext>
                </a:extLst>
              </p:cNvPr>
              <p:cNvSpPr/>
              <p:nvPr/>
            </p:nvSpPr>
            <p:spPr>
              <a:xfrm flipV="1">
                <a:off x="1587500" y="3655060"/>
                <a:ext cx="889000" cy="1193800"/>
              </a:xfrm>
              <a:prstGeom prst="curvedLef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02BC14EC-9C9E-A78B-1E0E-A07167413148}"/>
                </a:ext>
              </a:extLst>
            </p:cNvPr>
            <p:cNvGrpSpPr/>
            <p:nvPr/>
          </p:nvGrpSpPr>
          <p:grpSpPr>
            <a:xfrm>
              <a:off x="749300" y="2275535"/>
              <a:ext cx="1028700" cy="1005840"/>
              <a:chOff x="647700" y="3655060"/>
              <a:chExt cx="1828800" cy="1285240"/>
            </a:xfrm>
          </p:grpSpPr>
          <p:sp>
            <p:nvSpPr>
              <p:cNvPr id="11" name="화살표: 오른쪽으로 구부러짐 10">
                <a:extLst>
                  <a:ext uri="{FF2B5EF4-FFF2-40B4-BE49-F238E27FC236}">
                    <a16:creationId xmlns:a16="http://schemas.microsoft.com/office/drawing/2014/main" id="{E080F0A0-AD77-3428-145E-FA288D94EC29}"/>
                  </a:ext>
                </a:extLst>
              </p:cNvPr>
              <p:cNvSpPr/>
              <p:nvPr/>
            </p:nvSpPr>
            <p:spPr>
              <a:xfrm>
                <a:off x="647700" y="3746500"/>
                <a:ext cx="889000" cy="1193800"/>
              </a:xfrm>
              <a:prstGeom prst="curved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화살표: 왼쪽으로 구부러짐 11">
                <a:extLst>
                  <a:ext uri="{FF2B5EF4-FFF2-40B4-BE49-F238E27FC236}">
                    <a16:creationId xmlns:a16="http://schemas.microsoft.com/office/drawing/2014/main" id="{2E5A9E23-5A39-7D5D-42CA-062AA115114C}"/>
                  </a:ext>
                </a:extLst>
              </p:cNvPr>
              <p:cNvSpPr/>
              <p:nvPr/>
            </p:nvSpPr>
            <p:spPr>
              <a:xfrm flipV="1">
                <a:off x="1587500" y="3655060"/>
                <a:ext cx="889000" cy="1193800"/>
              </a:xfrm>
              <a:prstGeom prst="curvedLef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69D2E03-B603-F90E-5965-0981F846CF76}"/>
                </a:ext>
              </a:extLst>
            </p:cNvPr>
            <p:cNvGrpSpPr/>
            <p:nvPr/>
          </p:nvGrpSpPr>
          <p:grpSpPr>
            <a:xfrm>
              <a:off x="901700" y="2427935"/>
              <a:ext cx="1028700" cy="1005840"/>
              <a:chOff x="647700" y="3655060"/>
              <a:chExt cx="1828800" cy="1285240"/>
            </a:xfrm>
          </p:grpSpPr>
          <p:sp>
            <p:nvSpPr>
              <p:cNvPr id="14" name="화살표: 오른쪽으로 구부러짐 13">
                <a:extLst>
                  <a:ext uri="{FF2B5EF4-FFF2-40B4-BE49-F238E27FC236}">
                    <a16:creationId xmlns:a16="http://schemas.microsoft.com/office/drawing/2014/main" id="{947A9A08-224E-C81E-8831-587386E29F84}"/>
                  </a:ext>
                </a:extLst>
              </p:cNvPr>
              <p:cNvSpPr/>
              <p:nvPr/>
            </p:nvSpPr>
            <p:spPr>
              <a:xfrm>
                <a:off x="647700" y="3746500"/>
                <a:ext cx="889000" cy="1193800"/>
              </a:xfrm>
              <a:prstGeom prst="curved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화살표: 왼쪽으로 구부러짐 14">
                <a:extLst>
                  <a:ext uri="{FF2B5EF4-FFF2-40B4-BE49-F238E27FC236}">
                    <a16:creationId xmlns:a16="http://schemas.microsoft.com/office/drawing/2014/main" id="{5A1BEA97-D26C-6D45-8D6F-6EEFDFC545DD}"/>
                  </a:ext>
                </a:extLst>
              </p:cNvPr>
              <p:cNvSpPr/>
              <p:nvPr/>
            </p:nvSpPr>
            <p:spPr>
              <a:xfrm flipV="1">
                <a:off x="1587500" y="3655060"/>
                <a:ext cx="889000" cy="1193800"/>
              </a:xfrm>
              <a:prstGeom prst="curvedLef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B2469A1-63CB-C514-1FC5-0C0DB4F3FC19}"/>
              </a:ext>
            </a:extLst>
          </p:cNvPr>
          <p:cNvGrpSpPr/>
          <p:nvPr/>
        </p:nvGrpSpPr>
        <p:grpSpPr>
          <a:xfrm>
            <a:off x="4369606" y="2311316"/>
            <a:ext cx="1028700" cy="1005840"/>
            <a:chOff x="647700" y="3655060"/>
            <a:chExt cx="1828800" cy="1285240"/>
          </a:xfrm>
        </p:grpSpPr>
        <p:sp>
          <p:nvSpPr>
            <p:cNvPr id="17" name="화살표: 오른쪽으로 구부러짐 16">
              <a:extLst>
                <a:ext uri="{FF2B5EF4-FFF2-40B4-BE49-F238E27FC236}">
                  <a16:creationId xmlns:a16="http://schemas.microsoft.com/office/drawing/2014/main" id="{157E2125-6DB5-9BB5-1253-8F03F821506C}"/>
                </a:ext>
              </a:extLst>
            </p:cNvPr>
            <p:cNvSpPr/>
            <p:nvPr/>
          </p:nvSpPr>
          <p:spPr>
            <a:xfrm>
              <a:off x="647700" y="3746500"/>
              <a:ext cx="889000" cy="1193800"/>
            </a:xfrm>
            <a:prstGeom prst="curved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화살표: 왼쪽으로 구부러짐 17">
              <a:extLst>
                <a:ext uri="{FF2B5EF4-FFF2-40B4-BE49-F238E27FC236}">
                  <a16:creationId xmlns:a16="http://schemas.microsoft.com/office/drawing/2014/main" id="{A064B178-EE2D-BCBC-9F8A-1D0CBD4AEF1A}"/>
                </a:ext>
              </a:extLst>
            </p:cNvPr>
            <p:cNvSpPr/>
            <p:nvPr/>
          </p:nvSpPr>
          <p:spPr>
            <a:xfrm flipV="1">
              <a:off x="1587500" y="3655060"/>
              <a:ext cx="889000" cy="1193800"/>
            </a:xfrm>
            <a:prstGeom prst="curved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CC4D3F9A-7889-9EE8-9476-C9E6BC4EB2E5}"/>
              </a:ext>
            </a:extLst>
          </p:cNvPr>
          <p:cNvSpPr txBox="1"/>
          <p:nvPr/>
        </p:nvSpPr>
        <p:spPr>
          <a:xfrm>
            <a:off x="767971" y="3743315"/>
            <a:ext cx="1610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Boost ASIO IO</a:t>
            </a:r>
            <a:br>
              <a:rPr lang="en-US" altLang="ko-KR" dirty="0"/>
            </a:br>
            <a:r>
              <a:rPr lang="en-US" altLang="ko-KR" dirty="0"/>
              <a:t>Multi Thread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0E5456-8248-3D66-DD06-55E51D9468EF}"/>
              </a:ext>
            </a:extLst>
          </p:cNvPr>
          <p:cNvSpPr txBox="1"/>
          <p:nvPr/>
        </p:nvSpPr>
        <p:spPr>
          <a:xfrm>
            <a:off x="4245231" y="3645121"/>
            <a:ext cx="1488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Server</a:t>
            </a:r>
          </a:p>
          <a:p>
            <a:r>
              <a:rPr lang="en-US" altLang="ko-KR" dirty="0"/>
              <a:t>Single Thread</a:t>
            </a:r>
            <a:endParaRPr lang="ko-KR" altLang="en-US" dirty="0"/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BFB5A334-DD71-EE25-5075-99105CFB3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1" y="4729140"/>
            <a:ext cx="11595100" cy="2001860"/>
          </a:xfrm>
        </p:spPr>
        <p:txBody>
          <a:bodyPr>
            <a:normAutofit/>
          </a:bodyPr>
          <a:lstStyle/>
          <a:p>
            <a:r>
              <a:rPr lang="en-US" altLang="ko-KR" b="1" dirty="0"/>
              <a:t>DB I/O </a:t>
            </a:r>
          </a:p>
          <a:p>
            <a:pPr lvl="1"/>
            <a:r>
              <a:rPr lang="ko-KR" altLang="en-US" dirty="0"/>
              <a:t>이 엔진으로 만들고 있는 </a:t>
            </a:r>
            <a:r>
              <a:rPr lang="en-US" altLang="ko-KR" dirty="0"/>
              <a:t>stock trader</a:t>
            </a:r>
            <a:r>
              <a:rPr lang="ko-KR" altLang="en-US" dirty="0"/>
              <a:t>와 같은 경우 위와 같은 구조의 </a:t>
            </a:r>
            <a:r>
              <a:rPr lang="en-US" altLang="ko-KR" dirty="0"/>
              <a:t>DB Server</a:t>
            </a:r>
            <a:r>
              <a:rPr lang="ko-KR" altLang="en-US" dirty="0"/>
              <a:t>를 가지고 있습니다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쓰레드 풀을 이용한 </a:t>
            </a:r>
            <a:r>
              <a:rPr lang="en-US" altLang="ko-KR" dirty="0"/>
              <a:t>Thread Local Storage </a:t>
            </a:r>
            <a:r>
              <a:rPr lang="ko-KR" altLang="en-US" dirty="0"/>
              <a:t>기반의 멀티 쓰레드로 </a:t>
            </a:r>
            <a:r>
              <a:rPr lang="en-US" altLang="ko-KR" dirty="0"/>
              <a:t>DB </a:t>
            </a:r>
            <a:r>
              <a:rPr lang="ko-KR" altLang="en-US" dirty="0"/>
              <a:t>관련 </a:t>
            </a:r>
            <a:r>
              <a:rPr lang="en-US" altLang="ko-KR" dirty="0"/>
              <a:t>I/O</a:t>
            </a:r>
            <a:r>
              <a:rPr lang="ko-KR" altLang="en-US" dirty="0"/>
              <a:t>를 처리합니다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싱글인 로직 쓰레드에서는 쓰레드 풀에 큐로 일을 할당하고 결과 큐에서 결과를 받아 처리합니다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이런 모델을 바탕으로 최대한 쓰레드에서 </a:t>
            </a:r>
            <a:r>
              <a:rPr lang="en-US" altLang="ko-KR" dirty="0"/>
              <a:t>I/O </a:t>
            </a:r>
            <a:r>
              <a:rPr lang="ko-KR" altLang="en-US" dirty="0"/>
              <a:t>블록을 발생시키지 않게 만들었습니다</a:t>
            </a:r>
            <a:r>
              <a:rPr lang="en-US" altLang="ko-KR" dirty="0"/>
              <a:t>.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C2BA54B-FF8C-FF16-4841-F79EE27E1D59}"/>
              </a:ext>
            </a:extLst>
          </p:cNvPr>
          <p:cNvGrpSpPr/>
          <p:nvPr/>
        </p:nvGrpSpPr>
        <p:grpSpPr>
          <a:xfrm>
            <a:off x="7145213" y="2158916"/>
            <a:ext cx="1333500" cy="1310640"/>
            <a:chOff x="596900" y="2123135"/>
            <a:chExt cx="1333500" cy="1310640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3BA79AB-39D3-4BEC-1D24-5E7509964C0F}"/>
                </a:ext>
              </a:extLst>
            </p:cNvPr>
            <p:cNvGrpSpPr/>
            <p:nvPr/>
          </p:nvGrpSpPr>
          <p:grpSpPr>
            <a:xfrm>
              <a:off x="596900" y="2123135"/>
              <a:ext cx="1028700" cy="1005840"/>
              <a:chOff x="647700" y="3655060"/>
              <a:chExt cx="1828800" cy="1285240"/>
            </a:xfrm>
          </p:grpSpPr>
          <p:sp>
            <p:nvSpPr>
              <p:cNvPr id="33" name="화살표: 오른쪽으로 구부러짐 32">
                <a:extLst>
                  <a:ext uri="{FF2B5EF4-FFF2-40B4-BE49-F238E27FC236}">
                    <a16:creationId xmlns:a16="http://schemas.microsoft.com/office/drawing/2014/main" id="{077710DC-A153-CFC3-7A30-DB92AC5ED84C}"/>
                  </a:ext>
                </a:extLst>
              </p:cNvPr>
              <p:cNvSpPr/>
              <p:nvPr/>
            </p:nvSpPr>
            <p:spPr>
              <a:xfrm>
                <a:off x="647700" y="3746500"/>
                <a:ext cx="889000" cy="1193800"/>
              </a:xfrm>
              <a:prstGeom prst="curved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화살표: 왼쪽으로 구부러짐 33">
                <a:extLst>
                  <a:ext uri="{FF2B5EF4-FFF2-40B4-BE49-F238E27FC236}">
                    <a16:creationId xmlns:a16="http://schemas.microsoft.com/office/drawing/2014/main" id="{498B2662-DBA1-F875-4E1F-AE5E02FEB662}"/>
                  </a:ext>
                </a:extLst>
              </p:cNvPr>
              <p:cNvSpPr/>
              <p:nvPr/>
            </p:nvSpPr>
            <p:spPr>
              <a:xfrm flipV="1">
                <a:off x="1587500" y="3655060"/>
                <a:ext cx="889000" cy="1193800"/>
              </a:xfrm>
              <a:prstGeom prst="curvedLef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D3E82C8-4240-E9D9-D7C4-DBF8CC9BF03D}"/>
                </a:ext>
              </a:extLst>
            </p:cNvPr>
            <p:cNvGrpSpPr/>
            <p:nvPr/>
          </p:nvGrpSpPr>
          <p:grpSpPr>
            <a:xfrm>
              <a:off x="749300" y="2275535"/>
              <a:ext cx="1028700" cy="1005840"/>
              <a:chOff x="647700" y="3655060"/>
              <a:chExt cx="1828800" cy="1285240"/>
            </a:xfrm>
          </p:grpSpPr>
          <p:sp>
            <p:nvSpPr>
              <p:cNvPr id="31" name="화살표: 오른쪽으로 구부러짐 30">
                <a:extLst>
                  <a:ext uri="{FF2B5EF4-FFF2-40B4-BE49-F238E27FC236}">
                    <a16:creationId xmlns:a16="http://schemas.microsoft.com/office/drawing/2014/main" id="{46CB1DCA-8F47-99D5-3B38-931F7EDC0F9D}"/>
                  </a:ext>
                </a:extLst>
              </p:cNvPr>
              <p:cNvSpPr/>
              <p:nvPr/>
            </p:nvSpPr>
            <p:spPr>
              <a:xfrm>
                <a:off x="647700" y="3746500"/>
                <a:ext cx="889000" cy="1193800"/>
              </a:xfrm>
              <a:prstGeom prst="curved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화살표: 왼쪽으로 구부러짐 31">
                <a:extLst>
                  <a:ext uri="{FF2B5EF4-FFF2-40B4-BE49-F238E27FC236}">
                    <a16:creationId xmlns:a16="http://schemas.microsoft.com/office/drawing/2014/main" id="{6A136061-8A97-6990-A6E8-3C33392C8AA9}"/>
                  </a:ext>
                </a:extLst>
              </p:cNvPr>
              <p:cNvSpPr/>
              <p:nvPr/>
            </p:nvSpPr>
            <p:spPr>
              <a:xfrm flipV="1">
                <a:off x="1587500" y="3655060"/>
                <a:ext cx="889000" cy="1193800"/>
              </a:xfrm>
              <a:prstGeom prst="curvedLef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88893159-E382-1176-95BE-AE58D71D9FFB}"/>
                </a:ext>
              </a:extLst>
            </p:cNvPr>
            <p:cNvGrpSpPr/>
            <p:nvPr/>
          </p:nvGrpSpPr>
          <p:grpSpPr>
            <a:xfrm>
              <a:off x="901700" y="2427935"/>
              <a:ext cx="1028700" cy="1005840"/>
              <a:chOff x="647700" y="3655060"/>
              <a:chExt cx="1828800" cy="1285240"/>
            </a:xfrm>
          </p:grpSpPr>
          <p:sp>
            <p:nvSpPr>
              <p:cNvPr id="29" name="화살표: 오른쪽으로 구부러짐 28">
                <a:extLst>
                  <a:ext uri="{FF2B5EF4-FFF2-40B4-BE49-F238E27FC236}">
                    <a16:creationId xmlns:a16="http://schemas.microsoft.com/office/drawing/2014/main" id="{45BB0200-8B93-29B9-5A45-524962D69B6C}"/>
                  </a:ext>
                </a:extLst>
              </p:cNvPr>
              <p:cNvSpPr/>
              <p:nvPr/>
            </p:nvSpPr>
            <p:spPr>
              <a:xfrm>
                <a:off x="647700" y="3746500"/>
                <a:ext cx="889000" cy="1193800"/>
              </a:xfrm>
              <a:prstGeom prst="curved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화살표: 왼쪽으로 구부러짐 29">
                <a:extLst>
                  <a:ext uri="{FF2B5EF4-FFF2-40B4-BE49-F238E27FC236}">
                    <a16:creationId xmlns:a16="http://schemas.microsoft.com/office/drawing/2014/main" id="{87E8D724-CE27-CC3E-6701-C409E7459C38}"/>
                  </a:ext>
                </a:extLst>
              </p:cNvPr>
              <p:cNvSpPr/>
              <p:nvPr/>
            </p:nvSpPr>
            <p:spPr>
              <a:xfrm flipV="1">
                <a:off x="1587500" y="3655060"/>
                <a:ext cx="889000" cy="1193800"/>
              </a:xfrm>
              <a:prstGeom prst="curvedLef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4125769C-0F17-1C0A-CF9E-116CD3D8F8D5}"/>
              </a:ext>
            </a:extLst>
          </p:cNvPr>
          <p:cNvSpPr txBox="1"/>
          <p:nvPr/>
        </p:nvSpPr>
        <p:spPr>
          <a:xfrm>
            <a:off x="7145213" y="3567818"/>
            <a:ext cx="15421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DB IO</a:t>
            </a:r>
            <a:br>
              <a:rPr lang="en-US" altLang="ko-KR" dirty="0"/>
            </a:br>
            <a:r>
              <a:rPr lang="en-US" altLang="ko-KR" dirty="0"/>
              <a:t>Multi Thread</a:t>
            </a:r>
          </a:p>
          <a:p>
            <a:r>
              <a:rPr lang="en-US" altLang="ko-KR" dirty="0"/>
              <a:t>In Thread Pool</a:t>
            </a:r>
            <a:endParaRPr lang="ko-KR" altLang="en-US" dirty="0"/>
          </a:p>
        </p:txBody>
      </p:sp>
      <p:sp>
        <p:nvSpPr>
          <p:cNvPr id="36" name="원통 60">
            <a:extLst>
              <a:ext uri="{FF2B5EF4-FFF2-40B4-BE49-F238E27FC236}">
                <a16:creationId xmlns:a16="http://schemas.microsoft.com/office/drawing/2014/main" id="{AFFB0DB2-719F-FB5B-BDA1-D9FB3A678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9842" y="2230479"/>
            <a:ext cx="1391983" cy="1345220"/>
          </a:xfrm>
          <a:prstGeom prst="can">
            <a:avLst>
              <a:gd name="adj" fmla="val 25005"/>
            </a:avLst>
          </a:prstGeom>
          <a:solidFill>
            <a:schemeClr val="accent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lnSpc>
                <a:spcPct val="120000"/>
              </a:lnSpc>
              <a:spcBef>
                <a:spcPct val="10000"/>
              </a:spcBef>
              <a:spcAft>
                <a:spcPct val="2000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lnSpc>
                <a:spcPct val="120000"/>
              </a:lnSpc>
              <a:spcBef>
                <a:spcPct val="10000"/>
              </a:spcBef>
              <a:spcAft>
                <a:spcPct val="2000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lnSpc>
                <a:spcPct val="120000"/>
              </a:lnSpc>
              <a:spcBef>
                <a:spcPct val="10000"/>
              </a:spcBef>
              <a:spcAft>
                <a:spcPct val="2000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lnSpc>
                <a:spcPct val="120000"/>
              </a:lnSpc>
              <a:spcBef>
                <a:spcPct val="10000"/>
              </a:spcBef>
              <a:spcAft>
                <a:spcPct val="2000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lnSpc>
                <a:spcPct val="120000"/>
              </a:lnSpc>
              <a:spcBef>
                <a:spcPct val="10000"/>
              </a:spcBef>
              <a:spcAft>
                <a:spcPct val="2000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2000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2000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2000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2000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b="1" dirty="0">
                <a:solidFill>
                  <a:srgbClr val="FFFFFF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Mongo DB</a:t>
            </a:r>
            <a:endParaRPr lang="ko-KR" altLang="en-US" b="1" dirty="0">
              <a:solidFill>
                <a:srgbClr val="FFFFFF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E8CBA7B-FED4-9640-E3CD-8E419C645EE0}"/>
              </a:ext>
            </a:extLst>
          </p:cNvPr>
          <p:cNvCxnSpPr/>
          <p:nvPr/>
        </p:nvCxnSpPr>
        <p:spPr>
          <a:xfrm>
            <a:off x="8783167" y="2535278"/>
            <a:ext cx="102837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DA4E7FE-022A-1F67-E97A-36470679F6E2}"/>
              </a:ext>
            </a:extLst>
          </p:cNvPr>
          <p:cNvCxnSpPr/>
          <p:nvPr/>
        </p:nvCxnSpPr>
        <p:spPr>
          <a:xfrm>
            <a:off x="8783167" y="2903578"/>
            <a:ext cx="102837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10B4F80-8B0C-AC7A-BA86-4167C9544A7C}"/>
              </a:ext>
            </a:extLst>
          </p:cNvPr>
          <p:cNvCxnSpPr/>
          <p:nvPr/>
        </p:nvCxnSpPr>
        <p:spPr>
          <a:xfrm>
            <a:off x="8783167" y="3268759"/>
            <a:ext cx="102837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500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4C5016-8D10-E11F-1B8E-3BA51CA91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8" y="284176"/>
            <a:ext cx="10874782" cy="1508760"/>
          </a:xfrm>
        </p:spPr>
        <p:txBody>
          <a:bodyPr/>
          <a:lstStyle/>
          <a:p>
            <a:r>
              <a:rPr lang="en-US" altLang="ko-KR" dirty="0"/>
              <a:t>Network Engine Design #4: IF MMORPG</a:t>
            </a:r>
            <a:endParaRPr lang="ko-KR" altLang="en-US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20C15F9-E110-5BA0-FCB4-6BE699FD3463}"/>
              </a:ext>
            </a:extLst>
          </p:cNvPr>
          <p:cNvGrpSpPr/>
          <p:nvPr/>
        </p:nvGrpSpPr>
        <p:grpSpPr>
          <a:xfrm>
            <a:off x="892346" y="2258281"/>
            <a:ext cx="1333500" cy="1310640"/>
            <a:chOff x="596900" y="2123135"/>
            <a:chExt cx="1333500" cy="1310640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09217C0D-EB69-22AF-BC29-A6BB50A30222}"/>
                </a:ext>
              </a:extLst>
            </p:cNvPr>
            <p:cNvGrpSpPr/>
            <p:nvPr/>
          </p:nvGrpSpPr>
          <p:grpSpPr>
            <a:xfrm>
              <a:off x="596900" y="2123135"/>
              <a:ext cx="1028700" cy="1005840"/>
              <a:chOff x="647700" y="3655060"/>
              <a:chExt cx="1828800" cy="1285240"/>
            </a:xfrm>
          </p:grpSpPr>
          <p:sp>
            <p:nvSpPr>
              <p:cNvPr id="7" name="화살표: 오른쪽으로 구부러짐 6">
                <a:extLst>
                  <a:ext uri="{FF2B5EF4-FFF2-40B4-BE49-F238E27FC236}">
                    <a16:creationId xmlns:a16="http://schemas.microsoft.com/office/drawing/2014/main" id="{519B9222-D6EF-FD9D-AC9C-638F5C88019C}"/>
                  </a:ext>
                </a:extLst>
              </p:cNvPr>
              <p:cNvSpPr/>
              <p:nvPr/>
            </p:nvSpPr>
            <p:spPr>
              <a:xfrm>
                <a:off x="647700" y="3746500"/>
                <a:ext cx="889000" cy="1193800"/>
              </a:xfrm>
              <a:prstGeom prst="curved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화살표: 왼쪽으로 구부러짐 7">
                <a:extLst>
                  <a:ext uri="{FF2B5EF4-FFF2-40B4-BE49-F238E27FC236}">
                    <a16:creationId xmlns:a16="http://schemas.microsoft.com/office/drawing/2014/main" id="{705DF398-CFB5-0DD9-2272-1502C294DFD7}"/>
                  </a:ext>
                </a:extLst>
              </p:cNvPr>
              <p:cNvSpPr/>
              <p:nvPr/>
            </p:nvSpPr>
            <p:spPr>
              <a:xfrm flipV="1">
                <a:off x="1587500" y="3655060"/>
                <a:ext cx="889000" cy="1193800"/>
              </a:xfrm>
              <a:prstGeom prst="curvedLef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02BC14EC-9C9E-A78B-1E0E-A07167413148}"/>
                </a:ext>
              </a:extLst>
            </p:cNvPr>
            <p:cNvGrpSpPr/>
            <p:nvPr/>
          </p:nvGrpSpPr>
          <p:grpSpPr>
            <a:xfrm>
              <a:off x="749300" y="2275535"/>
              <a:ext cx="1028700" cy="1005840"/>
              <a:chOff x="647700" y="3655060"/>
              <a:chExt cx="1828800" cy="1285240"/>
            </a:xfrm>
          </p:grpSpPr>
          <p:sp>
            <p:nvSpPr>
              <p:cNvPr id="11" name="화살표: 오른쪽으로 구부러짐 10">
                <a:extLst>
                  <a:ext uri="{FF2B5EF4-FFF2-40B4-BE49-F238E27FC236}">
                    <a16:creationId xmlns:a16="http://schemas.microsoft.com/office/drawing/2014/main" id="{E080F0A0-AD77-3428-145E-FA288D94EC29}"/>
                  </a:ext>
                </a:extLst>
              </p:cNvPr>
              <p:cNvSpPr/>
              <p:nvPr/>
            </p:nvSpPr>
            <p:spPr>
              <a:xfrm>
                <a:off x="647700" y="3746500"/>
                <a:ext cx="889000" cy="1193800"/>
              </a:xfrm>
              <a:prstGeom prst="curved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화살표: 왼쪽으로 구부러짐 11">
                <a:extLst>
                  <a:ext uri="{FF2B5EF4-FFF2-40B4-BE49-F238E27FC236}">
                    <a16:creationId xmlns:a16="http://schemas.microsoft.com/office/drawing/2014/main" id="{2E5A9E23-5A39-7D5D-42CA-062AA115114C}"/>
                  </a:ext>
                </a:extLst>
              </p:cNvPr>
              <p:cNvSpPr/>
              <p:nvPr/>
            </p:nvSpPr>
            <p:spPr>
              <a:xfrm flipV="1">
                <a:off x="1587500" y="3655060"/>
                <a:ext cx="889000" cy="1193800"/>
              </a:xfrm>
              <a:prstGeom prst="curvedLef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69D2E03-B603-F90E-5965-0981F846CF76}"/>
                </a:ext>
              </a:extLst>
            </p:cNvPr>
            <p:cNvGrpSpPr/>
            <p:nvPr/>
          </p:nvGrpSpPr>
          <p:grpSpPr>
            <a:xfrm>
              <a:off x="901700" y="2427935"/>
              <a:ext cx="1028700" cy="1005840"/>
              <a:chOff x="647700" y="3655060"/>
              <a:chExt cx="1828800" cy="1285240"/>
            </a:xfrm>
          </p:grpSpPr>
          <p:sp>
            <p:nvSpPr>
              <p:cNvPr id="14" name="화살표: 오른쪽으로 구부러짐 13">
                <a:extLst>
                  <a:ext uri="{FF2B5EF4-FFF2-40B4-BE49-F238E27FC236}">
                    <a16:creationId xmlns:a16="http://schemas.microsoft.com/office/drawing/2014/main" id="{947A9A08-224E-C81E-8831-587386E29F84}"/>
                  </a:ext>
                </a:extLst>
              </p:cNvPr>
              <p:cNvSpPr/>
              <p:nvPr/>
            </p:nvSpPr>
            <p:spPr>
              <a:xfrm>
                <a:off x="647700" y="3746500"/>
                <a:ext cx="889000" cy="1193800"/>
              </a:xfrm>
              <a:prstGeom prst="curved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화살표: 왼쪽으로 구부러짐 14">
                <a:extLst>
                  <a:ext uri="{FF2B5EF4-FFF2-40B4-BE49-F238E27FC236}">
                    <a16:creationId xmlns:a16="http://schemas.microsoft.com/office/drawing/2014/main" id="{5A1BEA97-D26C-6D45-8D6F-6EEFDFC545DD}"/>
                  </a:ext>
                </a:extLst>
              </p:cNvPr>
              <p:cNvSpPr/>
              <p:nvPr/>
            </p:nvSpPr>
            <p:spPr>
              <a:xfrm flipV="1">
                <a:off x="1587500" y="3655060"/>
                <a:ext cx="889000" cy="1193800"/>
              </a:xfrm>
              <a:prstGeom prst="curvedLef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B2469A1-63CB-C514-1FC5-0C0DB4F3FC19}"/>
              </a:ext>
            </a:extLst>
          </p:cNvPr>
          <p:cNvGrpSpPr/>
          <p:nvPr/>
        </p:nvGrpSpPr>
        <p:grpSpPr>
          <a:xfrm>
            <a:off x="4369606" y="2311316"/>
            <a:ext cx="1028700" cy="1005840"/>
            <a:chOff x="647700" y="3655060"/>
            <a:chExt cx="1828800" cy="1285240"/>
          </a:xfrm>
        </p:grpSpPr>
        <p:sp>
          <p:nvSpPr>
            <p:cNvPr id="17" name="화살표: 오른쪽으로 구부러짐 16">
              <a:extLst>
                <a:ext uri="{FF2B5EF4-FFF2-40B4-BE49-F238E27FC236}">
                  <a16:creationId xmlns:a16="http://schemas.microsoft.com/office/drawing/2014/main" id="{157E2125-6DB5-9BB5-1253-8F03F821506C}"/>
                </a:ext>
              </a:extLst>
            </p:cNvPr>
            <p:cNvSpPr/>
            <p:nvPr/>
          </p:nvSpPr>
          <p:spPr>
            <a:xfrm>
              <a:off x="647700" y="3746500"/>
              <a:ext cx="889000" cy="1193800"/>
            </a:xfrm>
            <a:prstGeom prst="curved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화살표: 왼쪽으로 구부러짐 17">
              <a:extLst>
                <a:ext uri="{FF2B5EF4-FFF2-40B4-BE49-F238E27FC236}">
                  <a16:creationId xmlns:a16="http://schemas.microsoft.com/office/drawing/2014/main" id="{A064B178-EE2D-BCBC-9F8A-1D0CBD4AEF1A}"/>
                </a:ext>
              </a:extLst>
            </p:cNvPr>
            <p:cNvSpPr/>
            <p:nvPr/>
          </p:nvSpPr>
          <p:spPr>
            <a:xfrm flipV="1">
              <a:off x="1587500" y="3655060"/>
              <a:ext cx="889000" cy="1193800"/>
            </a:xfrm>
            <a:prstGeom prst="curved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CC4D3F9A-7889-9EE8-9476-C9E6BC4EB2E5}"/>
              </a:ext>
            </a:extLst>
          </p:cNvPr>
          <p:cNvSpPr txBox="1"/>
          <p:nvPr/>
        </p:nvSpPr>
        <p:spPr>
          <a:xfrm>
            <a:off x="767971" y="3743315"/>
            <a:ext cx="1610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Boost ASIO IO</a:t>
            </a:r>
            <a:br>
              <a:rPr lang="en-US" altLang="ko-KR" dirty="0"/>
            </a:br>
            <a:r>
              <a:rPr lang="en-US" altLang="ko-KR" dirty="0"/>
              <a:t>Multi Thread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0E5456-8248-3D66-DD06-55E51D9468EF}"/>
              </a:ext>
            </a:extLst>
          </p:cNvPr>
          <p:cNvSpPr txBox="1"/>
          <p:nvPr/>
        </p:nvSpPr>
        <p:spPr>
          <a:xfrm>
            <a:off x="4245231" y="3645121"/>
            <a:ext cx="1488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Server</a:t>
            </a:r>
          </a:p>
          <a:p>
            <a:r>
              <a:rPr lang="en-US" altLang="ko-KR" dirty="0"/>
              <a:t>Single Thread</a:t>
            </a:r>
            <a:endParaRPr lang="ko-KR" altLang="en-US" dirty="0"/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BFB5A334-DD71-EE25-5075-99105CFB3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1" y="4729140"/>
            <a:ext cx="11595100" cy="2001860"/>
          </a:xfrm>
        </p:spPr>
        <p:txBody>
          <a:bodyPr>
            <a:normAutofit/>
          </a:bodyPr>
          <a:lstStyle/>
          <a:p>
            <a:r>
              <a:rPr lang="en-US" altLang="ko-KR" b="1" dirty="0"/>
              <a:t>IF MMORPG</a:t>
            </a:r>
          </a:p>
          <a:p>
            <a:pPr lvl="1"/>
            <a:r>
              <a:rPr lang="ko-KR" altLang="en-US" dirty="0"/>
              <a:t>과거 </a:t>
            </a:r>
            <a:r>
              <a:rPr lang="en-US" altLang="ko-KR" dirty="0"/>
              <a:t>MMORPG</a:t>
            </a:r>
            <a:r>
              <a:rPr lang="ko-KR" altLang="en-US" dirty="0"/>
              <a:t>를 라이브 하고 분석했던 경험상 이 엔진으로 </a:t>
            </a:r>
            <a:r>
              <a:rPr lang="en-US" altLang="ko-KR" dirty="0"/>
              <a:t>MMORPG</a:t>
            </a:r>
            <a:r>
              <a:rPr lang="ko-KR" altLang="en-US" dirty="0"/>
              <a:t>를 만든다고 한다면 쓰레드 풀 기반의 멀티 쓰레드 처리가 필요할 것입니다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멀티 쓰레드는 몬스터 생성</a:t>
            </a:r>
            <a:r>
              <a:rPr lang="en-US" altLang="ko-KR" dirty="0"/>
              <a:t>, </a:t>
            </a:r>
            <a:r>
              <a:rPr lang="ko-KR" altLang="en-US" dirty="0"/>
              <a:t>몬스터 </a:t>
            </a:r>
            <a:r>
              <a:rPr lang="en-US" altLang="ko-KR" dirty="0"/>
              <a:t>AI </a:t>
            </a:r>
            <a:r>
              <a:rPr lang="ko-KR" altLang="en-US" dirty="0"/>
              <a:t>처리 등에 필요할 것으로 여겨집니다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이것은 시간 간격 기반의 몬스터 관련 처리가 필요하기 때문입니다</a:t>
            </a:r>
            <a:r>
              <a:rPr lang="en-US" altLang="ko-KR" dirty="0"/>
              <a:t>.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C2BA54B-FF8C-FF16-4841-F79EE27E1D59}"/>
              </a:ext>
            </a:extLst>
          </p:cNvPr>
          <p:cNvGrpSpPr/>
          <p:nvPr/>
        </p:nvGrpSpPr>
        <p:grpSpPr>
          <a:xfrm>
            <a:off x="7145213" y="2158916"/>
            <a:ext cx="1333500" cy="1310640"/>
            <a:chOff x="596900" y="2123135"/>
            <a:chExt cx="1333500" cy="1310640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3BA79AB-39D3-4BEC-1D24-5E7509964C0F}"/>
                </a:ext>
              </a:extLst>
            </p:cNvPr>
            <p:cNvGrpSpPr/>
            <p:nvPr/>
          </p:nvGrpSpPr>
          <p:grpSpPr>
            <a:xfrm>
              <a:off x="596900" y="2123135"/>
              <a:ext cx="1028700" cy="1005840"/>
              <a:chOff x="647700" y="3655060"/>
              <a:chExt cx="1828800" cy="1285240"/>
            </a:xfrm>
          </p:grpSpPr>
          <p:sp>
            <p:nvSpPr>
              <p:cNvPr id="33" name="화살표: 오른쪽으로 구부러짐 32">
                <a:extLst>
                  <a:ext uri="{FF2B5EF4-FFF2-40B4-BE49-F238E27FC236}">
                    <a16:creationId xmlns:a16="http://schemas.microsoft.com/office/drawing/2014/main" id="{077710DC-A153-CFC3-7A30-DB92AC5ED84C}"/>
                  </a:ext>
                </a:extLst>
              </p:cNvPr>
              <p:cNvSpPr/>
              <p:nvPr/>
            </p:nvSpPr>
            <p:spPr>
              <a:xfrm>
                <a:off x="647700" y="3746500"/>
                <a:ext cx="889000" cy="1193800"/>
              </a:xfrm>
              <a:prstGeom prst="curved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화살표: 왼쪽으로 구부러짐 33">
                <a:extLst>
                  <a:ext uri="{FF2B5EF4-FFF2-40B4-BE49-F238E27FC236}">
                    <a16:creationId xmlns:a16="http://schemas.microsoft.com/office/drawing/2014/main" id="{498B2662-DBA1-F875-4E1F-AE5E02FEB662}"/>
                  </a:ext>
                </a:extLst>
              </p:cNvPr>
              <p:cNvSpPr/>
              <p:nvPr/>
            </p:nvSpPr>
            <p:spPr>
              <a:xfrm flipV="1">
                <a:off x="1587500" y="3655060"/>
                <a:ext cx="889000" cy="1193800"/>
              </a:xfrm>
              <a:prstGeom prst="curvedLef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D3E82C8-4240-E9D9-D7C4-DBF8CC9BF03D}"/>
                </a:ext>
              </a:extLst>
            </p:cNvPr>
            <p:cNvGrpSpPr/>
            <p:nvPr/>
          </p:nvGrpSpPr>
          <p:grpSpPr>
            <a:xfrm>
              <a:off x="749300" y="2275535"/>
              <a:ext cx="1028700" cy="1005840"/>
              <a:chOff x="647700" y="3655060"/>
              <a:chExt cx="1828800" cy="1285240"/>
            </a:xfrm>
          </p:grpSpPr>
          <p:sp>
            <p:nvSpPr>
              <p:cNvPr id="31" name="화살표: 오른쪽으로 구부러짐 30">
                <a:extLst>
                  <a:ext uri="{FF2B5EF4-FFF2-40B4-BE49-F238E27FC236}">
                    <a16:creationId xmlns:a16="http://schemas.microsoft.com/office/drawing/2014/main" id="{46CB1DCA-8F47-99D5-3B38-931F7EDC0F9D}"/>
                  </a:ext>
                </a:extLst>
              </p:cNvPr>
              <p:cNvSpPr/>
              <p:nvPr/>
            </p:nvSpPr>
            <p:spPr>
              <a:xfrm>
                <a:off x="647700" y="3746500"/>
                <a:ext cx="889000" cy="1193800"/>
              </a:xfrm>
              <a:prstGeom prst="curved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화살표: 왼쪽으로 구부러짐 31">
                <a:extLst>
                  <a:ext uri="{FF2B5EF4-FFF2-40B4-BE49-F238E27FC236}">
                    <a16:creationId xmlns:a16="http://schemas.microsoft.com/office/drawing/2014/main" id="{6A136061-8A97-6990-A6E8-3C33392C8AA9}"/>
                  </a:ext>
                </a:extLst>
              </p:cNvPr>
              <p:cNvSpPr/>
              <p:nvPr/>
            </p:nvSpPr>
            <p:spPr>
              <a:xfrm flipV="1">
                <a:off x="1587500" y="3655060"/>
                <a:ext cx="889000" cy="1193800"/>
              </a:xfrm>
              <a:prstGeom prst="curvedLef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88893159-E382-1176-95BE-AE58D71D9FFB}"/>
                </a:ext>
              </a:extLst>
            </p:cNvPr>
            <p:cNvGrpSpPr/>
            <p:nvPr/>
          </p:nvGrpSpPr>
          <p:grpSpPr>
            <a:xfrm>
              <a:off x="901700" y="2427935"/>
              <a:ext cx="1028700" cy="1005840"/>
              <a:chOff x="647700" y="3655060"/>
              <a:chExt cx="1828800" cy="1285240"/>
            </a:xfrm>
          </p:grpSpPr>
          <p:sp>
            <p:nvSpPr>
              <p:cNvPr id="29" name="화살표: 오른쪽으로 구부러짐 28">
                <a:extLst>
                  <a:ext uri="{FF2B5EF4-FFF2-40B4-BE49-F238E27FC236}">
                    <a16:creationId xmlns:a16="http://schemas.microsoft.com/office/drawing/2014/main" id="{45BB0200-8B93-29B9-5A45-524962D69B6C}"/>
                  </a:ext>
                </a:extLst>
              </p:cNvPr>
              <p:cNvSpPr/>
              <p:nvPr/>
            </p:nvSpPr>
            <p:spPr>
              <a:xfrm>
                <a:off x="647700" y="3746500"/>
                <a:ext cx="889000" cy="1193800"/>
              </a:xfrm>
              <a:prstGeom prst="curved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화살표: 왼쪽으로 구부러짐 29">
                <a:extLst>
                  <a:ext uri="{FF2B5EF4-FFF2-40B4-BE49-F238E27FC236}">
                    <a16:creationId xmlns:a16="http://schemas.microsoft.com/office/drawing/2014/main" id="{87E8D724-CE27-CC3E-6701-C409E7459C38}"/>
                  </a:ext>
                </a:extLst>
              </p:cNvPr>
              <p:cNvSpPr/>
              <p:nvPr/>
            </p:nvSpPr>
            <p:spPr>
              <a:xfrm flipV="1">
                <a:off x="1587500" y="3655060"/>
                <a:ext cx="889000" cy="1193800"/>
              </a:xfrm>
              <a:prstGeom prst="curvedLef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4125769C-0F17-1C0A-CF9E-116CD3D8F8D5}"/>
              </a:ext>
            </a:extLst>
          </p:cNvPr>
          <p:cNvSpPr txBox="1"/>
          <p:nvPr/>
        </p:nvSpPr>
        <p:spPr>
          <a:xfrm>
            <a:off x="7145213" y="3567818"/>
            <a:ext cx="17588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MMORPG Logic</a:t>
            </a:r>
            <a:br>
              <a:rPr lang="en-US" altLang="ko-KR" dirty="0"/>
            </a:br>
            <a:r>
              <a:rPr lang="en-US" altLang="ko-KR" dirty="0"/>
              <a:t>Multi Thread</a:t>
            </a:r>
          </a:p>
          <a:p>
            <a:r>
              <a:rPr lang="en-US" altLang="ko-KR" dirty="0"/>
              <a:t>In Thread Pool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6208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4C5016-8D10-E11F-1B8E-3BA51CA91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8" y="284176"/>
            <a:ext cx="10493781" cy="1508760"/>
          </a:xfrm>
        </p:spPr>
        <p:txBody>
          <a:bodyPr/>
          <a:lstStyle/>
          <a:p>
            <a:r>
              <a:rPr lang="en-US" altLang="ko-KR" dirty="0"/>
              <a:t>Network Engine Design #5: </a:t>
            </a:r>
            <a:br>
              <a:rPr lang="en-US" altLang="ko-KR" dirty="0"/>
            </a:br>
            <a:r>
              <a:rPr lang="en-US" altLang="ko-KR" dirty="0"/>
              <a:t>Service Based Packet Processing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8BF2AA-6787-E352-F8F4-E08059ECA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서비스 기반의 패킷 처리</a:t>
            </a:r>
            <a:endParaRPr lang="en-US" altLang="ko-KR" b="1" dirty="0"/>
          </a:p>
          <a:p>
            <a:pPr lvl="1"/>
            <a:r>
              <a:rPr lang="ko-KR" altLang="en-US" dirty="0"/>
              <a:t>패킷 헤더의 서비스 번호를 기반으로 객체를 생성합니다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패킷 헤더의 서비스 번호를 기반으로 생성된 객체를 등록된 서비스 핸들러에서 처리합니다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</p:txBody>
      </p:sp>
      <p:pic>
        <p:nvPicPr>
          <p:cNvPr id="4" name="내용 개체 틀 5">
            <a:extLst>
              <a:ext uri="{FF2B5EF4-FFF2-40B4-BE49-F238E27FC236}">
                <a16:creationId xmlns:a16="http://schemas.microsoft.com/office/drawing/2014/main" id="{C975EE9D-C747-A706-DC38-8CAAC4764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18" y="3585103"/>
            <a:ext cx="6252477" cy="29887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278E3E1-4EAD-8DE3-1BA4-998BB8F013D4}"/>
              </a:ext>
            </a:extLst>
          </p:cNvPr>
          <p:cNvSpPr/>
          <p:nvPr/>
        </p:nvSpPr>
        <p:spPr>
          <a:xfrm>
            <a:off x="7878642" y="4321703"/>
            <a:ext cx="2878258" cy="1181369"/>
          </a:xfrm>
          <a:prstGeom prst="roundRect">
            <a:avLst/>
          </a:prstGeom>
          <a:noFill/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u="sng" dirty="0">
                <a:solidFill>
                  <a:schemeClr val="tx1"/>
                </a:solidFill>
              </a:rPr>
              <a:t>서비스 로직 처리</a:t>
            </a:r>
            <a:br>
              <a:rPr lang="en-US" altLang="ko-KR" sz="1200" b="1" u="sng" dirty="0">
                <a:solidFill>
                  <a:schemeClr val="tx1"/>
                </a:solidFill>
              </a:rPr>
            </a:br>
            <a:endParaRPr lang="en-US" altLang="ko-KR" sz="1200" b="1" u="sng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간략히 이런 구조로 자동화되어 네트워크 상에서 서비스 코드 기반으로 로직을 수행함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DEAE931-D2F0-B6D8-67E7-BBBDE3D42C4A}"/>
              </a:ext>
            </a:extLst>
          </p:cNvPr>
          <p:cNvCxnSpPr>
            <a:cxnSpLocks/>
          </p:cNvCxnSpPr>
          <p:nvPr/>
        </p:nvCxnSpPr>
        <p:spPr>
          <a:xfrm flipH="1">
            <a:off x="7221129" y="5181129"/>
            <a:ext cx="815561" cy="0"/>
          </a:xfrm>
          <a:prstGeom prst="straightConnector1">
            <a:avLst/>
          </a:prstGeom>
          <a:ln w="76200" cmpd="sng">
            <a:solidFill>
              <a:schemeClr val="bg2"/>
            </a:solidFill>
            <a:tailEnd type="stealt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832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4C5016-8D10-E11F-1B8E-3BA51CA91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8" y="284176"/>
            <a:ext cx="10493781" cy="1508760"/>
          </a:xfrm>
        </p:spPr>
        <p:txBody>
          <a:bodyPr>
            <a:normAutofit/>
          </a:bodyPr>
          <a:lstStyle/>
          <a:p>
            <a:r>
              <a:rPr lang="en-US" altLang="ko-KR" dirty="0"/>
              <a:t>Network Engine Design #6: </a:t>
            </a:r>
            <a:br>
              <a:rPr lang="en-US" altLang="ko-KR" dirty="0"/>
            </a:br>
            <a:r>
              <a:rPr lang="en-US" altLang="ko-KR" dirty="0"/>
              <a:t>Library + BUFFER </a:t>
            </a:r>
            <a:r>
              <a:rPr lang="ko-KR" altLang="en-US" dirty="0"/>
              <a:t>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8BF2AA-6787-E352-F8F4-E08059ECA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b="1" dirty="0"/>
              <a:t>OOP </a:t>
            </a:r>
            <a:r>
              <a:rPr lang="ko-KR" altLang="en-US" sz="2000" b="1" dirty="0"/>
              <a:t>기반의 라이브러리</a:t>
            </a:r>
            <a:endParaRPr lang="en-US" altLang="ko-KR" sz="2000" b="1" dirty="0"/>
          </a:p>
          <a:p>
            <a:pPr lvl="1"/>
            <a:r>
              <a:rPr lang="ko-KR" altLang="en-US" sz="1800" dirty="0"/>
              <a:t>모든 라이브러리는 </a:t>
            </a:r>
            <a:r>
              <a:rPr lang="en-US" altLang="ko-KR" sz="1800" dirty="0"/>
              <a:t>BUFFER </a:t>
            </a:r>
            <a:r>
              <a:rPr lang="ko-KR" altLang="en-US" sz="1800" dirty="0"/>
              <a:t>예와 같이 </a:t>
            </a:r>
            <a:r>
              <a:rPr lang="en-US" altLang="ko-KR" sz="1800" dirty="0"/>
              <a:t>OOP</a:t>
            </a:r>
            <a:r>
              <a:rPr lang="ko-KR" altLang="en-US" sz="1800" dirty="0"/>
              <a:t>기반으로 설계되어 구성하였습니다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1800" dirty="0"/>
              <a:t>네트워크 관련 부분 외에도 싱글톤 등의 패턴</a:t>
            </a:r>
            <a:r>
              <a:rPr lang="en-US" altLang="ko-KR" sz="1800" dirty="0"/>
              <a:t>, STL </a:t>
            </a:r>
            <a:r>
              <a:rPr lang="ko-KR" altLang="en-US" sz="1800" dirty="0"/>
              <a:t>확장</a:t>
            </a:r>
            <a:r>
              <a:rPr lang="en-US" altLang="ko-KR" sz="1800" dirty="0"/>
              <a:t>, </a:t>
            </a:r>
            <a:r>
              <a:rPr lang="ko-KR" altLang="en-US" sz="1800" dirty="0"/>
              <a:t>암호화 등을 지원합니다</a:t>
            </a:r>
            <a:r>
              <a:rPr lang="en-US" altLang="ko-KR" sz="1800" dirty="0"/>
              <a:t>.</a:t>
            </a:r>
            <a:r>
              <a:rPr lang="ko-KR" altLang="en-US" sz="1800" dirty="0"/>
              <a:t> </a:t>
            </a:r>
            <a:br>
              <a:rPr lang="en-US" altLang="ko-KR" sz="1800" dirty="0"/>
            </a:br>
            <a:endParaRPr lang="en-US" altLang="ko-KR" sz="1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6910410-1444-DE6D-4986-F5E77A426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8220" y="3045746"/>
            <a:ext cx="4935410" cy="38122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F38DF3D-2D51-AA4F-4411-E63B8AA7D15B}"/>
              </a:ext>
            </a:extLst>
          </p:cNvPr>
          <p:cNvSpPr/>
          <p:nvPr/>
        </p:nvSpPr>
        <p:spPr>
          <a:xfrm>
            <a:off x="1099719" y="3429000"/>
            <a:ext cx="2139437" cy="1086593"/>
          </a:xfrm>
          <a:prstGeom prst="roundRect">
            <a:avLst/>
          </a:prstGeom>
          <a:noFill/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u="sng">
                <a:solidFill>
                  <a:schemeClr val="tx1"/>
                </a:solidFill>
              </a:rPr>
              <a:t>기본 버퍼</a:t>
            </a:r>
            <a:br>
              <a:rPr lang="en-US" altLang="ko-KR" sz="1200" b="1" u="sng" dirty="0">
                <a:solidFill>
                  <a:schemeClr val="tx1"/>
                </a:solidFill>
              </a:rPr>
            </a:br>
            <a:endParaRPr lang="en-US" altLang="ko-KR" sz="1200" b="1" u="sng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u="sng" dirty="0">
                <a:solidFill>
                  <a:schemeClr val="tx1"/>
                </a:solidFill>
              </a:rPr>
              <a:t>메모리에 대한 기본 입출력 담당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17C8519-848E-D80D-A228-341785D5B002}"/>
              </a:ext>
            </a:extLst>
          </p:cNvPr>
          <p:cNvCxnSpPr>
            <a:cxnSpLocks/>
          </p:cNvCxnSpPr>
          <p:nvPr/>
        </p:nvCxnSpPr>
        <p:spPr>
          <a:xfrm>
            <a:off x="3139972" y="3766450"/>
            <a:ext cx="911328" cy="0"/>
          </a:xfrm>
          <a:prstGeom prst="straightConnector1">
            <a:avLst/>
          </a:prstGeom>
          <a:ln w="76200" cmpd="sng">
            <a:solidFill>
              <a:schemeClr val="bg2"/>
            </a:solidFill>
            <a:tailEnd type="stealt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89267BF-EBB4-C2D1-40A8-1CFE1A2E7999}"/>
              </a:ext>
            </a:extLst>
          </p:cNvPr>
          <p:cNvSpPr/>
          <p:nvPr/>
        </p:nvSpPr>
        <p:spPr>
          <a:xfrm>
            <a:off x="1074032" y="5631017"/>
            <a:ext cx="2165125" cy="1086593"/>
          </a:xfrm>
          <a:prstGeom prst="roundRect">
            <a:avLst/>
          </a:prstGeom>
          <a:noFill/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u="sng">
                <a:solidFill>
                  <a:schemeClr val="tx1"/>
                </a:solidFill>
              </a:rPr>
              <a:t>스트림 버퍼</a:t>
            </a:r>
            <a:br>
              <a:rPr lang="en-US" altLang="ko-KR" sz="1200" b="1" u="sng" dirty="0">
                <a:solidFill>
                  <a:schemeClr val="tx1"/>
                </a:solidFill>
              </a:rPr>
            </a:br>
            <a:endParaRPr lang="en-US" altLang="ko-KR" sz="1200" b="1" u="sng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u="sng" dirty="0">
                <a:solidFill>
                  <a:schemeClr val="tx1"/>
                </a:solidFill>
              </a:rPr>
              <a:t>메모리 </a:t>
            </a:r>
            <a:r>
              <a:rPr lang="ko-KR" altLang="en-US" sz="1200" b="1" u="sng">
                <a:solidFill>
                  <a:schemeClr val="tx1"/>
                </a:solidFill>
              </a:rPr>
              <a:t>스트림 지원</a:t>
            </a:r>
            <a:endParaRPr lang="en-US" altLang="ko-KR" sz="1200" b="1" u="sng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u="sng" dirty="0">
                <a:solidFill>
                  <a:schemeClr val="tx1"/>
                </a:solidFill>
              </a:rPr>
              <a:t>네트워크 스트림 지원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780881F-DC89-89E0-03E3-B99AA71F5726}"/>
              </a:ext>
            </a:extLst>
          </p:cNvPr>
          <p:cNvCxnSpPr>
            <a:cxnSpLocks/>
          </p:cNvCxnSpPr>
          <p:nvPr/>
        </p:nvCxnSpPr>
        <p:spPr>
          <a:xfrm flipV="1">
            <a:off x="3139972" y="5537999"/>
            <a:ext cx="2409928" cy="898665"/>
          </a:xfrm>
          <a:prstGeom prst="straightConnector1">
            <a:avLst/>
          </a:prstGeom>
          <a:ln w="76200" cmpd="sng">
            <a:solidFill>
              <a:schemeClr val="bg2"/>
            </a:solidFill>
            <a:tailEnd type="stealt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858D87D-A785-555B-FFD8-A1548451B949}"/>
              </a:ext>
            </a:extLst>
          </p:cNvPr>
          <p:cNvSpPr/>
          <p:nvPr/>
        </p:nvSpPr>
        <p:spPr>
          <a:xfrm>
            <a:off x="9015111" y="3479205"/>
            <a:ext cx="2450043" cy="1086593"/>
          </a:xfrm>
          <a:prstGeom prst="roundRect">
            <a:avLst/>
          </a:prstGeom>
          <a:noFill/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u="sng" dirty="0">
                <a:solidFill>
                  <a:schemeClr val="tx1"/>
                </a:solidFill>
              </a:rPr>
              <a:t>TCP</a:t>
            </a:r>
            <a:r>
              <a:rPr lang="ko-KR" altLang="en-US" sz="1200" b="1" u="sng" dirty="0">
                <a:solidFill>
                  <a:schemeClr val="tx1"/>
                </a:solidFill>
              </a:rPr>
              <a:t> 버퍼</a:t>
            </a:r>
            <a:br>
              <a:rPr lang="en-US" altLang="ko-KR" sz="1200" b="1" u="sng" dirty="0">
                <a:solidFill>
                  <a:schemeClr val="tx1"/>
                </a:solidFill>
              </a:rPr>
            </a:br>
            <a:endParaRPr lang="en-US" altLang="ko-KR" sz="1200" b="1" u="sng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u="sng" dirty="0">
                <a:solidFill>
                  <a:schemeClr val="tx1"/>
                </a:solidFill>
              </a:rPr>
              <a:t>네트워크 버퍼</a:t>
            </a:r>
            <a:r>
              <a:rPr lang="en-US" altLang="ko-KR" sz="1200" b="1" u="sng" dirty="0">
                <a:solidFill>
                  <a:schemeClr val="tx1"/>
                </a:solidFill>
              </a:rPr>
              <a:t> </a:t>
            </a:r>
            <a:r>
              <a:rPr lang="ko-KR" altLang="en-US" sz="1200" b="1" u="sng" dirty="0">
                <a:solidFill>
                  <a:schemeClr val="tx1"/>
                </a:solidFill>
              </a:rPr>
              <a:t>처리에 최적화</a:t>
            </a:r>
            <a:endParaRPr lang="en-US" altLang="ko-KR" sz="1200" b="1" u="sng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u="sng" dirty="0">
                <a:solidFill>
                  <a:schemeClr val="tx1"/>
                </a:solidFill>
              </a:rPr>
              <a:t>서비스 패킷 지원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3AE12D6-4765-AC4B-2BB3-CFBCDADC06FF}"/>
              </a:ext>
            </a:extLst>
          </p:cNvPr>
          <p:cNvCxnSpPr>
            <a:cxnSpLocks/>
          </p:cNvCxnSpPr>
          <p:nvPr/>
        </p:nvCxnSpPr>
        <p:spPr>
          <a:xfrm flipH="1">
            <a:off x="8366046" y="3759196"/>
            <a:ext cx="917654" cy="0"/>
          </a:xfrm>
          <a:prstGeom prst="straightConnector1">
            <a:avLst/>
          </a:prstGeom>
          <a:ln w="76200" cmpd="sng">
            <a:solidFill>
              <a:schemeClr val="bg2"/>
            </a:solidFill>
            <a:tailEnd type="stealt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950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4C5016-8D10-E11F-1B8E-3BA51CA91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8" y="284176"/>
            <a:ext cx="10493781" cy="1508760"/>
          </a:xfrm>
        </p:spPr>
        <p:txBody>
          <a:bodyPr/>
          <a:lstStyle/>
          <a:p>
            <a:r>
              <a:rPr lang="en-US" altLang="ko-KR" dirty="0"/>
              <a:t>Network Engine Design #7: </a:t>
            </a:r>
            <a:br>
              <a:rPr lang="en-US" altLang="ko-KR" dirty="0"/>
            </a:br>
            <a:r>
              <a:rPr lang="en-US" altLang="ko-KR" dirty="0"/>
              <a:t>CHATTING Example</a:t>
            </a:r>
            <a:endParaRPr lang="ko-KR" altLang="en-US" dirty="0"/>
          </a:p>
        </p:txBody>
      </p:sp>
      <p:sp>
        <p:nvSpPr>
          <p:cNvPr id="6" name="날짜 개체 틀 3">
            <a:extLst>
              <a:ext uri="{FF2B5EF4-FFF2-40B4-BE49-F238E27FC236}">
                <a16:creationId xmlns:a16="http://schemas.microsoft.com/office/drawing/2014/main" id="{8CF27E83-D294-2D13-4CC0-BBAFDECB4E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/>
          <a:lstStyle/>
          <a:p>
            <a:fld id="{2EABA43C-120F-4415-98B3-372D2FECC855}" type="datetime1">
              <a:rPr lang="ko-KR" altLang="en-US" smtClean="0"/>
              <a:t>2023-06-15</a:t>
            </a:fld>
            <a:endParaRPr 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3762444-A8DB-6650-512F-04C7D0224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60" y="2256458"/>
            <a:ext cx="6797958" cy="43173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0660458-25CB-BBFA-0FEF-D64C8819F219}"/>
              </a:ext>
            </a:extLst>
          </p:cNvPr>
          <p:cNvSpPr/>
          <p:nvPr/>
        </p:nvSpPr>
        <p:spPr>
          <a:xfrm>
            <a:off x="236561" y="2426163"/>
            <a:ext cx="2131762" cy="853813"/>
          </a:xfrm>
          <a:prstGeom prst="roundRect">
            <a:avLst/>
          </a:prstGeom>
          <a:noFill/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u="sng" dirty="0">
                <a:solidFill>
                  <a:schemeClr val="tx1"/>
                </a:solidFill>
              </a:rPr>
              <a:t>서비스 데이터</a:t>
            </a:r>
            <a:br>
              <a:rPr lang="en-US" altLang="ko-KR" sz="1100" b="1" u="sng" dirty="0">
                <a:solidFill>
                  <a:schemeClr val="tx1"/>
                </a:solidFill>
              </a:rPr>
            </a:br>
            <a:endParaRPr lang="en-US" altLang="ko-KR" sz="1100" b="1" u="sng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b="1" u="sng" dirty="0">
                <a:solidFill>
                  <a:schemeClr val="tx1"/>
                </a:solidFill>
              </a:rPr>
              <a:t>로직이나 패킷으로부터 생성</a:t>
            </a:r>
            <a:endParaRPr lang="en-US" altLang="ko-KR" sz="1100" b="1" u="sng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b="1" u="sng" dirty="0" err="1">
                <a:solidFill>
                  <a:schemeClr val="tx1"/>
                </a:solidFill>
              </a:rPr>
              <a:t>로직처리의</a:t>
            </a:r>
            <a:r>
              <a:rPr lang="ko-KR" altLang="en-US" sz="1100" b="1" u="sng" dirty="0">
                <a:solidFill>
                  <a:schemeClr val="tx1"/>
                </a:solidFill>
              </a:rPr>
              <a:t> 데이터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FC3031A-D877-866A-A743-95E2F488B14D}"/>
              </a:ext>
            </a:extLst>
          </p:cNvPr>
          <p:cNvCxnSpPr>
            <a:cxnSpLocks/>
          </p:cNvCxnSpPr>
          <p:nvPr/>
        </p:nvCxnSpPr>
        <p:spPr>
          <a:xfrm>
            <a:off x="2108831" y="3103620"/>
            <a:ext cx="1530234" cy="0"/>
          </a:xfrm>
          <a:prstGeom prst="straightConnector1">
            <a:avLst/>
          </a:prstGeom>
          <a:ln w="76200" cmpd="sng">
            <a:solidFill>
              <a:schemeClr val="bg2"/>
            </a:solidFill>
            <a:tailEnd type="stealt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6FEC234-228B-48F7-6D7A-0A85EA755D8F}"/>
              </a:ext>
            </a:extLst>
          </p:cNvPr>
          <p:cNvSpPr/>
          <p:nvPr/>
        </p:nvSpPr>
        <p:spPr>
          <a:xfrm>
            <a:off x="205724" y="4065000"/>
            <a:ext cx="2131762" cy="999602"/>
          </a:xfrm>
          <a:prstGeom prst="roundRect">
            <a:avLst/>
          </a:prstGeom>
          <a:noFill/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u="sng" dirty="0">
                <a:solidFill>
                  <a:schemeClr val="tx1"/>
                </a:solidFill>
              </a:rPr>
              <a:t>서비스 로직</a:t>
            </a:r>
            <a:br>
              <a:rPr lang="en-US" altLang="ko-KR" sz="1100" b="1" u="sng" dirty="0">
                <a:solidFill>
                  <a:schemeClr val="tx1"/>
                </a:solidFill>
              </a:rPr>
            </a:br>
            <a:endParaRPr lang="en-US" altLang="ko-KR" sz="1100" b="1" u="sng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b="1" u="sng" dirty="0">
                <a:solidFill>
                  <a:schemeClr val="tx1"/>
                </a:solidFill>
              </a:rPr>
              <a:t>서비스 데이터 사용</a:t>
            </a:r>
            <a:endParaRPr lang="en-US" altLang="ko-KR" sz="1100" b="1" u="sng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b="1" u="sng" dirty="0">
                <a:solidFill>
                  <a:schemeClr val="tx1"/>
                </a:solidFill>
              </a:rPr>
              <a:t>room, user</a:t>
            </a:r>
            <a:r>
              <a:rPr lang="ko-KR" altLang="en-US" sz="1100" b="1" u="sng" dirty="0">
                <a:solidFill>
                  <a:schemeClr val="tx1"/>
                </a:solidFill>
              </a:rPr>
              <a:t>등의 클래스에 </a:t>
            </a:r>
            <a:r>
              <a:rPr lang="ko-KR" altLang="en-US" sz="1100" b="1" u="sng" dirty="0" err="1">
                <a:solidFill>
                  <a:schemeClr val="tx1"/>
                </a:solidFill>
              </a:rPr>
              <a:t>억세스</a:t>
            </a:r>
            <a:r>
              <a:rPr lang="ko-KR" altLang="en-US" sz="1100" b="1" u="sng" dirty="0">
                <a:solidFill>
                  <a:schemeClr val="tx1"/>
                </a:solidFill>
              </a:rPr>
              <a:t> 하여 로직 수행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BD31408-6C03-82AA-E4A0-A5F073537E06}"/>
              </a:ext>
            </a:extLst>
          </p:cNvPr>
          <p:cNvCxnSpPr>
            <a:cxnSpLocks/>
          </p:cNvCxnSpPr>
          <p:nvPr/>
        </p:nvCxnSpPr>
        <p:spPr>
          <a:xfrm>
            <a:off x="2108831" y="4324393"/>
            <a:ext cx="2172785" cy="0"/>
          </a:xfrm>
          <a:prstGeom prst="straightConnector1">
            <a:avLst/>
          </a:prstGeom>
          <a:ln w="76200" cmpd="sng">
            <a:solidFill>
              <a:schemeClr val="bg2"/>
            </a:solidFill>
            <a:tailEnd type="stealt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F1EF646-B661-E130-64A3-AD0CD6FFDF35}"/>
              </a:ext>
            </a:extLst>
          </p:cNvPr>
          <p:cNvSpPr/>
          <p:nvPr/>
        </p:nvSpPr>
        <p:spPr>
          <a:xfrm>
            <a:off x="9740300" y="3837380"/>
            <a:ext cx="2193636" cy="1155522"/>
          </a:xfrm>
          <a:prstGeom prst="roundRect">
            <a:avLst/>
          </a:prstGeom>
          <a:noFill/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u="sng" dirty="0">
                <a:solidFill>
                  <a:schemeClr val="tx1"/>
                </a:solidFill>
              </a:rPr>
              <a:t>전역 클래스</a:t>
            </a:r>
            <a:br>
              <a:rPr lang="en-US" altLang="ko-KR" sz="1100" b="1" u="sng" dirty="0">
                <a:solidFill>
                  <a:schemeClr val="tx1"/>
                </a:solidFill>
              </a:rPr>
            </a:br>
            <a:endParaRPr lang="en-US" altLang="ko-KR" sz="1100" b="1" u="sng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b="1" u="sng" dirty="0">
                <a:solidFill>
                  <a:schemeClr val="tx1"/>
                </a:solidFill>
              </a:rPr>
              <a:t>각종 서버 전역 클래스 모음</a:t>
            </a:r>
            <a:endParaRPr lang="en-US" altLang="ko-KR" sz="1100" b="1" u="sng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b="1" u="sng" dirty="0" err="1">
                <a:solidFill>
                  <a:schemeClr val="tx1"/>
                </a:solidFill>
              </a:rPr>
              <a:t>싱글톤이나</a:t>
            </a:r>
            <a:r>
              <a:rPr lang="ko-KR" altLang="en-US" sz="1100" b="1" u="sng" dirty="0">
                <a:solidFill>
                  <a:schemeClr val="tx1"/>
                </a:solidFill>
              </a:rPr>
              <a:t> 정적 데이터 대신 한 클래스가 전역 클래스들의 인스턴스를 가짐</a:t>
            </a:r>
            <a:endParaRPr lang="en-US" altLang="ko-KR" sz="1100" b="1" u="sng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6019A7C-8275-B76C-E040-FE11802290D5}"/>
              </a:ext>
            </a:extLst>
          </p:cNvPr>
          <p:cNvCxnSpPr>
            <a:cxnSpLocks/>
          </p:cNvCxnSpPr>
          <p:nvPr/>
        </p:nvCxnSpPr>
        <p:spPr>
          <a:xfrm flipH="1">
            <a:off x="7798563" y="4696688"/>
            <a:ext cx="2055951" cy="0"/>
          </a:xfrm>
          <a:prstGeom prst="straightConnector1">
            <a:avLst/>
          </a:prstGeom>
          <a:ln w="76200" cmpd="sng">
            <a:solidFill>
              <a:schemeClr val="bg2"/>
            </a:solidFill>
            <a:tailEnd type="stealt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69A30C8B-AC73-6E6B-28F8-D708B79509A9}"/>
              </a:ext>
            </a:extLst>
          </p:cNvPr>
          <p:cNvSpPr/>
          <p:nvPr/>
        </p:nvSpPr>
        <p:spPr>
          <a:xfrm>
            <a:off x="9729559" y="2361578"/>
            <a:ext cx="2193636" cy="1014810"/>
          </a:xfrm>
          <a:prstGeom prst="roundRect">
            <a:avLst/>
          </a:prstGeom>
          <a:noFill/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u="sng" dirty="0">
                <a:solidFill>
                  <a:schemeClr val="tx1"/>
                </a:solidFill>
              </a:rPr>
              <a:t>서버 로직 클래스</a:t>
            </a:r>
            <a:br>
              <a:rPr lang="en-US" altLang="ko-KR" sz="1100" b="1" u="sng" dirty="0">
                <a:solidFill>
                  <a:schemeClr val="tx1"/>
                </a:solidFill>
              </a:rPr>
            </a:br>
            <a:endParaRPr lang="en-US" altLang="ko-KR" sz="1100" b="1" u="sng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b="1" u="sng" dirty="0" err="1">
                <a:solidFill>
                  <a:schemeClr val="tx1"/>
                </a:solidFill>
              </a:rPr>
              <a:t>room_manager</a:t>
            </a:r>
            <a:r>
              <a:rPr lang="en-US" altLang="ko-KR" sz="1100" b="1" u="sng" dirty="0">
                <a:solidFill>
                  <a:schemeClr val="tx1"/>
                </a:solidFill>
              </a:rPr>
              <a:t>, room, </a:t>
            </a:r>
            <a:r>
              <a:rPr lang="en-US" altLang="ko-KR" sz="1100" b="1" u="sng" dirty="0" err="1">
                <a:solidFill>
                  <a:schemeClr val="tx1"/>
                </a:solidFill>
              </a:rPr>
              <a:t>user_manager</a:t>
            </a:r>
            <a:r>
              <a:rPr lang="en-US" altLang="ko-KR" sz="1100" b="1" u="sng" dirty="0">
                <a:solidFill>
                  <a:schemeClr val="tx1"/>
                </a:solidFill>
              </a:rPr>
              <a:t>, user</a:t>
            </a:r>
          </a:p>
          <a:p>
            <a:pPr algn="ctr"/>
            <a:r>
              <a:rPr lang="ko-KR" altLang="en-US" sz="1100" b="1" u="sng" dirty="0">
                <a:solidFill>
                  <a:schemeClr val="tx1"/>
                </a:solidFill>
              </a:rPr>
              <a:t>서버 데이터 관리 및 로직 수행</a:t>
            </a:r>
            <a:endParaRPr lang="en-US" altLang="ko-KR" sz="1100" b="1" u="sng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ACFCDF8-02FA-B7A5-A93E-DB323366A931}"/>
              </a:ext>
            </a:extLst>
          </p:cNvPr>
          <p:cNvCxnSpPr>
            <a:cxnSpLocks/>
          </p:cNvCxnSpPr>
          <p:nvPr/>
        </p:nvCxnSpPr>
        <p:spPr>
          <a:xfrm flipH="1">
            <a:off x="7798563" y="2759893"/>
            <a:ext cx="2055951" cy="0"/>
          </a:xfrm>
          <a:prstGeom prst="straightConnector1">
            <a:avLst/>
          </a:prstGeom>
          <a:ln w="76200" cmpd="sng">
            <a:solidFill>
              <a:schemeClr val="bg2"/>
            </a:solidFill>
            <a:tailEnd type="stealt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142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4C5016-8D10-E11F-1B8E-3BA51CA91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8" y="284176"/>
            <a:ext cx="10493781" cy="1508760"/>
          </a:xfrm>
        </p:spPr>
        <p:txBody>
          <a:bodyPr/>
          <a:lstStyle/>
          <a:p>
            <a:r>
              <a:rPr lang="en-US" altLang="ko-KR" dirty="0"/>
              <a:t>Network Engine Design #8: </a:t>
            </a:r>
            <a:br>
              <a:rPr lang="en-US" altLang="ko-KR" dirty="0"/>
            </a:br>
            <a:r>
              <a:rPr lang="en-US" altLang="ko-KR" dirty="0"/>
              <a:t>Stock trader</a:t>
            </a:r>
            <a:r>
              <a:rPr lang="ko-KR" altLang="en-US" dirty="0"/>
              <a:t>에서의 개선 및 확장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8BF2AA-6787-E352-F8F4-E08059ECA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747466"/>
          </a:xfrm>
        </p:spPr>
        <p:txBody>
          <a:bodyPr>
            <a:normAutofit lnSpcReduction="10000"/>
          </a:bodyPr>
          <a:lstStyle/>
          <a:p>
            <a:r>
              <a:rPr lang="en-US" altLang="ko-KR" b="1" dirty="0"/>
              <a:t>Stock Trader</a:t>
            </a:r>
          </a:p>
          <a:p>
            <a:pPr lvl="1"/>
            <a:r>
              <a:rPr lang="en-US" altLang="ko-KR" dirty="0"/>
              <a:t>Stock Trader</a:t>
            </a:r>
            <a:r>
              <a:rPr lang="ko-KR" altLang="en-US" dirty="0"/>
              <a:t>는 해당 네트워크 엔진을 사용하여 개인적으로 개발하고 있는 주식 자동 매매 시스템입니다</a:t>
            </a:r>
            <a:r>
              <a:rPr lang="en-US" altLang="ko-KR" dirty="0"/>
              <a:t>. </a:t>
            </a:r>
            <a:r>
              <a:rPr lang="ko-KR" altLang="en-US" dirty="0"/>
              <a:t>필요시 필요 부분에 대한 소스를 공개할 수 있습니다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개선</a:t>
            </a:r>
            <a:endParaRPr lang="en-US" altLang="ko-KR" dirty="0"/>
          </a:p>
          <a:p>
            <a:pPr lvl="1"/>
            <a:r>
              <a:rPr lang="ko-KR" altLang="en-US" dirty="0"/>
              <a:t>네트워크 처리에서 패킷에 대하여 메모리 풀이 적용되었습니다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패킷 처리시 패킷 변조에 대한 처리가 추가되었습니다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주요 확장</a:t>
            </a:r>
            <a:endParaRPr lang="en-US" altLang="ko-KR" dirty="0"/>
          </a:p>
          <a:p>
            <a:pPr lvl="1"/>
            <a:r>
              <a:rPr lang="en-US" altLang="ko-KR" dirty="0"/>
              <a:t>JSON </a:t>
            </a:r>
            <a:r>
              <a:rPr lang="ko-KR" altLang="en-US" dirty="0"/>
              <a:t>지원</a:t>
            </a:r>
            <a:r>
              <a:rPr lang="en-US" altLang="ko-KR" dirty="0"/>
              <a:t>, XML </a:t>
            </a:r>
            <a:r>
              <a:rPr lang="ko-KR" altLang="en-US" dirty="0"/>
              <a:t>설정</a:t>
            </a:r>
            <a:r>
              <a:rPr lang="en-US" altLang="ko-KR" dirty="0"/>
              <a:t> </a:t>
            </a:r>
            <a:r>
              <a:rPr lang="ko-KR" altLang="en-US" dirty="0"/>
              <a:t>지원</a:t>
            </a:r>
            <a:endParaRPr lang="en-US" altLang="ko-KR" dirty="0"/>
          </a:p>
          <a:p>
            <a:pPr lvl="1"/>
            <a:r>
              <a:rPr lang="ko-KR" altLang="en-US" dirty="0"/>
              <a:t>멀티 바이트 및 </a:t>
            </a:r>
            <a:r>
              <a:rPr lang="en-US" altLang="ko-KR" dirty="0"/>
              <a:t>UTF </a:t>
            </a:r>
            <a:r>
              <a:rPr lang="ko-KR" altLang="en-US" dirty="0"/>
              <a:t>문자열에 대한 지원</a:t>
            </a:r>
            <a:r>
              <a:rPr lang="en-US" altLang="ko-KR" dirty="0"/>
              <a:t>, Format </a:t>
            </a:r>
            <a:r>
              <a:rPr lang="ko-KR" altLang="en-US" dirty="0"/>
              <a:t>문자열 지원</a:t>
            </a:r>
            <a:endParaRPr lang="en-US" altLang="ko-KR" dirty="0"/>
          </a:p>
          <a:p>
            <a:pPr lvl="1"/>
            <a:r>
              <a:rPr lang="en-US" altLang="ko-KR" dirty="0"/>
              <a:t>Redis, Mongo DB</a:t>
            </a:r>
            <a:r>
              <a:rPr lang="ko-KR" altLang="en-US" dirty="0"/>
              <a:t> 지원</a:t>
            </a:r>
            <a:endParaRPr lang="en-US" altLang="ko-KR" dirty="0"/>
          </a:p>
          <a:p>
            <a:pPr lvl="1"/>
            <a:r>
              <a:rPr lang="en-US" altLang="ko-KR" dirty="0"/>
              <a:t>Thread Pool, Lambda Queue, Scheduler </a:t>
            </a:r>
            <a:r>
              <a:rPr lang="ko-KR" altLang="en-US" dirty="0"/>
              <a:t>등 지원</a:t>
            </a:r>
            <a:endParaRPr lang="en-US" altLang="ko-KR" dirty="0"/>
          </a:p>
          <a:p>
            <a:pPr lvl="1"/>
            <a:r>
              <a:rPr lang="en-US" altLang="ko-KR" dirty="0"/>
              <a:t>C++ 20 </a:t>
            </a:r>
            <a:r>
              <a:rPr lang="ko-KR" altLang="en-US" dirty="0"/>
              <a:t>코루틴 지원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55142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4C5016-8D10-E11F-1B8E-3BA51CA91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8" y="284176"/>
            <a:ext cx="10493781" cy="1508760"/>
          </a:xfrm>
        </p:spPr>
        <p:txBody>
          <a:bodyPr/>
          <a:lstStyle/>
          <a:p>
            <a:r>
              <a:rPr lang="en-US" altLang="ko-KR" dirty="0"/>
              <a:t>client Design #1: </a:t>
            </a:r>
            <a:r>
              <a:rPr lang="ko-KR" altLang="en-US" dirty="0"/>
              <a:t>개요</a:t>
            </a:r>
            <a:r>
              <a:rPr lang="en-US" altLang="ko-KR" dirty="0"/>
              <a:t> 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8BF2AA-6787-E352-F8F4-E08059ECA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747466"/>
          </a:xfrm>
        </p:spPr>
        <p:txBody>
          <a:bodyPr>
            <a:normAutofit/>
          </a:bodyPr>
          <a:lstStyle/>
          <a:p>
            <a:r>
              <a:rPr lang="en-US" altLang="ko-KR" dirty="0"/>
              <a:t>Modern C++ 11/14, boost, MFC</a:t>
            </a:r>
            <a:r>
              <a:rPr lang="ko-KR" altLang="en-US" dirty="0"/>
              <a:t>로 만들어졌습니다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서버와 네트워크 엔진을 공유합니다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네트워크 처리가 클라이언트에 최적화되었습니다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POLL </a:t>
            </a:r>
            <a:r>
              <a:rPr lang="ko-KR" altLang="en-US" dirty="0"/>
              <a:t>방식으로 주기적으로 패킷 처리를 합니다</a:t>
            </a:r>
            <a:r>
              <a:rPr lang="en-US" altLang="ko-KR" dirty="0"/>
              <a:t>. </a:t>
            </a:r>
            <a:r>
              <a:rPr lang="ko-KR" altLang="en-US" dirty="0"/>
              <a:t>서버와 같은 경우는 패킷이 오는 경우에만 깨어나 처리합니다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POLL </a:t>
            </a:r>
            <a:r>
              <a:rPr lang="ko-KR" altLang="en-US" dirty="0"/>
              <a:t>방식으로 처리된 패킷은 </a:t>
            </a:r>
            <a:r>
              <a:rPr lang="en-US" altLang="ko-KR" dirty="0"/>
              <a:t>QUEUE</a:t>
            </a:r>
            <a:r>
              <a:rPr lang="ko-KR" altLang="en-US" dirty="0"/>
              <a:t>에 담기어 순차적으로 처리됩니다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78125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4C5016-8D10-E11F-1B8E-3BA51CA91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8" y="284176"/>
            <a:ext cx="10493781" cy="1508760"/>
          </a:xfrm>
        </p:spPr>
        <p:txBody>
          <a:bodyPr>
            <a:normAutofit/>
          </a:bodyPr>
          <a:lstStyle/>
          <a:p>
            <a:r>
              <a:rPr lang="en-US" altLang="ko-KR" dirty="0"/>
              <a:t>client Design #2: </a:t>
            </a:r>
            <a:br>
              <a:rPr lang="en-US" altLang="ko-KR" dirty="0"/>
            </a:br>
            <a:r>
              <a:rPr lang="en-US" altLang="ko-KR" dirty="0"/>
              <a:t>network processing example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B7D82FB-8508-2766-FED4-DCBEA3309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56" y="2112181"/>
            <a:ext cx="10842088" cy="46013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0781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3259A4-1693-3D4C-F507-FAE275600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 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1757BD-E51B-EFE4-A569-FE07B20DD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데모는 서든어택과 같은 </a:t>
            </a:r>
            <a:r>
              <a:rPr lang="en-US" altLang="ko-KR" dirty="0"/>
              <a:t>MO </a:t>
            </a:r>
            <a:r>
              <a:rPr lang="ko-KR" altLang="en-US" dirty="0"/>
              <a:t>게임에 사용할 만한 게임 서버를 보여주고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데모는 룸을 구성하고 해당 룸에 속한 사람들은 대화를 합니다</a:t>
            </a:r>
            <a:r>
              <a:rPr lang="en-US" altLang="ko-KR" dirty="0"/>
              <a:t>.  </a:t>
            </a:r>
            <a:r>
              <a:rPr lang="ko-KR" altLang="en-US" dirty="0"/>
              <a:t>이 구성은 게임방을 구성하고 방에 속한 유저들이 게임을 플레이하는 </a:t>
            </a:r>
            <a:r>
              <a:rPr lang="en-US" altLang="ko-KR" dirty="0"/>
              <a:t>MO</a:t>
            </a:r>
            <a:r>
              <a:rPr lang="ko-KR" altLang="en-US" dirty="0"/>
              <a:t>게임에 대한 시뮬레이션입니다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데모에서 보여주는 서버와 클라이언트는 자체 구현된 네트워크 엔진 위에서 작성되었습니다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3785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3259A4-1693-3D4C-F507-FAE275600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1757BD-E51B-EFE4-A569-FE07B20DD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설명에는 개인적으로 이 엔진을 지속적으로 업그레이드 하며 만들고 있는 자동 주식 매매 시스템이 </a:t>
            </a:r>
            <a:r>
              <a:rPr lang="en-US" altLang="ko-KR" dirty="0"/>
              <a:t>Stock Trader</a:t>
            </a:r>
            <a:r>
              <a:rPr lang="ko-KR" altLang="en-US" dirty="0"/>
              <a:t>의 사례를 포함하고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Windows API</a:t>
            </a:r>
            <a:r>
              <a:rPr lang="ko-KR" altLang="en-US" dirty="0"/>
              <a:t>를 기반으로 밑바닥 부터 만든 네트워크 엔진이 궁금하시면 아래 주소의 문서와 소스를 참고하여 바랍니다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>
                <a:hlinkClick r:id="rId2"/>
              </a:rPr>
              <a:t>https://github.com/iFreeGuy/Documents/tree/main/Win32%20Network%20Engine</a:t>
            </a:r>
            <a:endParaRPr lang="en-US" altLang="ko-KR" dirty="0"/>
          </a:p>
          <a:p>
            <a:pPr lvl="2"/>
            <a:r>
              <a:rPr lang="ko-KR" altLang="en-US" dirty="0"/>
              <a:t>위 엔진은 과거에 만든 엔진 데모로 </a:t>
            </a:r>
            <a:r>
              <a:rPr lang="en-US" altLang="ko-KR" dirty="0"/>
              <a:t>IOCP, RUP,</a:t>
            </a:r>
            <a:r>
              <a:rPr lang="ko-KR" altLang="en-US" dirty="0"/>
              <a:t> </a:t>
            </a:r>
            <a:r>
              <a:rPr lang="en-US" altLang="ko-KR" dirty="0"/>
              <a:t>DB, </a:t>
            </a:r>
            <a:r>
              <a:rPr lang="ko-KR" altLang="en-US" dirty="0"/>
              <a:t>비동기처리</a:t>
            </a:r>
            <a:r>
              <a:rPr lang="en-US" altLang="ko-KR" dirty="0"/>
              <a:t>, </a:t>
            </a:r>
            <a:r>
              <a:rPr lang="ko-KR" altLang="en-US" dirty="0"/>
              <a:t>멀티쓰레드 등등의 게임 서버와 </a:t>
            </a:r>
            <a:r>
              <a:rPr lang="en-US" altLang="ko-KR" dirty="0"/>
              <a:t>P2P</a:t>
            </a:r>
            <a:r>
              <a:rPr lang="ko-KR" altLang="en-US" dirty="0"/>
              <a:t>처리 등 온라인 게임엔진에서 필요로 하는 모든 내용을 포함하고 있습니다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과거 소스 중 일부만 최신 </a:t>
            </a:r>
            <a:r>
              <a:rPr lang="en-US" altLang="ko-KR" dirty="0"/>
              <a:t>Visual Studio</a:t>
            </a:r>
            <a:r>
              <a:rPr lang="ko-KR" altLang="en-US" dirty="0"/>
              <a:t>와 </a:t>
            </a:r>
            <a:r>
              <a:rPr lang="en-US" altLang="ko-KR" dirty="0"/>
              <a:t>C++</a:t>
            </a:r>
            <a:r>
              <a:rPr lang="ko-KR" altLang="en-US" dirty="0"/>
              <a:t>로 업데이트된 관계로 소스는 </a:t>
            </a:r>
            <a:r>
              <a:rPr lang="en-US" altLang="ko-KR" dirty="0"/>
              <a:t>chm</a:t>
            </a:r>
            <a:r>
              <a:rPr lang="ko-KR" altLang="en-US" dirty="0"/>
              <a:t>으로만 제공합니다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데모는 위에서 만든 엔진과 다수의 실제 서비스된 서버 분석 및 실제 게임 서버를 라이브 하면서 이해한 뒤의 노하우를 바탕으로 만든 개인적 차세대 네트워크 엔진입니다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9015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436C1E-B5FC-3D0A-A972-2FC6FCBFC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데모 영상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1FF53E-E2E5-159D-A730-8D4CE39C5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데모를 구성하는 공용라이브러리</a:t>
            </a:r>
            <a:r>
              <a:rPr lang="en-US" altLang="ko-KR" dirty="0"/>
              <a:t>, </a:t>
            </a:r>
            <a:r>
              <a:rPr lang="ko-KR" altLang="en-US" dirty="0"/>
              <a:t>서버</a:t>
            </a:r>
            <a:r>
              <a:rPr lang="en-US" altLang="ko-KR" dirty="0"/>
              <a:t>, </a:t>
            </a:r>
            <a:r>
              <a:rPr lang="ko-KR" altLang="en-US" dirty="0"/>
              <a:t>클라이언트에 대한 </a:t>
            </a:r>
            <a:r>
              <a:rPr lang="en-US" altLang="ko-KR" dirty="0"/>
              <a:t>Visual Studio </a:t>
            </a:r>
            <a:r>
              <a:rPr lang="ko-KR" altLang="en-US" dirty="0"/>
              <a:t>화면을 보여준 뒤 채팅 서비스의 예를 보여줍니다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채팅은 </a:t>
            </a:r>
            <a:r>
              <a:rPr lang="en-US" altLang="ko-KR" dirty="0"/>
              <a:t>MO</a:t>
            </a:r>
            <a:r>
              <a:rPr lang="ko-KR" altLang="en-US" dirty="0"/>
              <a:t>게임처럼 방을 만들고 들어간 뒤 방에 속한 유저끼리 대화하는 것을 보여줍니다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이는 실제 게임에 대한 시뮬레이션으로 만든 예제입니다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6872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436C1E-B5FC-3D0A-A972-2FC6FCBFC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데모 영상</a:t>
            </a:r>
          </a:p>
        </p:txBody>
      </p:sp>
      <p:pic>
        <p:nvPicPr>
          <p:cNvPr id="6" name="온라인 미디어 5" title="C++ 서버 채팅 데모">
            <a:hlinkClick r:id="" action="ppaction://media"/>
            <a:extLst>
              <a:ext uri="{FF2B5EF4-FFF2-40B4-BE49-F238E27FC236}">
                <a16:creationId xmlns:a16="http://schemas.microsoft.com/office/drawing/2014/main" id="{0DC4C5A7-D61D-59CE-5699-D30DAF316A0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095500" y="1983675"/>
            <a:ext cx="8356600" cy="472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467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436C1E-B5FC-3D0A-A972-2FC6FCBFC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구성 </a:t>
            </a:r>
            <a:r>
              <a:rPr lang="en-US" altLang="ko-KR" dirty="0"/>
              <a:t>&amp; </a:t>
            </a:r>
            <a:r>
              <a:rPr lang="ko-KR" altLang="en-US" dirty="0"/>
              <a:t>기술 스택</a:t>
            </a:r>
          </a:p>
        </p:txBody>
      </p:sp>
      <p:pic>
        <p:nvPicPr>
          <p:cNvPr id="16" name="Picture 19" descr="MCj04289690000[1]">
            <a:extLst>
              <a:ext uri="{FF2B5EF4-FFF2-40B4-BE49-F238E27FC236}">
                <a16:creationId xmlns:a16="http://schemas.microsoft.com/office/drawing/2014/main" id="{1A5EACF5-0B34-40C8-25BD-EAD586605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524" y="1986363"/>
            <a:ext cx="1040194" cy="144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 descr="G:\__ppt\파워포인트 양식&amp;베스트디자인\파워포인트&amp;템플\파워포인트 디자인 자료\윤디자인 Powerpoint Templates\ClipArt\사무\CF0111_5.emf">
            <a:extLst>
              <a:ext uri="{FF2B5EF4-FFF2-40B4-BE49-F238E27FC236}">
                <a16:creationId xmlns:a16="http://schemas.microsoft.com/office/drawing/2014/main" id="{C9862B7B-7486-4E28-7585-677B90D38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524" y="3887951"/>
            <a:ext cx="1257612" cy="1083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8872F70E-B533-EA12-6503-40545FB6AB14}"/>
              </a:ext>
            </a:extLst>
          </p:cNvPr>
          <p:cNvGrpSpPr/>
          <p:nvPr/>
        </p:nvGrpSpPr>
        <p:grpSpPr>
          <a:xfrm>
            <a:off x="1419226" y="5506824"/>
            <a:ext cx="1220787" cy="820738"/>
            <a:chOff x="1868488" y="5065065"/>
            <a:chExt cx="1220787" cy="820738"/>
          </a:xfrm>
        </p:grpSpPr>
        <p:pic>
          <p:nvPicPr>
            <p:cNvPr id="19" name="Picture 4" descr="J:\_temp_ie\임시 인터넷 파일\Content.IE5\52VPOA1J\MCj04242380000[1].wmf">
              <a:extLst>
                <a:ext uri="{FF2B5EF4-FFF2-40B4-BE49-F238E27FC236}">
                  <a16:creationId xmlns:a16="http://schemas.microsoft.com/office/drawing/2014/main" id="{9E880B36-1616-DEE5-8840-CDCF98421E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8488" y="5065065"/>
              <a:ext cx="815975" cy="79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4" descr="J:\_temp_ie\임시 인터넷 파일\Content.IE5\52VPOA1J\MCj04242380000[1].wmf">
              <a:extLst>
                <a:ext uri="{FF2B5EF4-FFF2-40B4-BE49-F238E27FC236}">
                  <a16:creationId xmlns:a16="http://schemas.microsoft.com/office/drawing/2014/main" id="{BEDD7814-6DC4-BACC-4E08-9F032B5D1D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1250" y="5200003"/>
              <a:ext cx="708025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CB172271-87F3-D2AE-826E-AEDE0D44D5BA}"/>
              </a:ext>
            </a:extLst>
          </p:cNvPr>
          <p:cNvCxnSpPr>
            <a:cxnSpLocks/>
            <a:stCxn id="16" idx="1"/>
            <a:endCxn id="19" idx="1"/>
          </p:cNvCxnSpPr>
          <p:nvPr/>
        </p:nvCxnSpPr>
        <p:spPr>
          <a:xfrm rot="10800000" flipV="1">
            <a:off x="1419226" y="2707682"/>
            <a:ext cx="83298" cy="3194430"/>
          </a:xfrm>
          <a:prstGeom prst="bentConnector3">
            <a:avLst>
              <a:gd name="adj1" fmla="val 1289224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0788D6DA-4F44-CAB1-3C6D-9B75169E583A}"/>
              </a:ext>
            </a:extLst>
          </p:cNvPr>
          <p:cNvCxnSpPr>
            <a:cxnSpLocks/>
            <a:stCxn id="18" idx="2"/>
            <a:endCxn id="20" idx="3"/>
          </p:cNvCxnSpPr>
          <p:nvPr/>
        </p:nvCxnSpPr>
        <p:spPr>
          <a:xfrm rot="16200000" flipH="1">
            <a:off x="1879177" y="5223825"/>
            <a:ext cx="1012989" cy="508683"/>
          </a:xfrm>
          <a:prstGeom prst="bentConnector4">
            <a:avLst>
              <a:gd name="adj1" fmla="val 33075"/>
              <a:gd name="adj2" fmla="val 168554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141D256-3EB1-7D24-B741-E1F4BD8E0713}"/>
              </a:ext>
            </a:extLst>
          </p:cNvPr>
          <p:cNvSpPr txBox="1"/>
          <p:nvPr/>
        </p:nvSpPr>
        <p:spPr>
          <a:xfrm>
            <a:off x="3670300" y="1986363"/>
            <a:ext cx="8293100" cy="1231106"/>
          </a:xfrm>
          <a:prstGeom prst="rect">
            <a:avLst/>
          </a:prstGeom>
          <a:solidFill>
            <a:srgbClr val="FFFFCC">
              <a:alpha val="20000"/>
            </a:srgbClr>
          </a:solidFill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FF00"/>
                </a:solidFill>
              </a:rPr>
              <a:t>Server</a:t>
            </a:r>
          </a:p>
          <a:p>
            <a:r>
              <a:rPr lang="en-US" altLang="ko-KR" dirty="0"/>
              <a:t>Modern C/C++ 11/14 </a:t>
            </a:r>
            <a:r>
              <a:rPr lang="ko-KR" altLang="en-US" dirty="0"/>
              <a:t>수준</a:t>
            </a:r>
            <a:endParaRPr lang="en-US" altLang="ko-KR" dirty="0"/>
          </a:p>
          <a:p>
            <a:r>
              <a:rPr lang="en-US" altLang="ko-KR" dirty="0"/>
              <a:t>Source</a:t>
            </a:r>
            <a:br>
              <a:rPr lang="en-US" altLang="ko-KR" dirty="0"/>
            </a:br>
            <a:r>
              <a:rPr lang="en-US" altLang="ko-KR" dirty="0">
                <a:hlinkClick r:id="rId5"/>
              </a:rPr>
              <a:t>https://github.com/iFreeGuy/mokdong2_server</a:t>
            </a:r>
            <a:endParaRPr lang="en-US" altLang="ko-KR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FED1CDB-FDFF-E478-E837-7BB2C53EC323}"/>
              </a:ext>
            </a:extLst>
          </p:cNvPr>
          <p:cNvSpPr txBox="1"/>
          <p:nvPr/>
        </p:nvSpPr>
        <p:spPr>
          <a:xfrm>
            <a:off x="3670300" y="3664366"/>
            <a:ext cx="8293100" cy="1231106"/>
          </a:xfrm>
          <a:prstGeom prst="rect">
            <a:avLst/>
          </a:prstGeom>
          <a:solidFill>
            <a:srgbClr val="FFFFCC">
              <a:alpha val="20000"/>
            </a:srgbClr>
          </a:solidFill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FF00"/>
                </a:solidFill>
              </a:rPr>
              <a:t>Client</a:t>
            </a:r>
          </a:p>
          <a:p>
            <a:r>
              <a:rPr lang="en-US" altLang="ko-KR" dirty="0"/>
              <a:t>Modern C/C++ 11/14 </a:t>
            </a:r>
            <a:r>
              <a:rPr lang="ko-KR" altLang="en-US" dirty="0"/>
              <a:t>수준</a:t>
            </a:r>
            <a:r>
              <a:rPr lang="en-US" altLang="ko-KR" dirty="0"/>
              <a:t>, MFC</a:t>
            </a:r>
          </a:p>
          <a:p>
            <a:r>
              <a:rPr lang="en-US" altLang="ko-KR" dirty="0"/>
              <a:t>Source</a:t>
            </a:r>
            <a:br>
              <a:rPr lang="en-US" altLang="ko-KR" dirty="0"/>
            </a:br>
            <a:r>
              <a:rPr lang="en-US" altLang="ko-KR" dirty="0">
                <a:hlinkClick r:id="rId6"/>
              </a:rPr>
              <a:t>https://github.com/iFreeGuy/mokdong2_client</a:t>
            </a:r>
            <a:r>
              <a:rPr lang="en-US" altLang="ko-KR" dirty="0"/>
              <a:t>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7CFF38B-AF2C-B26D-E845-403DA98E4675}"/>
              </a:ext>
            </a:extLst>
          </p:cNvPr>
          <p:cNvSpPr txBox="1"/>
          <p:nvPr/>
        </p:nvSpPr>
        <p:spPr>
          <a:xfrm>
            <a:off x="3670300" y="5342718"/>
            <a:ext cx="8293100" cy="1231106"/>
          </a:xfrm>
          <a:prstGeom prst="rect">
            <a:avLst/>
          </a:prstGeom>
          <a:solidFill>
            <a:srgbClr val="FFFFCC">
              <a:alpha val="20000"/>
            </a:srgbClr>
          </a:solidFill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FF00"/>
                </a:solidFill>
              </a:rPr>
              <a:t>공유 라이브러리</a:t>
            </a:r>
            <a:r>
              <a:rPr lang="en-US" altLang="ko-KR" sz="2000" b="1" dirty="0">
                <a:solidFill>
                  <a:srgbClr val="FFFF00"/>
                </a:solidFill>
              </a:rPr>
              <a:t>: Network </a:t>
            </a:r>
            <a:r>
              <a:rPr lang="ko-KR" altLang="en-US" sz="2000" b="1" dirty="0">
                <a:solidFill>
                  <a:srgbClr val="FFFF00"/>
                </a:solidFill>
              </a:rPr>
              <a:t>엔진 등등</a:t>
            </a:r>
            <a:endParaRPr lang="en-US" altLang="ko-KR" sz="2000" b="1" dirty="0">
              <a:solidFill>
                <a:srgbClr val="FFFF00"/>
              </a:solidFill>
            </a:endParaRPr>
          </a:p>
          <a:p>
            <a:r>
              <a:rPr lang="en-US" altLang="ko-KR" dirty="0"/>
              <a:t>Modern C/C++ 11/14 </a:t>
            </a:r>
            <a:r>
              <a:rPr lang="ko-KR" altLang="en-US" dirty="0"/>
              <a:t>수준</a:t>
            </a:r>
            <a:r>
              <a:rPr lang="en-US" altLang="ko-KR" dirty="0"/>
              <a:t>, boost asio, boost</a:t>
            </a:r>
          </a:p>
          <a:p>
            <a:r>
              <a:rPr lang="en-US" altLang="ko-KR" dirty="0"/>
              <a:t>Source</a:t>
            </a:r>
            <a:br>
              <a:rPr lang="en-US" altLang="ko-KR" dirty="0"/>
            </a:br>
            <a:r>
              <a:rPr lang="en-US" altLang="ko-KR" dirty="0">
                <a:hlinkClick r:id="rId7"/>
              </a:rPr>
              <a:t>https://github.com/iFreeGuy/mokdong2_lib</a:t>
            </a:r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1668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4C5016-8D10-E11F-1B8E-3BA51CA91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8" y="284176"/>
            <a:ext cx="10493781" cy="1508760"/>
          </a:xfrm>
        </p:spPr>
        <p:txBody>
          <a:bodyPr/>
          <a:lstStyle/>
          <a:p>
            <a:r>
              <a:rPr lang="en-US" altLang="ko-KR" dirty="0"/>
              <a:t>Network Engine Design #1: Modern C++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8BF2AA-6787-E352-F8F4-E08059ECA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747466"/>
          </a:xfrm>
        </p:spPr>
        <p:txBody>
          <a:bodyPr>
            <a:normAutofit/>
          </a:bodyPr>
          <a:lstStyle/>
          <a:p>
            <a:r>
              <a:rPr lang="en-US" altLang="ko-KR" b="1" dirty="0"/>
              <a:t>Modern C++ </a:t>
            </a:r>
            <a:r>
              <a:rPr lang="ko-KR" altLang="en-US" b="1" dirty="0"/>
              <a:t>사용</a:t>
            </a:r>
            <a:endParaRPr lang="en-US" altLang="ko-KR" b="1" dirty="0"/>
          </a:p>
          <a:p>
            <a:pPr lvl="1"/>
            <a:r>
              <a:rPr lang="ko-KR" altLang="en-US" dirty="0"/>
              <a:t>이 데모는 초창기 버전으로 </a:t>
            </a:r>
            <a:r>
              <a:rPr lang="en-US" altLang="ko-KR" dirty="0"/>
              <a:t>C++ 11/14 </a:t>
            </a:r>
            <a:r>
              <a:rPr lang="ko-KR" altLang="en-US" dirty="0"/>
              <a:t>수준으로 작성되었지만 </a:t>
            </a:r>
            <a:r>
              <a:rPr lang="en-US" altLang="ko-KR" dirty="0"/>
              <a:t>stock trader</a:t>
            </a:r>
            <a:r>
              <a:rPr lang="ko-KR" altLang="en-US" dirty="0"/>
              <a:t>와 같은 경우는 </a:t>
            </a:r>
            <a:r>
              <a:rPr lang="en-US" altLang="ko-KR" dirty="0"/>
              <a:t>C++ 20 </a:t>
            </a:r>
            <a:r>
              <a:rPr lang="ko-KR" altLang="en-US" dirty="0"/>
              <a:t>수준을 사용합니다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컬렉션은 </a:t>
            </a:r>
            <a:r>
              <a:rPr lang="en-US" altLang="ko-KR" dirty="0"/>
              <a:t>STL</a:t>
            </a:r>
            <a:r>
              <a:rPr lang="ko-KR" altLang="en-US" dirty="0"/>
              <a:t>을 사용합니다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변수나 클래스의 네이밍은 </a:t>
            </a:r>
            <a:r>
              <a:rPr lang="en-US" altLang="ko-KR" dirty="0"/>
              <a:t>STL</a:t>
            </a:r>
            <a:r>
              <a:rPr lang="ko-KR" altLang="en-US" dirty="0"/>
              <a:t>이나 </a:t>
            </a:r>
            <a:r>
              <a:rPr lang="en-US" altLang="ko-KR" dirty="0"/>
              <a:t>boost</a:t>
            </a:r>
            <a:r>
              <a:rPr lang="ko-KR" altLang="en-US" dirty="0"/>
              <a:t>의 형식을 따릅니다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b="1" dirty="0"/>
              <a:t>쓰레드 등의 </a:t>
            </a:r>
            <a:r>
              <a:rPr lang="en-US" altLang="ko-KR" b="1" dirty="0"/>
              <a:t>Modern C++</a:t>
            </a:r>
            <a:r>
              <a:rPr lang="ko-KR" altLang="en-US" b="1" dirty="0"/>
              <a:t>이 포함하고 있는 라이브러리 최대한 사용</a:t>
            </a:r>
            <a:endParaRPr lang="en-US" altLang="ko-KR" b="1" dirty="0"/>
          </a:p>
          <a:p>
            <a:pPr lvl="1"/>
            <a:r>
              <a:rPr lang="ko-KR" altLang="en-US" dirty="0"/>
              <a:t>자체 구현 혹은 사용 라이브러리에 있는 컬렉션들이 결국 표준 </a:t>
            </a:r>
            <a:r>
              <a:rPr lang="en-US" altLang="ko-KR" dirty="0"/>
              <a:t>stl</a:t>
            </a:r>
            <a:r>
              <a:rPr lang="ko-KR" altLang="en-US" dirty="0"/>
              <a:t>로 교체되는 것을 보았습니다</a:t>
            </a:r>
            <a:r>
              <a:rPr lang="en-US" altLang="ko-KR" dirty="0"/>
              <a:t>.</a:t>
            </a:r>
            <a:r>
              <a:rPr lang="ko-KR" altLang="en-US" dirty="0"/>
              <a:t>  미래에는 쓰레드 등의 </a:t>
            </a:r>
            <a:r>
              <a:rPr lang="en-US" altLang="ko-KR" dirty="0"/>
              <a:t>OS API</a:t>
            </a:r>
            <a:r>
              <a:rPr lang="ko-KR" altLang="en-US" dirty="0"/>
              <a:t>를 사용하는 것들도 </a:t>
            </a:r>
            <a:r>
              <a:rPr lang="en-US" altLang="ko-KR" dirty="0"/>
              <a:t>C++ </a:t>
            </a:r>
            <a:r>
              <a:rPr lang="ko-KR" altLang="en-US" dirty="0"/>
              <a:t>표준에 있는 것이 사용될 것 같아 차세대 엔진을 만들 때는 최대한 </a:t>
            </a:r>
            <a:r>
              <a:rPr lang="en-US" altLang="ko-KR" dirty="0"/>
              <a:t>C++ </a:t>
            </a:r>
            <a:r>
              <a:rPr lang="ko-KR" altLang="en-US" dirty="0"/>
              <a:t>표준의 것을 사용하였습니다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C++ </a:t>
            </a:r>
            <a:r>
              <a:rPr lang="ko-KR" altLang="en-US" dirty="0"/>
              <a:t>표준에 있는 라이브러리들은 컴파일러나 툴이 업데이트될 때 같이 성능이 향상되는 특성이 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0673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4C5016-8D10-E11F-1B8E-3BA51CA91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8" y="284176"/>
            <a:ext cx="10493781" cy="1508760"/>
          </a:xfrm>
        </p:spPr>
        <p:txBody>
          <a:bodyPr/>
          <a:lstStyle/>
          <a:p>
            <a:r>
              <a:rPr lang="en-US" altLang="ko-KR" dirty="0"/>
              <a:t>Network Engine Design #2: boost &amp; ASIO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8BF2AA-6787-E352-F8F4-E08059ECA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boost </a:t>
            </a:r>
            <a:r>
              <a:rPr lang="ko-KR" altLang="en-US" b="1" dirty="0"/>
              <a:t>사용</a:t>
            </a:r>
            <a:endParaRPr lang="en-US" altLang="ko-KR" b="1" dirty="0"/>
          </a:p>
          <a:p>
            <a:pPr lvl="1"/>
            <a:r>
              <a:rPr lang="ko-KR" altLang="en-US" dirty="0"/>
              <a:t>새로운 </a:t>
            </a:r>
            <a:r>
              <a:rPr lang="en-US" altLang="ko-KR" dirty="0"/>
              <a:t>C++ </a:t>
            </a:r>
            <a:r>
              <a:rPr lang="ko-KR" altLang="en-US" dirty="0"/>
              <a:t>표준이 나올 때 많은 부분이 표준화 되는 특성을 가지고 있습니다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다양한 </a:t>
            </a:r>
            <a:r>
              <a:rPr lang="en-US" altLang="ko-KR" dirty="0"/>
              <a:t>OS</a:t>
            </a:r>
            <a:r>
              <a:rPr lang="ko-KR" altLang="en-US" dirty="0"/>
              <a:t>와 컴파일러를 지원합니다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코드가 </a:t>
            </a:r>
            <a:r>
              <a:rPr lang="en-US" altLang="ko-KR" dirty="0"/>
              <a:t>Modern C++ </a:t>
            </a:r>
            <a:r>
              <a:rPr lang="ko-KR" altLang="en-US" dirty="0"/>
              <a:t>스타일입니다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b="1" dirty="0"/>
              <a:t>boost ASIO </a:t>
            </a:r>
            <a:r>
              <a:rPr lang="ko-KR" altLang="en-US" b="1" dirty="0"/>
              <a:t>사용</a:t>
            </a:r>
            <a:endParaRPr lang="en-US" altLang="ko-KR" b="1" dirty="0"/>
          </a:p>
          <a:p>
            <a:pPr lvl="1"/>
            <a:r>
              <a:rPr lang="ko-KR" altLang="en-US" dirty="0"/>
              <a:t>최고의 성능을 내는 것은 아니지만 전반적으로 성능이 좋습니다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다양한 </a:t>
            </a:r>
            <a:r>
              <a:rPr lang="en-US" altLang="ko-KR" dirty="0"/>
              <a:t>OS</a:t>
            </a:r>
            <a:r>
              <a:rPr lang="ko-KR" altLang="en-US" dirty="0"/>
              <a:t>를 지원합니다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최근 흐름은 네트워크 엔진의 리눅스에서의 사용을 고려해 봐야 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Network I/O</a:t>
            </a:r>
            <a:r>
              <a:rPr lang="ko-KR" altLang="en-US" dirty="0"/>
              <a:t>를 비동기적으로 처리합니다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4585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4C5016-8D10-E11F-1B8E-3BA51CA91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8" y="284176"/>
            <a:ext cx="10874782" cy="1508760"/>
          </a:xfrm>
        </p:spPr>
        <p:txBody>
          <a:bodyPr/>
          <a:lstStyle/>
          <a:p>
            <a:r>
              <a:rPr lang="en-US" altLang="ko-KR" dirty="0"/>
              <a:t>Network Engine Design #3: Thread Model</a:t>
            </a:r>
            <a:br>
              <a:rPr lang="en-US" altLang="ko-KR" dirty="0"/>
            </a:br>
            <a:r>
              <a:rPr lang="ko-KR" altLang="en-US" dirty="0"/>
              <a:t>기본 골격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9217C0D-EB69-22AF-BC29-A6BB50A30222}"/>
              </a:ext>
            </a:extLst>
          </p:cNvPr>
          <p:cNvGrpSpPr/>
          <p:nvPr/>
        </p:nvGrpSpPr>
        <p:grpSpPr>
          <a:xfrm>
            <a:off x="596900" y="3248660"/>
            <a:ext cx="1028700" cy="1005840"/>
            <a:chOff x="647700" y="3655060"/>
            <a:chExt cx="1828800" cy="1285240"/>
          </a:xfrm>
        </p:grpSpPr>
        <p:sp>
          <p:nvSpPr>
            <p:cNvPr id="7" name="화살표: 오른쪽으로 구부러짐 6">
              <a:extLst>
                <a:ext uri="{FF2B5EF4-FFF2-40B4-BE49-F238E27FC236}">
                  <a16:creationId xmlns:a16="http://schemas.microsoft.com/office/drawing/2014/main" id="{519B9222-D6EF-FD9D-AC9C-638F5C88019C}"/>
                </a:ext>
              </a:extLst>
            </p:cNvPr>
            <p:cNvSpPr/>
            <p:nvPr/>
          </p:nvSpPr>
          <p:spPr>
            <a:xfrm>
              <a:off x="647700" y="3746500"/>
              <a:ext cx="889000" cy="1193800"/>
            </a:xfrm>
            <a:prstGeom prst="curved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화살표: 왼쪽으로 구부러짐 7">
              <a:extLst>
                <a:ext uri="{FF2B5EF4-FFF2-40B4-BE49-F238E27FC236}">
                  <a16:creationId xmlns:a16="http://schemas.microsoft.com/office/drawing/2014/main" id="{705DF398-CFB5-0DD9-2272-1502C294DFD7}"/>
                </a:ext>
              </a:extLst>
            </p:cNvPr>
            <p:cNvSpPr/>
            <p:nvPr/>
          </p:nvSpPr>
          <p:spPr>
            <a:xfrm flipV="1">
              <a:off x="1587500" y="3655060"/>
              <a:ext cx="889000" cy="1193800"/>
            </a:xfrm>
            <a:prstGeom prst="curved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2BC14EC-9C9E-A78B-1E0E-A07167413148}"/>
              </a:ext>
            </a:extLst>
          </p:cNvPr>
          <p:cNvGrpSpPr/>
          <p:nvPr/>
        </p:nvGrpSpPr>
        <p:grpSpPr>
          <a:xfrm>
            <a:off x="749300" y="3401060"/>
            <a:ext cx="1028700" cy="1005840"/>
            <a:chOff x="647700" y="3655060"/>
            <a:chExt cx="1828800" cy="1285240"/>
          </a:xfrm>
        </p:grpSpPr>
        <p:sp>
          <p:nvSpPr>
            <p:cNvPr id="11" name="화살표: 오른쪽으로 구부러짐 10">
              <a:extLst>
                <a:ext uri="{FF2B5EF4-FFF2-40B4-BE49-F238E27FC236}">
                  <a16:creationId xmlns:a16="http://schemas.microsoft.com/office/drawing/2014/main" id="{E080F0A0-AD77-3428-145E-FA288D94EC29}"/>
                </a:ext>
              </a:extLst>
            </p:cNvPr>
            <p:cNvSpPr/>
            <p:nvPr/>
          </p:nvSpPr>
          <p:spPr>
            <a:xfrm>
              <a:off x="647700" y="3746500"/>
              <a:ext cx="889000" cy="1193800"/>
            </a:xfrm>
            <a:prstGeom prst="curved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화살표: 왼쪽으로 구부러짐 11">
              <a:extLst>
                <a:ext uri="{FF2B5EF4-FFF2-40B4-BE49-F238E27FC236}">
                  <a16:creationId xmlns:a16="http://schemas.microsoft.com/office/drawing/2014/main" id="{2E5A9E23-5A39-7D5D-42CA-062AA115114C}"/>
                </a:ext>
              </a:extLst>
            </p:cNvPr>
            <p:cNvSpPr/>
            <p:nvPr/>
          </p:nvSpPr>
          <p:spPr>
            <a:xfrm flipV="1">
              <a:off x="1587500" y="3655060"/>
              <a:ext cx="889000" cy="1193800"/>
            </a:xfrm>
            <a:prstGeom prst="curved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69D2E03-B603-F90E-5965-0981F846CF76}"/>
              </a:ext>
            </a:extLst>
          </p:cNvPr>
          <p:cNvGrpSpPr/>
          <p:nvPr/>
        </p:nvGrpSpPr>
        <p:grpSpPr>
          <a:xfrm>
            <a:off x="901700" y="3553460"/>
            <a:ext cx="1028700" cy="1005840"/>
            <a:chOff x="647700" y="3655060"/>
            <a:chExt cx="1828800" cy="1285240"/>
          </a:xfrm>
        </p:grpSpPr>
        <p:sp>
          <p:nvSpPr>
            <p:cNvPr id="14" name="화살표: 오른쪽으로 구부러짐 13">
              <a:extLst>
                <a:ext uri="{FF2B5EF4-FFF2-40B4-BE49-F238E27FC236}">
                  <a16:creationId xmlns:a16="http://schemas.microsoft.com/office/drawing/2014/main" id="{947A9A08-224E-C81E-8831-587386E29F84}"/>
                </a:ext>
              </a:extLst>
            </p:cNvPr>
            <p:cNvSpPr/>
            <p:nvPr/>
          </p:nvSpPr>
          <p:spPr>
            <a:xfrm>
              <a:off x="647700" y="3746500"/>
              <a:ext cx="889000" cy="1193800"/>
            </a:xfrm>
            <a:prstGeom prst="curved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화살표: 왼쪽으로 구부러짐 14">
              <a:extLst>
                <a:ext uri="{FF2B5EF4-FFF2-40B4-BE49-F238E27FC236}">
                  <a16:creationId xmlns:a16="http://schemas.microsoft.com/office/drawing/2014/main" id="{5A1BEA97-D26C-6D45-8D6F-6EEFDFC545DD}"/>
                </a:ext>
              </a:extLst>
            </p:cNvPr>
            <p:cNvSpPr/>
            <p:nvPr/>
          </p:nvSpPr>
          <p:spPr>
            <a:xfrm flipV="1">
              <a:off x="1587500" y="3655060"/>
              <a:ext cx="889000" cy="1193800"/>
            </a:xfrm>
            <a:prstGeom prst="curved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B2469A1-63CB-C514-1FC5-0C0DB4F3FC19}"/>
              </a:ext>
            </a:extLst>
          </p:cNvPr>
          <p:cNvGrpSpPr/>
          <p:nvPr/>
        </p:nvGrpSpPr>
        <p:grpSpPr>
          <a:xfrm>
            <a:off x="2349500" y="3401060"/>
            <a:ext cx="1028700" cy="1005840"/>
            <a:chOff x="647700" y="3655060"/>
            <a:chExt cx="1828800" cy="1285240"/>
          </a:xfrm>
        </p:grpSpPr>
        <p:sp>
          <p:nvSpPr>
            <p:cNvPr id="17" name="화살표: 오른쪽으로 구부러짐 16">
              <a:extLst>
                <a:ext uri="{FF2B5EF4-FFF2-40B4-BE49-F238E27FC236}">
                  <a16:creationId xmlns:a16="http://schemas.microsoft.com/office/drawing/2014/main" id="{157E2125-6DB5-9BB5-1253-8F03F821506C}"/>
                </a:ext>
              </a:extLst>
            </p:cNvPr>
            <p:cNvSpPr/>
            <p:nvPr/>
          </p:nvSpPr>
          <p:spPr>
            <a:xfrm>
              <a:off x="647700" y="3746500"/>
              <a:ext cx="889000" cy="1193800"/>
            </a:xfrm>
            <a:prstGeom prst="curved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화살표: 왼쪽으로 구부러짐 17">
              <a:extLst>
                <a:ext uri="{FF2B5EF4-FFF2-40B4-BE49-F238E27FC236}">
                  <a16:creationId xmlns:a16="http://schemas.microsoft.com/office/drawing/2014/main" id="{A064B178-EE2D-BCBC-9F8A-1D0CBD4AEF1A}"/>
                </a:ext>
              </a:extLst>
            </p:cNvPr>
            <p:cNvSpPr/>
            <p:nvPr/>
          </p:nvSpPr>
          <p:spPr>
            <a:xfrm flipV="1">
              <a:off x="1587500" y="3655060"/>
              <a:ext cx="889000" cy="1193800"/>
            </a:xfrm>
            <a:prstGeom prst="curved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CC4D3F9A-7889-9EE8-9476-C9E6BC4EB2E5}"/>
              </a:ext>
            </a:extLst>
          </p:cNvPr>
          <p:cNvSpPr txBox="1"/>
          <p:nvPr/>
        </p:nvSpPr>
        <p:spPr>
          <a:xfrm>
            <a:off x="472525" y="4734865"/>
            <a:ext cx="1610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Boost ASIO IO</a:t>
            </a:r>
            <a:br>
              <a:rPr lang="en-US" altLang="ko-KR" dirty="0"/>
            </a:br>
            <a:r>
              <a:rPr lang="en-US" altLang="ko-KR" dirty="0"/>
              <a:t>Multi Thread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0E5456-8248-3D66-DD06-55E51D9468EF}"/>
              </a:ext>
            </a:extLst>
          </p:cNvPr>
          <p:cNvSpPr txBox="1"/>
          <p:nvPr/>
        </p:nvSpPr>
        <p:spPr>
          <a:xfrm>
            <a:off x="2225125" y="4734865"/>
            <a:ext cx="1488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Server</a:t>
            </a:r>
          </a:p>
          <a:p>
            <a:r>
              <a:rPr lang="en-US" altLang="ko-KR" dirty="0"/>
              <a:t>Single Thread</a:t>
            </a:r>
            <a:endParaRPr lang="ko-KR" altLang="en-US" dirty="0"/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BFB5A334-DD71-EE25-5075-99105CFB3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9699" y="2011680"/>
            <a:ext cx="8001001" cy="4351020"/>
          </a:xfrm>
        </p:spPr>
        <p:txBody>
          <a:bodyPr/>
          <a:lstStyle/>
          <a:p>
            <a:r>
              <a:rPr lang="en-US" altLang="ko-KR" b="1" dirty="0"/>
              <a:t>Boost ASIO</a:t>
            </a:r>
            <a:r>
              <a:rPr lang="ko-KR" altLang="en-US" b="1" dirty="0"/>
              <a:t>는 </a:t>
            </a:r>
            <a:r>
              <a:rPr lang="en-US" altLang="ko-KR" b="1" dirty="0"/>
              <a:t>MT / Server</a:t>
            </a:r>
            <a:r>
              <a:rPr lang="ko-KR" altLang="en-US" b="1" dirty="0"/>
              <a:t>는 </a:t>
            </a:r>
            <a:r>
              <a:rPr lang="en-US" altLang="ko-KR" b="1" dirty="0"/>
              <a:t>ST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ASIO</a:t>
            </a:r>
            <a:r>
              <a:rPr lang="ko-KR" altLang="en-US" dirty="0"/>
              <a:t>에 의하여 </a:t>
            </a:r>
            <a:r>
              <a:rPr lang="en-US" altLang="ko-KR" dirty="0"/>
              <a:t>Network I/O</a:t>
            </a:r>
            <a:r>
              <a:rPr lang="ko-KR" altLang="en-US" dirty="0"/>
              <a:t>는 </a:t>
            </a:r>
            <a:r>
              <a:rPr lang="en-US" altLang="ko-KR" dirty="0"/>
              <a:t>I/O</a:t>
            </a:r>
            <a:r>
              <a:rPr lang="ko-KR" altLang="en-US" dirty="0"/>
              <a:t>의 처리량을 최대로 하기 위하여 멀티 쓰레드로 동작하지만 서버는 싱글 쓰레드로 동작하는 것이 기본 쓰레드 모델입니다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pPr lvl="1"/>
            <a:r>
              <a:rPr lang="ko-KR" altLang="en-US" dirty="0"/>
              <a:t>서버에서는 락 관련 문제가 없이 생산성 있고 편하게 로직을 짤 수 있도록 구성하였습니다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서버는 필요시 병렬처리</a:t>
            </a:r>
            <a:r>
              <a:rPr lang="en-US" altLang="ko-KR" dirty="0"/>
              <a:t>(</a:t>
            </a:r>
            <a:r>
              <a:rPr lang="ko-KR" altLang="en-US" dirty="0"/>
              <a:t>멀티프로세스</a:t>
            </a:r>
            <a:r>
              <a:rPr lang="en-US" altLang="ko-KR" dirty="0"/>
              <a:t>) </a:t>
            </a:r>
            <a:r>
              <a:rPr lang="ko-KR" altLang="en-US" dirty="0"/>
              <a:t>프로그래밍을 이용하여  </a:t>
            </a:r>
            <a:r>
              <a:rPr lang="en-US" altLang="ko-KR" dirty="0"/>
              <a:t>CPU </a:t>
            </a:r>
            <a:r>
              <a:rPr lang="ko-KR" altLang="en-US" dirty="0"/>
              <a:t>처리량을 최대로 가져가는 것을 목표로 하고 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47172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줄무늬">
  <a:themeElements>
    <a:clrScheme name="줄무늬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줄무늬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줄무늬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TM03090430[[fn=줄무늬]]</Template>
  <TotalTime>267</TotalTime>
  <Words>1109</Words>
  <Application>Microsoft Office PowerPoint</Application>
  <PresentationFormat>와이드스크린</PresentationFormat>
  <Paragraphs>132</Paragraphs>
  <Slides>17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Arial</vt:lpstr>
      <vt:lpstr>Corbel</vt:lpstr>
      <vt:lpstr>Wingdings</vt:lpstr>
      <vt:lpstr>줄무늬</vt:lpstr>
      <vt:lpstr>GAME Server DEMO  Network Engine + chatting Service</vt:lpstr>
      <vt:lpstr>개 요</vt:lpstr>
      <vt:lpstr>참고사항</vt:lpstr>
      <vt:lpstr>데모 영상 설명</vt:lpstr>
      <vt:lpstr>데모 영상</vt:lpstr>
      <vt:lpstr>구성 &amp; 기술 스택</vt:lpstr>
      <vt:lpstr>Network Engine Design #1: Modern C++</vt:lpstr>
      <vt:lpstr>Network Engine Design #2: boost &amp; ASIO</vt:lpstr>
      <vt:lpstr>Network Engine Design #3: Thread Model 기본 골격</vt:lpstr>
      <vt:lpstr>Network Engine Design #3: Thread Model DB I/O</vt:lpstr>
      <vt:lpstr>Network Engine Design #4: IF MMORPG</vt:lpstr>
      <vt:lpstr>Network Engine Design #5:  Service Based Packet Processing</vt:lpstr>
      <vt:lpstr>Network Engine Design #6:  Library + BUFFER 예시</vt:lpstr>
      <vt:lpstr>Network Engine Design #7:  CHATTING Example</vt:lpstr>
      <vt:lpstr>Network Engine Design #8:  Stock trader에서의 개선 및 확장</vt:lpstr>
      <vt:lpstr>client Design #1: 개요  </vt:lpstr>
      <vt:lpstr>client Design #2:  network processing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 DEMO  Network Engine + chatting Service</dc:title>
  <dc:creator>수한 전</dc:creator>
  <cp:lastModifiedBy>수한 전</cp:lastModifiedBy>
  <cp:revision>35</cp:revision>
  <dcterms:created xsi:type="dcterms:W3CDTF">2023-06-14T11:38:51Z</dcterms:created>
  <dcterms:modified xsi:type="dcterms:W3CDTF">2023-06-15T11:34:17Z</dcterms:modified>
</cp:coreProperties>
</file>