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9" r:id="rId4"/>
    <p:sldId id="264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78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1536" y="1069849"/>
            <a:ext cx="9960864" cy="1470025"/>
          </a:xfrm>
        </p:spPr>
        <p:txBody>
          <a:bodyPr>
            <a:noAutofit/>
          </a:bodyPr>
          <a:lstStyle>
            <a:lvl1pPr algn="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3657600" y="384048"/>
            <a:ext cx="7924800" cy="612648"/>
          </a:xfrm>
        </p:spPr>
        <p:txBody>
          <a:bodyPr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1DE3-AC66-48B0-8D54-9B0C14A3F1BD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89C5F-1F48-4565-9910-C492D85AA1C0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4446678" y="1909248"/>
            <a:ext cx="8028305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197600" y="4419600"/>
            <a:ext cx="11938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40790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1DE3-AC66-48B0-8D54-9B0C14A3F1BD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89C5F-1F48-4565-9910-C492D85AA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020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424416" y="356617"/>
            <a:ext cx="2157984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56617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1DE3-AC66-48B0-8D54-9B0C14A3F1BD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89C5F-1F48-4565-9910-C492D85AA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02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88720"/>
            <a:ext cx="10972800" cy="49834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1DE3-AC66-48B0-8D54-9B0C14A3F1BD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89C5F-1F48-4565-9910-C492D85AA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016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976" y="2286001"/>
            <a:ext cx="10363200" cy="1362075"/>
          </a:xfrm>
        </p:spPr>
        <p:txBody>
          <a:bodyPr anchor="t">
            <a:noAutofit/>
          </a:bodyPr>
          <a:lstStyle>
            <a:lvl1pPr algn="ctr">
              <a:defRPr sz="48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1353312"/>
            <a:ext cx="10363200" cy="905256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1DE3-AC66-48B0-8D54-9B0C14A3F1BD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89C5F-1F48-4565-9910-C492D85AA1C0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4446678" y="1909248"/>
            <a:ext cx="8028305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197600" y="4419600"/>
            <a:ext cx="11938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39745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76" y="1289304"/>
            <a:ext cx="53848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2304" y="1289304"/>
            <a:ext cx="53848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1DE3-AC66-48B0-8D54-9B0C14A3F1BD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89C5F-1F48-4565-9910-C492D85AA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496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353312"/>
            <a:ext cx="5388864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93976"/>
            <a:ext cx="5386917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7" y="1353312"/>
            <a:ext cx="5388864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093976"/>
            <a:ext cx="5389033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1DE3-AC66-48B0-8D54-9B0C14A3F1BD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89C5F-1F48-4565-9910-C492D85AA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014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1DE3-AC66-48B0-8D54-9B0C14A3F1BD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89C5F-1F48-4565-9910-C492D85AA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523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1DE3-AC66-48B0-8D54-9B0C14A3F1BD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89C5F-1F48-4565-9910-C492D85AA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826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536" y="0"/>
            <a:ext cx="9960864" cy="987552"/>
          </a:xfrm>
        </p:spPr>
        <p:txBody>
          <a:bodyPr anchor="b">
            <a:normAutofit/>
          </a:bodyPr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4688" y="1371600"/>
            <a:ext cx="6230112" cy="48554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034528" y="1371600"/>
            <a:ext cx="3511296" cy="4873752"/>
          </a:xfrm>
          <a:gradFill>
            <a:gsLst>
              <a:gs pos="0">
                <a:schemeClr val="bg1">
                  <a:lumMod val="95000"/>
                  <a:alpha val="34000"/>
                </a:schemeClr>
              </a:gs>
              <a:gs pos="60000">
                <a:schemeClr val="tx2">
                  <a:lumMod val="20000"/>
                  <a:lumOff val="80000"/>
                  <a:alpha val="0"/>
                </a:schemeClr>
              </a:gs>
            </a:gsLst>
            <a:lin ang="5400000" scaled="1"/>
          </a:gradFill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1DE3-AC66-48B0-8D54-9B0C14A3F1BD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89C5F-1F48-4565-9910-C492D85AA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54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70560" y="4855464"/>
            <a:ext cx="4291584" cy="777240"/>
          </a:xfrm>
          <a:solidFill>
            <a:schemeClr val="bg2">
              <a:lumMod val="50000"/>
            </a:schemeClr>
          </a:solidFill>
        </p:spPr>
        <p:txBody>
          <a:bodyPr anchor="ctr"/>
          <a:lstStyle>
            <a:lvl1pPr algn="ctr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157216" y="1216152"/>
            <a:ext cx="6169152" cy="4398264"/>
          </a:xfrm>
          <a:solidFill>
            <a:srgbClr val="EAEAEA"/>
          </a:solidFill>
          <a:effectLst>
            <a:outerShdw blurRad="254000" dist="101600" dir="27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60" y="1216152"/>
            <a:ext cx="4291584" cy="3575304"/>
          </a:xfrm>
        </p:spPr>
        <p:txBody>
          <a:bodyPr anchor="b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1DE3-AC66-48B0-8D54-9B0C14A3F1BD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89C5F-1F48-4565-9910-C492D85AA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40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White">
          <a:xfrm>
            <a:off x="0" y="0"/>
            <a:ext cx="12192000" cy="6858000"/>
          </a:xfrm>
          <a:prstGeom prst="rect">
            <a:avLst/>
          </a:prstGeom>
          <a:gradFill>
            <a:gsLst>
              <a:gs pos="6000">
                <a:schemeClr val="bg2">
                  <a:lumMod val="50000"/>
                  <a:alpha val="83000"/>
                </a:schemeClr>
              </a:gs>
              <a:gs pos="26000">
                <a:schemeClr val="bg2">
                  <a:lumMod val="50000"/>
                  <a:alpha val="63000"/>
                </a:schemeClr>
              </a:gs>
              <a:gs pos="50000">
                <a:schemeClr val="bg2">
                  <a:lumMod val="50000"/>
                  <a:alpha val="27000"/>
                </a:schemeClr>
              </a:gs>
              <a:gs pos="100000">
                <a:schemeClr val="bg2">
                  <a:lumMod val="5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black">
          <a:xfrm>
            <a:off x="0" y="0"/>
            <a:ext cx="1621536" cy="987552"/>
          </a:xfrm>
          <a:prstGeom prst="rect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white">
          <a:xfrm>
            <a:off x="101600" y="1066800"/>
            <a:ext cx="3454400" cy="1219200"/>
          </a:xfrm>
          <a:prstGeom prst="rect">
            <a:avLst/>
          </a:prstGeom>
          <a:blipFill dpi="0" rotWithShape="1">
            <a:blip r:embed="rId13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136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>
            <a:off x="11546538" y="5872450"/>
            <a:ext cx="723900" cy="555625"/>
          </a:xfrm>
          <a:prstGeom prst="rect">
            <a:avLst/>
          </a:prstGeom>
          <a:noFill/>
        </p:spPr>
      </p:pic>
      <p:pic>
        <p:nvPicPr>
          <p:cNvPr id="11" name="Picture 139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 flipH="1" flipV="1">
            <a:off x="203200" y="4724401"/>
            <a:ext cx="567267" cy="434975"/>
          </a:xfrm>
          <a:prstGeom prst="rect">
            <a:avLst/>
          </a:prstGeom>
          <a:noFill/>
        </p:spPr>
      </p:pic>
      <p:pic>
        <p:nvPicPr>
          <p:cNvPr id="12" name="Picture 99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>
            <a:off x="711200" y="152401"/>
            <a:ext cx="922867" cy="7080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 bwMode="white">
          <a:xfrm>
            <a:off x="1622595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ltGray">
          <a:xfrm>
            <a:off x="11618976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ltGray">
          <a:xfrm>
            <a:off x="3560064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White">
          <a:xfrm>
            <a:off x="0" y="990600"/>
            <a:ext cx="12192000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White">
          <a:xfrm>
            <a:off x="7717536" y="1069848"/>
            <a:ext cx="4474464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01"/>
          <p:cNvGrpSpPr>
            <a:grpSpLocks/>
          </p:cNvGrpSpPr>
          <p:nvPr/>
        </p:nvGrpSpPr>
        <p:grpSpPr bwMode="ltGray">
          <a:xfrm>
            <a:off x="-82016" y="-103188"/>
            <a:ext cx="5466816" cy="4217988"/>
            <a:chOff x="-80" y="-65"/>
            <a:chExt cx="2624" cy="2631"/>
          </a:xfrm>
          <a:solidFill>
            <a:schemeClr val="bg2">
              <a:lumMod val="20000"/>
              <a:lumOff val="80000"/>
              <a:alpha val="10196"/>
            </a:schemeClr>
          </a:solidFill>
        </p:grpSpPr>
        <p:sp>
          <p:nvSpPr>
            <p:cNvPr id="19" name="Freeform 102"/>
            <p:cNvSpPr>
              <a:spLocks/>
            </p:cNvSpPr>
            <p:nvPr/>
          </p:nvSpPr>
          <p:spPr bwMode="ltGray">
            <a:xfrm>
              <a:off x="1703" y="0"/>
              <a:ext cx="73" cy="34"/>
            </a:xfrm>
            <a:custGeom>
              <a:avLst/>
              <a:gdLst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32 w 711"/>
                <a:gd name="connsiteY2" fmla="*/ 401 h 451"/>
                <a:gd name="connsiteX3" fmla="*/ 112 w 711"/>
                <a:gd name="connsiteY3" fmla="*/ 367 h 451"/>
                <a:gd name="connsiteX4" fmla="*/ 94 w 711"/>
                <a:gd name="connsiteY4" fmla="*/ 335 h 451"/>
                <a:gd name="connsiteX5" fmla="*/ 674 w 711"/>
                <a:gd name="connsiteY5" fmla="*/ 0 h 451"/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85 w 711"/>
                <a:gd name="connsiteY2" fmla="*/ 369 h 451"/>
                <a:gd name="connsiteX3" fmla="*/ 132 w 711"/>
                <a:gd name="connsiteY3" fmla="*/ 401 h 451"/>
                <a:gd name="connsiteX4" fmla="*/ 112 w 711"/>
                <a:gd name="connsiteY4" fmla="*/ 367 h 451"/>
                <a:gd name="connsiteX5" fmla="*/ 94 w 711"/>
                <a:gd name="connsiteY5" fmla="*/ 335 h 451"/>
                <a:gd name="connsiteX6" fmla="*/ 674 w 711"/>
                <a:gd name="connsiteY6" fmla="*/ 0 h 451"/>
                <a:gd name="connsiteX0" fmla="*/ 674 w 711"/>
                <a:gd name="connsiteY0" fmla="*/ 0 h 401"/>
                <a:gd name="connsiteX1" fmla="*/ 711 w 711"/>
                <a:gd name="connsiteY1" fmla="*/ 67 h 401"/>
                <a:gd name="connsiteX2" fmla="*/ 185 w 711"/>
                <a:gd name="connsiteY2" fmla="*/ 369 h 401"/>
                <a:gd name="connsiteX3" fmla="*/ 132 w 711"/>
                <a:gd name="connsiteY3" fmla="*/ 401 h 401"/>
                <a:gd name="connsiteX4" fmla="*/ 112 w 711"/>
                <a:gd name="connsiteY4" fmla="*/ 367 h 401"/>
                <a:gd name="connsiteX5" fmla="*/ 94 w 711"/>
                <a:gd name="connsiteY5" fmla="*/ 335 h 401"/>
                <a:gd name="connsiteX6" fmla="*/ 674 w 711"/>
                <a:gd name="connsiteY6" fmla="*/ 0 h 401"/>
                <a:gd name="connsiteX0" fmla="*/ 562 w 599"/>
                <a:gd name="connsiteY0" fmla="*/ 0 h 401"/>
                <a:gd name="connsiteX1" fmla="*/ 599 w 599"/>
                <a:gd name="connsiteY1" fmla="*/ 67 h 401"/>
                <a:gd name="connsiteX2" fmla="*/ 73 w 599"/>
                <a:gd name="connsiteY2" fmla="*/ 369 h 401"/>
                <a:gd name="connsiteX3" fmla="*/ 20 w 599"/>
                <a:gd name="connsiteY3" fmla="*/ 401 h 401"/>
                <a:gd name="connsiteX4" fmla="*/ 0 w 599"/>
                <a:gd name="connsiteY4" fmla="*/ 367 h 401"/>
                <a:gd name="connsiteX5" fmla="*/ 562 w 599"/>
                <a:gd name="connsiteY5" fmla="*/ 0 h 401"/>
                <a:gd name="connsiteX0" fmla="*/ 0 w 599"/>
                <a:gd name="connsiteY0" fmla="*/ 300 h 334"/>
                <a:gd name="connsiteX1" fmla="*/ 599 w 599"/>
                <a:gd name="connsiteY1" fmla="*/ 0 h 334"/>
                <a:gd name="connsiteX2" fmla="*/ 73 w 599"/>
                <a:gd name="connsiteY2" fmla="*/ 302 h 334"/>
                <a:gd name="connsiteX3" fmla="*/ 20 w 599"/>
                <a:gd name="connsiteY3" fmla="*/ 334 h 334"/>
                <a:gd name="connsiteX4" fmla="*/ 0 w 599"/>
                <a:gd name="connsiteY4" fmla="*/ 300 h 334"/>
                <a:gd name="connsiteX0" fmla="*/ 0 w 73"/>
                <a:gd name="connsiteY0" fmla="*/ 5 h 39"/>
                <a:gd name="connsiteX1" fmla="*/ 73 w 73"/>
                <a:gd name="connsiteY1" fmla="*/ 7 h 39"/>
                <a:gd name="connsiteX2" fmla="*/ 20 w 73"/>
                <a:gd name="connsiteY2" fmla="*/ 39 h 39"/>
                <a:gd name="connsiteX3" fmla="*/ 0 w 73"/>
                <a:gd name="connsiteY3" fmla="*/ 5 h 39"/>
                <a:gd name="connsiteX0" fmla="*/ 0 w 73"/>
                <a:gd name="connsiteY0" fmla="*/ 0 h 34"/>
                <a:gd name="connsiteX1" fmla="*/ 73 w 73"/>
                <a:gd name="connsiteY1" fmla="*/ 2 h 34"/>
                <a:gd name="connsiteX2" fmla="*/ 20 w 73"/>
                <a:gd name="connsiteY2" fmla="*/ 34 h 34"/>
                <a:gd name="connsiteX3" fmla="*/ 0 w 73"/>
                <a:gd name="connsiteY3" fmla="*/ 0 h 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" h="34">
                  <a:moveTo>
                    <a:pt x="0" y="0"/>
                  </a:moveTo>
                  <a:cubicBezTo>
                    <a:pt x="24" y="1"/>
                    <a:pt x="49" y="1"/>
                    <a:pt x="73" y="2"/>
                  </a:cubicBezTo>
                  <a:lnTo>
                    <a:pt x="20" y="34"/>
                  </a:lnTo>
                  <a:cubicBezTo>
                    <a:pt x="13" y="23"/>
                    <a:pt x="7" y="1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0" name="Freeform 103"/>
            <p:cNvSpPr>
              <a:spLocks/>
            </p:cNvSpPr>
            <p:nvPr/>
          </p:nvSpPr>
          <p:spPr bwMode="ltGray">
            <a:xfrm>
              <a:off x="1739" y="2"/>
              <a:ext cx="314" cy="131"/>
            </a:xfrm>
            <a:custGeom>
              <a:avLst/>
              <a:gdLst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3 w 638"/>
                <a:gd name="connsiteY2" fmla="*/ 353 h 353"/>
                <a:gd name="connsiteX3" fmla="*/ 0 w 638"/>
                <a:gd name="connsiteY3" fmla="*/ 284 h 353"/>
                <a:gd name="connsiteX4" fmla="*/ 129 w 638"/>
                <a:gd name="connsiteY4" fmla="*/ 222 h 353"/>
                <a:gd name="connsiteX5" fmla="*/ 607 w 638"/>
                <a:gd name="connsiteY5" fmla="*/ 0 h 353"/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14 w 638"/>
                <a:gd name="connsiteY2" fmla="*/ 222 h 353"/>
                <a:gd name="connsiteX3" fmla="*/ 33 w 638"/>
                <a:gd name="connsiteY3" fmla="*/ 353 h 353"/>
                <a:gd name="connsiteX4" fmla="*/ 0 w 638"/>
                <a:gd name="connsiteY4" fmla="*/ 284 h 353"/>
                <a:gd name="connsiteX5" fmla="*/ 129 w 638"/>
                <a:gd name="connsiteY5" fmla="*/ 222 h 353"/>
                <a:gd name="connsiteX6" fmla="*/ 607 w 638"/>
                <a:gd name="connsiteY6" fmla="*/ 0 h 353"/>
                <a:gd name="connsiteX0" fmla="*/ 129 w 638"/>
                <a:gd name="connsiteY0" fmla="*/ 151 h 282"/>
                <a:gd name="connsiteX1" fmla="*/ 638 w 638"/>
                <a:gd name="connsiteY1" fmla="*/ 0 h 282"/>
                <a:gd name="connsiteX2" fmla="*/ 314 w 638"/>
                <a:gd name="connsiteY2" fmla="*/ 151 h 282"/>
                <a:gd name="connsiteX3" fmla="*/ 33 w 638"/>
                <a:gd name="connsiteY3" fmla="*/ 282 h 282"/>
                <a:gd name="connsiteX4" fmla="*/ 0 w 638"/>
                <a:gd name="connsiteY4" fmla="*/ 213 h 282"/>
                <a:gd name="connsiteX5" fmla="*/ 129 w 638"/>
                <a:gd name="connsiteY5" fmla="*/ 151 h 282"/>
                <a:gd name="connsiteX0" fmla="*/ 129 w 314"/>
                <a:gd name="connsiteY0" fmla="*/ 0 h 131"/>
                <a:gd name="connsiteX1" fmla="*/ 314 w 314"/>
                <a:gd name="connsiteY1" fmla="*/ 0 h 131"/>
                <a:gd name="connsiteX2" fmla="*/ 33 w 314"/>
                <a:gd name="connsiteY2" fmla="*/ 131 h 131"/>
                <a:gd name="connsiteX3" fmla="*/ 0 w 314"/>
                <a:gd name="connsiteY3" fmla="*/ 62 h 131"/>
                <a:gd name="connsiteX4" fmla="*/ 129 w 314"/>
                <a:gd name="connsiteY4" fmla="*/ 0 h 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" h="131">
                  <a:moveTo>
                    <a:pt x="129" y="0"/>
                  </a:moveTo>
                  <a:lnTo>
                    <a:pt x="314" y="0"/>
                  </a:lnTo>
                  <a:lnTo>
                    <a:pt x="33" y="131"/>
                  </a:lnTo>
                  <a:lnTo>
                    <a:pt x="0" y="62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1" name="Freeform 104"/>
            <p:cNvSpPr>
              <a:spLocks/>
            </p:cNvSpPr>
            <p:nvPr/>
          </p:nvSpPr>
          <p:spPr bwMode="ltGray">
            <a:xfrm>
              <a:off x="1785" y="-65"/>
              <a:ext cx="654" cy="301"/>
            </a:xfrm>
            <a:custGeom>
              <a:avLst/>
              <a:gdLst/>
              <a:ahLst/>
              <a:cxnLst>
                <a:cxn ang="0">
                  <a:pos x="629" y="0"/>
                </a:cxn>
                <a:cxn ang="0">
                  <a:pos x="654" y="73"/>
                </a:cxn>
                <a:cxn ang="0">
                  <a:pos x="26" y="301"/>
                </a:cxn>
                <a:cxn ang="0">
                  <a:pos x="0" y="229"/>
                </a:cxn>
                <a:cxn ang="0">
                  <a:pos x="629" y="0"/>
                </a:cxn>
              </a:cxnLst>
              <a:rect l="0" t="0" r="r" b="b"/>
              <a:pathLst>
                <a:path w="654" h="301">
                  <a:moveTo>
                    <a:pt x="629" y="0"/>
                  </a:moveTo>
                  <a:lnTo>
                    <a:pt x="654" y="73"/>
                  </a:lnTo>
                  <a:lnTo>
                    <a:pt x="26" y="301"/>
                  </a:lnTo>
                  <a:lnTo>
                    <a:pt x="0" y="229"/>
                  </a:lnTo>
                  <a:lnTo>
                    <a:pt x="6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2" name="Freeform 105"/>
            <p:cNvSpPr>
              <a:spLocks/>
            </p:cNvSpPr>
            <p:nvPr/>
          </p:nvSpPr>
          <p:spPr bwMode="ltGray">
            <a:xfrm>
              <a:off x="1821" y="94"/>
              <a:ext cx="666" cy="248"/>
            </a:xfrm>
            <a:custGeom>
              <a:avLst/>
              <a:gdLst/>
              <a:ahLst/>
              <a:cxnLst>
                <a:cxn ang="0">
                  <a:pos x="647" y="0"/>
                </a:cxn>
                <a:cxn ang="0">
                  <a:pos x="666" y="75"/>
                </a:cxn>
                <a:cxn ang="0">
                  <a:pos x="20" y="248"/>
                </a:cxn>
                <a:cxn ang="0">
                  <a:pos x="0" y="174"/>
                </a:cxn>
                <a:cxn ang="0">
                  <a:pos x="647" y="0"/>
                </a:cxn>
              </a:cxnLst>
              <a:rect l="0" t="0" r="r" b="b"/>
              <a:pathLst>
                <a:path w="666" h="248">
                  <a:moveTo>
                    <a:pt x="647" y="0"/>
                  </a:moveTo>
                  <a:lnTo>
                    <a:pt x="666" y="75"/>
                  </a:lnTo>
                  <a:lnTo>
                    <a:pt x="20" y="248"/>
                  </a:lnTo>
                  <a:lnTo>
                    <a:pt x="0" y="174"/>
                  </a:lnTo>
                  <a:lnTo>
                    <a:pt x="6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Freeform 106"/>
            <p:cNvSpPr>
              <a:spLocks/>
            </p:cNvSpPr>
            <p:nvPr/>
          </p:nvSpPr>
          <p:spPr bwMode="ltGray">
            <a:xfrm>
              <a:off x="1848" y="258"/>
              <a:ext cx="673" cy="192"/>
            </a:xfrm>
            <a:custGeom>
              <a:avLst/>
              <a:gdLst/>
              <a:ahLst/>
              <a:cxnLst>
                <a:cxn ang="0">
                  <a:pos x="659" y="0"/>
                </a:cxn>
                <a:cxn ang="0">
                  <a:pos x="673" y="76"/>
                </a:cxn>
                <a:cxn ang="0">
                  <a:pos x="14" y="192"/>
                </a:cxn>
                <a:cxn ang="0">
                  <a:pos x="0" y="116"/>
                </a:cxn>
                <a:cxn ang="0">
                  <a:pos x="659" y="0"/>
                </a:cxn>
              </a:cxnLst>
              <a:rect l="0" t="0" r="r" b="b"/>
              <a:pathLst>
                <a:path w="673" h="192">
                  <a:moveTo>
                    <a:pt x="659" y="0"/>
                  </a:moveTo>
                  <a:lnTo>
                    <a:pt x="673" y="76"/>
                  </a:lnTo>
                  <a:lnTo>
                    <a:pt x="14" y="192"/>
                  </a:lnTo>
                  <a:lnTo>
                    <a:pt x="0" y="116"/>
                  </a:lnTo>
                  <a:lnTo>
                    <a:pt x="6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Freeform 107"/>
            <p:cNvSpPr>
              <a:spLocks/>
            </p:cNvSpPr>
            <p:nvPr/>
          </p:nvSpPr>
          <p:spPr bwMode="ltGray">
            <a:xfrm>
              <a:off x="1867" y="424"/>
              <a:ext cx="673" cy="136"/>
            </a:xfrm>
            <a:custGeom>
              <a:avLst/>
              <a:gdLst/>
              <a:ahLst/>
              <a:cxnLst>
                <a:cxn ang="0">
                  <a:pos x="666" y="0"/>
                </a:cxn>
                <a:cxn ang="0">
                  <a:pos x="673" y="78"/>
                </a:cxn>
                <a:cxn ang="0">
                  <a:pos x="6" y="136"/>
                </a:cxn>
                <a:cxn ang="0">
                  <a:pos x="0" y="59"/>
                </a:cxn>
                <a:cxn ang="0">
                  <a:pos x="666" y="0"/>
                </a:cxn>
              </a:cxnLst>
              <a:rect l="0" t="0" r="r" b="b"/>
              <a:pathLst>
                <a:path w="673" h="136">
                  <a:moveTo>
                    <a:pt x="666" y="0"/>
                  </a:moveTo>
                  <a:lnTo>
                    <a:pt x="673" y="78"/>
                  </a:lnTo>
                  <a:lnTo>
                    <a:pt x="6" y="136"/>
                  </a:lnTo>
                  <a:lnTo>
                    <a:pt x="0" y="59"/>
                  </a:lnTo>
                  <a:lnTo>
                    <a:pt x="6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Rectangle 108"/>
            <p:cNvSpPr>
              <a:spLocks noChangeArrowheads="1"/>
            </p:cNvSpPr>
            <p:nvPr/>
          </p:nvSpPr>
          <p:spPr bwMode="ltGray">
            <a:xfrm>
              <a:off x="1875" y="593"/>
              <a:ext cx="669" cy="77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Freeform 109"/>
            <p:cNvSpPr>
              <a:spLocks/>
            </p:cNvSpPr>
            <p:nvPr/>
          </p:nvSpPr>
          <p:spPr bwMode="ltGray">
            <a:xfrm>
              <a:off x="1867" y="703"/>
              <a:ext cx="673" cy="13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73" y="59"/>
                </a:cxn>
                <a:cxn ang="0">
                  <a:pos x="667" y="135"/>
                </a:cxn>
                <a:cxn ang="0">
                  <a:pos x="0" y="76"/>
                </a:cxn>
                <a:cxn ang="0">
                  <a:pos x="7" y="0"/>
                </a:cxn>
              </a:cxnLst>
              <a:rect l="0" t="0" r="r" b="b"/>
              <a:pathLst>
                <a:path w="673" h="135">
                  <a:moveTo>
                    <a:pt x="7" y="0"/>
                  </a:moveTo>
                  <a:lnTo>
                    <a:pt x="673" y="59"/>
                  </a:lnTo>
                  <a:lnTo>
                    <a:pt x="667" y="135"/>
                  </a:lnTo>
                  <a:lnTo>
                    <a:pt x="0" y="76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7" name="Freeform 110"/>
            <p:cNvSpPr>
              <a:spLocks/>
            </p:cNvSpPr>
            <p:nvPr/>
          </p:nvSpPr>
          <p:spPr bwMode="ltGray">
            <a:xfrm>
              <a:off x="1849" y="813"/>
              <a:ext cx="674" cy="19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74" y="116"/>
                </a:cxn>
                <a:cxn ang="0">
                  <a:pos x="660" y="192"/>
                </a:cxn>
                <a:cxn ang="0">
                  <a:pos x="0" y="75"/>
                </a:cxn>
                <a:cxn ang="0">
                  <a:pos x="14" y="0"/>
                </a:cxn>
              </a:cxnLst>
              <a:rect l="0" t="0" r="r" b="b"/>
              <a:pathLst>
                <a:path w="674" h="192">
                  <a:moveTo>
                    <a:pt x="14" y="0"/>
                  </a:moveTo>
                  <a:lnTo>
                    <a:pt x="674" y="116"/>
                  </a:lnTo>
                  <a:lnTo>
                    <a:pt x="660" y="192"/>
                  </a:lnTo>
                  <a:lnTo>
                    <a:pt x="0" y="75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8" name="Freeform 111"/>
            <p:cNvSpPr>
              <a:spLocks/>
            </p:cNvSpPr>
            <p:nvPr/>
          </p:nvSpPr>
          <p:spPr bwMode="ltGray">
            <a:xfrm>
              <a:off x="1822" y="921"/>
              <a:ext cx="667" cy="247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667" y="173"/>
                </a:cxn>
                <a:cxn ang="0">
                  <a:pos x="647" y="247"/>
                </a:cxn>
                <a:cxn ang="0">
                  <a:pos x="0" y="74"/>
                </a:cxn>
                <a:cxn ang="0">
                  <a:pos x="20" y="0"/>
                </a:cxn>
              </a:cxnLst>
              <a:rect l="0" t="0" r="r" b="b"/>
              <a:pathLst>
                <a:path w="667" h="247">
                  <a:moveTo>
                    <a:pt x="20" y="0"/>
                  </a:moveTo>
                  <a:lnTo>
                    <a:pt x="667" y="173"/>
                  </a:lnTo>
                  <a:lnTo>
                    <a:pt x="647" y="247"/>
                  </a:lnTo>
                  <a:lnTo>
                    <a:pt x="0" y="74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9" name="Freeform 112"/>
            <p:cNvSpPr>
              <a:spLocks/>
            </p:cNvSpPr>
            <p:nvPr/>
          </p:nvSpPr>
          <p:spPr bwMode="ltGray">
            <a:xfrm>
              <a:off x="1787" y="1027"/>
              <a:ext cx="655" cy="301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655" y="229"/>
                </a:cxn>
                <a:cxn ang="0">
                  <a:pos x="629" y="301"/>
                </a:cxn>
                <a:cxn ang="0">
                  <a:pos x="0" y="72"/>
                </a:cxn>
                <a:cxn ang="0">
                  <a:pos x="26" y="0"/>
                </a:cxn>
              </a:cxnLst>
              <a:rect l="0" t="0" r="r" b="b"/>
              <a:pathLst>
                <a:path w="655" h="301">
                  <a:moveTo>
                    <a:pt x="26" y="0"/>
                  </a:moveTo>
                  <a:lnTo>
                    <a:pt x="655" y="229"/>
                  </a:lnTo>
                  <a:lnTo>
                    <a:pt x="629" y="301"/>
                  </a:lnTo>
                  <a:lnTo>
                    <a:pt x="0" y="7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0" name="Freeform 113"/>
            <p:cNvSpPr>
              <a:spLocks/>
            </p:cNvSpPr>
            <p:nvPr/>
          </p:nvSpPr>
          <p:spPr bwMode="ltGray">
            <a:xfrm>
              <a:off x="1742" y="1130"/>
              <a:ext cx="639" cy="353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639" y="283"/>
                </a:cxn>
                <a:cxn ang="0">
                  <a:pos x="606" y="353"/>
                </a:cxn>
                <a:cxn ang="0">
                  <a:pos x="0" y="70"/>
                </a:cxn>
                <a:cxn ang="0">
                  <a:pos x="32" y="0"/>
                </a:cxn>
              </a:cxnLst>
              <a:rect l="0" t="0" r="r" b="b"/>
              <a:pathLst>
                <a:path w="639" h="353">
                  <a:moveTo>
                    <a:pt x="32" y="0"/>
                  </a:moveTo>
                  <a:lnTo>
                    <a:pt x="639" y="283"/>
                  </a:lnTo>
                  <a:lnTo>
                    <a:pt x="606" y="353"/>
                  </a:lnTo>
                  <a:lnTo>
                    <a:pt x="0" y="7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1" name="Freeform 114"/>
            <p:cNvSpPr>
              <a:spLocks/>
            </p:cNvSpPr>
            <p:nvPr/>
          </p:nvSpPr>
          <p:spPr bwMode="ltGray">
            <a:xfrm>
              <a:off x="1689" y="1230"/>
              <a:ext cx="617" cy="4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617" y="334"/>
                </a:cxn>
                <a:cxn ang="0">
                  <a:pos x="579" y="400"/>
                </a:cxn>
                <a:cxn ang="0">
                  <a:pos x="0" y="66"/>
                </a:cxn>
                <a:cxn ang="0">
                  <a:pos x="37" y="0"/>
                </a:cxn>
              </a:cxnLst>
              <a:rect l="0" t="0" r="r" b="b"/>
              <a:pathLst>
                <a:path w="617" h="400">
                  <a:moveTo>
                    <a:pt x="37" y="0"/>
                  </a:moveTo>
                  <a:lnTo>
                    <a:pt x="617" y="334"/>
                  </a:lnTo>
                  <a:lnTo>
                    <a:pt x="579" y="400"/>
                  </a:lnTo>
                  <a:lnTo>
                    <a:pt x="0" y="66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2" name="Freeform 115"/>
            <p:cNvSpPr>
              <a:spLocks/>
            </p:cNvSpPr>
            <p:nvPr/>
          </p:nvSpPr>
          <p:spPr bwMode="ltGray">
            <a:xfrm>
              <a:off x="1627" y="1325"/>
              <a:ext cx="592" cy="446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592" y="383"/>
                </a:cxn>
                <a:cxn ang="0">
                  <a:pos x="548" y="446"/>
                </a:cxn>
                <a:cxn ang="0">
                  <a:pos x="0" y="62"/>
                </a:cxn>
                <a:cxn ang="0">
                  <a:pos x="44" y="0"/>
                </a:cxn>
              </a:cxnLst>
              <a:rect l="0" t="0" r="r" b="b"/>
              <a:pathLst>
                <a:path w="592" h="446">
                  <a:moveTo>
                    <a:pt x="44" y="0"/>
                  </a:moveTo>
                  <a:lnTo>
                    <a:pt x="592" y="383"/>
                  </a:lnTo>
                  <a:lnTo>
                    <a:pt x="548" y="446"/>
                  </a:lnTo>
                  <a:lnTo>
                    <a:pt x="0" y="62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3" name="Freeform 116"/>
            <p:cNvSpPr>
              <a:spLocks/>
            </p:cNvSpPr>
            <p:nvPr/>
          </p:nvSpPr>
          <p:spPr bwMode="ltGray">
            <a:xfrm>
              <a:off x="1558" y="1414"/>
              <a:ext cx="562" cy="489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2" y="430"/>
                </a:cxn>
                <a:cxn ang="0">
                  <a:pos x="511" y="489"/>
                </a:cxn>
                <a:cxn ang="0">
                  <a:pos x="0" y="58"/>
                </a:cxn>
                <a:cxn ang="0">
                  <a:pos x="49" y="0"/>
                </a:cxn>
              </a:cxnLst>
              <a:rect l="0" t="0" r="r" b="b"/>
              <a:pathLst>
                <a:path w="562" h="489">
                  <a:moveTo>
                    <a:pt x="49" y="0"/>
                  </a:moveTo>
                  <a:lnTo>
                    <a:pt x="562" y="430"/>
                  </a:lnTo>
                  <a:lnTo>
                    <a:pt x="511" y="489"/>
                  </a:lnTo>
                  <a:lnTo>
                    <a:pt x="0" y="58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4" name="Freeform 117"/>
            <p:cNvSpPr>
              <a:spLocks/>
            </p:cNvSpPr>
            <p:nvPr/>
          </p:nvSpPr>
          <p:spPr bwMode="ltGray">
            <a:xfrm>
              <a:off x="1480" y="1498"/>
              <a:ext cx="529" cy="527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29" y="473"/>
                </a:cxn>
                <a:cxn ang="0">
                  <a:pos x="474" y="527"/>
                </a:cxn>
                <a:cxn ang="0">
                  <a:pos x="0" y="54"/>
                </a:cxn>
                <a:cxn ang="0">
                  <a:pos x="56" y="0"/>
                </a:cxn>
              </a:cxnLst>
              <a:rect l="0" t="0" r="r" b="b"/>
              <a:pathLst>
                <a:path w="529" h="527">
                  <a:moveTo>
                    <a:pt x="56" y="0"/>
                  </a:moveTo>
                  <a:lnTo>
                    <a:pt x="529" y="473"/>
                  </a:lnTo>
                  <a:lnTo>
                    <a:pt x="474" y="527"/>
                  </a:lnTo>
                  <a:lnTo>
                    <a:pt x="0" y="54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5" name="Freeform 118"/>
            <p:cNvSpPr>
              <a:spLocks/>
            </p:cNvSpPr>
            <p:nvPr/>
          </p:nvSpPr>
          <p:spPr bwMode="ltGray">
            <a:xfrm>
              <a:off x="1397" y="1574"/>
              <a:ext cx="490" cy="562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490" y="513"/>
                </a:cxn>
                <a:cxn ang="0">
                  <a:pos x="430" y="56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490" h="562">
                  <a:moveTo>
                    <a:pt x="59" y="0"/>
                  </a:moveTo>
                  <a:lnTo>
                    <a:pt x="490" y="513"/>
                  </a:lnTo>
                  <a:lnTo>
                    <a:pt x="430" y="562"/>
                  </a:lnTo>
                  <a:lnTo>
                    <a:pt x="0" y="51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6" name="Freeform 119"/>
            <p:cNvSpPr>
              <a:spLocks/>
            </p:cNvSpPr>
            <p:nvPr/>
          </p:nvSpPr>
          <p:spPr bwMode="ltGray">
            <a:xfrm>
              <a:off x="1308" y="1644"/>
              <a:ext cx="446" cy="593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446" y="548"/>
                </a:cxn>
                <a:cxn ang="0">
                  <a:pos x="384" y="593"/>
                </a:cxn>
                <a:cxn ang="0">
                  <a:pos x="0" y="45"/>
                </a:cxn>
                <a:cxn ang="0">
                  <a:pos x="64" y="0"/>
                </a:cxn>
              </a:cxnLst>
              <a:rect l="0" t="0" r="r" b="b"/>
              <a:pathLst>
                <a:path w="446" h="593">
                  <a:moveTo>
                    <a:pt x="64" y="0"/>
                  </a:moveTo>
                  <a:lnTo>
                    <a:pt x="446" y="548"/>
                  </a:lnTo>
                  <a:lnTo>
                    <a:pt x="384" y="593"/>
                  </a:lnTo>
                  <a:lnTo>
                    <a:pt x="0" y="45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7" name="Freeform 120"/>
            <p:cNvSpPr>
              <a:spLocks/>
            </p:cNvSpPr>
            <p:nvPr/>
          </p:nvSpPr>
          <p:spPr bwMode="ltGray">
            <a:xfrm>
              <a:off x="1214" y="1707"/>
              <a:ext cx="401" cy="618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401" y="579"/>
                </a:cxn>
                <a:cxn ang="0">
                  <a:pos x="334" y="618"/>
                </a:cxn>
                <a:cxn ang="0">
                  <a:pos x="0" y="38"/>
                </a:cxn>
                <a:cxn ang="0">
                  <a:pos x="66" y="0"/>
                </a:cxn>
              </a:cxnLst>
              <a:rect l="0" t="0" r="r" b="b"/>
              <a:pathLst>
                <a:path w="401" h="618">
                  <a:moveTo>
                    <a:pt x="66" y="0"/>
                  </a:moveTo>
                  <a:lnTo>
                    <a:pt x="401" y="579"/>
                  </a:lnTo>
                  <a:lnTo>
                    <a:pt x="334" y="618"/>
                  </a:lnTo>
                  <a:lnTo>
                    <a:pt x="0" y="38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8" name="Freeform 121"/>
            <p:cNvSpPr>
              <a:spLocks/>
            </p:cNvSpPr>
            <p:nvPr/>
          </p:nvSpPr>
          <p:spPr bwMode="ltGray">
            <a:xfrm>
              <a:off x="1115" y="1760"/>
              <a:ext cx="353" cy="640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53" y="607"/>
                </a:cxn>
                <a:cxn ang="0">
                  <a:pos x="282" y="640"/>
                </a:cxn>
                <a:cxn ang="0">
                  <a:pos x="0" y="33"/>
                </a:cxn>
                <a:cxn ang="0">
                  <a:pos x="69" y="0"/>
                </a:cxn>
              </a:cxnLst>
              <a:rect l="0" t="0" r="r" b="b"/>
              <a:pathLst>
                <a:path w="353" h="640">
                  <a:moveTo>
                    <a:pt x="69" y="0"/>
                  </a:moveTo>
                  <a:lnTo>
                    <a:pt x="353" y="607"/>
                  </a:lnTo>
                  <a:lnTo>
                    <a:pt x="282" y="640"/>
                  </a:lnTo>
                  <a:lnTo>
                    <a:pt x="0" y="3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9" name="Freeform 122"/>
            <p:cNvSpPr>
              <a:spLocks/>
            </p:cNvSpPr>
            <p:nvPr/>
          </p:nvSpPr>
          <p:spPr bwMode="ltGray">
            <a:xfrm>
              <a:off x="1012" y="1806"/>
              <a:ext cx="301" cy="656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301" y="629"/>
                </a:cxn>
                <a:cxn ang="0">
                  <a:pos x="228" y="656"/>
                </a:cxn>
                <a:cxn ang="0">
                  <a:pos x="0" y="27"/>
                </a:cxn>
                <a:cxn ang="0">
                  <a:pos x="72" y="0"/>
                </a:cxn>
              </a:cxnLst>
              <a:rect l="0" t="0" r="r" b="b"/>
              <a:pathLst>
                <a:path w="301" h="656">
                  <a:moveTo>
                    <a:pt x="72" y="0"/>
                  </a:moveTo>
                  <a:lnTo>
                    <a:pt x="301" y="629"/>
                  </a:lnTo>
                  <a:lnTo>
                    <a:pt x="228" y="656"/>
                  </a:lnTo>
                  <a:lnTo>
                    <a:pt x="0" y="27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0" name="Freeform 123"/>
            <p:cNvSpPr>
              <a:spLocks/>
            </p:cNvSpPr>
            <p:nvPr/>
          </p:nvSpPr>
          <p:spPr bwMode="ltGray">
            <a:xfrm>
              <a:off x="906" y="1844"/>
              <a:ext cx="248" cy="666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48" y="646"/>
                </a:cxn>
                <a:cxn ang="0">
                  <a:pos x="173" y="666"/>
                </a:cxn>
                <a:cxn ang="0">
                  <a:pos x="0" y="18"/>
                </a:cxn>
                <a:cxn ang="0">
                  <a:pos x="74" y="0"/>
                </a:cxn>
              </a:cxnLst>
              <a:rect l="0" t="0" r="r" b="b"/>
              <a:pathLst>
                <a:path w="248" h="666">
                  <a:moveTo>
                    <a:pt x="74" y="0"/>
                  </a:moveTo>
                  <a:lnTo>
                    <a:pt x="248" y="646"/>
                  </a:lnTo>
                  <a:lnTo>
                    <a:pt x="173" y="666"/>
                  </a:lnTo>
                  <a:lnTo>
                    <a:pt x="0" y="18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Freeform 124"/>
            <p:cNvSpPr>
              <a:spLocks/>
            </p:cNvSpPr>
            <p:nvPr/>
          </p:nvSpPr>
          <p:spPr bwMode="ltGray">
            <a:xfrm>
              <a:off x="798" y="1870"/>
              <a:ext cx="192" cy="673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192" y="660"/>
                </a:cxn>
                <a:cxn ang="0">
                  <a:pos x="116" y="673"/>
                </a:cxn>
                <a:cxn ang="0">
                  <a:pos x="0" y="13"/>
                </a:cxn>
                <a:cxn ang="0">
                  <a:pos x="76" y="0"/>
                </a:cxn>
              </a:cxnLst>
              <a:rect l="0" t="0" r="r" b="b"/>
              <a:pathLst>
                <a:path w="192" h="673">
                  <a:moveTo>
                    <a:pt x="76" y="0"/>
                  </a:moveTo>
                  <a:lnTo>
                    <a:pt x="192" y="660"/>
                  </a:lnTo>
                  <a:lnTo>
                    <a:pt x="116" y="673"/>
                  </a:lnTo>
                  <a:lnTo>
                    <a:pt x="0" y="13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2" name="Freeform 125"/>
            <p:cNvSpPr>
              <a:spLocks/>
            </p:cNvSpPr>
            <p:nvPr/>
          </p:nvSpPr>
          <p:spPr bwMode="ltGray">
            <a:xfrm>
              <a:off x="688" y="1888"/>
              <a:ext cx="136" cy="673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36" y="667"/>
                </a:cxn>
                <a:cxn ang="0">
                  <a:pos x="58" y="673"/>
                </a:cxn>
                <a:cxn ang="0">
                  <a:pos x="0" y="7"/>
                </a:cxn>
                <a:cxn ang="0">
                  <a:pos x="77" y="0"/>
                </a:cxn>
              </a:cxnLst>
              <a:rect l="0" t="0" r="r" b="b"/>
              <a:pathLst>
                <a:path w="136" h="673">
                  <a:moveTo>
                    <a:pt x="77" y="0"/>
                  </a:moveTo>
                  <a:lnTo>
                    <a:pt x="136" y="667"/>
                  </a:lnTo>
                  <a:lnTo>
                    <a:pt x="58" y="673"/>
                  </a:lnTo>
                  <a:lnTo>
                    <a:pt x="0" y="7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3" name="Rectangle 126"/>
            <p:cNvSpPr>
              <a:spLocks noChangeArrowheads="1"/>
            </p:cNvSpPr>
            <p:nvPr/>
          </p:nvSpPr>
          <p:spPr bwMode="ltGray">
            <a:xfrm>
              <a:off x="578" y="1896"/>
              <a:ext cx="77" cy="670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" name="Freeform 127"/>
            <p:cNvSpPr>
              <a:spLocks/>
            </p:cNvSpPr>
            <p:nvPr/>
          </p:nvSpPr>
          <p:spPr bwMode="ltGray">
            <a:xfrm>
              <a:off x="410" y="1889"/>
              <a:ext cx="135" cy="673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35" y="7"/>
                </a:cxn>
                <a:cxn ang="0">
                  <a:pos x="76" y="673"/>
                </a:cxn>
                <a:cxn ang="0">
                  <a:pos x="0" y="666"/>
                </a:cxn>
                <a:cxn ang="0">
                  <a:pos x="59" y="0"/>
                </a:cxn>
              </a:cxnLst>
              <a:rect l="0" t="0" r="r" b="b"/>
              <a:pathLst>
                <a:path w="135" h="673">
                  <a:moveTo>
                    <a:pt x="59" y="0"/>
                  </a:moveTo>
                  <a:lnTo>
                    <a:pt x="135" y="7"/>
                  </a:lnTo>
                  <a:lnTo>
                    <a:pt x="76" y="673"/>
                  </a:lnTo>
                  <a:lnTo>
                    <a:pt x="0" y="666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5" name="Freeform 128"/>
            <p:cNvSpPr>
              <a:spLocks/>
            </p:cNvSpPr>
            <p:nvPr/>
          </p:nvSpPr>
          <p:spPr bwMode="ltGray">
            <a:xfrm>
              <a:off x="243" y="1872"/>
              <a:ext cx="192" cy="672"/>
            </a:xfrm>
            <a:custGeom>
              <a:avLst/>
              <a:gdLst/>
              <a:ahLst/>
              <a:cxnLst>
                <a:cxn ang="0">
                  <a:pos x="117" y="0"/>
                </a:cxn>
                <a:cxn ang="0">
                  <a:pos x="192" y="13"/>
                </a:cxn>
                <a:cxn ang="0">
                  <a:pos x="76" y="672"/>
                </a:cxn>
                <a:cxn ang="0">
                  <a:pos x="0" y="659"/>
                </a:cxn>
                <a:cxn ang="0">
                  <a:pos x="117" y="0"/>
                </a:cxn>
              </a:cxnLst>
              <a:rect l="0" t="0" r="r" b="b"/>
              <a:pathLst>
                <a:path w="192" h="672">
                  <a:moveTo>
                    <a:pt x="117" y="0"/>
                  </a:moveTo>
                  <a:lnTo>
                    <a:pt x="192" y="13"/>
                  </a:lnTo>
                  <a:lnTo>
                    <a:pt x="76" y="672"/>
                  </a:lnTo>
                  <a:lnTo>
                    <a:pt x="0" y="659"/>
                  </a:ln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" name="Freeform 129"/>
            <p:cNvSpPr>
              <a:spLocks/>
            </p:cNvSpPr>
            <p:nvPr/>
          </p:nvSpPr>
          <p:spPr bwMode="ltGray">
            <a:xfrm>
              <a:off x="80" y="1845"/>
              <a:ext cx="247" cy="666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247" y="20"/>
                </a:cxn>
                <a:cxn ang="0">
                  <a:pos x="74" y="666"/>
                </a:cxn>
                <a:cxn ang="0">
                  <a:pos x="0" y="646"/>
                </a:cxn>
                <a:cxn ang="0">
                  <a:pos x="172" y="0"/>
                </a:cxn>
              </a:cxnLst>
              <a:rect l="0" t="0" r="r" b="b"/>
              <a:pathLst>
                <a:path w="247" h="666">
                  <a:moveTo>
                    <a:pt x="172" y="0"/>
                  </a:moveTo>
                  <a:lnTo>
                    <a:pt x="247" y="20"/>
                  </a:lnTo>
                  <a:lnTo>
                    <a:pt x="74" y="666"/>
                  </a:lnTo>
                  <a:lnTo>
                    <a:pt x="0" y="646"/>
                  </a:lnTo>
                  <a:lnTo>
                    <a:pt x="1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7" name="Freeform 130"/>
            <p:cNvSpPr>
              <a:spLocks/>
            </p:cNvSpPr>
            <p:nvPr/>
          </p:nvSpPr>
          <p:spPr bwMode="ltGray">
            <a:xfrm>
              <a:off x="-80" y="1808"/>
              <a:ext cx="301" cy="656"/>
            </a:xfrm>
            <a:custGeom>
              <a:avLst/>
              <a:gdLst/>
              <a:ahLst/>
              <a:cxnLst>
                <a:cxn ang="0">
                  <a:pos x="229" y="0"/>
                </a:cxn>
                <a:cxn ang="0">
                  <a:pos x="301" y="27"/>
                </a:cxn>
                <a:cxn ang="0">
                  <a:pos x="72" y="656"/>
                </a:cxn>
                <a:cxn ang="0">
                  <a:pos x="0" y="629"/>
                </a:cxn>
                <a:cxn ang="0">
                  <a:pos x="229" y="0"/>
                </a:cxn>
              </a:cxnLst>
              <a:rect l="0" t="0" r="r" b="b"/>
              <a:pathLst>
                <a:path w="301" h="656">
                  <a:moveTo>
                    <a:pt x="229" y="0"/>
                  </a:moveTo>
                  <a:lnTo>
                    <a:pt x="301" y="27"/>
                  </a:lnTo>
                  <a:lnTo>
                    <a:pt x="72" y="656"/>
                  </a:lnTo>
                  <a:lnTo>
                    <a:pt x="0" y="629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8" name="Freeform 131"/>
            <p:cNvSpPr>
              <a:spLocks/>
            </p:cNvSpPr>
            <p:nvPr/>
          </p:nvSpPr>
          <p:spPr bwMode="ltGray">
            <a:xfrm>
              <a:off x="-42" y="1764"/>
              <a:ext cx="160" cy="377"/>
            </a:xfrm>
            <a:custGeom>
              <a:avLst/>
              <a:gdLst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70 w 353"/>
                <a:gd name="connsiteY2" fmla="*/ 639 h 639"/>
                <a:gd name="connsiteX3" fmla="*/ 0 w 353"/>
                <a:gd name="connsiteY3" fmla="*/ 606 h 639"/>
                <a:gd name="connsiteX4" fmla="*/ 193 w 353"/>
                <a:gd name="connsiteY4" fmla="*/ 193 h 639"/>
                <a:gd name="connsiteX5" fmla="*/ 283 w 353"/>
                <a:gd name="connsiteY5" fmla="*/ 0 h 639"/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193 w 353"/>
                <a:gd name="connsiteY2" fmla="*/ 377 h 639"/>
                <a:gd name="connsiteX3" fmla="*/ 70 w 353"/>
                <a:gd name="connsiteY3" fmla="*/ 639 h 639"/>
                <a:gd name="connsiteX4" fmla="*/ 0 w 353"/>
                <a:gd name="connsiteY4" fmla="*/ 606 h 639"/>
                <a:gd name="connsiteX5" fmla="*/ 193 w 353"/>
                <a:gd name="connsiteY5" fmla="*/ 193 h 639"/>
                <a:gd name="connsiteX6" fmla="*/ 283 w 353"/>
                <a:gd name="connsiteY6" fmla="*/ 0 h 639"/>
                <a:gd name="connsiteX0" fmla="*/ 283 w 353"/>
                <a:gd name="connsiteY0" fmla="*/ 0 h 606"/>
                <a:gd name="connsiteX1" fmla="*/ 353 w 353"/>
                <a:gd name="connsiteY1" fmla="*/ 33 h 606"/>
                <a:gd name="connsiteX2" fmla="*/ 193 w 353"/>
                <a:gd name="connsiteY2" fmla="*/ 377 h 606"/>
                <a:gd name="connsiteX3" fmla="*/ 0 w 353"/>
                <a:gd name="connsiteY3" fmla="*/ 606 h 606"/>
                <a:gd name="connsiteX4" fmla="*/ 193 w 353"/>
                <a:gd name="connsiteY4" fmla="*/ 193 h 606"/>
                <a:gd name="connsiteX5" fmla="*/ 283 w 353"/>
                <a:gd name="connsiteY5" fmla="*/ 0 h 606"/>
                <a:gd name="connsiteX0" fmla="*/ 90 w 160"/>
                <a:gd name="connsiteY0" fmla="*/ 0 h 377"/>
                <a:gd name="connsiteX1" fmla="*/ 160 w 160"/>
                <a:gd name="connsiteY1" fmla="*/ 33 h 377"/>
                <a:gd name="connsiteX2" fmla="*/ 0 w 160"/>
                <a:gd name="connsiteY2" fmla="*/ 377 h 377"/>
                <a:gd name="connsiteX3" fmla="*/ 0 w 160"/>
                <a:gd name="connsiteY3" fmla="*/ 193 h 377"/>
                <a:gd name="connsiteX4" fmla="*/ 90 w 160"/>
                <a:gd name="connsiteY4" fmla="*/ 0 h 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" h="377">
                  <a:moveTo>
                    <a:pt x="90" y="0"/>
                  </a:moveTo>
                  <a:lnTo>
                    <a:pt x="160" y="33"/>
                  </a:lnTo>
                  <a:cubicBezTo>
                    <a:pt x="107" y="148"/>
                    <a:pt x="53" y="262"/>
                    <a:pt x="0" y="377"/>
                  </a:cubicBezTo>
                  <a:lnTo>
                    <a:pt x="0" y="193"/>
                  </a:lnTo>
                  <a:cubicBezTo>
                    <a:pt x="30" y="129"/>
                    <a:pt x="60" y="64"/>
                    <a:pt x="9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9" name="Freeform 132"/>
            <p:cNvSpPr>
              <a:spLocks/>
            </p:cNvSpPr>
            <p:nvPr/>
          </p:nvSpPr>
          <p:spPr bwMode="ltGray">
            <a:xfrm>
              <a:off x="-42" y="1714"/>
              <a:ext cx="60" cy="136"/>
            </a:xfrm>
            <a:custGeom>
              <a:avLst/>
              <a:gdLst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66 w 400"/>
                <a:gd name="connsiteY2" fmla="*/ 714 h 714"/>
                <a:gd name="connsiteX3" fmla="*/ 0 w 400"/>
                <a:gd name="connsiteY3" fmla="*/ 676 h 714"/>
                <a:gd name="connsiteX4" fmla="*/ 334 w 400"/>
                <a:gd name="connsiteY4" fmla="*/ 96 h 714"/>
                <a:gd name="connsiteX5" fmla="*/ 341 w 400"/>
                <a:gd name="connsiteY5" fmla="*/ 100 h 714"/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7" fmla="*/ 334 w 400"/>
                <a:gd name="connsiteY7" fmla="*/ 96 h 714"/>
                <a:gd name="connsiteX0" fmla="*/ 341 w 400"/>
                <a:gd name="connsiteY0" fmla="*/ 100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275 w 334"/>
                <a:gd name="connsiteY0" fmla="*/ 0 h 614"/>
                <a:gd name="connsiteX1" fmla="*/ 334 w 334"/>
                <a:gd name="connsiteY1" fmla="*/ 35 h 614"/>
                <a:gd name="connsiteX2" fmla="*/ 274 w 334"/>
                <a:gd name="connsiteY2" fmla="*/ 136 h 614"/>
                <a:gd name="connsiteX3" fmla="*/ 0 w 334"/>
                <a:gd name="connsiteY3" fmla="*/ 614 h 614"/>
                <a:gd name="connsiteX4" fmla="*/ 275 w 334"/>
                <a:gd name="connsiteY4" fmla="*/ 0 h 614"/>
                <a:gd name="connsiteX0" fmla="*/ 1 w 60"/>
                <a:gd name="connsiteY0" fmla="*/ 0 h 136"/>
                <a:gd name="connsiteX1" fmla="*/ 60 w 60"/>
                <a:gd name="connsiteY1" fmla="*/ 35 h 136"/>
                <a:gd name="connsiteX2" fmla="*/ 0 w 60"/>
                <a:gd name="connsiteY2" fmla="*/ 136 h 136"/>
                <a:gd name="connsiteX3" fmla="*/ 1 w 60"/>
                <a:gd name="connsiteY3" fmla="*/ 0 h 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" h="136">
                  <a:moveTo>
                    <a:pt x="1" y="0"/>
                  </a:moveTo>
                  <a:lnTo>
                    <a:pt x="60" y="35"/>
                  </a:lnTo>
                  <a:cubicBezTo>
                    <a:pt x="40" y="69"/>
                    <a:pt x="20" y="102"/>
                    <a:pt x="0" y="136"/>
                  </a:cubicBezTo>
                  <a:cubicBezTo>
                    <a:pt x="0" y="91"/>
                    <a:pt x="1" y="45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21536" y="0"/>
            <a:ext cx="9960864" cy="98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609600" y="1188720"/>
            <a:ext cx="10972800" cy="4907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408" y="6364225"/>
            <a:ext cx="2913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A8C81DE3-AC66-48B0-8D54-9B0C14A3F1BD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0064" y="6364225"/>
            <a:ext cx="708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5536" y="6364225"/>
            <a:ext cx="816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F089C5F-1F48-4565-9910-C492D85AA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33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 cap="none" spc="0">
          <a:ln w="18415" cmpd="sng">
            <a:noFill/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>
            <a:lumMod val="60000"/>
            <a:lumOff val="40000"/>
          </a:schemeClr>
        </a:buClr>
        <a:buSzPct val="80000"/>
        <a:buFont typeface="Wingdings 2" pitchFamily="18" charset="2"/>
        <a:buChar char="¤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>
            <a:lumMod val="60000"/>
            <a:lumOff val="40000"/>
          </a:schemeClr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AjUqDEXNZIs?feature=oembe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9E9270-222E-1B99-6383-140C1D4761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Mobile Game Server Demo</a:t>
            </a:r>
            <a:br>
              <a:rPr lang="en-US" altLang="ko-KR" dirty="0"/>
            </a:br>
            <a:r>
              <a:rPr lang="ko-KR" altLang="en-US" dirty="0"/>
              <a:t>가위 바위 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5A8613-546D-3331-C561-C436F61193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802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59095-5120-4132-8406-8C3863BD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디자인 </a:t>
            </a:r>
            <a:r>
              <a:rPr lang="en-US" altLang="ko-KR" dirty="0"/>
              <a:t>#3: JSON </a:t>
            </a:r>
            <a:r>
              <a:rPr lang="ko-KR" altLang="en-US" dirty="0"/>
              <a:t>기반 </a:t>
            </a:r>
            <a:r>
              <a:rPr lang="en-US" altLang="ko-KR" dirty="0"/>
              <a:t>Message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0F02EC6-D299-303E-E469-0DCAB1717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22" y="1832980"/>
            <a:ext cx="5061664" cy="18525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90CEF34-4660-CEA2-B00E-C63052F96490}"/>
              </a:ext>
            </a:extLst>
          </p:cNvPr>
          <p:cNvSpPr txBox="1"/>
          <p:nvPr/>
        </p:nvSpPr>
        <p:spPr>
          <a:xfrm>
            <a:off x="325122" y="1177222"/>
            <a:ext cx="2691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u="sng" dirty="0"/>
              <a:t>Rest API Message</a:t>
            </a:r>
            <a:endParaRPr lang="ko-KR" altLang="en-US" sz="2800" u="sng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FE63D1-FAAE-C3AF-835A-8134C541DCFE}"/>
              </a:ext>
            </a:extLst>
          </p:cNvPr>
          <p:cNvSpPr/>
          <p:nvPr/>
        </p:nvSpPr>
        <p:spPr>
          <a:xfrm>
            <a:off x="485666" y="1721833"/>
            <a:ext cx="2404117" cy="523220"/>
          </a:xfrm>
          <a:prstGeom prst="rect">
            <a:avLst/>
          </a:prstGeom>
          <a:solidFill>
            <a:srgbClr val="FFFF66">
              <a:alpha val="30196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17DF1E-1ADE-D173-1CDA-D58052F2B558}"/>
              </a:ext>
            </a:extLst>
          </p:cNvPr>
          <p:cNvSpPr/>
          <p:nvPr/>
        </p:nvSpPr>
        <p:spPr>
          <a:xfrm>
            <a:off x="2889784" y="3090481"/>
            <a:ext cx="1556574" cy="441476"/>
          </a:xfrm>
          <a:prstGeom prst="rect">
            <a:avLst/>
          </a:prstGeom>
          <a:solidFill>
            <a:srgbClr val="FFFF66">
              <a:alpha val="30196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C8BEE79-1782-D72F-2141-77778FB9D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928" y="1799350"/>
            <a:ext cx="4798418" cy="18861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A045245-5185-D702-F1D9-3E2D636D1AC1}"/>
              </a:ext>
            </a:extLst>
          </p:cNvPr>
          <p:cNvSpPr txBox="1"/>
          <p:nvPr/>
        </p:nvSpPr>
        <p:spPr>
          <a:xfrm>
            <a:off x="7015928" y="1190018"/>
            <a:ext cx="3184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u="sng" dirty="0"/>
              <a:t>WebSocket Message</a:t>
            </a:r>
            <a:endParaRPr lang="ko-KR" altLang="en-US" sz="2800" u="sng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CA90412-C860-579E-F027-E15E04B62690}"/>
              </a:ext>
            </a:extLst>
          </p:cNvPr>
          <p:cNvSpPr/>
          <p:nvPr/>
        </p:nvSpPr>
        <p:spPr>
          <a:xfrm>
            <a:off x="7011020" y="1713238"/>
            <a:ext cx="2404117" cy="523220"/>
          </a:xfrm>
          <a:prstGeom prst="rect">
            <a:avLst/>
          </a:prstGeom>
          <a:solidFill>
            <a:srgbClr val="FFFF66">
              <a:alpha val="30196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DA7173E-1D44-DF31-79FC-EAEE04F2087A}"/>
              </a:ext>
            </a:extLst>
          </p:cNvPr>
          <p:cNvSpPr/>
          <p:nvPr/>
        </p:nvSpPr>
        <p:spPr>
          <a:xfrm>
            <a:off x="9616653" y="2817091"/>
            <a:ext cx="1983527" cy="441476"/>
          </a:xfrm>
          <a:prstGeom prst="rect">
            <a:avLst/>
          </a:prstGeom>
          <a:solidFill>
            <a:srgbClr val="FFFF66">
              <a:alpha val="30196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9E3B60A-0FFF-F9E7-B4FA-03BE22BA96BD}"/>
              </a:ext>
            </a:extLst>
          </p:cNvPr>
          <p:cNvSpPr/>
          <p:nvPr/>
        </p:nvSpPr>
        <p:spPr>
          <a:xfrm>
            <a:off x="325122" y="4310210"/>
            <a:ext cx="1556574" cy="441476"/>
          </a:xfrm>
          <a:prstGeom prst="rect">
            <a:avLst/>
          </a:prstGeom>
          <a:solidFill>
            <a:srgbClr val="FFFF66">
              <a:alpha val="30196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4FA816-4501-EDA3-A9AB-4546B71FC7D1}"/>
              </a:ext>
            </a:extLst>
          </p:cNvPr>
          <p:cNvSpPr txBox="1"/>
          <p:nvPr/>
        </p:nvSpPr>
        <p:spPr>
          <a:xfrm>
            <a:off x="1987412" y="4346282"/>
            <a:ext cx="6332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부분은 </a:t>
            </a:r>
            <a:r>
              <a:rPr lang="en-US" altLang="ko-KR" dirty="0"/>
              <a:t>JSON </a:t>
            </a:r>
            <a:r>
              <a:rPr lang="ko-KR" altLang="en-US" dirty="0"/>
              <a:t>문자열로 변환되는 영역임</a:t>
            </a:r>
            <a:br>
              <a:rPr lang="en-US" altLang="ko-KR" dirty="0"/>
            </a:br>
            <a:r>
              <a:rPr lang="ko-KR" altLang="en-US" dirty="0"/>
              <a:t>다양한 실제 데이터는 </a:t>
            </a:r>
            <a:r>
              <a:rPr lang="en-US" altLang="ko-KR" dirty="0"/>
              <a:t>data </a:t>
            </a:r>
            <a:r>
              <a:rPr lang="ko-KR" altLang="en-US" dirty="0"/>
              <a:t>속성에 </a:t>
            </a:r>
            <a:r>
              <a:rPr lang="en-US" altLang="ko-KR" dirty="0"/>
              <a:t>JSON </a:t>
            </a:r>
            <a:r>
              <a:rPr lang="ko-KR" altLang="en-US" dirty="0"/>
              <a:t>문자열로 주고 받음</a:t>
            </a:r>
          </a:p>
        </p:txBody>
      </p:sp>
    </p:spTree>
    <p:extLst>
      <p:ext uri="{BB962C8B-B14F-4D97-AF65-F5344CB8AC3E}">
        <p14:creationId xmlns:p14="http://schemas.microsoft.com/office/powerpoint/2010/main" val="2862826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59095-5120-4132-8406-8C3863BD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디자인 </a:t>
            </a:r>
            <a:r>
              <a:rPr lang="en-US" altLang="ko-KR" dirty="0"/>
              <a:t>#4: Client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D23DE4-6CCB-24F2-5EA4-68E13B241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기반의 테스트 </a:t>
            </a:r>
            <a:r>
              <a:rPr lang="en-US" altLang="ko-KR" dirty="0"/>
              <a:t>PC </a:t>
            </a:r>
            <a:r>
              <a:rPr lang="ko-KR" altLang="en-US" dirty="0"/>
              <a:t>클라이언트</a:t>
            </a:r>
            <a:endParaRPr lang="en-US" altLang="ko-KR" dirty="0"/>
          </a:p>
          <a:p>
            <a:r>
              <a:rPr lang="en-US" altLang="ko-KR" dirty="0"/>
              <a:t>WebSocket,</a:t>
            </a:r>
            <a:r>
              <a:rPr lang="ko-KR" altLang="en-US" dirty="0"/>
              <a:t> </a:t>
            </a:r>
            <a:r>
              <a:rPr lang="en-US" altLang="ko-KR" dirty="0"/>
              <a:t>JSON </a:t>
            </a:r>
            <a:r>
              <a:rPr lang="ko-KR" altLang="en-US" dirty="0"/>
              <a:t>등 </a:t>
            </a:r>
            <a:r>
              <a:rPr lang="en-US" altLang="ko-KR" dirty="0"/>
              <a:t>C#</a:t>
            </a:r>
            <a:r>
              <a:rPr lang="ko-KR" altLang="en-US" dirty="0"/>
              <a:t>으로 </a:t>
            </a:r>
            <a:r>
              <a:rPr lang="en-US" altLang="ko-KR" dirty="0"/>
              <a:t>Mobile Game Server</a:t>
            </a:r>
            <a:r>
              <a:rPr lang="ko-KR" altLang="en-US" dirty="0"/>
              <a:t>를 만들 경우 사용할 만한 기술과 필요할 만한 라이브러리를 만듦</a:t>
            </a:r>
          </a:p>
        </p:txBody>
      </p:sp>
    </p:spTree>
    <p:extLst>
      <p:ext uri="{BB962C8B-B14F-4D97-AF65-F5344CB8AC3E}">
        <p14:creationId xmlns:p14="http://schemas.microsoft.com/office/powerpoint/2010/main" val="2244139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59095-5120-4132-8406-8C3863BD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차후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D23DE4-6CCB-24F2-5EA4-68E13B241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 </a:t>
            </a:r>
            <a:r>
              <a:rPr lang="ko-KR" altLang="en-US" dirty="0"/>
              <a:t>지원</a:t>
            </a:r>
            <a:endParaRPr lang="en-US" altLang="ko-KR" dirty="0"/>
          </a:p>
          <a:p>
            <a:r>
              <a:rPr lang="en-US" altLang="ko-KR" dirty="0"/>
              <a:t>JWT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881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105B0-318F-7569-83C9-DC5F2454C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 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0EBE7A-725C-1371-F676-249063D86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모바일 게임 서버 구현에 대한 프로토타입 수준의 데모입니다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가위 바위 보 게임</a:t>
            </a:r>
            <a:endParaRPr lang="en-US" altLang="ko-KR" dirty="0"/>
          </a:p>
          <a:p>
            <a:pPr lvl="1"/>
            <a:r>
              <a:rPr lang="ko-KR" altLang="en-US" dirty="0"/>
              <a:t>데모 컨텐츠로 턴제 기반의 </a:t>
            </a:r>
            <a:r>
              <a:rPr lang="en-US" altLang="ko-KR" dirty="0"/>
              <a:t>2</a:t>
            </a:r>
            <a:r>
              <a:rPr lang="ko-KR" altLang="en-US" dirty="0"/>
              <a:t>인 대전 가위 바위 보 게임을 구현하였습니다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클래시 오브 클랜과 같은 모바일 게임을 만들 수 있는 서버 구조의 프로토타입을 구현하고자 하였습니다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2891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105B0-318F-7569-83C9-DC5F2454C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0EBE7A-725C-1371-F676-249063D86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API Server</a:t>
            </a:r>
          </a:p>
          <a:p>
            <a:pPr lvl="1"/>
            <a:r>
              <a:rPr lang="en-US" altLang="ko-KR" dirty="0"/>
              <a:t>Stateless</a:t>
            </a:r>
          </a:p>
          <a:p>
            <a:pPr lvl="1"/>
            <a:r>
              <a:rPr lang="en-US" altLang="ko-KR" dirty="0"/>
              <a:t>Http</a:t>
            </a:r>
            <a:r>
              <a:rPr lang="ko-KR" altLang="en-US" dirty="0"/>
              <a:t>기반 </a:t>
            </a:r>
            <a:r>
              <a:rPr lang="en-US" altLang="ko-KR" dirty="0"/>
              <a:t>Rest API </a:t>
            </a:r>
            <a:r>
              <a:rPr lang="ko-KR" altLang="en-US" dirty="0"/>
              <a:t>서버</a:t>
            </a:r>
            <a:endParaRPr lang="en-US" altLang="ko-KR" dirty="0"/>
          </a:p>
          <a:p>
            <a:pPr lvl="1"/>
            <a:r>
              <a:rPr lang="ko-KR" altLang="en-US" dirty="0"/>
              <a:t>로그인</a:t>
            </a:r>
            <a:r>
              <a:rPr lang="en-US" altLang="ko-KR" dirty="0"/>
              <a:t>, </a:t>
            </a:r>
            <a:r>
              <a:rPr lang="ko-KR" altLang="en-US" dirty="0"/>
              <a:t>게임 실행 담당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Game Server</a:t>
            </a:r>
          </a:p>
          <a:p>
            <a:pPr lvl="1"/>
            <a:r>
              <a:rPr lang="en-US" altLang="ko-KR" dirty="0"/>
              <a:t>Stateful</a:t>
            </a:r>
          </a:p>
          <a:p>
            <a:pPr lvl="1"/>
            <a:r>
              <a:rPr lang="en-US" altLang="ko-KR" dirty="0"/>
              <a:t>WebSocket </a:t>
            </a:r>
            <a:r>
              <a:rPr lang="ko-KR" altLang="en-US" dirty="0"/>
              <a:t>기반의 실시간 통신 서버</a:t>
            </a:r>
            <a:endParaRPr lang="en-US" altLang="ko-KR" dirty="0"/>
          </a:p>
          <a:p>
            <a:pPr lvl="1"/>
            <a:r>
              <a:rPr lang="ko-KR" altLang="en-US" dirty="0"/>
              <a:t>게임 매칭</a:t>
            </a:r>
            <a:r>
              <a:rPr lang="en-US" altLang="ko-KR" dirty="0"/>
              <a:t>, </a:t>
            </a:r>
            <a:r>
              <a:rPr lang="ko-KR" altLang="en-US" dirty="0"/>
              <a:t>게임 플레이 담당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13442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105B0-318F-7569-83C9-DC5F2454C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구조와 주요 메시지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507DAE5-5DA9-7D73-8445-4FB00A93B379}"/>
              </a:ext>
            </a:extLst>
          </p:cNvPr>
          <p:cNvSpPr/>
          <p:nvPr/>
        </p:nvSpPr>
        <p:spPr>
          <a:xfrm>
            <a:off x="747132" y="1438984"/>
            <a:ext cx="2430965" cy="1237133"/>
          </a:xfrm>
          <a:prstGeom prst="roundRect">
            <a:avLst/>
          </a:prstGeom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rgbClr val="FFFF00"/>
                </a:solidFill>
              </a:rPr>
              <a:t>API Server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Rest API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C8BFA7F-EBF6-A649-7BBF-A3D5D744B95A}"/>
              </a:ext>
            </a:extLst>
          </p:cNvPr>
          <p:cNvSpPr/>
          <p:nvPr/>
        </p:nvSpPr>
        <p:spPr>
          <a:xfrm>
            <a:off x="9013904" y="1438984"/>
            <a:ext cx="2746917" cy="1237133"/>
          </a:xfrm>
          <a:prstGeom prst="roundRect">
            <a:avLst/>
          </a:prstGeom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rgbClr val="FFFF00"/>
                </a:solidFill>
              </a:rPr>
              <a:t>Game Server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WebSocket Server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C1B5120-84E4-382E-5399-7E13E3265A79}"/>
              </a:ext>
            </a:extLst>
          </p:cNvPr>
          <p:cNvCxnSpPr>
            <a:cxnSpLocks/>
          </p:cNvCxnSpPr>
          <p:nvPr/>
        </p:nvCxnSpPr>
        <p:spPr>
          <a:xfrm flipH="1" flipV="1">
            <a:off x="2261286" y="2977978"/>
            <a:ext cx="1594022" cy="2057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순서도: 대체 처리 2">
            <a:extLst>
              <a:ext uri="{FF2B5EF4-FFF2-40B4-BE49-F238E27FC236}">
                <a16:creationId xmlns:a16="http://schemas.microsoft.com/office/drawing/2014/main" id="{BE613443-A7E9-AC2F-A82C-183289A6EEB8}"/>
              </a:ext>
            </a:extLst>
          </p:cNvPr>
          <p:cNvSpPr/>
          <p:nvPr/>
        </p:nvSpPr>
        <p:spPr>
          <a:xfrm>
            <a:off x="4293973" y="5097162"/>
            <a:ext cx="3115302" cy="1309816"/>
          </a:xfrm>
          <a:prstGeom prst="flowChartAlternateProcess">
            <a:avLst/>
          </a:prstGeom>
          <a:solidFill>
            <a:srgbClr val="00B0F0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rgbClr val="FFFF00"/>
                </a:solidFill>
              </a:rPr>
              <a:t>Client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C# </a:t>
            </a:r>
            <a:r>
              <a:rPr lang="ko-KR" altLang="en-US" dirty="0"/>
              <a:t>기반  </a:t>
            </a:r>
            <a:r>
              <a:rPr lang="en-US" altLang="ko-KR" dirty="0"/>
              <a:t>PC Client</a:t>
            </a:r>
            <a:br>
              <a:rPr lang="en-US" altLang="ko-KR" dirty="0"/>
            </a:br>
            <a:r>
              <a:rPr lang="en-US" altLang="ko-KR" dirty="0"/>
              <a:t>(Mobile Client Simulation)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FA0AF7-F2DD-F559-4C7F-409521163570}"/>
              </a:ext>
            </a:extLst>
          </p:cNvPr>
          <p:cNvSpPr txBox="1"/>
          <p:nvPr/>
        </p:nvSpPr>
        <p:spPr>
          <a:xfrm>
            <a:off x="1901841" y="3787045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로그인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F515EEB-6E6F-6BF1-0738-EB16FBC83789}"/>
              </a:ext>
            </a:extLst>
          </p:cNvPr>
          <p:cNvCxnSpPr>
            <a:cxnSpLocks/>
          </p:cNvCxnSpPr>
          <p:nvPr/>
        </p:nvCxnSpPr>
        <p:spPr>
          <a:xfrm>
            <a:off x="2897659" y="2811162"/>
            <a:ext cx="1668163" cy="2051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9DFC00E-B7A7-8AC9-C5AA-FD046A696875}"/>
              </a:ext>
            </a:extLst>
          </p:cNvPr>
          <p:cNvSpPr txBox="1"/>
          <p:nvPr/>
        </p:nvSpPr>
        <p:spPr>
          <a:xfrm>
            <a:off x="3945139" y="3756813"/>
            <a:ext cx="247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Game Server Address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E80AC88-630F-5C12-5DEF-BE5241022700}"/>
              </a:ext>
            </a:extLst>
          </p:cNvPr>
          <p:cNvCxnSpPr>
            <a:cxnSpLocks/>
          </p:cNvCxnSpPr>
          <p:nvPr/>
        </p:nvCxnSpPr>
        <p:spPr>
          <a:xfrm flipH="1">
            <a:off x="7231438" y="2811162"/>
            <a:ext cx="1696177" cy="205122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4046FB7-4F53-2CCB-3D2C-84722955A78B}"/>
              </a:ext>
            </a:extLst>
          </p:cNvPr>
          <p:cNvSpPr txBox="1"/>
          <p:nvPr/>
        </p:nvSpPr>
        <p:spPr>
          <a:xfrm>
            <a:off x="8079526" y="3792124"/>
            <a:ext cx="257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유저 매칭 및 게임 플레이</a:t>
            </a:r>
          </a:p>
        </p:txBody>
      </p:sp>
    </p:spTree>
    <p:extLst>
      <p:ext uri="{BB962C8B-B14F-4D97-AF65-F5344CB8AC3E}">
        <p14:creationId xmlns:p14="http://schemas.microsoft.com/office/powerpoint/2010/main" val="4100001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105B0-318F-7569-83C9-DC5F2454C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데모 영상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0EBE7A-725C-1371-F676-249063D86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시연할 짧은 동영상의 내용은 아래와 같습니다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API Server </a:t>
            </a:r>
            <a:r>
              <a:rPr lang="ko-KR" altLang="en-US" dirty="0"/>
              <a:t>및 </a:t>
            </a:r>
            <a:r>
              <a:rPr lang="en-US" altLang="ko-KR" dirty="0"/>
              <a:t>Game Server </a:t>
            </a:r>
            <a:r>
              <a:rPr lang="ko-KR" altLang="en-US" dirty="0"/>
              <a:t>시작을 보여줍니다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실제 </a:t>
            </a:r>
            <a:r>
              <a:rPr lang="en-US" altLang="ko-KR" dirty="0"/>
              <a:t>2</a:t>
            </a:r>
            <a:r>
              <a:rPr lang="ko-KR" altLang="en-US" dirty="0"/>
              <a:t>개의 클라이언트가 서버에 연결하여 가위 바위 보 게임을 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클라이언트는 서버에서 받은 자신의 턴 메시지를 메시지 박스로 알리고 입력을 받습니다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9876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105B0-318F-7569-83C9-DC5F2454C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데모 영상</a:t>
            </a:r>
          </a:p>
        </p:txBody>
      </p:sp>
      <p:pic>
        <p:nvPicPr>
          <p:cNvPr id="6" name="온라인 미디어 5" title="Mobile Game Server Demo : Rock Paper Scissors">
            <a:hlinkClick r:id="" action="ppaction://media"/>
            <a:extLst>
              <a:ext uri="{FF2B5EF4-FFF2-40B4-BE49-F238E27FC236}">
                <a16:creationId xmlns:a16="http://schemas.microsoft.com/office/drawing/2014/main" id="{82B5D8E9-8C36-998C-3755-4B5DF6359CD0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083760" y="882456"/>
            <a:ext cx="10256139" cy="579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44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105B0-318F-7569-83C9-DC5F2454C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기술 스택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507DAE5-5DA9-7D73-8445-4FB00A93B379}"/>
              </a:ext>
            </a:extLst>
          </p:cNvPr>
          <p:cNvSpPr/>
          <p:nvPr/>
        </p:nvSpPr>
        <p:spPr>
          <a:xfrm>
            <a:off x="747132" y="1975624"/>
            <a:ext cx="2430965" cy="1806498"/>
          </a:xfrm>
          <a:prstGeom prst="roundRect">
            <a:avLst/>
          </a:prstGeom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rgbClr val="FFFF00"/>
                </a:solidFill>
              </a:rPr>
              <a:t>API Server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TypeScript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Node.js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Express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C8BFA7F-EBF6-A649-7BBF-A3D5D744B95A}"/>
              </a:ext>
            </a:extLst>
          </p:cNvPr>
          <p:cNvSpPr/>
          <p:nvPr/>
        </p:nvSpPr>
        <p:spPr>
          <a:xfrm>
            <a:off x="9013904" y="1975624"/>
            <a:ext cx="2746917" cy="1806498"/>
          </a:xfrm>
          <a:prstGeom prst="roundRect">
            <a:avLst/>
          </a:prstGeom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rgbClr val="FFFF00"/>
                </a:solidFill>
              </a:rPr>
              <a:t>Game Server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TypeScript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Node.js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WebSocket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E653467-ED0A-47CC-C287-842E4340C704}"/>
              </a:ext>
            </a:extLst>
          </p:cNvPr>
          <p:cNvSpPr/>
          <p:nvPr/>
        </p:nvSpPr>
        <p:spPr>
          <a:xfrm>
            <a:off x="4724652" y="987552"/>
            <a:ext cx="2430966" cy="1125453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FF00"/>
                </a:solidFill>
              </a:rPr>
              <a:t>LibShare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/>
              <a:t>TypeScript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/>
              <a:t>DB, Session </a:t>
            </a:r>
            <a:r>
              <a:rPr lang="ko-KR" altLang="en-US" sz="1400" dirty="0"/>
              <a:t>등 공유 모듈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9BF638F-79C3-8533-8D04-4DA47B7D5373}"/>
              </a:ext>
            </a:extLst>
          </p:cNvPr>
          <p:cNvCxnSpPr>
            <a:cxnSpLocks/>
          </p:cNvCxnSpPr>
          <p:nvPr/>
        </p:nvCxnSpPr>
        <p:spPr>
          <a:xfrm flipV="1">
            <a:off x="3299254" y="1915297"/>
            <a:ext cx="1278924" cy="8217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CC0B568-3610-FA56-0275-F7F6EC64171C}"/>
              </a:ext>
            </a:extLst>
          </p:cNvPr>
          <p:cNvCxnSpPr>
            <a:cxnSpLocks/>
          </p:cNvCxnSpPr>
          <p:nvPr/>
        </p:nvCxnSpPr>
        <p:spPr>
          <a:xfrm flipH="1" flipV="1">
            <a:off x="7302092" y="1981200"/>
            <a:ext cx="1472514" cy="7558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순서도: 자기 디스크 14">
            <a:extLst>
              <a:ext uri="{FF2B5EF4-FFF2-40B4-BE49-F238E27FC236}">
                <a16:creationId xmlns:a16="http://schemas.microsoft.com/office/drawing/2014/main" id="{B5CD58BA-8CC7-EAA1-F299-3A7F0B008B2A}"/>
              </a:ext>
            </a:extLst>
          </p:cNvPr>
          <p:cNvSpPr/>
          <p:nvPr/>
        </p:nvSpPr>
        <p:spPr>
          <a:xfrm>
            <a:off x="4387679" y="4553464"/>
            <a:ext cx="1328351" cy="1538416"/>
          </a:xfrm>
          <a:prstGeom prst="flowChartMagneticDisk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rgbClr val="FFFF00"/>
                </a:solidFill>
              </a:rPr>
              <a:t>Redis</a:t>
            </a:r>
          </a:p>
          <a:p>
            <a:pPr algn="ctr"/>
            <a:r>
              <a:rPr lang="en-US" altLang="ko-KR" sz="1200" dirty="0"/>
              <a:t>Session</a:t>
            </a:r>
            <a:r>
              <a:rPr lang="ko-KR" altLang="en-US" sz="1200" dirty="0"/>
              <a:t>등 실시간 공유 정보</a:t>
            </a:r>
            <a:endParaRPr lang="en-US" altLang="ko-KR" sz="1200" dirty="0"/>
          </a:p>
        </p:txBody>
      </p:sp>
      <p:sp>
        <p:nvSpPr>
          <p:cNvPr id="16" name="순서도: 자기 디스크 15">
            <a:extLst>
              <a:ext uri="{FF2B5EF4-FFF2-40B4-BE49-F238E27FC236}">
                <a16:creationId xmlns:a16="http://schemas.microsoft.com/office/drawing/2014/main" id="{51119FF3-F552-B11E-6464-7CF0ADD4E5DD}"/>
              </a:ext>
            </a:extLst>
          </p:cNvPr>
          <p:cNvSpPr/>
          <p:nvPr/>
        </p:nvSpPr>
        <p:spPr>
          <a:xfrm>
            <a:off x="6601968" y="4596714"/>
            <a:ext cx="1328351" cy="1538416"/>
          </a:xfrm>
          <a:prstGeom prst="flowChartMagneticDisk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rgbClr val="FFFF00"/>
                </a:solidFill>
              </a:rPr>
              <a:t>Mongo DB</a:t>
            </a:r>
          </a:p>
          <a:p>
            <a:pPr algn="ctr"/>
            <a:r>
              <a:rPr lang="en-US" altLang="ko-KR" sz="1200" dirty="0"/>
              <a:t>User </a:t>
            </a:r>
            <a:r>
              <a:rPr lang="ko-KR" altLang="en-US" sz="1200" dirty="0"/>
              <a:t>등 영구적 정보</a:t>
            </a:r>
            <a:endParaRPr lang="en-US" altLang="ko-KR" sz="12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C1B5120-84E4-382E-5399-7E13E3265A79}"/>
              </a:ext>
            </a:extLst>
          </p:cNvPr>
          <p:cNvCxnSpPr>
            <a:cxnSpLocks/>
          </p:cNvCxnSpPr>
          <p:nvPr/>
        </p:nvCxnSpPr>
        <p:spPr>
          <a:xfrm>
            <a:off x="3299254" y="3428011"/>
            <a:ext cx="1088425" cy="11934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8B225C5-B333-934C-A579-9470498AF40E}"/>
              </a:ext>
            </a:extLst>
          </p:cNvPr>
          <p:cNvCxnSpPr>
            <a:cxnSpLocks/>
          </p:cNvCxnSpPr>
          <p:nvPr/>
        </p:nvCxnSpPr>
        <p:spPr>
          <a:xfrm>
            <a:off x="3417395" y="3311611"/>
            <a:ext cx="3184573" cy="12418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29DBC34-8FAE-15BC-DF3B-DC63B0300FFB}"/>
              </a:ext>
            </a:extLst>
          </p:cNvPr>
          <p:cNvCxnSpPr>
            <a:cxnSpLocks/>
          </p:cNvCxnSpPr>
          <p:nvPr/>
        </p:nvCxnSpPr>
        <p:spPr>
          <a:xfrm flipH="1">
            <a:off x="7613823" y="3577281"/>
            <a:ext cx="1209582" cy="8279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BC96310-CF3C-9D3C-AD7C-5FD8AA6858CB}"/>
              </a:ext>
            </a:extLst>
          </p:cNvPr>
          <p:cNvCxnSpPr>
            <a:cxnSpLocks/>
          </p:cNvCxnSpPr>
          <p:nvPr/>
        </p:nvCxnSpPr>
        <p:spPr>
          <a:xfrm flipH="1">
            <a:off x="5590033" y="3360049"/>
            <a:ext cx="3115302" cy="11934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074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59095-5120-4132-8406-8C3863BD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디자인 </a:t>
            </a:r>
            <a:r>
              <a:rPr lang="en-US" altLang="ko-KR" dirty="0"/>
              <a:t>#1: API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  <a:r>
              <a:rPr lang="ko-KR" altLang="en-US" dirty="0"/>
              <a:t> 분산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D23DE4-6CCB-24F2-5EA4-68E13B241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Redis</a:t>
            </a:r>
            <a:r>
              <a:rPr lang="ko-KR" altLang="en-US" dirty="0"/>
              <a:t>기반의 자체 </a:t>
            </a:r>
            <a:r>
              <a:rPr lang="en-US" altLang="ko-KR" dirty="0"/>
              <a:t>Session, Session Expire </a:t>
            </a:r>
            <a:r>
              <a:rPr lang="ko-KR" altLang="en-US" dirty="0"/>
              <a:t>구현</a:t>
            </a:r>
            <a:endParaRPr lang="en-US" altLang="ko-KR" dirty="0"/>
          </a:p>
          <a:p>
            <a:r>
              <a:rPr lang="ko-KR" altLang="en-US" dirty="0"/>
              <a:t>여러 개의 </a:t>
            </a:r>
            <a:r>
              <a:rPr lang="en-US" altLang="ko-KR" dirty="0"/>
              <a:t>stateless API Server</a:t>
            </a:r>
            <a:r>
              <a:rPr lang="ko-KR" altLang="en-US" dirty="0"/>
              <a:t>를 띄울 경우 쿠키 기반이 아닌 로드밸런싱이 가능하게 구현함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AF7322-E03B-C61C-12D0-26F03012637F}"/>
              </a:ext>
            </a:extLst>
          </p:cNvPr>
          <p:cNvSpPr/>
          <p:nvPr/>
        </p:nvSpPr>
        <p:spPr>
          <a:xfrm>
            <a:off x="2005058" y="3429000"/>
            <a:ext cx="2035601" cy="865962"/>
          </a:xfrm>
          <a:prstGeom prst="roundRect">
            <a:avLst/>
          </a:prstGeom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FFFF00"/>
                </a:solidFill>
              </a:rPr>
              <a:t>API Server</a:t>
            </a:r>
          </a:p>
        </p:txBody>
      </p:sp>
      <p:sp>
        <p:nvSpPr>
          <p:cNvPr id="5" name="순서도: 자기 디스크 4">
            <a:extLst>
              <a:ext uri="{FF2B5EF4-FFF2-40B4-BE49-F238E27FC236}">
                <a16:creationId xmlns:a16="http://schemas.microsoft.com/office/drawing/2014/main" id="{61B0504C-7DB7-150D-4697-B039786E8BAB}"/>
              </a:ext>
            </a:extLst>
          </p:cNvPr>
          <p:cNvSpPr/>
          <p:nvPr/>
        </p:nvSpPr>
        <p:spPr>
          <a:xfrm>
            <a:off x="5431824" y="4900072"/>
            <a:ext cx="1328351" cy="1538416"/>
          </a:xfrm>
          <a:prstGeom prst="flowChartMagneticDisk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FF00"/>
                </a:solidFill>
              </a:rPr>
              <a:t>Redis</a:t>
            </a:r>
          </a:p>
          <a:p>
            <a:pPr algn="ctr"/>
            <a:r>
              <a:rPr lang="en-US" altLang="ko-KR" sz="1100" dirty="0"/>
              <a:t>Session</a:t>
            </a:r>
            <a:r>
              <a:rPr lang="ko-KR" altLang="en-US" sz="1100" dirty="0"/>
              <a:t>등 실시간 공유 정보</a:t>
            </a:r>
            <a:endParaRPr lang="en-US" altLang="ko-KR" sz="11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777C749-8886-38EC-8963-E946BA5956D6}"/>
              </a:ext>
            </a:extLst>
          </p:cNvPr>
          <p:cNvCxnSpPr>
            <a:cxnSpLocks/>
          </p:cNvCxnSpPr>
          <p:nvPr/>
        </p:nvCxnSpPr>
        <p:spPr>
          <a:xfrm>
            <a:off x="3968754" y="4429897"/>
            <a:ext cx="1208727" cy="9700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5A03EB0-2D9F-5F37-C26A-6D9C39FC74BD}"/>
              </a:ext>
            </a:extLst>
          </p:cNvPr>
          <p:cNvSpPr/>
          <p:nvPr/>
        </p:nvSpPr>
        <p:spPr>
          <a:xfrm>
            <a:off x="5024226" y="3428011"/>
            <a:ext cx="2035601" cy="865962"/>
          </a:xfrm>
          <a:prstGeom prst="roundRect">
            <a:avLst/>
          </a:prstGeom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FFFF00"/>
                </a:solidFill>
              </a:rPr>
              <a:t>API Server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22ECE89-E606-3EDC-A0BD-7897CB4FA423}"/>
              </a:ext>
            </a:extLst>
          </p:cNvPr>
          <p:cNvSpPr/>
          <p:nvPr/>
        </p:nvSpPr>
        <p:spPr>
          <a:xfrm>
            <a:off x="8115299" y="3428011"/>
            <a:ext cx="2035601" cy="865962"/>
          </a:xfrm>
          <a:prstGeom prst="roundRect">
            <a:avLst/>
          </a:prstGeom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FFFF00"/>
                </a:solidFill>
              </a:rPr>
              <a:t>API Server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EC3BBC2-B7EA-1718-060D-5DF533219707}"/>
              </a:ext>
            </a:extLst>
          </p:cNvPr>
          <p:cNvCxnSpPr>
            <a:cxnSpLocks/>
          </p:cNvCxnSpPr>
          <p:nvPr/>
        </p:nvCxnSpPr>
        <p:spPr>
          <a:xfrm flipH="1">
            <a:off x="7133967" y="4495141"/>
            <a:ext cx="1064741" cy="9047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F0BAACE-4942-8202-0CE2-EFB4C58F18B7}"/>
              </a:ext>
            </a:extLst>
          </p:cNvPr>
          <p:cNvCxnSpPr>
            <a:cxnSpLocks/>
          </p:cNvCxnSpPr>
          <p:nvPr/>
        </p:nvCxnSpPr>
        <p:spPr>
          <a:xfrm>
            <a:off x="5949780" y="4429897"/>
            <a:ext cx="0" cy="3844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333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59095-5120-4132-8406-8C3863BD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디자인 </a:t>
            </a:r>
            <a:r>
              <a:rPr lang="en-US" altLang="ko-KR" dirty="0"/>
              <a:t>#2: Game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  <a:r>
              <a:rPr lang="ko-KR" altLang="en-US" dirty="0"/>
              <a:t> 분산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D23DE4-6CCB-24F2-5EA4-68E13B241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API</a:t>
            </a:r>
            <a:r>
              <a:rPr lang="ko-KR" altLang="en-US" dirty="0"/>
              <a:t> 서버에서 게임에 접속하기 위한 서버 주소 정보를 클라이언트에 보내고 클라이언트는 해당 주소로 접속</a:t>
            </a:r>
            <a:endParaRPr lang="en-US" altLang="ko-KR" dirty="0"/>
          </a:p>
          <a:p>
            <a:r>
              <a:rPr lang="ko-KR" altLang="en-US" dirty="0"/>
              <a:t>게임 서버들의 상태를 체크하여 </a:t>
            </a:r>
            <a:r>
              <a:rPr lang="en-US" altLang="ko-KR" dirty="0"/>
              <a:t>API Server</a:t>
            </a:r>
            <a:r>
              <a:rPr lang="ko-KR" altLang="en-US" dirty="0"/>
              <a:t>에서 상대적으로 여유로운 게임 서버의 주소를 보낼 수 있게 구현 가능한 구조로 구현함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AF7322-E03B-C61C-12D0-26F03012637F}"/>
              </a:ext>
            </a:extLst>
          </p:cNvPr>
          <p:cNvSpPr/>
          <p:nvPr/>
        </p:nvSpPr>
        <p:spPr>
          <a:xfrm>
            <a:off x="2510229" y="4089719"/>
            <a:ext cx="2035601" cy="865962"/>
          </a:xfrm>
          <a:prstGeom prst="roundRect">
            <a:avLst/>
          </a:prstGeom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FFFF00"/>
                </a:solidFill>
              </a:rPr>
              <a:t>API Server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777C749-8886-38EC-8963-E946BA5956D6}"/>
              </a:ext>
            </a:extLst>
          </p:cNvPr>
          <p:cNvCxnSpPr>
            <a:cxnSpLocks/>
          </p:cNvCxnSpPr>
          <p:nvPr/>
        </p:nvCxnSpPr>
        <p:spPr>
          <a:xfrm>
            <a:off x="4545830" y="5156849"/>
            <a:ext cx="918519" cy="6123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5A03EB0-2D9F-5F37-C26A-6D9C39FC74BD}"/>
              </a:ext>
            </a:extLst>
          </p:cNvPr>
          <p:cNvSpPr/>
          <p:nvPr/>
        </p:nvSpPr>
        <p:spPr>
          <a:xfrm>
            <a:off x="6985247" y="3385178"/>
            <a:ext cx="2277416" cy="865962"/>
          </a:xfrm>
          <a:prstGeom prst="roundRect">
            <a:avLst/>
          </a:prstGeom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FFFF00"/>
                </a:solidFill>
              </a:rPr>
              <a:t>Game Server</a:t>
            </a:r>
          </a:p>
        </p:txBody>
      </p:sp>
      <p:sp>
        <p:nvSpPr>
          <p:cNvPr id="9" name="순서도: 대체 처리 8">
            <a:extLst>
              <a:ext uri="{FF2B5EF4-FFF2-40B4-BE49-F238E27FC236}">
                <a16:creationId xmlns:a16="http://schemas.microsoft.com/office/drawing/2014/main" id="{F35C6987-86BC-FC5C-AAE0-DC6B5C4A2BA3}"/>
              </a:ext>
            </a:extLst>
          </p:cNvPr>
          <p:cNvSpPr/>
          <p:nvPr/>
        </p:nvSpPr>
        <p:spPr>
          <a:xfrm>
            <a:off x="5492482" y="5769246"/>
            <a:ext cx="1916791" cy="805907"/>
          </a:xfrm>
          <a:prstGeom prst="flowChartAlternateProcess">
            <a:avLst/>
          </a:prstGeom>
          <a:solidFill>
            <a:srgbClr val="00B0F0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rgbClr val="FFFF00"/>
                </a:solidFill>
              </a:rPr>
              <a:t>Client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6511DA5-015F-A9B7-FFB7-EC62D337D971}"/>
              </a:ext>
            </a:extLst>
          </p:cNvPr>
          <p:cNvSpPr/>
          <p:nvPr/>
        </p:nvSpPr>
        <p:spPr>
          <a:xfrm>
            <a:off x="7578468" y="4062214"/>
            <a:ext cx="2277416" cy="865962"/>
          </a:xfrm>
          <a:prstGeom prst="roundRect">
            <a:avLst/>
          </a:prstGeom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FFFF00"/>
                </a:solidFill>
              </a:rPr>
              <a:t>Game Server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BA3F24E-2311-4AD0-2991-050CA0ABAEC6}"/>
              </a:ext>
            </a:extLst>
          </p:cNvPr>
          <p:cNvSpPr/>
          <p:nvPr/>
        </p:nvSpPr>
        <p:spPr>
          <a:xfrm>
            <a:off x="8333770" y="4764936"/>
            <a:ext cx="2277416" cy="865962"/>
          </a:xfrm>
          <a:prstGeom prst="roundRect">
            <a:avLst/>
          </a:prstGeom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FFFF00"/>
                </a:solidFill>
              </a:rPr>
              <a:t>Game Server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8E2A8E-DB48-5C79-215F-0B1BC8BD3C79}"/>
              </a:ext>
            </a:extLst>
          </p:cNvPr>
          <p:cNvSpPr txBox="1"/>
          <p:nvPr/>
        </p:nvSpPr>
        <p:spPr>
          <a:xfrm>
            <a:off x="2658164" y="5379274"/>
            <a:ext cx="234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Game Server Address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FCEE01-36E9-EBA5-838A-B797BC5DB03A}"/>
              </a:ext>
            </a:extLst>
          </p:cNvPr>
          <p:cNvSpPr txBox="1"/>
          <p:nvPr/>
        </p:nvSpPr>
        <p:spPr>
          <a:xfrm>
            <a:off x="9928026" y="4177317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여러 게임 서버 중 선택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723EA36-633E-B04E-4731-4F1BDA9E8F30}"/>
              </a:ext>
            </a:extLst>
          </p:cNvPr>
          <p:cNvCxnSpPr>
            <a:cxnSpLocks/>
          </p:cNvCxnSpPr>
          <p:nvPr/>
        </p:nvCxnSpPr>
        <p:spPr>
          <a:xfrm flipV="1">
            <a:off x="6661316" y="5006467"/>
            <a:ext cx="453710" cy="6700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14167DA-0F6F-19C4-3592-E15C9EAEDC60}"/>
              </a:ext>
            </a:extLst>
          </p:cNvPr>
          <p:cNvSpPr txBox="1"/>
          <p:nvPr/>
        </p:nvSpPr>
        <p:spPr>
          <a:xfrm>
            <a:off x="6219651" y="5156849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접속</a:t>
            </a:r>
          </a:p>
        </p:txBody>
      </p:sp>
    </p:spTree>
    <p:extLst>
      <p:ext uri="{BB962C8B-B14F-4D97-AF65-F5344CB8AC3E}">
        <p14:creationId xmlns:p14="http://schemas.microsoft.com/office/powerpoint/2010/main" val="3298107864"/>
      </p:ext>
    </p:extLst>
  </p:cSld>
  <p:clrMapOvr>
    <a:masterClrMapping/>
  </p:clrMapOvr>
</p:sld>
</file>

<file path=ppt/theme/theme1.xml><?xml version="1.0" encoding="utf-8"?>
<a:theme xmlns:a="http://schemas.openxmlformats.org/drawingml/2006/main" name="New_Korea03">
  <a:themeElements>
    <a:clrScheme name="Korea03">
      <a:dk1>
        <a:srgbClr val="000000"/>
      </a:dk1>
      <a:lt1>
        <a:srgbClr val="FFFFFF"/>
      </a:lt1>
      <a:dk2>
        <a:srgbClr val="0362B9"/>
      </a:dk2>
      <a:lt2>
        <a:srgbClr val="BCE7FA"/>
      </a:lt2>
      <a:accent1>
        <a:srgbClr val="3DB5DB"/>
      </a:accent1>
      <a:accent2>
        <a:srgbClr val="DF9B29"/>
      </a:accent2>
      <a:accent3>
        <a:srgbClr val="6699FF"/>
      </a:accent3>
      <a:accent4>
        <a:srgbClr val="D361AA"/>
      </a:accent4>
      <a:accent5>
        <a:srgbClr val="A3D75D"/>
      </a:accent5>
      <a:accent6>
        <a:srgbClr val="D36161"/>
      </a:accent6>
      <a:hlink>
        <a:srgbClr val="FF9933"/>
      </a:hlink>
      <a:folHlink>
        <a:srgbClr val="FF3399"/>
      </a:folHlink>
    </a:clrScheme>
    <a:fontScheme name="Korea03">
      <a:majorFont>
        <a:latin typeface="Corbel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w Cen MT"/>
        <a:ea typeface=""/>
        <a:cs typeface=""/>
        <a:font script="Jpan" typeface="HGｺﾞｼｯｸE"/>
        <a:font script="Hang" typeface="휴먼모음T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Korea03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hade val="100000"/>
                <a:satMod val="115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TM10237563[[fn=우주 테마]]</Template>
  <TotalTime>450</TotalTime>
  <Words>365</Words>
  <Application>Microsoft Office PowerPoint</Application>
  <PresentationFormat>와이드스크린</PresentationFormat>
  <Paragraphs>78</Paragraphs>
  <Slides>12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Arial</vt:lpstr>
      <vt:lpstr>Corbel</vt:lpstr>
      <vt:lpstr>Tw Cen MT</vt:lpstr>
      <vt:lpstr>Wingdings</vt:lpstr>
      <vt:lpstr>Wingdings 2</vt:lpstr>
      <vt:lpstr>New_Korea03</vt:lpstr>
      <vt:lpstr>Mobile Game Server Demo 가위 바위 보</vt:lpstr>
      <vt:lpstr>개 요</vt:lpstr>
      <vt:lpstr>서버 구조</vt:lpstr>
      <vt:lpstr>게임 구조와 주요 메시지</vt:lpstr>
      <vt:lpstr>데모 영상 소개</vt:lpstr>
      <vt:lpstr>데모 영상</vt:lpstr>
      <vt:lpstr>서버 기술 스택</vt:lpstr>
      <vt:lpstr>디자인 #1: API Server 분산 처리</vt:lpstr>
      <vt:lpstr>디자인 #2: Game Server 분산 처리</vt:lpstr>
      <vt:lpstr>디자인 #3: JSON 기반 Message</vt:lpstr>
      <vt:lpstr>디자인 #4: Client</vt:lpstr>
      <vt:lpstr>차후 구현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수한 전</dc:creator>
  <cp:lastModifiedBy>수한 전</cp:lastModifiedBy>
  <cp:revision>10</cp:revision>
  <dcterms:created xsi:type="dcterms:W3CDTF">2023-06-09T01:37:34Z</dcterms:created>
  <dcterms:modified xsi:type="dcterms:W3CDTF">2023-06-09T09:08:29Z</dcterms:modified>
</cp:coreProperties>
</file>