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852" r:id="rId3"/>
    <p:sldId id="854" r:id="rId4"/>
    <p:sldId id="894" r:id="rId5"/>
    <p:sldId id="853" r:id="rId6"/>
    <p:sldId id="919" r:id="rId7"/>
    <p:sldId id="914" r:id="rId8"/>
    <p:sldId id="900" r:id="rId9"/>
    <p:sldId id="918" r:id="rId10"/>
    <p:sldId id="896" r:id="rId11"/>
    <p:sldId id="899" r:id="rId12"/>
    <p:sldId id="913" r:id="rId13"/>
    <p:sldId id="883" r:id="rId14"/>
    <p:sldId id="911" r:id="rId15"/>
    <p:sldId id="909" r:id="rId16"/>
    <p:sldId id="910" r:id="rId17"/>
    <p:sldId id="912" r:id="rId18"/>
    <p:sldId id="887" r:id="rId19"/>
    <p:sldId id="890" r:id="rId20"/>
    <p:sldId id="907" r:id="rId21"/>
    <p:sldId id="891" r:id="rId22"/>
    <p:sldId id="916" r:id="rId23"/>
    <p:sldId id="888" r:id="rId24"/>
    <p:sldId id="889" r:id="rId25"/>
    <p:sldId id="917" r:id="rId26"/>
  </p:sldIdLst>
  <p:sldSz cx="10160000" cy="5715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316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庆旭" initials="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44242"/>
    <a:srgbClr val="FFFFFF"/>
    <a:srgbClr val="8689D0"/>
    <a:srgbClr val="7D6C82"/>
    <a:srgbClr val="BDB76B"/>
    <a:srgbClr val="FF9933"/>
    <a:srgbClr val="B6B8E3"/>
    <a:srgbClr val="84CBC3"/>
    <a:srgbClr val="F57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6299" autoAdjust="0"/>
  </p:normalViewPr>
  <p:slideViewPr>
    <p:cSldViewPr snapToGrid="0" showGuides="1">
      <p:cViewPr>
        <p:scale>
          <a:sx n="100" d="100"/>
          <a:sy n="100" d="100"/>
        </p:scale>
        <p:origin x="988" y="388"/>
      </p:cViewPr>
      <p:guideLst>
        <p:guide orient="horz" pos="1776"/>
        <p:guide pos="31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00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45.emf"/><Relationship Id="rId7" Type="http://schemas.openxmlformats.org/officeDocument/2006/relationships/image" Target="../media/image44.emf"/><Relationship Id="rId6" Type="http://schemas.openxmlformats.org/officeDocument/2006/relationships/image" Target="../media/image43.emf"/><Relationship Id="rId5" Type="http://schemas.openxmlformats.org/officeDocument/2006/relationships/image" Target="../media/image47.e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emf"/><Relationship Id="rId8" Type="http://schemas.openxmlformats.org/officeDocument/2006/relationships/image" Target="../media/image47.emf"/><Relationship Id="rId7" Type="http://schemas.openxmlformats.org/officeDocument/2006/relationships/image" Target="../media/image46.w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0" Type="http://schemas.openxmlformats.org/officeDocument/2006/relationships/image" Target="../media/image49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8F380-7BF7-49A1-88EF-0E77BC878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C3CA-5318-4F30-9A45-1C164B7363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4BB5D-E210-4FD8-943A-2D7FAFDAC1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350EC-9647-4EE7-A051-4EDDC035DC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24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193800" y="1807826"/>
            <a:ext cx="7772400" cy="74579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1000" y="3350369"/>
            <a:ext cx="6858000" cy="462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0" y="2871362"/>
            <a:ext cx="10160000" cy="1"/>
          </a:xfrm>
          <a:prstGeom prst="line">
            <a:avLst/>
          </a:prstGeom>
          <a:ln w="825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24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76320" y="137200"/>
            <a:ext cx="2334631" cy="304271"/>
          </a:xfrm>
        </p:spPr>
        <p:txBody>
          <a:bodyPr/>
          <a:lstStyle>
            <a:lvl1pPr>
              <a:defRPr sz="1335" b="1">
                <a:solidFill>
                  <a:schemeClr val="bg1"/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23" name="标题占位符 1"/>
          <p:cNvSpPr>
            <a:spLocks noGrp="1"/>
          </p:cNvSpPr>
          <p:nvPr>
            <p:ph type="title"/>
          </p:nvPr>
        </p:nvSpPr>
        <p:spPr>
          <a:xfrm>
            <a:off x="958558" y="262765"/>
            <a:ext cx="706626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zh-CN" altLang="en-US" sz="2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 rot="16200000">
            <a:off x="18842" y="214595"/>
            <a:ext cx="507600" cy="545284"/>
            <a:chOff x="0" y="2842590"/>
            <a:chExt cx="7054752" cy="89199"/>
          </a:xfrm>
          <a:solidFill>
            <a:srgbClr val="FFC000"/>
          </a:solidFill>
        </p:grpSpPr>
        <p:sp>
          <p:nvSpPr>
            <p:cNvPr id="25" name="矩形 2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cxnSp>
        <p:nvCxnSpPr>
          <p:cNvPr id="29" name="直接连接符 28"/>
          <p:cNvCxnSpPr/>
          <p:nvPr userDrawn="1"/>
        </p:nvCxnSpPr>
        <p:spPr>
          <a:xfrm flipV="1">
            <a:off x="641537" y="732168"/>
            <a:ext cx="7743536" cy="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 userDrawn="1"/>
        </p:nvGrpSpPr>
        <p:grpSpPr>
          <a:xfrm rot="16200000">
            <a:off x="480123" y="393560"/>
            <a:ext cx="507600" cy="187354"/>
            <a:chOff x="0" y="2842590"/>
            <a:chExt cx="7054752" cy="89199"/>
          </a:xfrm>
          <a:solidFill>
            <a:srgbClr val="FFC000"/>
          </a:solidFill>
        </p:grpSpPr>
        <p:sp>
          <p:nvSpPr>
            <p:cNvPr id="31" name="矩形 30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5" name="文本占位符 2"/>
          <p:cNvSpPr>
            <a:spLocks noGrp="1"/>
          </p:cNvSpPr>
          <p:nvPr>
            <p:ph idx="1" hasCustomPrompt="1"/>
          </p:nvPr>
        </p:nvSpPr>
        <p:spPr>
          <a:xfrm>
            <a:off x="161532" y="741036"/>
            <a:ext cx="9739706" cy="318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p"/>
              <a:defRPr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342265">
              <a:lnSpc>
                <a:spcPct val="150000"/>
              </a:lnSpc>
              <a:buFont typeface="Wingdings" panose="05000000000000000000" pitchFamily="2" charset="2"/>
              <a:buChar char="ü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342265">
              <a:lnSpc>
                <a:spcPct val="150000"/>
              </a:lnSpc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342265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717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24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0" y="1093362"/>
            <a:ext cx="10160000" cy="1"/>
          </a:xfrm>
          <a:prstGeom prst="line">
            <a:avLst/>
          </a:prstGeom>
          <a:ln w="825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3733317" y="165100"/>
            <a:ext cx="2693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 容 提 纲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19350" y="1435100"/>
            <a:ext cx="6292850" cy="2063750"/>
          </a:xfrm>
        </p:spPr>
        <p:txBody>
          <a:bodyPr>
            <a:normAutofit/>
          </a:bodyPr>
          <a:lstStyle>
            <a:lvl1pPr marL="612140" indent="-612140">
              <a:lnSpc>
                <a:spcPct val="130000"/>
              </a:lnSpc>
              <a:buFont typeface="+mj-lt"/>
              <a:buAutoNum type="arabicPeriod"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022350" indent="-514350">
              <a:buFont typeface="+mj-lt"/>
              <a:buAutoNum type="arabicPeriod"/>
              <a:defRPr/>
            </a:lvl2pPr>
            <a:lvl3pPr marL="1530350" indent="-514350">
              <a:buFont typeface="+mj-lt"/>
              <a:buAutoNum type="arabicPeriod"/>
              <a:defRPr/>
            </a:lvl3pPr>
            <a:lvl4pPr marL="1981200" indent="-457200">
              <a:buFont typeface="+mj-lt"/>
              <a:buAutoNum type="arabicPeriod"/>
              <a:defRPr/>
            </a:lvl4pPr>
            <a:lvl5pPr marL="24892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4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1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1016000" rtl="0" eaLnBrk="1" latinLnBrk="0" hangingPunct="1">
        <a:spcBef>
          <a:spcPct val="0"/>
        </a:spcBef>
        <a:buNone/>
        <a:defRPr sz="4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0" indent="-381000" algn="l" defTabSz="1016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1pPr>
      <a:lvl2pPr marL="825500" indent="-317500" algn="l" defTabSz="1016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110" kern="1200">
          <a:solidFill>
            <a:schemeClr val="tx1"/>
          </a:solidFill>
          <a:latin typeface="+mn-lt"/>
          <a:ea typeface="+mn-ea"/>
          <a:cs typeface="+mn-cs"/>
        </a:defRPr>
      </a:lvl2pPr>
      <a:lvl3pPr marL="1270000" indent="-254000" algn="l" defTabSz="1016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1778000" indent="-254000" algn="l" defTabSz="1016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254000" algn="l" defTabSz="1016000" rtl="0" eaLnBrk="1" latinLnBrk="0" hangingPunct="1">
        <a:spcBef>
          <a:spcPct val="20000"/>
        </a:spcBef>
        <a:buFont typeface="Arial" panose="020B0604020202020204" pitchFamily="34" charset="0"/>
        <a:buChar char="»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794000" indent="-254000" algn="l" defTabSz="1016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6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809365" indent="-254000" algn="l" defTabSz="1016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317365" indent="-254000" algn="l" defTabSz="1016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365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365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2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4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3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9.wmf"/><Relationship Id="rId2" Type="http://schemas.openxmlformats.org/officeDocument/2006/relationships/image" Target="../media/image40.w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8.e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7.e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5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4.emf"/><Relationship Id="rId1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48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54.e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45.e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44.e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43.e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microsoft.com/office/2007/relationships/hdphoto" Target="../media/image63.wdp"/><Relationship Id="rId7" Type="http://schemas.openxmlformats.org/officeDocument/2006/relationships/image" Target="../media/image62.png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9.w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6.wmf"/><Relationship Id="rId12" Type="http://schemas.openxmlformats.org/officeDocument/2006/relationships/oleObject" Target="../embeddings/oleObject60.bin"/><Relationship Id="rId11" Type="http://schemas.openxmlformats.org/officeDocument/2006/relationships/image" Target="../media/image65.wmf"/><Relationship Id="rId10" Type="http://schemas.openxmlformats.org/officeDocument/2006/relationships/oleObject" Target="../embeddings/oleObject59.bin"/><Relationship Id="rId1" Type="http://schemas.openxmlformats.org/officeDocument/2006/relationships/oleObject" Target="../embeddings/oleObject5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7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69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92.png"/><Relationship Id="rId14" Type="http://schemas.openxmlformats.org/officeDocument/2006/relationships/image" Target="../media/image91.png"/><Relationship Id="rId13" Type="http://schemas.openxmlformats.org/officeDocument/2006/relationships/image" Target="../media/image90.png"/><Relationship Id="rId12" Type="http://schemas.openxmlformats.org/officeDocument/2006/relationships/image" Target="../media/image89.png"/><Relationship Id="rId11" Type="http://schemas.openxmlformats.org/officeDocument/2006/relationships/image" Target="../media/image88.png"/><Relationship Id="rId10" Type="http://schemas.openxmlformats.org/officeDocument/2006/relationships/image" Target="../media/image87.png"/><Relationship Id="rId1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7.png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81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png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microsoft.com/office/2007/relationships/hdphoto" Target="../media/image25.wdp"/><Relationship Id="rId5" Type="http://schemas.openxmlformats.org/officeDocument/2006/relationships/image" Target="../media/image24.png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3800" y="1807826"/>
            <a:ext cx="7772400" cy="74579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卫导</a:t>
            </a:r>
            <a:r>
              <a:rPr lang="en-US" altLang="zh-CN" dirty="0"/>
              <a:t>/</a:t>
            </a:r>
            <a:r>
              <a:rPr lang="zh-CN" altLang="en-US" dirty="0"/>
              <a:t>惯导松组合算法设计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1000" y="3191619"/>
            <a:ext cx="6858000" cy="535831"/>
          </a:xfrm>
        </p:spPr>
        <p:txBody>
          <a:bodyPr anchor="ctr">
            <a:noAutofit/>
          </a:bodyPr>
          <a:lstStyle/>
          <a:p>
            <a:r>
              <a:rPr lang="zh-CN" altLang="en-US" sz="3200" dirty="0"/>
              <a:t>朱   锋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37869" y="4045138"/>
          <a:ext cx="528426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860"/>
                <a:gridCol w="449640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</a:rPr>
                        <a:t>地址：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a:t>测绘学院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a:t>8403</a:t>
                      </a: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a:t>室，空间定位与导航工程研究所</a:t>
                      </a:r>
                      <a:endParaRPr lang="en-US" altLang="zh-CN" sz="1600" b="1" kern="12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a:t>邮箱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016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a:t>fzhu@whu.edu.cn</a:t>
                      </a:r>
                      <a:endParaRPr lang="en-US" altLang="zh-CN" sz="1600" b="1" kern="12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a:t>电话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016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</a:rPr>
                        <a:t>15007118161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a:t>网址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016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微软雅黑" panose="020B0503020204020204" pitchFamily="34" charset="-122"/>
                        </a:rPr>
                        <a:t>http://fzhu.users.sgg.whu.edu.cn/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75" y="4108956"/>
            <a:ext cx="1355725" cy="1355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9" y="115045"/>
            <a:ext cx="686624" cy="6866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3" y="69915"/>
            <a:ext cx="776885" cy="776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73508" y="227525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武汉大学测绘学院 </a:t>
            </a:r>
            <a:r>
              <a:rPr lang="en-US" altLang="zh-CN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 </a:t>
            </a: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综合实习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50" y="87277"/>
            <a:ext cx="2546350" cy="742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基础函数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3" y="741035"/>
            <a:ext cx="5622454" cy="12861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旋转矩阵与旋转矢量的转换</a:t>
            </a:r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49600" y="1920875"/>
          <a:ext cx="3860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92659200" imgH="16764000" progId="Equation.DSMT4">
                  <p:embed/>
                </p:oleObj>
              </mc:Choice>
              <mc:Fallback>
                <p:oleObj name="Equation" r:id="rId1" imgW="92659200" imgH="167640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9600" y="1920875"/>
                        <a:ext cx="38608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61533" y="1349875"/>
            <a:ext cx="413656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342265" algn="l" defTabSz="10160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通过旋转矢量得到旋转矩阵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1533" y="2856297"/>
            <a:ext cx="6859562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342265" algn="l" defTabSz="10160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通过旋转矩阵得到旋转矢量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以四元数为中介：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旋转矩阵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四元数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旋转矢量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/>
                <a:ea typeface="微软雅黑" panose="020B0503020204020204" pitchFamily="34" charset="-122"/>
              </a:rPr>
              <a:t>四元数转旋转矢量：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057650" y="4913313"/>
          <a:ext cx="204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49072800" imgH="9144000" progId="Equation.DSMT4">
                  <p:embed/>
                </p:oleObj>
              </mc:Choice>
              <mc:Fallback>
                <p:oleObj name="Equation" r:id="rId3" imgW="49072800" imgH="91440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7650" y="4913313"/>
                        <a:ext cx="2044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17900" y="4091641"/>
          <a:ext cx="3124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5" imgW="74980800" imgH="18592800" progId="Equation.DSMT4">
                  <p:embed/>
                </p:oleObj>
              </mc:Choice>
              <mc:Fallback>
                <p:oleObj name="Equation" r:id="rId5" imgW="74980800" imgH="185928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7900" y="4091641"/>
                        <a:ext cx="31242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基础函数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958780" y="3246751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048000" imgH="4572000" progId="Equation.DSMT4">
                  <p:embed/>
                </p:oleObj>
              </mc:Choice>
              <mc:Fallback>
                <p:oleObj name="Equation" r:id="rId1" imgW="3048000" imgH="4572000" progId="Equation.DSMT4">
                  <p:embed/>
                  <p:pic>
                    <p:nvPicPr>
                      <p:cNvPr id="0" name="对象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8780" y="3246751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内容占位符 3"/>
          <p:cNvSpPr txBox="1"/>
          <p:nvPr/>
        </p:nvSpPr>
        <p:spPr>
          <a:xfrm>
            <a:off x="161532" y="755196"/>
            <a:ext cx="5200422" cy="69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0160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p"/>
              <a:defRPr sz="2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342265" algn="l" defTabSz="10160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342265" algn="l" defTabSz="10160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000" b="1" kern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342265" algn="l" defTabSz="10160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171700" indent="-342900" algn="l" defTabSz="10160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794000" indent="-254000" algn="l" defTabSz="1016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2000" indent="-254000" algn="l" defTabSz="1016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365" indent="-254000" algn="l" defTabSz="1016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365" indent="-254000" algn="l" defTabSz="1016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</a:t>
            </a:r>
            <a:r>
              <a:rPr lang="zh-CN" altLang="en-US" dirty="0"/>
              <a:t>系下的重力计算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61532" y="3496237"/>
            <a:ext cx="5080600" cy="453201"/>
            <a:chOff x="0" y="3585413"/>
            <a:chExt cx="5080600" cy="453201"/>
          </a:xfrm>
        </p:grpSpPr>
        <p:sp>
          <p:nvSpPr>
            <p:cNvPr id="22" name="文本框 21"/>
            <p:cNvSpPr txBox="1"/>
            <p:nvPr/>
          </p:nvSpPr>
          <p:spPr>
            <a:xfrm>
              <a:off x="0" y="3585413"/>
              <a:ext cx="5080600" cy="453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145000"/>
                </a:lnSpc>
                <a:buFont typeface="Wingdings" panose="05000000000000000000" pitchFamily="2" charset="2"/>
                <a:buChar char="ü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系下重力加速度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2630881" y="3692801"/>
            <a:ext cx="2286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5486400" imgH="7010400" progId="Equation.DSMT4">
                    <p:embed/>
                  </p:oleObj>
                </mc:Choice>
                <mc:Fallback>
                  <p:oleObj name="Equation" r:id="rId3" imgW="5486400" imgH="7010400" progId="Equation.DSMT4">
                    <p:embed/>
                    <p:pic>
                      <p:nvPicPr>
                        <p:cNvPr id="0" name="对象 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30881" y="3692801"/>
                          <a:ext cx="2286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340182" y="4115448"/>
          <a:ext cx="580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39293600" imgH="9144000" progId="Equation.DSMT4">
                  <p:embed/>
                </p:oleObj>
              </mc:Choice>
              <mc:Fallback>
                <p:oleObj name="Equation" r:id="rId5" imgW="139293600" imgH="9144000" progId="Equation.DSMT4">
                  <p:embed/>
                  <p:pic>
                    <p:nvPicPr>
                      <p:cNvPr id="0" name="对象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0182" y="4115448"/>
                        <a:ext cx="580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66304" y="2942482"/>
          <a:ext cx="659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58191200" imgH="7924800" progId="Equation.DSMT4">
                  <p:embed/>
                </p:oleObj>
              </mc:Choice>
              <mc:Fallback>
                <p:oleObj name="Equation" r:id="rId7" imgW="158191200" imgH="7924800" progId="Equation.DSMT4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6304" y="2942482"/>
                        <a:ext cx="659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88740" y="1502817"/>
          <a:ext cx="762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9" imgW="182880000" imgH="14325600" progId="Equation.DSMT4">
                  <p:embed/>
                </p:oleObj>
              </mc:Choice>
              <mc:Fallback>
                <p:oleObj name="Equation" r:id="rId9" imgW="182880000" imgH="143256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40" y="1502817"/>
                        <a:ext cx="76200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61532" y="2265727"/>
            <a:ext cx="5080600" cy="453201"/>
            <a:chOff x="281354" y="2532896"/>
            <a:chExt cx="5080600" cy="453201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5023312" y="2693225"/>
            <a:ext cx="1905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1" imgW="4572000" imgH="5181600" progId="Equation.DSMT4">
                    <p:embed/>
                  </p:oleObj>
                </mc:Choice>
                <mc:Fallback>
                  <p:oleObj name="Equation" r:id="rId11" imgW="4572000" imgH="5181600" progId="Equation.DSMT4">
                    <p:embed/>
                    <p:pic>
                      <p:nvPicPr>
                        <p:cNvPr id="0" name="对象 2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23312" y="2693225"/>
                          <a:ext cx="1905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/>
            <p:cNvSpPr txBox="1"/>
            <p:nvPr/>
          </p:nvSpPr>
          <p:spPr>
            <a:xfrm>
              <a:off x="281354" y="2532896"/>
              <a:ext cx="5080600" cy="453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lvl="1" indent="-285750" defTabSz="457200">
                <a:lnSpc>
                  <a:spcPct val="145000"/>
                </a:lnSpc>
                <a:buFont typeface="Wingdings" panose="05000000000000000000" pitchFamily="2" charset="2"/>
                <a:buChar char="ü"/>
              </a:pPr>
              <a:r>
                <a:rPr lang="zh-CN" altLang="en-US" sz="18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由已知位置</a:t>
              </a:r>
              <a:r>
                <a:rPr lang="en-US" altLang="zh-CN" sz="18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(B, L, H)</a:t>
              </a:r>
              <a:r>
                <a:rPr lang="zh-CN" altLang="en-US" sz="18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计算当地重力加速度</a:t>
              </a:r>
              <a:endPara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105150" y="1714500"/>
            <a:ext cx="565150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基础函数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3200" u="sng" dirty="0"/>
              <a:t>机械编排算法</a:t>
            </a:r>
            <a:endParaRPr lang="en-US" altLang="zh-CN" sz="3200" u="sng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松组合算法框架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 </a:t>
            </a:r>
            <a:r>
              <a:rPr lang="zh-CN" altLang="en-US" dirty="0"/>
              <a:t>机械编排算法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6"/>
            <a:ext cx="9739706" cy="712227"/>
          </a:xfrm>
        </p:spPr>
        <p:txBody>
          <a:bodyPr>
            <a:normAutofit/>
          </a:bodyPr>
          <a:lstStyle/>
          <a:p>
            <a:r>
              <a:rPr lang="zh-CN" altLang="en-US" dirty="0"/>
              <a:t>姿态更新</a:t>
            </a:r>
            <a:endParaRPr lang="en-US" altLang="zh-CN" dirty="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3" name="表格 23"/>
          <p:cNvGraphicFramePr>
            <a:graphicFrameLocks noGrp="1"/>
          </p:cNvGraphicFramePr>
          <p:nvPr/>
        </p:nvGraphicFramePr>
        <p:xfrm>
          <a:off x="176463" y="1482225"/>
          <a:ext cx="9807074" cy="307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98"/>
                <a:gridCol w="3253965"/>
                <a:gridCol w="5363411"/>
              </a:tblGrid>
              <a:tr h="43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变        量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含        义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244242"/>
                    </a:solidFill>
                  </a:tcPr>
                </a:tc>
              </a:tr>
              <a:tr h="832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输入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2. 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1. 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上一历元的姿态四元数及旋转矩阵</a:t>
                      </a:r>
                      <a:endParaRPr lang="en-US" altLang="zh-CN" sz="1800" dirty="0">
                        <a:solidFill>
                          <a:srgbClr val="FFFFFF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2. 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当前历元的陀螺角增量输出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</a:tr>
              <a:tr h="82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更新过程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2. </a:t>
                      </a:r>
                      <a:endParaRPr lang="en-US" altLang="zh-CN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r>
                        <a:rPr lang="zh-CN" altLang="en-US" sz="1800" dirty="0"/>
                        <a:t>陀螺角增量输出（旋转矢量）取负后转出四元数</a:t>
                      </a:r>
                      <a:endParaRPr lang="en-US" altLang="zh-CN" sz="1800" dirty="0"/>
                    </a:p>
                    <a:p>
                      <a:pPr marL="0" marR="0" lvl="0" indent="0" algn="l" defTabSz="10160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2. e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系地球自转角速度在</a:t>
                      </a: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dt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内的角速增量转四元数</a:t>
                      </a:r>
                      <a:endParaRPr lang="en-US" altLang="zh-CN" sz="18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</a:tr>
              <a:tr h="43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输出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2. 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1. 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更新得到的 </a:t>
                      </a: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t+1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时刻姿态的四元数</a:t>
                      </a:r>
                      <a:endParaRPr lang="en-US" altLang="zh-CN" sz="1800" dirty="0">
                        <a:solidFill>
                          <a:srgbClr val="FFFFFF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2. t+1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时刻的四元数转出旋转矩阵（可选操作）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671462" y="2024560"/>
          <a:ext cx="1079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5908000" imgH="7924800" progId="Equation.DSMT4">
                  <p:embed/>
                </p:oleObj>
              </mc:Choice>
              <mc:Fallback>
                <p:oleObj name="Equation" r:id="rId1" imgW="25908000" imgH="7924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1462" y="2024560"/>
                        <a:ext cx="1079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671462" y="2539186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06070" imgH="229870" progId="Equation.DSMT4">
                  <p:embed/>
                </p:oleObj>
              </mc:Choice>
              <mc:Fallback>
                <p:oleObj name="Equation" r:id="rId3" imgW="306070" imgH="22987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1462" y="2539186"/>
                        <a:ext cx="304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671462" y="2952212"/>
          <a:ext cx="1003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24079200" imgH="7010400" progId="Equation.DSMT4">
                  <p:embed/>
                </p:oleObj>
              </mc:Choice>
              <mc:Fallback>
                <p:oleObj name="Equation" r:id="rId5" imgW="24079200" imgH="7010400" progId="Equation.DSMT4">
                  <p:embed/>
                  <p:pic>
                    <p:nvPicPr>
                      <p:cNvPr id="0" name="对象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1462" y="2952212"/>
                        <a:ext cx="1003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671462" y="3298894"/>
          <a:ext cx="280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67360800" imgH="9144000" progId="Equation.DSMT4">
                  <p:embed/>
                </p:oleObj>
              </mc:Choice>
              <mc:Fallback>
                <p:oleObj name="Equation" r:id="rId7" imgW="67360800" imgH="9144000" progId="Equation.DSMT4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1462" y="3298894"/>
                        <a:ext cx="2806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671462" y="3788265"/>
          <a:ext cx="1739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9" imgW="41757600" imgH="7010400" progId="Equation.DSMT4">
                  <p:embed/>
                </p:oleObj>
              </mc:Choice>
              <mc:Fallback>
                <p:oleObj name="Equation" r:id="rId9" imgW="41757600" imgH="7010400" progId="Equation.DSMT4">
                  <p:embed/>
                  <p:pic>
                    <p:nvPicPr>
                      <p:cNvPr id="0" name="对象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1462" y="3788265"/>
                        <a:ext cx="1739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671462" y="4188737"/>
          <a:ext cx="146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1" imgW="35052000" imgH="7924800" progId="Equation.DSMT4">
                  <p:embed/>
                </p:oleObj>
              </mc:Choice>
              <mc:Fallback>
                <p:oleObj name="Equation" r:id="rId11" imgW="35052000" imgH="7924800" progId="Equation.DSMT4">
                  <p:embed/>
                  <p:pic>
                    <p:nvPicPr>
                      <p:cNvPr id="0" name="对象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1462" y="4188737"/>
                        <a:ext cx="146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 </a:t>
            </a:r>
            <a:r>
              <a:rPr lang="zh-CN" altLang="en-US" dirty="0"/>
              <a:t>机械编排算法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6"/>
            <a:ext cx="9739706" cy="712227"/>
          </a:xfrm>
        </p:spPr>
        <p:txBody>
          <a:bodyPr>
            <a:normAutofit/>
          </a:bodyPr>
          <a:lstStyle/>
          <a:p>
            <a:r>
              <a:rPr lang="zh-CN" altLang="en-US" dirty="0"/>
              <a:t>速度更新</a:t>
            </a:r>
            <a:endParaRPr lang="en-US" altLang="zh-CN" dirty="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3" name="表格 23"/>
          <p:cNvGraphicFramePr>
            <a:graphicFrameLocks noGrp="1"/>
          </p:cNvGraphicFramePr>
          <p:nvPr/>
        </p:nvGraphicFramePr>
        <p:xfrm>
          <a:off x="176463" y="1482225"/>
          <a:ext cx="9807074" cy="389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98"/>
                <a:gridCol w="3856079"/>
                <a:gridCol w="4761297"/>
              </a:tblGrid>
              <a:tr h="43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变        量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含        义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</a:tr>
              <a:tr h="1217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输入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2. 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3. 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r>
                        <a:rPr lang="zh-CN" altLang="en-US" sz="1800" dirty="0"/>
                        <a:t>姿态更新得到的当前时刻四元数和旋转矩阵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2. </a:t>
                      </a:r>
                      <a:r>
                        <a:rPr lang="zh-CN" altLang="en-US" sz="1800" dirty="0"/>
                        <a:t>加速度计输出的速度增量和陀螺输出角增量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3. e</a:t>
                      </a:r>
                      <a:r>
                        <a:rPr lang="zh-CN" altLang="en-US" sz="1800" dirty="0"/>
                        <a:t>系下地球自转角速度和重力加速度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</a:tr>
              <a:tr h="82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更新过程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2. 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3.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4.</a:t>
                      </a:r>
                      <a:endParaRPr lang="en-US" altLang="zh-CN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1. b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系下地球自转角速度</a:t>
                      </a:r>
                      <a:endParaRPr lang="en-US" altLang="zh-CN" sz="1800" dirty="0">
                        <a:solidFill>
                          <a:srgbClr val="FFFFFF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2. 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地球自转引起的角度增量</a:t>
                      </a:r>
                      <a:endParaRPr lang="en-US" altLang="zh-CN" sz="1800" dirty="0">
                        <a:solidFill>
                          <a:srgbClr val="FFFFFF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3. 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比力补偿项</a:t>
                      </a:r>
                      <a:endParaRPr lang="en-US" altLang="zh-CN" sz="1800" dirty="0">
                        <a:solidFill>
                          <a:srgbClr val="FFFFFF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4. 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重力</a:t>
                      </a: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科氏力补偿项</a:t>
                      </a:r>
                      <a:endParaRPr lang="en-US" altLang="zh-CN" sz="18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</a:tr>
              <a:tr h="43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输出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endParaRPr lang="en-US" altLang="zh-CN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更新得到的 </a:t>
                      </a:r>
                      <a:r>
                        <a:rPr lang="en-US" altLang="zh-CN" sz="1800" dirty="0">
                          <a:solidFill>
                            <a:srgbClr val="FFFFFF"/>
                          </a:solidFill>
                        </a:rPr>
                        <a:t>t+1</a:t>
                      </a: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时刻速度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671462" y="2514815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7315200" imgH="5486400" progId="Equation.DSMT4">
                  <p:embed/>
                </p:oleObj>
              </mc:Choice>
              <mc:Fallback>
                <p:oleObj name="Equation" r:id="rId1" imgW="7315200" imgH="5486400" progId="Equation.DSMT4">
                  <p:embed/>
                  <p:pic>
                    <p:nvPicPr>
                      <p:cNvPr id="0" name="对象 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1462" y="2514815"/>
                        <a:ext cx="304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71462" y="2020161"/>
          <a:ext cx="148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5661600" imgH="7924800" progId="Equation.DSMT4">
                  <p:embed/>
                </p:oleObj>
              </mc:Choice>
              <mc:Fallback>
                <p:oleObj name="Equation" r:id="rId3" imgW="35661600" imgH="79248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1462" y="2020161"/>
                        <a:ext cx="148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71462" y="2811176"/>
          <a:ext cx="204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49072800" imgH="9144000" progId="Equation.DSMT4">
                  <p:embed/>
                </p:oleObj>
              </mc:Choice>
              <mc:Fallback>
                <p:oleObj name="Equation" r:id="rId5" imgW="49072800" imgH="9144000" progId="Equation.DSMT4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1462" y="2811176"/>
                        <a:ext cx="2044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71462" y="4137816"/>
          <a:ext cx="350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7" imgW="3506470" imgH="356870" progId="Equation.DSMT4">
                  <p:embed/>
                </p:oleObj>
              </mc:Choice>
              <mc:Fallback>
                <p:oleObj name="Equation" r:id="rId7" imgW="3506470" imgH="35687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1462" y="4137816"/>
                        <a:ext cx="3505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71462" y="4529679"/>
          <a:ext cx="2690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9" imgW="2693035" imgH="394970" progId="Equation.DSMT4">
                  <p:embed/>
                </p:oleObj>
              </mc:Choice>
              <mc:Fallback>
                <p:oleObj name="Equation" r:id="rId9" imgW="2693035" imgH="39497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1462" y="4529679"/>
                        <a:ext cx="269081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71462" y="4995905"/>
          <a:ext cx="233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1" imgW="2338070" imgH="332105" progId="Equation.DSMT4">
                  <p:embed/>
                </p:oleObj>
              </mc:Choice>
              <mc:Fallback>
                <p:oleObj name="Equation" r:id="rId11" imgW="2338070" imgH="332105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1462" y="4995905"/>
                        <a:ext cx="2336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71462" y="3333455"/>
          <a:ext cx="181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3" imgW="43586400" imgH="8534400" progId="Equation.DSMT4">
                  <p:embed/>
                </p:oleObj>
              </mc:Choice>
              <mc:Fallback>
                <p:oleObj name="Equation" r:id="rId13" imgW="43586400" imgH="8534400" progId="Equation.DSMT4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1462" y="3333455"/>
                        <a:ext cx="1816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671462" y="3748335"/>
          <a:ext cx="15859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15" imgW="1588135" imgH="332105" progId="Equation.DSMT4">
                  <p:embed/>
                </p:oleObj>
              </mc:Choice>
              <mc:Fallback>
                <p:oleObj name="Equation" r:id="rId15" imgW="1588135" imgH="332105" progId="Equation.DSMT4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1462" y="3748335"/>
                        <a:ext cx="1585913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976262" y="2518867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17" imgW="306070" imgH="229870" progId="Equation.DSMT4">
                  <p:embed/>
                </p:oleObj>
              </mc:Choice>
              <mc:Fallback>
                <p:oleObj name="Equation" r:id="rId17" imgW="306070" imgH="229870" progId="Equation.DSMT4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76262" y="2518867"/>
                        <a:ext cx="304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893962" y="2842926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19" imgW="5486400" imgH="7620000" progId="Equation.DSMT4">
                  <p:embed/>
                </p:oleObj>
              </mc:Choice>
              <mc:Fallback>
                <p:oleObj name="Equation" r:id="rId19" imgW="5486400" imgH="7620000" progId="Equation.DSMT4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93962" y="2842926"/>
                        <a:ext cx="228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 </a:t>
            </a:r>
            <a:r>
              <a:rPr lang="zh-CN" altLang="en-US" dirty="0"/>
              <a:t>机械编排算法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6"/>
            <a:ext cx="9739706" cy="712227"/>
          </a:xfrm>
        </p:spPr>
        <p:txBody>
          <a:bodyPr>
            <a:normAutofit/>
          </a:bodyPr>
          <a:lstStyle/>
          <a:p>
            <a:r>
              <a:rPr lang="zh-CN" altLang="en-US" dirty="0"/>
              <a:t>位置更新</a:t>
            </a:r>
            <a:endParaRPr lang="en-US" altLang="zh-CN" dirty="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3" name="表格 23"/>
          <p:cNvGraphicFramePr>
            <a:graphicFrameLocks noGrp="1"/>
          </p:cNvGraphicFramePr>
          <p:nvPr/>
        </p:nvGraphicFramePr>
        <p:xfrm>
          <a:off x="176463" y="1487572"/>
          <a:ext cx="9807074" cy="220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98"/>
                <a:gridCol w="3856079"/>
                <a:gridCol w="4761297"/>
              </a:tblGrid>
              <a:tr h="43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变        量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含        义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</a:tr>
              <a:tr h="9032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输入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2. 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3.</a:t>
                      </a:r>
                      <a:r>
                        <a:rPr lang="zh-CN" altLang="en-US" sz="1800" dirty="0"/>
                        <a:t> 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r>
                        <a:rPr lang="zh-CN" altLang="en-US" sz="1800" dirty="0"/>
                        <a:t>上一时刻</a:t>
                      </a:r>
                      <a:r>
                        <a:rPr lang="en-US" altLang="zh-CN" sz="1800" dirty="0"/>
                        <a:t>(t</a:t>
                      </a:r>
                      <a:r>
                        <a:rPr lang="zh-CN" altLang="en-US" sz="1800" dirty="0"/>
                        <a:t>时刻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的位置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2. </a:t>
                      </a:r>
                      <a:r>
                        <a:rPr lang="zh-CN" altLang="en-US" sz="1800" dirty="0"/>
                        <a:t>上一时刻</a:t>
                      </a:r>
                      <a:r>
                        <a:rPr lang="en-US" altLang="zh-CN" sz="1800" dirty="0"/>
                        <a:t>(t</a:t>
                      </a:r>
                      <a:r>
                        <a:rPr lang="zh-CN" altLang="en-US" sz="1800" dirty="0"/>
                        <a:t>时刻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的速度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3. </a:t>
                      </a:r>
                      <a:r>
                        <a:rPr lang="zh-CN" altLang="en-US" sz="1800" dirty="0"/>
                        <a:t>速度更新得到的当前时刻</a:t>
                      </a:r>
                      <a:r>
                        <a:rPr lang="en-US" altLang="zh-CN" sz="1800" dirty="0"/>
                        <a:t>(t+1</a:t>
                      </a:r>
                      <a:r>
                        <a:rPr lang="zh-CN" altLang="en-US" sz="1800" dirty="0"/>
                        <a:t>时刻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速度</a:t>
                      </a:r>
                      <a:endParaRPr lang="en-US" altLang="zh-CN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</a:tr>
              <a:tr h="43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C000"/>
                          </a:solidFill>
                        </a:rPr>
                        <a:t>输出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endParaRPr lang="en-US" altLang="zh-CN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1. </a:t>
                      </a:r>
                      <a:r>
                        <a:rPr lang="zh-CN" altLang="en-US" sz="1800" dirty="0"/>
                        <a:t>更新得到</a:t>
                      </a:r>
                      <a:r>
                        <a:rPr lang="en-US" altLang="zh-CN" sz="1800" dirty="0"/>
                        <a:t>t+1</a:t>
                      </a:r>
                      <a:r>
                        <a:rPr lang="zh-CN" altLang="en-US" sz="1800" dirty="0"/>
                        <a:t>时刻的位置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rgbClr val="24424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71462" y="3348757"/>
          <a:ext cx="2654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3703200" imgH="8229600" progId="Equation.DSMT4">
                  <p:embed/>
                </p:oleObj>
              </mc:Choice>
              <mc:Fallback>
                <p:oleObj name="Equation" r:id="rId1" imgW="63703200" imgH="8229600" progId="Equation.DSMT4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1462" y="3348757"/>
                        <a:ext cx="2654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71462" y="2107484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5181600" imgH="7010400" progId="Equation.DSMT4">
                  <p:embed/>
                </p:oleObj>
              </mc:Choice>
              <mc:Fallback>
                <p:oleObj name="Equation" r:id="rId3" imgW="5181600" imgH="7010400" progId="Equation.DSMT4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1462" y="2107484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71462" y="2528221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7315200" imgH="7010400" progId="Equation.DSMT4">
                  <p:embed/>
                </p:oleObj>
              </mc:Choice>
              <mc:Fallback>
                <p:oleObj name="Equation" r:id="rId5" imgW="7315200" imgH="7010400" progId="Equation.DSMT4">
                  <p:embed/>
                  <p:pic>
                    <p:nvPicPr>
                      <p:cNvPr id="0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1462" y="2528221"/>
                        <a:ext cx="304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71462" y="2882218"/>
          <a:ext cx="431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7" imgW="10363200" imgH="7010400" progId="Equation.DSMT4">
                  <p:embed/>
                </p:oleObj>
              </mc:Choice>
              <mc:Fallback>
                <p:oleObj name="Equation" r:id="rId7" imgW="10363200" imgH="70104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1462" y="2882218"/>
                        <a:ext cx="431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6370860" y="1183773"/>
            <a:ext cx="10405" cy="40459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 </a:t>
            </a:r>
            <a:r>
              <a:rPr lang="zh-CN" altLang="en-US" dirty="0"/>
              <a:t>机械编排算法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7"/>
            <a:ext cx="9739706" cy="643931"/>
          </a:xfrm>
        </p:spPr>
        <p:txBody>
          <a:bodyPr/>
          <a:lstStyle/>
          <a:p>
            <a:r>
              <a:rPr lang="zh-CN" altLang="en-US" dirty="0"/>
              <a:t>总体流程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161532" y="1269214"/>
            <a:ext cx="2009500" cy="3631763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读入</a:t>
            </a:r>
            <a:r>
              <a:rPr lang="en-US" altLang="zh-CN" sz="1000" dirty="0">
                <a:solidFill>
                  <a:srgbClr val="00B050"/>
                </a:solidFill>
              </a:rPr>
              <a:t>IMU</a:t>
            </a:r>
            <a:r>
              <a:rPr lang="zh-CN" altLang="en-US" sz="1000" dirty="0">
                <a:solidFill>
                  <a:srgbClr val="00B050"/>
                </a:solidFill>
              </a:rPr>
              <a:t>数据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 err="1">
                <a:solidFill>
                  <a:srgbClr val="BDB76B"/>
                </a:solidFill>
              </a:rPr>
              <a:t>imrData</a:t>
            </a:r>
            <a:r>
              <a:rPr lang="en-US" altLang="zh-CN" sz="1000" dirty="0"/>
              <a:t> = </a:t>
            </a:r>
            <a:r>
              <a:rPr lang="en-US" altLang="zh-CN" sz="1000" dirty="0" err="1">
                <a:solidFill>
                  <a:srgbClr val="FF7311"/>
                </a:solidFill>
              </a:rPr>
              <a:t>readIMR</a:t>
            </a:r>
            <a:r>
              <a:rPr lang="en-US" altLang="zh-CN" sz="1000" dirty="0"/>
              <a:t> ();</a:t>
            </a:r>
            <a:endParaRPr lang="en-US" altLang="zh-CN" sz="1000" dirty="0"/>
          </a:p>
          <a:p>
            <a:r>
              <a:rPr lang="en-US" altLang="zh-CN" sz="1000" dirty="0" err="1">
                <a:solidFill>
                  <a:srgbClr val="FF7311"/>
                </a:solidFill>
              </a:rPr>
              <a:t>runOneMechanization</a:t>
            </a:r>
            <a:r>
              <a:rPr lang="en-US" altLang="zh-CN" sz="1000" dirty="0"/>
              <a:t>()</a:t>
            </a:r>
            <a:endParaRPr lang="en-US" altLang="zh-CN" sz="1000" dirty="0"/>
          </a:p>
          <a:p>
            <a:r>
              <a:rPr lang="en-US" altLang="zh-CN" sz="1000" dirty="0"/>
              <a:t>{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70C0"/>
                </a:solidFill>
              </a:rPr>
              <a:t>If</a:t>
            </a:r>
            <a:r>
              <a:rPr lang="en-US" altLang="zh-CN" sz="1000" dirty="0"/>
              <a:t>(</a:t>
            </a:r>
            <a:r>
              <a:rPr lang="en-US" altLang="zh-CN" sz="1000" dirty="0" err="1">
                <a:solidFill>
                  <a:srgbClr val="FF7311"/>
                </a:solidFill>
              </a:rPr>
              <a:t>prepareUpdate</a:t>
            </a:r>
            <a:r>
              <a:rPr lang="en-US" altLang="zh-CN" sz="1000" dirty="0"/>
              <a:t>()==</a:t>
            </a:r>
            <a:r>
              <a:rPr lang="en-US" altLang="zh-CN" sz="1000" dirty="0">
                <a:solidFill>
                  <a:srgbClr val="0070C0"/>
                </a:solidFill>
              </a:rPr>
              <a:t>false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r>
              <a:rPr lang="en-US" altLang="zh-CN" sz="1000" dirty="0"/>
              <a:t>     </a:t>
            </a:r>
            <a:r>
              <a:rPr lang="en-US" altLang="zh-CN" sz="1000" dirty="0">
                <a:solidFill>
                  <a:srgbClr val="0070C0"/>
                </a:solidFill>
              </a:rPr>
              <a:t>return</a:t>
            </a:r>
            <a:r>
              <a:rPr lang="en-US" altLang="zh-CN" sz="1000" dirty="0"/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false</a:t>
            </a:r>
            <a:r>
              <a:rPr lang="en-US" altLang="zh-CN" sz="1000" dirty="0"/>
              <a:t>;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姿态更新</a:t>
            </a:r>
            <a:endParaRPr lang="en-US" altLang="zh-CN" sz="1000" dirty="0"/>
          </a:p>
          <a:p>
            <a:r>
              <a:rPr lang="en-US" altLang="zh-CN" sz="1000" dirty="0" err="1">
                <a:solidFill>
                  <a:srgbClr val="FF7311"/>
                </a:solidFill>
              </a:rPr>
              <a:t>runAttitudeUpdate</a:t>
            </a:r>
            <a:r>
              <a:rPr lang="en-US" altLang="zh-CN" sz="1000" dirty="0"/>
              <a:t>();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速度更新</a:t>
            </a:r>
            <a:endParaRPr lang="en-US" altLang="zh-CN" sz="1000" dirty="0"/>
          </a:p>
          <a:p>
            <a:r>
              <a:rPr lang="en-US" altLang="zh-CN" sz="1000" dirty="0" err="1">
                <a:solidFill>
                  <a:srgbClr val="FF7311"/>
                </a:solidFill>
              </a:rPr>
              <a:t>runVelocityUpdate</a:t>
            </a:r>
            <a:r>
              <a:rPr lang="en-US" altLang="zh-CN" sz="1000" dirty="0"/>
              <a:t>();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位置更新</a:t>
            </a:r>
            <a:endParaRPr lang="en-US" altLang="zh-CN" sz="1000" dirty="0"/>
          </a:p>
          <a:p>
            <a:r>
              <a:rPr lang="en-US" altLang="zh-CN" sz="1000" dirty="0" err="1">
                <a:solidFill>
                  <a:srgbClr val="FF7311"/>
                </a:solidFill>
              </a:rPr>
              <a:t>runPositionUpdate</a:t>
            </a:r>
            <a:r>
              <a:rPr lang="en-US" altLang="zh-CN" sz="1000" dirty="0"/>
              <a:t>();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70C0"/>
                </a:solidFill>
              </a:rPr>
              <a:t>return</a:t>
            </a:r>
            <a:r>
              <a:rPr lang="en-US" altLang="zh-CN" sz="1000" dirty="0"/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true</a:t>
            </a:r>
            <a:r>
              <a:rPr lang="en-US" altLang="zh-CN" sz="1000" dirty="0"/>
              <a:t>;</a:t>
            </a:r>
            <a:endParaRPr lang="en-US" altLang="zh-CN" sz="1000" dirty="0"/>
          </a:p>
          <a:p>
            <a:r>
              <a:rPr lang="en-US" altLang="zh-CN" sz="1000" dirty="0"/>
              <a:t>}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准备更新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 err="1">
                <a:solidFill>
                  <a:srgbClr val="FF7311"/>
                </a:solidFill>
              </a:rPr>
              <a:t>prepareUpdate</a:t>
            </a:r>
            <a:r>
              <a:rPr lang="en-US" altLang="zh-CN" sz="1000" dirty="0"/>
              <a:t>()</a:t>
            </a:r>
            <a:endParaRPr lang="en-US" altLang="zh-CN" sz="1000" dirty="0"/>
          </a:p>
          <a:p>
            <a:r>
              <a:rPr lang="en-US" altLang="zh-CN" sz="1000" dirty="0"/>
              <a:t>{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得到</a:t>
            </a:r>
            <a:r>
              <a:rPr lang="en-US" altLang="zh-CN" sz="1000" dirty="0">
                <a:solidFill>
                  <a:srgbClr val="00B050"/>
                </a:solidFill>
              </a:rPr>
              <a:t>E</a:t>
            </a:r>
            <a:r>
              <a:rPr lang="zh-CN" altLang="en-US" sz="1000" dirty="0">
                <a:solidFill>
                  <a:srgbClr val="00B050"/>
                </a:solidFill>
              </a:rPr>
              <a:t>系下重力加速度</a:t>
            </a:r>
            <a:endParaRPr lang="en-US" altLang="zh-CN" sz="1000" dirty="0"/>
          </a:p>
          <a:p>
            <a:r>
              <a:rPr lang="en-US" altLang="zh-CN" sz="1000" dirty="0" err="1">
                <a:solidFill>
                  <a:srgbClr val="FF7311"/>
                </a:solidFill>
              </a:rPr>
              <a:t>getGravityECEF</a:t>
            </a:r>
            <a:r>
              <a:rPr lang="en-US" altLang="zh-CN" sz="1000" dirty="0"/>
              <a:t>(</a:t>
            </a:r>
            <a:r>
              <a:rPr lang="en-US" altLang="zh-CN" sz="1000" dirty="0" err="1">
                <a:solidFill>
                  <a:srgbClr val="BDB76B"/>
                </a:solidFill>
              </a:rPr>
              <a:t>m_Gravity</a:t>
            </a:r>
            <a:r>
              <a:rPr lang="en-US" altLang="zh-CN" sz="1000" dirty="0"/>
              <a:t>);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地球自转角速增量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 err="1">
                <a:solidFill>
                  <a:srgbClr val="BDB76B"/>
                </a:solidFill>
              </a:rPr>
              <a:t>m_Anin</a:t>
            </a:r>
            <a:r>
              <a:rPr lang="en-US" altLang="zh-CN" sz="1000" dirty="0"/>
              <a:t>[2] = </a:t>
            </a:r>
            <a:r>
              <a:rPr lang="en-US" altLang="zh-CN" sz="1000" dirty="0">
                <a:solidFill>
                  <a:srgbClr val="BDB76B"/>
                </a:solidFill>
              </a:rPr>
              <a:t>gs_WGS84_OMGE</a:t>
            </a:r>
            <a:r>
              <a:rPr lang="en-US" altLang="zh-CN" sz="1000" dirty="0"/>
              <a:t>*</a:t>
            </a:r>
            <a:r>
              <a:rPr lang="en-US" altLang="zh-CN" sz="1000" dirty="0" err="1">
                <a:solidFill>
                  <a:srgbClr val="BDB76B"/>
                </a:solidFill>
              </a:rPr>
              <a:t>m_DeltTime</a:t>
            </a:r>
            <a:r>
              <a:rPr lang="en-US" altLang="zh-CN" sz="1000" dirty="0"/>
              <a:t>;</a:t>
            </a:r>
            <a:endParaRPr lang="en-US" altLang="zh-CN" sz="1000" dirty="0"/>
          </a:p>
          <a:p>
            <a:r>
              <a:rPr lang="en-US" altLang="zh-CN" sz="1000" dirty="0"/>
              <a:t>}</a:t>
            </a:r>
            <a:endParaRPr lang="en-US" altLang="zh-CN" sz="10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2186562" y="1269215"/>
            <a:ext cx="2556554" cy="436691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7311"/>
                </a:solidFill>
              </a:rPr>
              <a:t>runAttitudeUpdate</a:t>
            </a:r>
            <a:r>
              <a:rPr lang="en-US" altLang="zh-CN" sz="1000" dirty="0"/>
              <a:t>()</a:t>
            </a:r>
            <a:endParaRPr lang="en-US" altLang="zh-CN" sz="1000" dirty="0"/>
          </a:p>
          <a:p>
            <a:r>
              <a:rPr lang="en-US" altLang="zh-CN" sz="1000" dirty="0"/>
              <a:t>{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计算旋转矢量四元数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/>
              <a:t>To do…</a:t>
            </a:r>
            <a:r>
              <a:rPr lang="zh-CN" altLang="en-US" sz="1000" dirty="0">
                <a:solidFill>
                  <a:srgbClr val="FFC000"/>
                </a:solidFill>
              </a:rPr>
              <a:t>①</a:t>
            </a:r>
            <a:endParaRPr lang="en-US" altLang="zh-CN" sz="1000" dirty="0">
              <a:solidFill>
                <a:srgbClr val="FFC000"/>
              </a:solidFill>
            </a:endParaRPr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计算地球自转角速增量四元数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/>
              <a:t>To do…</a:t>
            </a:r>
            <a:r>
              <a:rPr lang="zh-CN" altLang="en-US" sz="1000" dirty="0">
                <a:solidFill>
                  <a:srgbClr val="FFC000"/>
                </a:solidFill>
              </a:rPr>
              <a:t>②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更新得到当前时刻姿态四元数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/>
              <a:t>To do…</a:t>
            </a:r>
            <a:r>
              <a:rPr lang="zh-CN" altLang="en-US" sz="1000" dirty="0">
                <a:solidFill>
                  <a:srgbClr val="FFC000"/>
                </a:solidFill>
              </a:rPr>
              <a:t>③</a:t>
            </a:r>
            <a:endParaRPr lang="en-US" altLang="zh-CN" sz="1000" dirty="0"/>
          </a:p>
          <a:p>
            <a:r>
              <a:rPr lang="en-US" altLang="zh-CN" sz="1000" dirty="0"/>
              <a:t>}</a:t>
            </a:r>
            <a:endParaRPr lang="en-US" altLang="zh-CN" sz="1000" dirty="0"/>
          </a:p>
          <a:p>
            <a:r>
              <a:rPr lang="en-US" altLang="zh-CN" sz="1000" dirty="0" err="1">
                <a:solidFill>
                  <a:srgbClr val="FF7311"/>
                </a:solidFill>
              </a:rPr>
              <a:t>runVelocityUpdate</a:t>
            </a:r>
            <a:r>
              <a:rPr lang="en-US" altLang="zh-CN" sz="1000" dirty="0"/>
              <a:t>()</a:t>
            </a:r>
            <a:endParaRPr lang="en-US" altLang="zh-CN" sz="1000" dirty="0"/>
          </a:p>
          <a:p>
            <a:r>
              <a:rPr lang="en-US" altLang="zh-CN" sz="1000" dirty="0"/>
              <a:t>{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计算</a:t>
            </a:r>
            <a:r>
              <a:rPr lang="en-US" altLang="zh-CN" sz="1000" dirty="0">
                <a:solidFill>
                  <a:srgbClr val="00B050"/>
                </a:solidFill>
              </a:rPr>
              <a:t>b</a:t>
            </a:r>
            <a:r>
              <a:rPr lang="zh-CN" altLang="en-US" sz="1000" dirty="0">
                <a:solidFill>
                  <a:srgbClr val="00B050"/>
                </a:solidFill>
              </a:rPr>
              <a:t>系地球自转角速度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/>
              <a:t>To do…</a:t>
            </a:r>
            <a:r>
              <a:rPr lang="zh-CN" altLang="en-US" sz="1000" dirty="0">
                <a:solidFill>
                  <a:srgbClr val="FFC000"/>
                </a:solidFill>
              </a:rPr>
              <a:t>④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计算</a:t>
            </a:r>
            <a:r>
              <a:rPr lang="en-US" altLang="zh-CN" sz="1000" dirty="0">
                <a:solidFill>
                  <a:srgbClr val="00B050"/>
                </a:solidFill>
              </a:rPr>
              <a:t>b</a:t>
            </a:r>
            <a:r>
              <a:rPr lang="zh-CN" altLang="en-US" sz="1000" dirty="0">
                <a:solidFill>
                  <a:srgbClr val="00B050"/>
                </a:solidFill>
              </a:rPr>
              <a:t>系地球自转角度增量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/>
              <a:t>To do…</a:t>
            </a:r>
            <a:r>
              <a:rPr lang="zh-CN" altLang="en-US" sz="1000" dirty="0">
                <a:solidFill>
                  <a:srgbClr val="FFC000"/>
                </a:solidFill>
              </a:rPr>
              <a:t>⑤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计算比力补偿项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/>
              <a:t>To do…</a:t>
            </a:r>
            <a:r>
              <a:rPr lang="zh-CN" altLang="en-US" sz="1000" dirty="0">
                <a:solidFill>
                  <a:srgbClr val="FFC000"/>
                </a:solidFill>
              </a:rPr>
              <a:t>⑥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计算重力补偿项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/>
              <a:t>To do…</a:t>
            </a:r>
            <a:r>
              <a:rPr lang="zh-CN" altLang="en-US" sz="1000" dirty="0">
                <a:solidFill>
                  <a:srgbClr val="FFC000"/>
                </a:solidFill>
              </a:rPr>
              <a:t>⑦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更新得到当前时刻速度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/>
              <a:t>To do…</a:t>
            </a:r>
            <a:r>
              <a:rPr lang="zh-CN" altLang="en-US" sz="1000" dirty="0">
                <a:solidFill>
                  <a:srgbClr val="FFC000"/>
                </a:solidFill>
              </a:rPr>
              <a:t>⑧</a:t>
            </a:r>
            <a:endParaRPr lang="en-US" altLang="zh-CN" sz="1000" dirty="0"/>
          </a:p>
          <a:p>
            <a:r>
              <a:rPr lang="en-US" altLang="zh-CN" sz="1000" dirty="0"/>
              <a:t>}</a:t>
            </a:r>
            <a:endParaRPr lang="en-US" altLang="zh-CN" sz="1000" dirty="0"/>
          </a:p>
          <a:p>
            <a:r>
              <a:rPr lang="en-US" altLang="zh-CN" sz="1000" dirty="0" err="1">
                <a:solidFill>
                  <a:srgbClr val="FF7311"/>
                </a:solidFill>
              </a:rPr>
              <a:t>runPositionUpdate</a:t>
            </a:r>
            <a:r>
              <a:rPr lang="en-US" altLang="zh-CN" sz="1000" dirty="0"/>
              <a:t>()</a:t>
            </a:r>
            <a:endParaRPr lang="en-US" altLang="zh-CN" sz="1000" dirty="0"/>
          </a:p>
          <a:p>
            <a:r>
              <a:rPr lang="en-US" altLang="zh-CN" sz="1000" dirty="0"/>
              <a:t>{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00B050"/>
                </a:solidFill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</a:rPr>
              <a:t>上一时刻的位置和速度以及当前时刻更新的速度，更新得到位置</a:t>
            </a:r>
            <a:endParaRPr lang="en-US" altLang="zh-CN" sz="1000" dirty="0">
              <a:solidFill>
                <a:srgbClr val="00B050"/>
              </a:solidFill>
            </a:endParaRPr>
          </a:p>
          <a:p>
            <a:r>
              <a:rPr lang="en-US" altLang="zh-CN" sz="1000" dirty="0"/>
              <a:t>To do…</a:t>
            </a:r>
            <a:r>
              <a:rPr lang="zh-CN" altLang="en-US" sz="1000" dirty="0">
                <a:solidFill>
                  <a:srgbClr val="FFC000"/>
                </a:solidFill>
              </a:rPr>
              <a:t>⑨</a:t>
            </a:r>
            <a:endParaRPr lang="en-US" altLang="zh-CN" sz="1000" dirty="0"/>
          </a:p>
          <a:p>
            <a:r>
              <a:rPr lang="en-US" altLang="zh-CN" sz="1000" dirty="0"/>
              <a:t>}</a:t>
            </a:r>
            <a:endParaRPr lang="zh-CN" altLang="en-US" sz="1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643775" y="1312873"/>
          <a:ext cx="1003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004570" imgH="294005" progId="Equation.DSMT4">
                  <p:embed/>
                </p:oleObj>
              </mc:Choice>
              <mc:Fallback>
                <p:oleObj name="Equation" r:id="rId1" imgW="1004570" imgH="294005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43775" y="1312873"/>
                        <a:ext cx="1003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643775" y="1646905"/>
          <a:ext cx="2805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807335" imgH="382270" progId="Equation.DSMT4">
                  <p:embed/>
                </p:oleObj>
              </mc:Choice>
              <mc:Fallback>
                <p:oleObj name="Equation" r:id="rId3" imgW="2807335" imgH="382270" progId="Equation.DSMT4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3775" y="1646905"/>
                        <a:ext cx="28051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643601" y="2074863"/>
          <a:ext cx="1739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41757600" imgH="7010400" progId="Equation.DSMT4">
                  <p:embed/>
                </p:oleObj>
              </mc:Choice>
              <mc:Fallback>
                <p:oleObj name="Equation" r:id="rId5" imgW="41757600" imgH="7010400" progId="Equation.DSMT4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3601" y="2074863"/>
                        <a:ext cx="1739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7513725" y="2650888"/>
          <a:ext cx="76200" cy="1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1816100" imgH="355600" progId="Equation.DSMT4">
                  <p:embed/>
                </p:oleObj>
              </mc:Choice>
              <mc:Fallback>
                <p:oleObj name="Equation" r:id="rId7" imgW="1816100" imgH="355600" progId="Equation.DSMT4">
                  <p:embed/>
                  <p:pic>
                    <p:nvPicPr>
                      <p:cNvPr id="0" name="对象 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13725" y="2650888"/>
                        <a:ext cx="76200" cy="1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6643775" y="2973653"/>
          <a:ext cx="15859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9" imgW="1588135" imgH="332105" progId="Equation.DSMT4">
                  <p:embed/>
                </p:oleObj>
              </mc:Choice>
              <mc:Fallback>
                <p:oleObj name="Equation" r:id="rId9" imgW="1588135" imgH="332105" progId="Equation.DSMT4">
                  <p:embed/>
                  <p:pic>
                    <p:nvPicPr>
                      <p:cNvPr id="0" name="对象 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3775" y="2973653"/>
                        <a:ext cx="1585913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6643775" y="3383588"/>
          <a:ext cx="350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1" imgW="3506470" imgH="356870" progId="Equation.DSMT4">
                  <p:embed/>
                </p:oleObj>
              </mc:Choice>
              <mc:Fallback>
                <p:oleObj name="Equation" r:id="rId11" imgW="3506470" imgH="356870" progId="Equation.DSMT4">
                  <p:embed/>
                  <p:pic>
                    <p:nvPicPr>
                      <p:cNvPr id="0" name="对象 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3775" y="3383588"/>
                        <a:ext cx="3505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6643775" y="3790432"/>
          <a:ext cx="2690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3" imgW="2693035" imgH="394970" progId="Equation.DSMT4">
                  <p:embed/>
                </p:oleObj>
              </mc:Choice>
              <mc:Fallback>
                <p:oleObj name="Equation" r:id="rId13" imgW="2693035" imgH="394970" progId="Equation.DSMT4">
                  <p:embed/>
                  <p:pic>
                    <p:nvPicPr>
                      <p:cNvPr id="0" name="对象 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43775" y="3790432"/>
                        <a:ext cx="269081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6649493" y="4238669"/>
          <a:ext cx="233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5" imgW="2338070" imgH="332105" progId="Equation.DSMT4">
                  <p:embed/>
                </p:oleObj>
              </mc:Choice>
              <mc:Fallback>
                <p:oleObj name="Equation" r:id="rId15" imgW="2338070" imgH="332105" progId="Equation.DSMT4">
                  <p:embed/>
                  <p:pic>
                    <p:nvPicPr>
                      <p:cNvPr id="0" name="对象 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49493" y="4238669"/>
                        <a:ext cx="2336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649493" y="4756150"/>
          <a:ext cx="2654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7" imgW="63703200" imgH="8229600" progId="Equation.DSMT4">
                  <p:embed/>
                </p:oleObj>
              </mc:Choice>
              <mc:Fallback>
                <p:oleObj name="Equation" r:id="rId17" imgW="63703200" imgH="8229600" progId="Equation.DSMT4">
                  <p:embed/>
                  <p:pic>
                    <p:nvPicPr>
                      <p:cNvPr id="0" name="对象 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493" y="4756150"/>
                        <a:ext cx="2654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左大括号 15"/>
          <p:cNvSpPr/>
          <p:nvPr/>
        </p:nvSpPr>
        <p:spPr>
          <a:xfrm>
            <a:off x="5952256" y="1384968"/>
            <a:ext cx="279606" cy="940532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/>
          <p:cNvSpPr/>
          <p:nvPr/>
        </p:nvSpPr>
        <p:spPr>
          <a:xfrm>
            <a:off x="5927704" y="2662990"/>
            <a:ext cx="279606" cy="1774078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21962" y="1670614"/>
            <a:ext cx="11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姿态更新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21962" y="3369109"/>
            <a:ext cx="11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速度更新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21962" y="4722996"/>
            <a:ext cx="11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位置更新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37481" y="131821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235860" y="170924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237481" y="210703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235860" y="254936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237481" y="3007972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237481" y="341877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237481" y="382957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237481" y="425889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237481" y="476597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105150" y="1714500"/>
            <a:ext cx="565150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基础函数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机械编排算法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3200" u="sng" dirty="0"/>
              <a:t>松组合算法</a:t>
            </a:r>
            <a:endParaRPr lang="zh-CN" altLang="en-US" sz="3200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93836" y="3472008"/>
            <a:ext cx="508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为各自状态的连续过程噪声谱密度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，可设为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松组合算法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6"/>
            <a:ext cx="9739706" cy="1388913"/>
          </a:xfrm>
        </p:spPr>
        <p:txBody>
          <a:bodyPr/>
          <a:lstStyle/>
          <a:p>
            <a:r>
              <a:rPr lang="zh-CN" altLang="en-US" dirty="0"/>
              <a:t>状态微分方程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位置、速度、姿态误差通过   误差模型表示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311400" y="1784350"/>
          <a:ext cx="4951413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82296000" imgH="27127200" progId="Equation.DSMT4">
                  <p:embed/>
                </p:oleObj>
              </mc:Choice>
              <mc:Fallback>
                <p:oleObj name="Equation" r:id="rId1" imgW="82296000" imgH="27127200" progId="Equation.DSMT4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1400" y="1784350"/>
                        <a:ext cx="4951413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593835" y="3810562"/>
            <a:ext cx="5498557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既是零偏的白噪声，也是相应速度和失准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角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的连续过程噪声谱密度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，可通过产品手册查询数值大小。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018933" y="3481580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267200" imgH="6400800" progId="Equation.DSMT4">
                  <p:embed/>
                </p:oleObj>
              </mc:Choice>
              <mc:Fallback>
                <p:oleObj name="Equation" r:id="rId3" imgW="4267200" imgH="6400800" progId="Equation.DSMT4">
                  <p:embed/>
                  <p:pic>
                    <p:nvPicPr>
                      <p:cNvPr id="0" name="对象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933" y="3481580"/>
                        <a:ext cx="177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1018932" y="3987336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4267200" imgH="5181600" progId="Equation.DSMT4">
                  <p:embed/>
                </p:oleObj>
              </mc:Choice>
              <mc:Fallback>
                <p:oleObj name="Equation" r:id="rId5" imgW="4267200" imgH="5181600" progId="Equation.DSMT4">
                  <p:embed/>
                  <p:pic>
                    <p:nvPicPr>
                      <p:cNvPr id="0" name="对象 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8932" y="3987336"/>
                        <a:ext cx="177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517490" y="3551987"/>
            <a:ext cx="3502418" cy="1988184"/>
            <a:chOff x="5903353" y="3967658"/>
            <a:chExt cx="2836453" cy="161014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88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03353" y="3967658"/>
              <a:ext cx="2836452" cy="161014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362013" y="4630431"/>
              <a:ext cx="1325609" cy="275469"/>
            </a:xfrm>
            <a:prstGeom prst="rect">
              <a:avLst/>
            </a:prstGeom>
            <a:noFill/>
            <a:ln w="28575">
              <a:solidFill>
                <a:srgbClr val="F57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362014" y="5225461"/>
              <a:ext cx="1377792" cy="275469"/>
            </a:xfrm>
            <a:prstGeom prst="rect">
              <a:avLst/>
            </a:prstGeom>
            <a:noFill/>
            <a:ln w="28575">
              <a:solidFill>
                <a:srgbClr val="F57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509572" y="4768165"/>
                <a:ext cx="4164864" cy="772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C000"/>
                    </a:solidFill>
                  </a:rPr>
                  <a:t>注意单位</a:t>
                </a:r>
                <a:r>
                  <a:rPr lang="zh-CN" altLang="en-US" dirty="0"/>
                  <a:t>，</a:t>
                </a:r>
                <a:r>
                  <a:rPr lang="zh-CN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速度和失准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角</a:t>
                </a:r>
                <a:r>
                  <a:rPr lang="zh-CN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的连续过程噪声谱密度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rad>
                  </m:oMath>
                </a14:m>
                <a:r>
                  <a:rPr lang="zh-CN" altLang="en-US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72" y="4768165"/>
                <a:ext cx="4164864" cy="772006"/>
              </a:xfrm>
              <a:prstGeom prst="rect">
                <a:avLst/>
              </a:prstGeom>
              <a:blipFill rotWithShape="1">
                <a:blip r:embed="rId9"/>
                <a:stretch>
                  <a:fillRect l="-4" t="-76" r="2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/>
          <p:cNvSpPr/>
          <p:nvPr/>
        </p:nvSpPr>
        <p:spPr>
          <a:xfrm>
            <a:off x="5847062" y="4279735"/>
            <a:ext cx="605993" cy="3638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575550" y="2320925"/>
          <a:ext cx="101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0" imgW="24384000" imgH="7924800" progId="Equation.DSMT4">
                  <p:embed/>
                </p:oleObj>
              </mc:Choice>
              <mc:Fallback>
                <p:oleObj name="Equation" r:id="rId10" imgW="24384000" imgH="79248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75550" y="2320925"/>
                        <a:ext cx="1016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69784" y="1400783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2" imgW="3962400" imgH="6400800" progId="Equation.DSMT4">
                  <p:embed/>
                </p:oleObj>
              </mc:Choice>
              <mc:Fallback>
                <p:oleObj name="Equation" r:id="rId12" imgW="3962400" imgH="64008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9784" y="1400783"/>
                        <a:ext cx="1651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松组合算法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6"/>
            <a:ext cx="9739706" cy="2936729"/>
          </a:xfrm>
        </p:spPr>
        <p:txBody>
          <a:bodyPr>
            <a:normAutofit/>
          </a:bodyPr>
          <a:lstStyle/>
          <a:p>
            <a:r>
              <a:rPr lang="zh-CN" altLang="en-US" dirty="0"/>
              <a:t>滤波计算</a:t>
            </a:r>
            <a:r>
              <a:rPr lang="en-US" altLang="zh-CN" dirty="0"/>
              <a:t>-</a:t>
            </a:r>
            <a:r>
              <a:rPr lang="zh-CN" altLang="en-US" dirty="0"/>
              <a:t>状态更新</a:t>
            </a:r>
            <a:endParaRPr lang="en-US" altLang="zh-CN" dirty="0"/>
          </a:p>
          <a:p>
            <a:pPr lvl="1"/>
            <a:r>
              <a:rPr lang="zh-CN" altLang="en-US" sz="1800" dirty="0"/>
              <a:t>状态微分方程是连续的，需要进行离散化。</a:t>
            </a:r>
            <a:endParaRPr lang="en-US" altLang="zh-CN" sz="18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00685" lvl="1" indent="0">
              <a:buNone/>
            </a:pPr>
            <a:endParaRPr lang="en-US" altLang="zh-CN" dirty="0"/>
          </a:p>
          <a:p>
            <a:pPr marL="400685" lvl="1" indent="0">
              <a:buNone/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cs typeface="Times New Roman" panose="02020603050405020304" pitchFamily="18" charset="0"/>
            </a:endParaRPr>
          </a:p>
          <a:p>
            <a:pPr marL="400685" lvl="1" indent="0">
              <a:buNone/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cs typeface="Times New Roman" panose="02020603050405020304" pitchFamily="18" charset="0"/>
            </a:endParaRPr>
          </a:p>
          <a:p>
            <a:pPr marL="400685" lvl="1" indent="0">
              <a:buNone/>
            </a:pPr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marL="400685" lvl="1" indent="0">
              <a:buNone/>
            </a:pP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62040" y="1836858"/>
          <a:ext cx="1193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8651200" imgH="6705600" progId="Equation.DSMT4">
                  <p:embed/>
                </p:oleObj>
              </mc:Choice>
              <mc:Fallback>
                <p:oleObj name="Equation" r:id="rId1" imgW="28651200" imgH="67056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2040" y="1836858"/>
                        <a:ext cx="1193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062040" y="2182706"/>
            <a:ext cx="5247731" cy="369332"/>
            <a:chOff x="379235" y="2230461"/>
            <a:chExt cx="5247731" cy="369332"/>
          </a:xfrm>
        </p:grpSpPr>
        <p:sp>
          <p:nvSpPr>
            <p:cNvPr id="17" name="文本框 16"/>
            <p:cNvSpPr txBox="1"/>
            <p:nvPr/>
          </p:nvSpPr>
          <p:spPr>
            <a:xfrm>
              <a:off x="546652" y="2230461"/>
              <a:ext cx="5080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为连续过程噪声，其谱密度矩阵为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379235" y="2335895"/>
            <a:ext cx="2159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5181600" imgH="4267200" progId="Equation.DSMT4">
                    <p:embed/>
                  </p:oleObj>
                </mc:Choice>
                <mc:Fallback>
                  <p:oleObj name="Equation" r:id="rId3" imgW="5181600" imgH="4267200" progId="Equation.DSMT4">
                    <p:embed/>
                    <p:pic>
                      <p:nvPicPr>
                        <p:cNvPr id="0" name="对象 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9235" y="2335895"/>
                          <a:ext cx="2159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4132680" y="2263113"/>
            <a:ext cx="2159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5" imgW="5181600" imgH="7010400" progId="Equation.DSMT4">
                    <p:embed/>
                  </p:oleObj>
                </mc:Choice>
                <mc:Fallback>
                  <p:oleObj name="Equation" r:id="rId5" imgW="5181600" imgH="7010400" progId="Equation.DSMT4">
                    <p:embed/>
                    <p:pic>
                      <p:nvPicPr>
                        <p:cNvPr id="0" name="对象 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32680" y="2263113"/>
                          <a:ext cx="2159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箭头: 下 23"/>
          <p:cNvSpPr/>
          <p:nvPr/>
        </p:nvSpPr>
        <p:spPr>
          <a:xfrm>
            <a:off x="2778509" y="2619876"/>
            <a:ext cx="319765" cy="6806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123120" y="2614760"/>
            <a:ext cx="1827625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求解状态转移矩阵、状态噪声方差阵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63713" y="3616325"/>
          <a:ext cx="2717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7" imgW="65227200" imgH="19202400" progId="Equation.DSMT4">
                  <p:embed/>
                </p:oleObj>
              </mc:Choice>
              <mc:Fallback>
                <p:oleObj name="Equation" r:id="rId7" imgW="65227200" imgH="19202400" progId="Equation.DSMT4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3616325"/>
                        <a:ext cx="27178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箭头: 下 25"/>
          <p:cNvSpPr/>
          <p:nvPr/>
        </p:nvSpPr>
        <p:spPr>
          <a:xfrm rot="16200000">
            <a:off x="5073206" y="3772067"/>
            <a:ext cx="319765" cy="7383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780143" y="3541278"/>
            <a:ext cx="8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离散解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656263" y="3779838"/>
          <a:ext cx="2501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9" imgW="60045600" imgH="17373600" progId="Equation.DSMT4">
                  <p:embed/>
                </p:oleObj>
              </mc:Choice>
              <mc:Fallback>
                <p:oleObj name="Equation" r:id="rId9" imgW="60045600" imgH="173736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6263" y="3779838"/>
                        <a:ext cx="25019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99189" y="4621496"/>
            <a:ext cx="7077131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采用闭环修正，滤波初始值      为</a:t>
            </a:r>
            <a:r>
              <a:rPr lang="en-US" altLang="zh-CN" dirty="0"/>
              <a:t>0</a:t>
            </a:r>
            <a:r>
              <a:rPr lang="zh-CN" altLang="en-US" dirty="0"/>
              <a:t>，最终滤波预报结果也为</a:t>
            </a:r>
            <a:r>
              <a:rPr lang="en-US" altLang="zh-CN" dirty="0"/>
              <a:t>0</a:t>
            </a:r>
            <a:r>
              <a:rPr lang="zh-CN" altLang="en-US" dirty="0"/>
              <a:t>，因此状态更新仅需要更新预报方差。</a:t>
            </a:r>
            <a:endParaRPr lang="en-US" altLang="zh-CN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732132" y="4768939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1" imgW="7315200" imgH="7010400" progId="Equation.DSMT4">
                  <p:embed/>
                </p:oleObj>
              </mc:Choice>
              <mc:Fallback>
                <p:oleObj name="Equation" r:id="rId11" imgW="7315200" imgH="7010400" progId="Equation.DSMT4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2132" y="4768939"/>
                        <a:ext cx="304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105150" y="1714500"/>
            <a:ext cx="565150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u="sng" dirty="0"/>
              <a:t>基础函数</a:t>
            </a:r>
            <a:endParaRPr lang="en-US" altLang="zh-CN" sz="3200" u="sng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机械编排算法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松组合算法框架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松组合算法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6"/>
            <a:ext cx="9739706" cy="490768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cs typeface="Times New Roman" panose="02020603050405020304" pitchFamily="18" charset="0"/>
              </a:rPr>
              <a:t>观测方程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effectLst/>
                <a:cs typeface="Times New Roman" panose="02020603050405020304" pitchFamily="18" charset="0"/>
              </a:rPr>
              <a:t>松组合位置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观测模型</a:t>
            </a:r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marL="400685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685" lvl="1" indent="0">
              <a:buNone/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cs typeface="Times New Roman" panose="02020603050405020304" pitchFamily="18" charset="0"/>
            </a:endParaRPr>
          </a:p>
          <a:p>
            <a:pPr marL="400685" lvl="1" indent="0">
              <a:buNone/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cs typeface="Times New Roman" panose="02020603050405020304" pitchFamily="18" charset="0"/>
              </a:rPr>
              <a:t>测量噪声的方差为</a:t>
            </a:r>
            <a:r>
              <a:rPr lang="en-US" altLang="zh-CN" sz="1800" dirty="0">
                <a:cs typeface="Times New Roman" panose="02020603050405020304" pitchFamily="18" charset="0"/>
              </a:rPr>
              <a:t>RTK</a:t>
            </a:r>
            <a:r>
              <a:rPr lang="zh-CN" altLang="en-US" sz="1800" dirty="0">
                <a:cs typeface="Times New Roman" panose="02020603050405020304" pitchFamily="18" charset="0"/>
              </a:rPr>
              <a:t>定位得到的</a:t>
            </a:r>
            <a:r>
              <a:rPr lang="en-US" altLang="zh-CN" sz="1800" dirty="0">
                <a:cs typeface="Times New Roman" panose="02020603050405020304" pitchFamily="18" charset="0"/>
              </a:rPr>
              <a:t>XYZ</a:t>
            </a:r>
            <a:r>
              <a:rPr lang="zh-CN" altLang="en-US" sz="1800" dirty="0">
                <a:cs typeface="Times New Roman" panose="02020603050405020304" pitchFamily="18" charset="0"/>
              </a:rPr>
              <a:t>协方差阵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marL="400685" lvl="1" indent="0">
              <a:buNone/>
            </a:pP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457321" y="2692400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0421600" imgH="7924800" progId="Equation.DSMT4">
                  <p:embed/>
                </p:oleObj>
              </mc:Choice>
              <mc:Fallback>
                <p:oleObj name="Equation" r:id="rId1" imgW="20421600" imgH="7924800" progId="Equation.DSMT4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57321" y="2692400"/>
                        <a:ext cx="850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84250" y="1987550"/>
          <a:ext cx="50292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20700800" imgH="41757600" progId="Equation.DSMT4">
                  <p:embed/>
                </p:oleObj>
              </mc:Choice>
              <mc:Fallback>
                <p:oleObj name="Equation" r:id="rId3" imgW="120700800" imgH="41757600" progId="Equation.DSMT4">
                  <p:embed/>
                  <p:pic>
                    <p:nvPicPr>
                      <p:cNvPr id="0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1987550"/>
                        <a:ext cx="5029200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松组合算法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6"/>
            <a:ext cx="9739706" cy="431356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闭环修正</a:t>
            </a:r>
            <a:endParaRPr lang="en-US" altLang="zh-CN" dirty="0"/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位置、速度、姿态修正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685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零偏修正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/>
          </a:p>
          <a:p>
            <a:pPr lvl="1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/>
          </a:p>
          <a:p>
            <a:pPr lvl="1"/>
            <a:r>
              <a:rPr lang="zh-CN" altLang="zh-CN" sz="1800" dirty="0">
                <a:effectLst/>
                <a:cs typeface="Times New Roman" panose="02020603050405020304" pitchFamily="18" charset="0"/>
              </a:rPr>
              <a:t>所有误差状态置零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400685" lvl="1" indent="0">
              <a:buNone/>
            </a:pPr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944938" y="1701800"/>
          <a:ext cx="1676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40233600" imgH="27736800" progId="Equation.DSMT4">
                  <p:embed/>
                </p:oleObj>
              </mc:Choice>
              <mc:Fallback>
                <p:oleObj name="Equation" r:id="rId1" imgW="40233600" imgH="277368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4938" y="1701800"/>
                        <a:ext cx="16764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05188" y="3355524"/>
          <a:ext cx="2755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3" imgW="66141600" imgH="19812000" progId="Equation.DSMT4">
                  <p:embed/>
                </p:oleObj>
              </mc:Choice>
              <mc:Fallback>
                <p:oleObj name="Equation" r:id="rId3" imgW="66141600" imgH="198120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5188" y="3355524"/>
                        <a:ext cx="27559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344988" y="5046663"/>
          <a:ext cx="87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5" imgW="21031200" imgH="7010400" progId="Equation.DSMT4">
                  <p:embed/>
                </p:oleObj>
              </mc:Choice>
              <mc:Fallback>
                <p:oleObj name="Equation" r:id="rId5" imgW="21031200" imgH="70104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4988" y="5046663"/>
                        <a:ext cx="876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松组合算法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6"/>
            <a:ext cx="8771453" cy="3189719"/>
          </a:xfrm>
        </p:spPr>
        <p:txBody>
          <a:bodyPr/>
          <a:lstStyle/>
          <a:p>
            <a:r>
              <a:rPr lang="zh-CN" altLang="en-US" dirty="0"/>
              <a:t>时间同步</a:t>
            </a:r>
            <a:endParaRPr lang="en-US" altLang="zh-CN" dirty="0"/>
          </a:p>
          <a:p>
            <a:pPr lvl="1"/>
            <a:r>
              <a:rPr lang="en-US" altLang="zh-CN" sz="1800" dirty="0">
                <a:effectLst/>
              </a:rPr>
              <a:t>SINS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</a:rPr>
              <a:t>GNSS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数据输出频率及解算的参考点不同，导致两者时空不同步</a:t>
            </a:r>
            <a:r>
              <a:rPr lang="zh-CN" altLang="en-US" sz="1800" dirty="0">
                <a:effectLst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effectLst/>
                <a:cs typeface="Times New Roman" panose="02020603050405020304" pitchFamily="18" charset="0"/>
              </a:rPr>
              <a:t>通过对惯导</a:t>
            </a:r>
            <a:r>
              <a:rPr lang="zh-CN" altLang="zh-CN" sz="1800" dirty="0">
                <a:solidFill>
                  <a:srgbClr val="F57365"/>
                </a:solidFill>
                <a:effectLst/>
                <a:cs typeface="Times New Roman" panose="02020603050405020304" pitchFamily="18" charset="0"/>
              </a:rPr>
              <a:t>原始观测值</a:t>
            </a:r>
            <a:r>
              <a:rPr lang="zh-CN" altLang="en-US" sz="1800" dirty="0">
                <a:effectLst/>
                <a:cs typeface="Times New Roman" panose="02020603050405020304" pitchFamily="18" charset="0"/>
              </a:rPr>
              <a:t>进行内插实现时间同步。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6797104" y="3446112"/>
            <a:ext cx="0" cy="77372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398573" y="3446114"/>
            <a:ext cx="0" cy="77372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</p:cNvCxnSpPr>
          <p:nvPr/>
        </p:nvCxnSpPr>
        <p:spPr>
          <a:xfrm>
            <a:off x="3050196" y="2723990"/>
            <a:ext cx="1348376" cy="7221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3993580" y="4331025"/>
                <a:ext cx="811597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𝑆𝐼𝑁𝑆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80" y="4331025"/>
                <a:ext cx="811597" cy="462884"/>
              </a:xfrm>
              <a:prstGeom prst="rect">
                <a:avLst/>
              </a:prstGeom>
              <a:blipFill rotWithShape="1">
                <a:blip r:embed="rId1"/>
                <a:stretch>
                  <a:fillRect l="-8" t="-70" r="16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6461391" y="4369802"/>
                <a:ext cx="811597" cy="47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𝑆𝐼𝑁𝑆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391" y="4369802"/>
                <a:ext cx="811597" cy="472565"/>
              </a:xfrm>
              <a:prstGeom prst="rect">
                <a:avLst/>
              </a:prstGeom>
              <a:blipFill rotWithShape="1">
                <a:blip r:embed="rId2"/>
                <a:stretch>
                  <a:fillRect l="-33" t="-78" r="41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1585262" y="2354658"/>
            <a:ext cx="4570505" cy="2407188"/>
            <a:chOff x="1593434" y="2404803"/>
            <a:chExt cx="4570505" cy="240718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597839" y="3446114"/>
              <a:ext cx="0" cy="773723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857266" y="2404803"/>
              <a:ext cx="130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  <a:latin typeface="+mn-ea"/>
                </a:rPr>
                <a:t>GNSS</a:t>
              </a:r>
              <a:r>
                <a:rPr lang="zh-CN" altLang="en-US" dirty="0">
                  <a:solidFill>
                    <a:srgbClr val="92D050"/>
                  </a:solidFill>
                  <a:latin typeface="+mn-ea"/>
                </a:rPr>
                <a:t>数据</a:t>
              </a:r>
              <a:endParaRPr lang="zh-CN" altLang="en-US" dirty="0">
                <a:solidFill>
                  <a:srgbClr val="92D050"/>
                </a:solidFill>
                <a:latin typeface="+mn-ea"/>
              </a:endParaRPr>
            </a:p>
          </p:txBody>
        </p:sp>
        <p:cxnSp>
          <p:nvCxnSpPr>
            <p:cNvPr id="51" name="直接箭头连接符 50"/>
            <p:cNvCxnSpPr>
              <a:stCxn id="49" idx="2"/>
            </p:cNvCxnSpPr>
            <p:nvPr/>
          </p:nvCxnSpPr>
          <p:spPr>
            <a:xfrm>
              <a:off x="5510603" y="2774135"/>
              <a:ext cx="87236" cy="65527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000041" y="3446114"/>
              <a:ext cx="0" cy="773723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405031" y="2404803"/>
              <a:ext cx="130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84CBC3"/>
                  </a:solidFill>
                  <a:latin typeface="+mn-ea"/>
                </a:rPr>
                <a:t>SINS</a:t>
              </a:r>
              <a:r>
                <a:rPr lang="zh-CN" altLang="en-US" dirty="0">
                  <a:solidFill>
                    <a:srgbClr val="84CBC3"/>
                  </a:solidFill>
                  <a:latin typeface="+mn-ea"/>
                </a:rPr>
                <a:t>数据</a:t>
              </a:r>
              <a:endParaRPr lang="zh-CN" altLang="en-US" dirty="0">
                <a:solidFill>
                  <a:srgbClr val="84CBC3"/>
                </a:solidFill>
                <a:latin typeface="+mn-ea"/>
              </a:endParaRPr>
            </a:p>
          </p:txBody>
        </p:sp>
        <p:cxnSp>
          <p:nvCxnSpPr>
            <p:cNvPr id="41" name="直接箭头连接符 40"/>
            <p:cNvCxnSpPr>
              <a:stCxn id="37" idx="2"/>
            </p:cNvCxnSpPr>
            <p:nvPr/>
          </p:nvCxnSpPr>
          <p:spPr>
            <a:xfrm flipH="1">
              <a:off x="2000042" y="2774135"/>
              <a:ext cx="1058326" cy="67197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593434" y="4304511"/>
                  <a:ext cx="811597" cy="472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𝑆𝐼𝑁𝑆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434" y="4304511"/>
                  <a:ext cx="811597" cy="4725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5192040" y="4331025"/>
                  <a:ext cx="811597" cy="480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𝐺𝑁𝑆𝑆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040" y="4331025"/>
                  <a:ext cx="811597" cy="480966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1027156" y="3782809"/>
            <a:ext cx="8853461" cy="999182"/>
            <a:chOff x="1644840" y="3782047"/>
            <a:chExt cx="8853461" cy="999182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1644840" y="3782047"/>
              <a:ext cx="8674495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9929360" y="3857899"/>
                  <a:ext cx="56894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5400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360" y="3857899"/>
                  <a:ext cx="568941" cy="92333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箭头: 右 61"/>
          <p:cNvSpPr/>
          <p:nvPr/>
        </p:nvSpPr>
        <p:spPr>
          <a:xfrm>
            <a:off x="1658600" y="3690067"/>
            <a:ext cx="323865" cy="168594"/>
          </a:xfrm>
          <a:prstGeom prst="rightArrow">
            <a:avLst>
              <a:gd name="adj1" fmla="val 50000"/>
              <a:gd name="adj2" fmla="val 5835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/>
          <p:cNvSpPr/>
          <p:nvPr/>
        </p:nvSpPr>
        <p:spPr>
          <a:xfrm>
            <a:off x="5256398" y="3690067"/>
            <a:ext cx="323865" cy="168594"/>
          </a:xfrm>
          <a:prstGeom prst="rightArrow">
            <a:avLst>
              <a:gd name="adj1" fmla="val 50000"/>
              <a:gd name="adj2" fmla="val 58353"/>
            </a:avLst>
          </a:prstGeom>
          <a:solidFill>
            <a:srgbClr val="F57365"/>
          </a:solidFill>
          <a:ln>
            <a:solidFill>
              <a:srgbClr val="F5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101495" y="1950512"/>
            <a:ext cx="2773481" cy="1206517"/>
            <a:chOff x="7101495" y="1950512"/>
            <a:chExt cx="2773481" cy="1206517"/>
          </a:xfrm>
        </p:grpSpPr>
        <p:sp>
          <p:nvSpPr>
            <p:cNvPr id="66" name="矩形 65"/>
            <p:cNvSpPr/>
            <p:nvPr/>
          </p:nvSpPr>
          <p:spPr>
            <a:xfrm>
              <a:off x="7101495" y="1950512"/>
              <a:ext cx="2773481" cy="12065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7227536" y="2065680"/>
              <a:ext cx="2521398" cy="976181"/>
              <a:chOff x="7392276" y="2031244"/>
              <a:chExt cx="2521398" cy="976181"/>
            </a:xfrm>
          </p:grpSpPr>
          <p:sp>
            <p:nvSpPr>
              <p:cNvPr id="64" name="箭头: 右 63"/>
              <p:cNvSpPr/>
              <p:nvPr/>
            </p:nvSpPr>
            <p:spPr>
              <a:xfrm>
                <a:off x="7392277" y="2131907"/>
                <a:ext cx="323865" cy="168594"/>
              </a:xfrm>
              <a:prstGeom prst="rightArrow">
                <a:avLst>
                  <a:gd name="adj1" fmla="val 50000"/>
                  <a:gd name="adj2" fmla="val 58353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箭头: 右 64"/>
              <p:cNvSpPr/>
              <p:nvPr/>
            </p:nvSpPr>
            <p:spPr>
              <a:xfrm>
                <a:off x="7392276" y="2756808"/>
                <a:ext cx="323865" cy="168594"/>
              </a:xfrm>
              <a:prstGeom prst="rightArrow">
                <a:avLst>
                  <a:gd name="adj1" fmla="val 50000"/>
                  <a:gd name="adj2" fmla="val 58353"/>
                </a:avLst>
              </a:prstGeom>
              <a:solidFill>
                <a:srgbClr val="F57365"/>
              </a:solidFill>
              <a:ln>
                <a:solidFill>
                  <a:srgbClr val="F57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7868162" y="2031244"/>
                <a:ext cx="2045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SINS</a:t>
                </a:r>
                <a:r>
                  <a:rPr lang="zh-CN" altLang="en-US" sz="1600" dirty="0"/>
                  <a:t>数据当前时间</a:t>
                </a:r>
                <a:endParaRPr lang="zh-CN" altLang="en-US" sz="1600" dirty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7820879" y="2668871"/>
                <a:ext cx="2045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GNSS</a:t>
                </a:r>
                <a:r>
                  <a:rPr lang="zh-CN" altLang="en-US" sz="1600" dirty="0"/>
                  <a:t>数据当前时间</a:t>
                </a:r>
                <a:endParaRPr lang="zh-CN" altLang="en-US" sz="1600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-5334992" y="1040403"/>
                <a:ext cx="5263994" cy="38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en-US" altLang="zh-CN" dirty="0"/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进行机械编排，滤波仅进行状态预报</a:t>
                </a:r>
                <a:endParaRPr lang="zh-CN" altLang="en-US" dirty="0"/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34992" y="1040403"/>
                <a:ext cx="5263994" cy="383823"/>
              </a:xfrm>
              <a:prstGeom prst="rect">
                <a:avLst/>
              </a:prstGeom>
              <a:blipFill rotWithShape="1">
                <a:blip r:embed="rId6"/>
                <a:stretch>
                  <a:fillRect l="7" t="-71" r="-10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-3751186" y="1952505"/>
                <a:ext cx="3572840" cy="38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读取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zh-CN" altLang="en-US" dirty="0"/>
                  <a:t>历元的</a:t>
                </a:r>
                <a:r>
                  <a:rPr lang="en-US" altLang="zh-CN" dirty="0"/>
                  <a:t>SINS</a:t>
                </a:r>
                <a:r>
                  <a:rPr lang="zh-CN" altLang="en-US" dirty="0"/>
                  <a:t>观测数据</a:t>
                </a:r>
                <a:endParaRPr lang="zh-CN" altLang="en-US" dirty="0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1186" y="1952505"/>
                <a:ext cx="3572840" cy="383823"/>
              </a:xfrm>
              <a:prstGeom prst="rect">
                <a:avLst/>
              </a:prstGeom>
              <a:blipFill rotWithShape="1">
                <a:blip r:embed="rId7"/>
                <a:stretch>
                  <a:fillRect l="7" t="-134" r="-15" b="-9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-5427778" y="2799147"/>
                <a:ext cx="5263994" cy="38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en-US" altLang="zh-CN" dirty="0"/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进行机械编排，滤波仅进行状态预报</a:t>
                </a:r>
                <a:endParaRPr lang="zh-CN" altLang="en-US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7778" y="2799147"/>
                <a:ext cx="5263994" cy="383823"/>
              </a:xfrm>
              <a:prstGeom prst="rect">
                <a:avLst/>
              </a:prstGeom>
              <a:blipFill rotWithShape="1">
                <a:blip r:embed="rId8"/>
                <a:stretch>
                  <a:fillRect l="8" t="-17" r="-11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-3247040" y="3546932"/>
                <a:ext cx="3166558" cy="38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读取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zh-CN" altLang="en-US" dirty="0"/>
                  <a:t>历元的</a:t>
                </a:r>
                <a:r>
                  <a:rPr lang="en-US" altLang="zh-CN" dirty="0"/>
                  <a:t>SINS</a:t>
                </a:r>
                <a:r>
                  <a:rPr lang="zh-CN" altLang="en-US" dirty="0"/>
                  <a:t>观测数据</a:t>
                </a:r>
                <a:endParaRPr lang="zh-CN" altLang="en-US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7040" y="3546932"/>
                <a:ext cx="3166558" cy="383823"/>
              </a:xfrm>
              <a:prstGeom prst="rect">
                <a:avLst/>
              </a:prstGeom>
              <a:blipFill rotWithShape="1">
                <a:blip r:embed="rId9"/>
                <a:stretch>
                  <a:fillRect l="9" t="-119" r="-15" b="-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-4135416" y="4144458"/>
                <a:ext cx="5263994" cy="38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en-US" altLang="zh-CN" dirty="0"/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需要进行测量更新</a:t>
                </a:r>
                <a:endParaRPr lang="zh-CN" altLang="en-US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35416" y="4144458"/>
                <a:ext cx="5263994" cy="383823"/>
              </a:xfrm>
              <a:prstGeom prst="rect">
                <a:avLst/>
              </a:prstGeom>
              <a:blipFill rotWithShape="1">
                <a:blip r:embed="rId10"/>
                <a:stretch>
                  <a:fillRect l="6" t="-117" r="3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-4966125" y="4761846"/>
                <a:ext cx="4895127" cy="383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时段分为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</m:oMath>
                </a14:m>
                <a:r>
                  <a:rPr lang="en-US" altLang="zh-CN" dirty="0"/>
                  <a:t>],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en-US" altLang="zh-CN" dirty="0"/>
                  <a:t>]</a:t>
                </a:r>
                <a:endParaRPr lang="zh-CN" altLang="en-US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66125" y="4761846"/>
                <a:ext cx="4895127" cy="383823"/>
              </a:xfrm>
              <a:prstGeom prst="rect">
                <a:avLst/>
              </a:prstGeom>
              <a:blipFill rotWithShape="1">
                <a:blip r:embed="rId11"/>
                <a:stretch>
                  <a:fillRect l="9" t="-160" r="-10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-7104128" y="5177461"/>
                <a:ext cx="7104128" cy="383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的惯导增量进行机械编排，与</a:t>
                </a:r>
                <a:r>
                  <a:rPr lang="en-US" altLang="zh-CN" dirty="0"/>
                  <a:t>GNSS</a:t>
                </a:r>
                <a:r>
                  <a:rPr lang="zh-CN" altLang="en-US" dirty="0"/>
                  <a:t>结果进行测量更新</a:t>
                </a:r>
                <a:endParaRPr lang="en-US" altLang="zh-CN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04128" y="5177461"/>
                <a:ext cx="7104128" cy="383823"/>
              </a:xfrm>
              <a:prstGeom prst="rect">
                <a:avLst/>
              </a:prstGeom>
              <a:blipFill rotWithShape="1">
                <a:blip r:embed="rId12"/>
                <a:stretch>
                  <a:fillRect l="5" t="-80" b="-9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-5500069" y="6207376"/>
                <a:ext cx="5500069" cy="383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进行机械编排，滤波仅进行状态预报</a:t>
                </a:r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0069" y="6207376"/>
                <a:ext cx="5500069" cy="383823"/>
              </a:xfrm>
              <a:prstGeom prst="rect">
                <a:avLst/>
              </a:prstGeom>
              <a:blipFill rotWithShape="1">
                <a:blip r:embed="rId13"/>
                <a:stretch>
                  <a:fillRect l="6" t="-65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/>
          <p:cNvCxnSpPr/>
          <p:nvPr/>
        </p:nvCxnSpPr>
        <p:spPr>
          <a:xfrm>
            <a:off x="4398572" y="4113865"/>
            <a:ext cx="11816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5596847" y="4113865"/>
            <a:ext cx="11816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390400" y="4113865"/>
            <a:ext cx="1181691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8467455" y="3446112"/>
            <a:ext cx="0" cy="77372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8052005" y="4259984"/>
                <a:ext cx="811597" cy="48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𝐺𝑁𝑆𝑆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05" y="4259984"/>
                <a:ext cx="811597" cy="480966"/>
              </a:xfrm>
              <a:prstGeom prst="rect">
                <a:avLst/>
              </a:prstGeom>
              <a:blipFill rotWithShape="1">
                <a:blip r:embed="rId14"/>
                <a:stretch>
                  <a:fillRect l="-25" t="-84" r="3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-5338536" y="5602301"/>
                <a:ext cx="2928490" cy="383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读取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GNSS</a:t>
                </a:r>
                <a:r>
                  <a:rPr lang="zh-CN" altLang="en-US" dirty="0"/>
                  <a:t>解算结果</a:t>
                </a:r>
                <a:endParaRPr lang="zh-CN" altLang="en-US" dirty="0"/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38536" y="5602301"/>
                <a:ext cx="2928490" cy="383823"/>
              </a:xfrm>
              <a:prstGeom prst="rect">
                <a:avLst/>
              </a:prstGeom>
              <a:blipFill rotWithShape="1">
                <a:blip r:embed="rId15"/>
                <a:stretch>
                  <a:fillRect l="3" t="-86" r="-8" b="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1 0.71277 L 0.37406 0.71277 C 0.53734 0.71277 0.7389 0.71027 0.7389 0.70833 L 0.7389 0.70444 " pathEditMode="relative" rAng="0" ptsTypes="AAAA">
                                      <p:cBhvr>
                                        <p:cTn id="30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84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5575 L 0.67141 0.53972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62" y="-88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24062 0.0013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13 0.405 L 0.75329 0.405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62 0.00139 L 0.47375 0.0013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0.28111 L 0.61938 0.27055 " pathEditMode="relative" rAng="0" ptsTypes="AA">
                                      <p:cBhvr>
                                        <p:cTn id="73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69" y="-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37 0.17945 L 0.60703 0.16972 " pathEditMode="relative" rAng="0" ptsTypes="AA">
                                      <p:cBhvr>
                                        <p:cTn id="79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62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8 0.06166 L 0.71453 0.05805 " pathEditMode="relative" rAng="0" ptsTypes="AA">
                                      <p:cBhvr>
                                        <p:cTn id="83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91" y="-19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8225 -0.01111 " pathEditMode="relative" rAng="0" ptsTypes="AA">
                                      <p:cBhvr>
                                        <p:cTn id="101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25" y="-55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8 -0.07306 L 0.85422 -0.08556 " pathEditMode="relative" rAng="0" ptsTypes="AA">
                                      <p:cBhvr>
                                        <p:cTn id="114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75" y="-63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28438 0.0016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83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11625 -2.22222E-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2 -0.18166 L 0.73532 -0.195 " pathEditMode="relative" rAng="0" ptsTypes="AA">
                                      <p:cBhvr>
                                        <p:cTn id="132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9" y="-667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2" grpId="0" animBg="1"/>
      <p:bldP spid="62" grpId="1" animBg="1"/>
      <p:bldP spid="62" grpId="2" animBg="1"/>
      <p:bldP spid="63" grpId="0" animBg="1"/>
      <p:bldP spid="63" grpId="1" animBg="1"/>
      <p:bldP spid="70" grpId="0"/>
      <p:bldP spid="70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7" grpId="0"/>
      <p:bldP spid="77" grpId="1"/>
      <p:bldP spid="79" grpId="0"/>
      <p:bldP spid="79" grpId="1"/>
      <p:bldP spid="81" grpId="0"/>
      <p:bldP spid="105" grpId="0"/>
      <p:bldP spid="106" grpId="0"/>
      <p:bldP spid="10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松组合算法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惯导内插</a:t>
            </a:r>
            <a:endParaRPr lang="en-US" altLang="zh-CN" dirty="0"/>
          </a:p>
          <a:p>
            <a:pPr lvl="1"/>
            <a:r>
              <a:rPr lang="zh-CN" altLang="en-US" sz="1800" dirty="0"/>
              <a:t>假设惯导采样间隔内的加速度和角速度是常量。</a:t>
            </a:r>
            <a:endParaRPr lang="en-US" altLang="zh-CN" sz="1800" dirty="0"/>
          </a:p>
          <a:p>
            <a:pPr lvl="1"/>
            <a:r>
              <a:rPr lang="zh-CN" altLang="en-US" sz="1800" dirty="0"/>
              <a:t>在惯导采样间隔内角度增量和速度增量与时间存在线性关系。</a:t>
            </a:r>
            <a:endParaRPr lang="en-US" altLang="zh-CN" sz="1800" dirty="0"/>
          </a:p>
          <a:p>
            <a:pPr marL="400685" lvl="1" indent="0">
              <a:buNone/>
            </a:pPr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542449" y="3141698"/>
            <a:ext cx="379960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171238" y="3172311"/>
                <a:ext cx="2492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238" y="3172311"/>
                <a:ext cx="249208" cy="923330"/>
              </a:xfrm>
              <a:prstGeom prst="rect">
                <a:avLst/>
              </a:prstGeom>
              <a:blipFill rotWithShape="1">
                <a:blip r:embed="rId1"/>
                <a:stretch>
                  <a:fillRect l="-228" t="-53" r="-45012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8810202" y="2754837"/>
            <a:ext cx="0" cy="77372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11671" y="2754837"/>
            <a:ext cx="0" cy="77372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006679" y="3507156"/>
                <a:ext cx="811597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𝑆𝐼𝑁𝑆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679" y="3507156"/>
                <a:ext cx="811597" cy="462884"/>
              </a:xfrm>
              <a:prstGeom prst="rect">
                <a:avLst/>
              </a:prstGeom>
              <a:blipFill rotWithShape="1">
                <a:blip r:embed="rId2"/>
                <a:stretch>
                  <a:fillRect l="-26" t="-11" r="3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432371" y="3560322"/>
                <a:ext cx="811597" cy="47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𝑆𝐼𝑁𝑆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71" y="3560322"/>
                <a:ext cx="811597" cy="472565"/>
              </a:xfrm>
              <a:prstGeom prst="rect">
                <a:avLst/>
              </a:prstGeom>
              <a:blipFill rotWithShape="1">
                <a:blip r:embed="rId3"/>
                <a:stretch>
                  <a:fillRect l="-25" t="-108" r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>
          <a:xfrm>
            <a:off x="7602765" y="2754837"/>
            <a:ext cx="0" cy="77372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7196966" y="2246838"/>
                <a:ext cx="811597" cy="48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𝐺𝑁𝑆𝑆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966" y="2246838"/>
                <a:ext cx="811597" cy="480966"/>
              </a:xfrm>
              <a:prstGeom prst="rect">
                <a:avLst/>
              </a:prstGeom>
              <a:blipFill rotWithShape="1">
                <a:blip r:embed="rId4"/>
                <a:stretch>
                  <a:fillRect l="-63" t="-43" r="71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8132464" y="1766036"/>
            <a:ext cx="1495645" cy="773722"/>
            <a:chOff x="8197074" y="1876723"/>
            <a:chExt cx="1495645" cy="773722"/>
          </a:xfrm>
        </p:grpSpPr>
        <p:sp>
          <p:nvSpPr>
            <p:cNvPr id="22" name="矩形 21"/>
            <p:cNvSpPr/>
            <p:nvPr/>
          </p:nvSpPr>
          <p:spPr>
            <a:xfrm>
              <a:off x="8197074" y="1876723"/>
              <a:ext cx="1495645" cy="7737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8197074" y="1940419"/>
                  <a:ext cx="14956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角度增量 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altLang="zh-CN" b="1" dirty="0"/>
                </a:p>
                <a:p>
                  <a:r>
                    <a:rPr lang="zh-CN" altLang="en-US" dirty="0"/>
                    <a:t>速度增量 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7074" y="1940419"/>
                  <a:ext cx="1495644" cy="64633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47247" y="2630677"/>
                <a:ext cx="3308065" cy="81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如何求解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的角度增量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𝒖𝒑𝒕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速度增量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𝒖𝒑𝒕</m:t>
                        </m:r>
                      </m:sub>
                    </m:sSub>
                  </m:oMath>
                </a14:m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47" y="2630677"/>
                <a:ext cx="3308065" cy="815223"/>
              </a:xfrm>
              <a:prstGeom prst="rect">
                <a:avLst/>
              </a:prstGeom>
              <a:blipFill rotWithShape="1">
                <a:blip r:embed="rId6"/>
                <a:stretch>
                  <a:fillRect l="-6" t="-62" r="16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箭头: 下 34"/>
          <p:cNvSpPr/>
          <p:nvPr/>
        </p:nvSpPr>
        <p:spPr>
          <a:xfrm>
            <a:off x="2125723" y="3522237"/>
            <a:ext cx="319765" cy="51058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789564" y="4118645"/>
                <a:ext cx="2672317" cy="142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𝒖𝒑𝒕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𝐺𝑁𝑆𝑆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𝒖𝒑𝒕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𝐺𝑁𝑆𝑆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4" y="4118645"/>
                <a:ext cx="2672317" cy="1421479"/>
              </a:xfrm>
              <a:prstGeom prst="rect">
                <a:avLst/>
              </a:prstGeom>
              <a:blipFill rotWithShape="1">
                <a:blip r:embed="rId7"/>
                <a:stretch>
                  <a:fillRect l="-10" t="-2" r="-13027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头: 下 37"/>
          <p:cNvSpPr/>
          <p:nvPr/>
        </p:nvSpPr>
        <p:spPr>
          <a:xfrm rot="16200000">
            <a:off x="4339161" y="4589884"/>
            <a:ext cx="319765" cy="51058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201158" y="4130046"/>
                <a:ext cx="2793599" cy="145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𝒖𝒑𝒕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𝐺𝑁𝑆𝑆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𝒖𝒑𝒕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𝐺𝑁𝑆𝑆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𝑆𝐼𝑁𝑆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58" y="4130046"/>
                <a:ext cx="2793599" cy="1455591"/>
              </a:xfrm>
              <a:prstGeom prst="rect">
                <a:avLst/>
              </a:prstGeom>
              <a:blipFill rotWithShape="1">
                <a:blip r:embed="rId8"/>
                <a:stretch>
                  <a:fillRect l="-18" r="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松组合算法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总体流程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291453" y="1250244"/>
            <a:ext cx="4695047" cy="4406608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800" dirty="0">
              <a:solidFill>
                <a:srgbClr val="FF8000"/>
              </a:solidFill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294720" y="1268514"/>
            <a:ext cx="47139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初始设置</a:t>
            </a:r>
            <a:endParaRPr lang="en-US" altLang="zh-CN" sz="1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flag_GNSS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flag_IMU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bGNSSData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bIMUData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文本读写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gnssSolut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FF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readGnssSolution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imrData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FF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readIMR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299961" y="2128248"/>
            <a:ext cx="45112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(true)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是否读取下一个</a:t>
            </a:r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解算结果</a:t>
            </a:r>
            <a:endParaRPr lang="en-US" altLang="zh-CN" sz="1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flag_GNSS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if 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gnssSolut.</a:t>
            </a:r>
            <a:r>
              <a:rPr lang="en-US" altLang="zh-CN" sz="1000" dirty="0" err="1">
                <a:solidFill>
                  <a:srgbClr val="FF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readOneRecord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()==false) break;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是否读取下一个</a:t>
            </a:r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IMR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flag_IMU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if (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imrData.</a:t>
            </a:r>
            <a:r>
              <a:rPr lang="en-US" altLang="zh-CN" sz="1000" dirty="0" err="1">
                <a:solidFill>
                  <a:srgbClr val="FF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readOneRecord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()==false) break;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时间同步前全部置为</a:t>
            </a:r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flag_ELC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flag_IMU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bELCData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bIMUData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If (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gnssSolut.curTime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imrData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curTime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    {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flag_GNSS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else if  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imrData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curTime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–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imrDeltT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gnssSolut.curTime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imrData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curTime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执行测量更新</a:t>
            </a:r>
            <a:endParaRPr lang="en-US" altLang="zh-CN" sz="1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bGNSSData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flag_GNSS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flag_IMU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执行状态更新</a:t>
            </a:r>
            <a:endParaRPr lang="en-US" altLang="zh-CN" sz="1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 { 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flag_IMU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bIMUData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根据标识判断后续数据处理</a:t>
            </a:r>
            <a:endParaRPr lang="en-US" altLang="zh-CN" sz="1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dirty="0">
                <a:solidFill>
                  <a:srgbClr val="FF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Process();</a:t>
            </a:r>
            <a:endParaRPr lang="en-US" altLang="zh-CN" sz="1000" dirty="0">
              <a:solidFill>
                <a:srgbClr val="FF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流程图: 终止 61"/>
          <p:cNvSpPr/>
          <p:nvPr/>
        </p:nvSpPr>
        <p:spPr>
          <a:xfrm>
            <a:off x="7095630" y="5436491"/>
            <a:ext cx="1080000" cy="201558"/>
          </a:xfrm>
          <a:prstGeom prst="flowChartTerminator">
            <a:avLst/>
          </a:prstGeom>
          <a:ln>
            <a:solidFill>
              <a:srgbClr val="84CBC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结束</a:t>
            </a:r>
            <a:endParaRPr lang="zh-CN" altLang="en-US" sz="1000" dirty="0"/>
          </a:p>
        </p:txBody>
      </p:sp>
      <p:sp>
        <p:nvSpPr>
          <p:cNvPr id="5" name="圆角矩形 23"/>
          <p:cNvSpPr/>
          <p:nvPr/>
        </p:nvSpPr>
        <p:spPr>
          <a:xfrm>
            <a:off x="5674754" y="920229"/>
            <a:ext cx="1691999" cy="308372"/>
          </a:xfrm>
          <a:prstGeom prst="flowChartInputOutpu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2000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23"/>
          <p:cNvSpPr/>
          <p:nvPr/>
        </p:nvSpPr>
        <p:spPr>
          <a:xfrm>
            <a:off x="7920175" y="920229"/>
            <a:ext cx="1692000" cy="308371"/>
          </a:xfrm>
          <a:prstGeom prst="flowChartInputOutput">
            <a:avLst/>
          </a:prstGeom>
          <a:solidFill>
            <a:srgbClr val="FF9933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2000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汇总连接 9"/>
          <p:cNvSpPr/>
          <p:nvPr/>
        </p:nvSpPr>
        <p:spPr>
          <a:xfrm>
            <a:off x="7497163" y="2511513"/>
            <a:ext cx="276935" cy="27699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19266" y="2384858"/>
            <a:ext cx="1174319" cy="597700"/>
            <a:chOff x="5542449" y="2246838"/>
            <a:chExt cx="3799606" cy="1908596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5542449" y="3141698"/>
              <a:ext cx="3799606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026101" y="2257617"/>
                  <a:ext cx="249207" cy="497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101" y="2257617"/>
                  <a:ext cx="249207" cy="49734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/>
            <p:cNvCxnSpPr/>
            <p:nvPr/>
          </p:nvCxnSpPr>
          <p:spPr>
            <a:xfrm>
              <a:off x="8810202" y="2754837"/>
              <a:ext cx="0" cy="773723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11671" y="2754837"/>
              <a:ext cx="0" cy="773723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006680" y="3507155"/>
                  <a:ext cx="811596" cy="585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𝑆𝐼𝑁𝑆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680" y="3507155"/>
                  <a:ext cx="811596" cy="58537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432370" y="3560322"/>
                  <a:ext cx="811596" cy="595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𝑆𝐼𝑁𝑆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2370" y="3560322"/>
                  <a:ext cx="811596" cy="59511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>
            <a:xfrm>
              <a:off x="7602765" y="2754837"/>
              <a:ext cx="0" cy="773723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196967" y="2246838"/>
                  <a:ext cx="811596" cy="60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𝐺𝑁𝑆𝑆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6967" y="2246838"/>
                  <a:ext cx="811596" cy="60347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3"/>
              <p:cNvSpPr/>
              <p:nvPr/>
            </p:nvSpPr>
            <p:spPr>
              <a:xfrm>
                <a:off x="6926018" y="3382613"/>
                <a:ext cx="1440000" cy="276997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127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62000"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  <m:r>
                      <a:rPr lang="en-US" altLang="zh-CN" sz="1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  <m:r>
                      <a:rPr lang="en-US" altLang="zh-CN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endParaRPr lang="en-US" altLang="zh-CN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5" name="圆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18" y="3382613"/>
                <a:ext cx="1440000" cy="276997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5"/>
                <a:stretch>
                  <a:fillRect l="-446" t="-2510" r="-404" b="-2255"/>
                </a:stretch>
              </a:blipFill>
              <a:ln w="127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圆角矩形 23"/>
              <p:cNvSpPr/>
              <p:nvPr/>
            </p:nvSpPr>
            <p:spPr>
              <a:xfrm>
                <a:off x="8470282" y="3372325"/>
                <a:ext cx="1080000" cy="287283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127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62000"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</m:oMath>
                </a14:m>
                <a:endParaRPr lang="en-US" altLang="zh-CN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6" name="圆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282" y="3372325"/>
                <a:ext cx="1080000" cy="28728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6"/>
                <a:stretch>
                  <a:fillRect l="-590" t="-2376" r="-540" b="-2175"/>
                </a:stretch>
              </a:blipFill>
              <a:ln w="127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圆角矩形 23"/>
              <p:cNvSpPr/>
              <p:nvPr/>
            </p:nvSpPr>
            <p:spPr>
              <a:xfrm>
                <a:off x="5736647" y="3382613"/>
                <a:ext cx="1080000" cy="276995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127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62000"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𝐺𝑁𝑆𝑆</m:t>
                        </m:r>
                      </m:sup>
                    </m:sSubSup>
                    <m:r>
                      <a:rPr lang="en-US" altLang="zh-CN" sz="1000" b="1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𝑆𝐼𝑁𝑆</m:t>
                        </m:r>
                      </m:sup>
                    </m:sSubSup>
                  </m:oMath>
                </a14:m>
                <a:endParaRPr lang="en-US" altLang="zh-CN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7" name="圆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47" y="3382613"/>
                <a:ext cx="1080000" cy="27699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7"/>
                <a:stretch>
                  <a:fillRect l="-593" t="-2510" r="-536" b="-2255"/>
                </a:stretch>
              </a:blipFill>
              <a:ln w="127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 23"/>
          <p:cNvSpPr/>
          <p:nvPr/>
        </p:nvSpPr>
        <p:spPr>
          <a:xfrm>
            <a:off x="5736203" y="3902435"/>
            <a:ext cx="1080000" cy="448844"/>
          </a:xfrm>
          <a:prstGeom prst="rect">
            <a:avLst/>
          </a:prstGeom>
          <a:solidFill>
            <a:srgbClr val="00B050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2000">
              <a:lnSpc>
                <a:spcPct val="125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读取下一个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解算结果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圆角矩形 23"/>
              <p:cNvSpPr/>
              <p:nvPr/>
            </p:nvSpPr>
            <p:spPr>
              <a:xfrm>
                <a:off x="6926018" y="3902435"/>
                <a:ext cx="1440000" cy="44884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62000">
                  <a:lnSpc>
                    <a:spcPct val="125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𝑆𝐼𝑁𝑆</m:t>
                        </m:r>
                      </m:sup>
                    </m:sSubSup>
                    <m:r>
                      <a:rPr lang="en-US" altLang="zh-CN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𝐺𝑁𝑆𝑆</m:t>
                        </m:r>
                      </m:sup>
                    </m:sSubSup>
                  </m:oMath>
                </a14:m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],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测量更新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762000">
                  <a:lnSpc>
                    <a:spcPct val="125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𝐺𝑁𝑆𝑆</m:t>
                            </m:r>
                          </m:sup>
                        </m:sSub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1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𝑆𝐼𝑁𝑆</m:t>
                        </m:r>
                      </m:sup>
                    </m:sSubSup>
                  </m:oMath>
                </a14:m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],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状态更新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4" name="圆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18" y="3902435"/>
                <a:ext cx="1440000" cy="448844"/>
              </a:xfrm>
              <a:prstGeom prst="rect">
                <a:avLst/>
              </a:prstGeom>
              <a:blipFill rotWithShape="1">
                <a:blip r:embed="rId8"/>
                <a:stretch>
                  <a:fillRect l="-446" t="-1495" r="-404" b="-1357"/>
                </a:stretch>
              </a:blipFill>
              <a:ln w="127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23"/>
          <p:cNvSpPr/>
          <p:nvPr/>
        </p:nvSpPr>
        <p:spPr>
          <a:xfrm>
            <a:off x="6926018" y="4594101"/>
            <a:ext cx="1440000" cy="448845"/>
          </a:xfrm>
          <a:prstGeom prst="rect">
            <a:avLst/>
          </a:prstGeom>
          <a:solidFill>
            <a:srgbClr val="00B050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2000">
              <a:lnSpc>
                <a:spcPct val="125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读取下一个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解算结果、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23"/>
          <p:cNvSpPr/>
          <p:nvPr/>
        </p:nvSpPr>
        <p:spPr>
          <a:xfrm>
            <a:off x="8467865" y="3902435"/>
            <a:ext cx="1080000" cy="448845"/>
          </a:xfrm>
          <a:prstGeom prst="rect">
            <a:avLst/>
          </a:prstGeom>
          <a:solidFill>
            <a:srgbClr val="00B050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2000">
              <a:lnSpc>
                <a:spcPct val="125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状态更新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23"/>
          <p:cNvSpPr/>
          <p:nvPr/>
        </p:nvSpPr>
        <p:spPr>
          <a:xfrm>
            <a:off x="8462626" y="4589723"/>
            <a:ext cx="1080000" cy="446713"/>
          </a:xfrm>
          <a:prstGeom prst="rect">
            <a:avLst/>
          </a:prstGeom>
          <a:solidFill>
            <a:srgbClr val="00B050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2000">
              <a:lnSpc>
                <a:spcPct val="125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读取下一个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762000">
              <a:lnSpc>
                <a:spcPct val="125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10" idx="4"/>
            <a:endCxn id="25" idx="0"/>
          </p:cNvCxnSpPr>
          <p:nvPr/>
        </p:nvCxnSpPr>
        <p:spPr>
          <a:xfrm>
            <a:off x="7635631" y="2788511"/>
            <a:ext cx="10387" cy="594102"/>
          </a:xfrm>
          <a:prstGeom prst="straightConnector1">
            <a:avLst/>
          </a:prstGeom>
          <a:ln w="19050">
            <a:solidFill>
              <a:srgbClr val="F573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/>
          <p:cNvCxnSpPr>
            <a:stCxn id="10" idx="4"/>
            <a:endCxn id="27" idx="0"/>
          </p:cNvCxnSpPr>
          <p:nvPr/>
        </p:nvCxnSpPr>
        <p:spPr>
          <a:xfrm rot="5400000">
            <a:off x="6659088" y="2406070"/>
            <a:ext cx="594102" cy="1358984"/>
          </a:xfrm>
          <a:prstGeom prst="bentConnector3">
            <a:avLst/>
          </a:prstGeom>
          <a:ln w="19050">
            <a:solidFill>
              <a:srgbClr val="F573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10" idx="4"/>
            <a:endCxn id="26" idx="0"/>
          </p:cNvCxnSpPr>
          <p:nvPr/>
        </p:nvCxnSpPr>
        <p:spPr>
          <a:xfrm rot="16200000" flipH="1">
            <a:off x="8031049" y="2393092"/>
            <a:ext cx="583814" cy="1374651"/>
          </a:xfrm>
          <a:prstGeom prst="bentConnector3">
            <a:avLst/>
          </a:prstGeom>
          <a:ln w="19050">
            <a:solidFill>
              <a:srgbClr val="F573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7" idx="2"/>
            <a:endCxn id="33" idx="0"/>
          </p:cNvCxnSpPr>
          <p:nvPr/>
        </p:nvCxnSpPr>
        <p:spPr>
          <a:xfrm flipH="1">
            <a:off x="6276203" y="3659608"/>
            <a:ext cx="444" cy="2428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5" idx="2"/>
            <a:endCxn id="34" idx="0"/>
          </p:cNvCxnSpPr>
          <p:nvPr/>
        </p:nvCxnSpPr>
        <p:spPr>
          <a:xfrm>
            <a:off x="7646018" y="3659610"/>
            <a:ext cx="0" cy="2428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6" idx="2"/>
            <a:endCxn id="37" idx="0"/>
          </p:cNvCxnSpPr>
          <p:nvPr/>
        </p:nvCxnSpPr>
        <p:spPr>
          <a:xfrm flipH="1">
            <a:off x="9007865" y="3659608"/>
            <a:ext cx="2417" cy="2428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决策 60"/>
          <p:cNvSpPr/>
          <p:nvPr/>
        </p:nvSpPr>
        <p:spPr>
          <a:xfrm>
            <a:off x="6641838" y="1707540"/>
            <a:ext cx="1987586" cy="503191"/>
          </a:xfrm>
          <a:prstGeom prst="flowChartDecision">
            <a:avLst/>
          </a:prstGeom>
          <a:solidFill>
            <a:srgbClr val="F57365"/>
          </a:solidFill>
          <a:ln>
            <a:solidFill>
              <a:srgbClr val="F5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2000">
              <a:lnSpc>
                <a:spcPct val="125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文件末尾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6" name="直接箭头连接符 195"/>
          <p:cNvCxnSpPr>
            <a:stCxn id="37" idx="2"/>
            <a:endCxn id="38" idx="0"/>
          </p:cNvCxnSpPr>
          <p:nvPr/>
        </p:nvCxnSpPr>
        <p:spPr>
          <a:xfrm flipH="1">
            <a:off x="9002626" y="4351280"/>
            <a:ext cx="5239" cy="23844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/>
          <p:cNvCxnSpPr>
            <a:stCxn id="5" idx="4"/>
            <a:endCxn id="61" idx="0"/>
          </p:cNvCxnSpPr>
          <p:nvPr/>
        </p:nvCxnSpPr>
        <p:spPr>
          <a:xfrm rot="16200000" flipH="1">
            <a:off x="6838723" y="910631"/>
            <a:ext cx="478939" cy="1114877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6" idx="4"/>
            <a:endCxn id="61" idx="0"/>
          </p:cNvCxnSpPr>
          <p:nvPr/>
        </p:nvCxnSpPr>
        <p:spPr>
          <a:xfrm rot="5400000">
            <a:off x="7961433" y="902798"/>
            <a:ext cx="478940" cy="1130544"/>
          </a:xfrm>
          <a:prstGeom prst="bentConnector3">
            <a:avLst/>
          </a:prstGeom>
          <a:ln w="190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1" idx="2"/>
            <a:endCxn id="10" idx="0"/>
          </p:cNvCxnSpPr>
          <p:nvPr/>
        </p:nvCxnSpPr>
        <p:spPr>
          <a:xfrm>
            <a:off x="7635631" y="2210731"/>
            <a:ext cx="0" cy="300782"/>
          </a:xfrm>
          <a:prstGeom prst="straightConnector1">
            <a:avLst/>
          </a:prstGeom>
          <a:ln w="19050">
            <a:solidFill>
              <a:srgbClr val="F573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/>
          <p:cNvCxnSpPr>
            <a:stCxn id="61" idx="3"/>
            <a:endCxn id="62" idx="3"/>
          </p:cNvCxnSpPr>
          <p:nvPr/>
        </p:nvCxnSpPr>
        <p:spPr>
          <a:xfrm flipH="1">
            <a:off x="8175630" y="1959136"/>
            <a:ext cx="453794" cy="3578134"/>
          </a:xfrm>
          <a:prstGeom prst="bentConnector3">
            <a:avLst>
              <a:gd name="adj1" fmla="val -268569"/>
            </a:avLst>
          </a:prstGeom>
          <a:ln w="19050">
            <a:solidFill>
              <a:srgbClr val="F573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38" idx="2"/>
            <a:endCxn id="61" idx="1"/>
          </p:cNvCxnSpPr>
          <p:nvPr/>
        </p:nvCxnSpPr>
        <p:spPr>
          <a:xfrm rot="5400000" flipH="1">
            <a:off x="6283582" y="2317392"/>
            <a:ext cx="3077300" cy="2360788"/>
          </a:xfrm>
          <a:prstGeom prst="bentConnector4">
            <a:avLst>
              <a:gd name="adj1" fmla="val -7429"/>
              <a:gd name="adj2" fmla="val 14727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2"/>
          </p:cNvCxnSpPr>
          <p:nvPr/>
        </p:nvCxnSpPr>
        <p:spPr>
          <a:xfrm>
            <a:off x="6276203" y="4351279"/>
            <a:ext cx="0" cy="9132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6" idx="2"/>
          </p:cNvCxnSpPr>
          <p:nvPr/>
        </p:nvCxnSpPr>
        <p:spPr>
          <a:xfrm>
            <a:off x="7646018" y="5042946"/>
            <a:ext cx="0" cy="2270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4" idx="2"/>
            <a:endCxn id="36" idx="0"/>
          </p:cNvCxnSpPr>
          <p:nvPr/>
        </p:nvCxnSpPr>
        <p:spPr>
          <a:xfrm>
            <a:off x="7646018" y="4351279"/>
            <a:ext cx="0" cy="2428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680338" y="21302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8573010" y="15898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-2214844" y="6257910"/>
            <a:ext cx="4098015" cy="2716513"/>
            <a:chOff x="3834989" y="123477"/>
            <a:chExt cx="4098015" cy="2716513"/>
          </a:xfrm>
        </p:grpSpPr>
        <p:sp>
          <p:nvSpPr>
            <p:cNvPr id="86" name="矩形 85"/>
            <p:cNvSpPr/>
            <p:nvPr/>
          </p:nvSpPr>
          <p:spPr>
            <a:xfrm>
              <a:off x="3879748" y="123477"/>
              <a:ext cx="4008496" cy="2716513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800" dirty="0">
                <a:solidFill>
                  <a:srgbClr val="FF8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3834989" y="123477"/>
                  <a:ext cx="4098015" cy="271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rgbClr val="FF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Process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()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rgbClr val="00B05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sz="1000" dirty="0">
                      <a:solidFill>
                        <a:srgbClr val="00B05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测量更新</a:t>
                  </a:r>
                  <a:endParaRPr lang="en-US" altLang="zh-CN" sz="100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if (</a:t>
                  </a:r>
                  <a:r>
                    <a:rPr lang="en-US" altLang="zh-CN" sz="1000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bGNSSData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{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rgbClr val="00B05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sz="1000" dirty="0">
                      <a:solidFill>
                        <a:srgbClr val="00B05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惯导内插 </a:t>
                  </a:r>
                  <a:r>
                    <a:rPr lang="en-US" altLang="zh-CN" sz="1000" dirty="0">
                      <a:solidFill>
                        <a:srgbClr val="00B05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data1 </a:t>
                  </a:r>
                  <a:r>
                    <a:rPr lang="zh-CN" altLang="en-US" sz="1000" dirty="0">
                      <a:solidFill>
                        <a:srgbClr val="00B05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0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[</m:t>
                          </m:r>
                          <m:r>
                            <a:rPr lang="en-US" altLang="zh-CN" sz="1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𝑆𝐼𝑁𝑆</m:t>
                          </m:r>
                        </m:sup>
                      </m:sSubSup>
                      <m:r>
                        <a:rPr lang="en-US" altLang="zh-CN" sz="1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𝐺𝑁𝑆𝑆</m:t>
                          </m:r>
                        </m:sup>
                      </m:sSubSup>
                    </m:oMath>
                  </a14:m>
                  <a:r>
                    <a:rPr lang="en-US" altLang="zh-CN" sz="1000" dirty="0">
                      <a:solidFill>
                        <a:srgbClr val="00B05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], data2: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0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0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k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0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GNSS</m:t>
                              </m:r>
                            </m:sup>
                          </m:sSubSup>
                          <m:r>
                            <a:rPr lang="en-US" altLang="zh-CN" sz="10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0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m</m:t>
                          </m:r>
                          <m:r>
                            <a:rPr lang="en-US" altLang="zh-CN" sz="10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0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0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SINS</m:t>
                          </m:r>
                        </m:sup>
                      </m:sSubSup>
                    </m:oMath>
                  </a14:m>
                  <a:r>
                    <a:rPr lang="en-US" altLang="zh-CN" sz="1000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a:t>],</a:t>
                  </a:r>
                  <a:endParaRPr lang="en-US" altLang="zh-CN" sz="1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data1 , data2 = </a:t>
                  </a:r>
                  <a:r>
                    <a:rPr lang="en-US" altLang="zh-CN" sz="1000" dirty="0">
                      <a:solidFill>
                        <a:srgbClr val="FF993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interpolate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</a:t>
                  </a:r>
                  <a:r>
                    <a:rPr lang="en-US" altLang="zh-CN" sz="1000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imuData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,  </a:t>
                  </a:r>
                  <a:r>
                    <a:rPr lang="en-US" altLang="zh-CN" sz="1000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gnssSolut.curTime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);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data1 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000" dirty="0" err="1">
                      <a:solidFill>
                        <a:srgbClr val="FF993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RunOneLC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</a:t>
                  </a:r>
                  <a:r>
                    <a:rPr lang="en-US" altLang="zh-CN" sz="1000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gnssSolut.curTime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, </a:t>
                  </a:r>
                  <a:r>
                    <a:rPr lang="en-US" altLang="zh-CN" sz="1000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true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);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data2 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000" dirty="0" err="1">
                      <a:solidFill>
                        <a:srgbClr val="FF993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RunOneLC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</a:t>
                  </a:r>
                  <a:r>
                    <a:rPr lang="en-US" altLang="zh-CN" sz="10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imrData</a:t>
                  </a:r>
                  <a:r>
                    <a:rPr lang="en-US" altLang="zh-CN" sz="1000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.curTime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, </a:t>
                  </a:r>
                  <a:r>
                    <a:rPr lang="en-US" altLang="zh-CN" sz="1000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false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);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}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rgbClr val="00B05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sz="1000" dirty="0">
                      <a:solidFill>
                        <a:srgbClr val="00B05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状态更新</a:t>
                  </a:r>
                  <a:endParaRPr lang="en-US" altLang="zh-CN" sz="100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if (</a:t>
                  </a:r>
                  <a:r>
                    <a:rPr lang="en-US" altLang="zh-CN" sz="1000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bGNSSData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{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</a:t>
                  </a:r>
                  <a:r>
                    <a:rPr lang="en-US" altLang="zh-CN" sz="1000" dirty="0" err="1">
                      <a:solidFill>
                        <a:srgbClr val="FF993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RunOneLC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</a:t>
                  </a:r>
                  <a:r>
                    <a:rPr lang="en-US" altLang="zh-CN" sz="10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imrData</a:t>
                  </a:r>
                  <a:r>
                    <a:rPr lang="en-US" altLang="zh-CN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</a:t>
                  </a:r>
                  <a:r>
                    <a:rPr lang="en-US" altLang="zh-CN" sz="10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curTime</a:t>
                  </a:r>
                  <a:r>
                    <a:rPr lang="en-US" altLang="zh-CN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</a:t>
                  </a:r>
                  <a:r>
                    <a:rPr lang="en-US" altLang="zh-CN" sz="1000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false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);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}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}</a:t>
                  </a: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89" y="123477"/>
                  <a:ext cx="4098015" cy="2716513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/>
          <p:cNvGrpSpPr/>
          <p:nvPr/>
        </p:nvGrpSpPr>
        <p:grpSpPr>
          <a:xfrm>
            <a:off x="2805803" y="6625402"/>
            <a:ext cx="4010400" cy="3025514"/>
            <a:chOff x="5213285" y="1718877"/>
            <a:chExt cx="4010400" cy="3025514"/>
          </a:xfrm>
        </p:grpSpPr>
        <p:sp>
          <p:nvSpPr>
            <p:cNvPr id="89" name="矩形 88"/>
            <p:cNvSpPr/>
            <p:nvPr/>
          </p:nvSpPr>
          <p:spPr>
            <a:xfrm>
              <a:off x="5213285" y="1718877"/>
              <a:ext cx="4010400" cy="3025514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800" dirty="0">
                <a:solidFill>
                  <a:srgbClr val="FF8000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213285" y="1723529"/>
              <a:ext cx="4010400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函数说明 </a:t>
              </a:r>
              <a:r>
                <a:rPr lang="en-US" altLang="zh-CN" sz="10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RunOneLC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10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GpsTime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 ,bool </a:t>
              </a:r>
              <a:r>
                <a:rPr lang="en-US" altLang="zh-CN" sz="10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bGNSSData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t </a:t>
              </a:r>
              <a:r>
                <a:rPr lang="zh-CN" altLang="en-US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状态更新或者测量更新时间 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en-US" altLang="zh-CN" sz="10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bGNSSData</a:t>
              </a:r>
              <a:r>
                <a:rPr lang="zh-CN" altLang="en-US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测量更新标识</a:t>
              </a:r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,False</a:t>
              </a:r>
              <a:r>
                <a:rPr lang="zh-CN" altLang="en-US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仅进行状态更新</a:t>
              </a:r>
              <a:endPara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 err="1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RunOneLC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1000" dirty="0" err="1">
                  <a:solidFill>
                    <a:srgbClr val="84CB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GpsTime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 , </a:t>
              </a:r>
              <a:r>
                <a:rPr lang="en-US" altLang="zh-CN" sz="1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bool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bGNSSData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状态更新</a:t>
              </a:r>
              <a:endPara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000" dirty="0" err="1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runOneMechanization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构建状态方程，状态预报</a:t>
              </a:r>
              <a:endPara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000" dirty="0" err="1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KFPrediction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if (</a:t>
              </a:r>
              <a:r>
                <a:rPr lang="en-US" altLang="zh-CN" sz="1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bGNSSData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{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构建观测方程</a:t>
              </a:r>
              <a:endPara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en-US" altLang="zh-CN" sz="1000" dirty="0" err="1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SetMeq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测量更新</a:t>
              </a:r>
              <a:endPara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en-US" altLang="zh-CN" sz="1000" dirty="0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GLS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闭环修正</a:t>
              </a:r>
              <a:endParaRPr lang="en-US" altLang="zh-CN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1000" dirty="0" err="1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UpdateClosedLoop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en-US" altLang="zh-CN" sz="1000" dirty="0">
                <a:solidFill>
                  <a:schemeClr val="bg1"/>
                </a:solidFill>
              </a:endParaRPr>
            </a:p>
            <a:p>
              <a:r>
                <a:rPr lang="en-US" altLang="zh-CN" sz="1000" dirty="0">
                  <a:solidFill>
                    <a:schemeClr val="bg1"/>
                  </a:solidFill>
                </a:rPr>
                <a:t>}</a:t>
              </a:r>
              <a:endParaRPr lang="en-US" altLang="zh-CN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5550756" y="758915"/>
            <a:ext cx="4190524" cy="633291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386206" y="1562111"/>
            <a:ext cx="8788466" cy="1873508"/>
            <a:chOff x="386206" y="1562111"/>
            <a:chExt cx="8788466" cy="1873508"/>
          </a:xfrm>
        </p:grpSpPr>
        <p:sp>
          <p:nvSpPr>
            <p:cNvPr id="80" name="标注: 线形 79"/>
            <p:cNvSpPr/>
            <p:nvPr/>
          </p:nvSpPr>
          <p:spPr>
            <a:xfrm>
              <a:off x="5736203" y="1562111"/>
              <a:ext cx="3438469" cy="802079"/>
            </a:xfrm>
            <a:prstGeom prst="borderCallout1">
              <a:avLst>
                <a:gd name="adj1" fmla="val 50614"/>
                <a:gd name="adj2" fmla="val -569"/>
                <a:gd name="adj3" fmla="val 162775"/>
                <a:gd name="adj4" fmla="val -77810"/>
              </a:avLst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86206" y="2573845"/>
              <a:ext cx="2635290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标注: 弯曲线形 97"/>
          <p:cNvSpPr/>
          <p:nvPr/>
        </p:nvSpPr>
        <p:spPr>
          <a:xfrm>
            <a:off x="5636314" y="3231637"/>
            <a:ext cx="1194237" cy="14482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422"/>
              <a:gd name="adj6" fmla="val -12476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标注: 弯曲线形 106"/>
          <p:cNvSpPr/>
          <p:nvPr/>
        </p:nvSpPr>
        <p:spPr>
          <a:xfrm>
            <a:off x="6934679" y="3382613"/>
            <a:ext cx="1442560" cy="17597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046"/>
              <a:gd name="adj6" fmla="val -210596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标注: 弯曲线形 108"/>
          <p:cNvSpPr/>
          <p:nvPr/>
        </p:nvSpPr>
        <p:spPr>
          <a:xfrm>
            <a:off x="8370360" y="3301478"/>
            <a:ext cx="1241815" cy="18262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627"/>
              <a:gd name="adj6" fmla="val -427993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圆角右 124"/>
          <p:cNvSpPr/>
          <p:nvPr/>
        </p:nvSpPr>
        <p:spPr>
          <a:xfrm>
            <a:off x="3021496" y="915173"/>
            <a:ext cx="982133" cy="344206"/>
          </a:xfrm>
          <a:prstGeom prst="bentArrow">
            <a:avLst/>
          </a:prstGeom>
          <a:solidFill>
            <a:srgbClr val="84CBC3"/>
          </a:solidFill>
          <a:ln>
            <a:solidFill>
              <a:srgbClr val="84C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2" name="箭头: 圆角右 131"/>
          <p:cNvSpPr/>
          <p:nvPr/>
        </p:nvSpPr>
        <p:spPr>
          <a:xfrm rot="5400000">
            <a:off x="7723678" y="1900628"/>
            <a:ext cx="982133" cy="344206"/>
          </a:xfrm>
          <a:prstGeom prst="bentArrow">
            <a:avLst/>
          </a:prstGeom>
          <a:solidFill>
            <a:srgbClr val="84CBC3"/>
          </a:solidFill>
          <a:ln>
            <a:solidFill>
              <a:srgbClr val="84C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906 -0.31694 L 0.61141 -1.0880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" y="-3855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5 -0.23556 L 0.29734 -0.7108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-2377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230" grpId="0"/>
      <p:bldP spid="231" grpId="0"/>
      <p:bldP spid="79" grpId="0" animBg="1"/>
      <p:bldP spid="79" grpId="1" animBg="1"/>
      <p:bldP spid="98" grpId="0" animBg="1"/>
      <p:bldP spid="98" grpId="1" animBg="1"/>
      <p:bldP spid="107" grpId="0" animBg="1"/>
      <p:bldP spid="107" grpId="1" animBg="1"/>
      <p:bldP spid="109" grpId="0" animBg="1"/>
      <p:bldP spid="109" grpId="1" animBg="1"/>
      <p:bldP spid="125" grpId="0" animBg="1"/>
      <p:bldP spid="1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基础函数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6"/>
            <a:ext cx="9739706" cy="1834434"/>
          </a:xfrm>
        </p:spPr>
        <p:txBody>
          <a:bodyPr>
            <a:normAutofit/>
          </a:bodyPr>
          <a:lstStyle/>
          <a:p>
            <a:r>
              <a:rPr lang="zh-CN" altLang="en-US" dirty="0"/>
              <a:t>四元数运算</a:t>
            </a:r>
            <a:endParaRPr lang="en-US" altLang="zh-CN" dirty="0"/>
          </a:p>
          <a:p>
            <a:pPr lvl="1"/>
            <a:r>
              <a:rPr lang="en-US" altLang="zh-CN" sz="1800" dirty="0"/>
              <a:t> 				            </a:t>
            </a:r>
            <a:r>
              <a:rPr lang="zh-CN" altLang="en-US" sz="1800" dirty="0"/>
              <a:t>两个四元数</a:t>
            </a:r>
            <a:endParaRPr lang="en-US" altLang="zh-CN" sz="1800" dirty="0"/>
          </a:p>
          <a:p>
            <a:pPr lvl="1"/>
            <a:r>
              <a:rPr lang="zh-CN" altLang="en-US" sz="1800" dirty="0"/>
              <a:t>四元数相乘</a:t>
            </a:r>
            <a:endParaRPr lang="en-US" altLang="zh-CN" sz="1800" dirty="0"/>
          </a:p>
          <a:p>
            <a:pPr marL="400685" lvl="1" indent="0">
              <a:buNone/>
            </a:pPr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58558" y="1368425"/>
          <a:ext cx="217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52120800" imgH="9144000" progId="Equation.DSMT4">
                  <p:embed/>
                </p:oleObj>
              </mc:Choice>
              <mc:Fallback>
                <p:oleObj name="Equation" r:id="rId1" imgW="52120800" imgH="91440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8558" y="1368425"/>
                        <a:ext cx="2171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99898" y="1368425"/>
          <a:ext cx="205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3" imgW="49377600" imgH="9144000" progId="Equation.DSMT4">
                  <p:embed/>
                </p:oleObj>
              </mc:Choice>
              <mc:Fallback>
                <p:oleObj name="Equation" r:id="rId3" imgW="49377600" imgH="91440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9898" y="1368425"/>
                        <a:ext cx="2057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61532" y="3745151"/>
            <a:ext cx="508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四元数归一化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81218" y="2335519"/>
          <a:ext cx="5943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5" imgW="142646400" imgH="28346400" progId="Equation.DSMT4">
                  <p:embed/>
                </p:oleObj>
              </mc:Choice>
              <mc:Fallback>
                <p:oleObj name="Equation" r:id="rId5" imgW="142646400" imgH="283464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1218" y="2335519"/>
                        <a:ext cx="59436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932835" y="4223539"/>
          <a:ext cx="219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7" imgW="52730400" imgH="9448800" progId="Equation.DSMT4">
                  <p:embed/>
                </p:oleObj>
              </mc:Choice>
              <mc:Fallback>
                <p:oleObj name="Equation" r:id="rId7" imgW="52730400" imgH="94488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2835" y="4223539"/>
                        <a:ext cx="2197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339235" y="4787252"/>
          <a:ext cx="1384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9" imgW="33223200" imgH="15544800" progId="Equation.DSMT4">
                  <p:embed/>
                </p:oleObj>
              </mc:Choice>
              <mc:Fallback>
                <p:oleObj name="Equation" r:id="rId9" imgW="33223200" imgH="15544800" progId="Equation.DSMT4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39235" y="4787252"/>
                        <a:ext cx="13843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基础函数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7"/>
            <a:ext cx="9739706" cy="847132"/>
          </a:xfrm>
        </p:spPr>
        <p:txBody>
          <a:bodyPr/>
          <a:lstStyle/>
          <a:p>
            <a:r>
              <a:rPr lang="zh-CN" altLang="en-US" dirty="0"/>
              <a:t>旋转矩阵与欧拉角、四元数、旋转矢量之间的转换关系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721939" y="2020819"/>
            <a:ext cx="7539497" cy="2477775"/>
            <a:chOff x="1594900" y="1882296"/>
            <a:chExt cx="7539497" cy="2477775"/>
          </a:xfrm>
        </p:grpSpPr>
        <p:sp>
          <p:nvSpPr>
            <p:cNvPr id="5" name="矩形 4"/>
            <p:cNvSpPr/>
            <p:nvPr/>
          </p:nvSpPr>
          <p:spPr>
            <a:xfrm>
              <a:off x="4253270" y="3268096"/>
              <a:ext cx="2219158" cy="10801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旋转矩阵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15239" y="3268096"/>
              <a:ext cx="2219158" cy="10801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四元数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270834" y="3761391"/>
              <a:ext cx="846000" cy="93579"/>
              <a:chOff x="5601267" y="3627521"/>
              <a:chExt cx="1532122" cy="93579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5601267" y="3627521"/>
                <a:ext cx="1532122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H="1">
                <a:off x="5601267" y="3721100"/>
                <a:ext cx="1532122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3612464" y="3761391"/>
              <a:ext cx="842400" cy="93579"/>
              <a:chOff x="5601267" y="3627521"/>
              <a:chExt cx="1532122" cy="93579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5601267" y="3627521"/>
                <a:ext cx="1532122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>
                <a:off x="5601267" y="3721100"/>
                <a:ext cx="1532122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 rot="16200000">
              <a:off x="4939684" y="3009630"/>
              <a:ext cx="846331" cy="93508"/>
              <a:chOff x="5601267" y="3627521"/>
              <a:chExt cx="1532122" cy="93579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5601267" y="3627521"/>
                <a:ext cx="1532122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H="1">
                <a:off x="5601267" y="3721100"/>
                <a:ext cx="1532122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4253270" y="1882296"/>
              <a:ext cx="2219158" cy="10801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欧拉角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94900" y="3279903"/>
              <a:ext cx="2219158" cy="10801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旋转矢量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基础函数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7"/>
            <a:ext cx="9739706" cy="847132"/>
          </a:xfrm>
        </p:spPr>
        <p:txBody>
          <a:bodyPr/>
          <a:lstStyle/>
          <a:p>
            <a:r>
              <a:rPr lang="zh-CN" altLang="en-US" dirty="0"/>
              <a:t>姿态角的理解</a:t>
            </a:r>
            <a:endParaRPr lang="en-US" altLang="zh-CN" dirty="0"/>
          </a:p>
        </p:txBody>
      </p:sp>
      <p:pic>
        <p:nvPicPr>
          <p:cNvPr id="21" name="图片 2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93" y="1999715"/>
            <a:ext cx="3389313" cy="234410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181476" y="4041591"/>
            <a:ext cx="2838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姿态角：数学上的定义，从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轴（东向）起转，逆时针为正，范围为</a:t>
            </a:r>
            <a:r>
              <a:rPr lang="en-US" altLang="zh-CN" sz="1600" dirty="0">
                <a:solidFill>
                  <a:schemeClr val="bg1"/>
                </a:solidFill>
              </a:rPr>
              <a:t>180</a:t>
            </a:r>
            <a:r>
              <a:rPr lang="zh-CN" altLang="en-US" sz="1600" dirty="0">
                <a:solidFill>
                  <a:schemeClr val="bg1"/>
                </a:solidFill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</a:rPr>
              <a:t>-180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zh-CN" altLang="en-US" sz="1600" dirty="0">
                <a:solidFill>
                  <a:srgbClr val="FFFF00"/>
                </a:solidFill>
              </a:rPr>
              <a:t>是</a:t>
            </a:r>
            <a:r>
              <a:rPr lang="en-US" altLang="zh-CN" sz="1600" dirty="0">
                <a:solidFill>
                  <a:srgbClr val="FFFF00"/>
                </a:solidFill>
              </a:rPr>
              <a:t>X</a:t>
            </a:r>
            <a:r>
              <a:rPr lang="zh-CN" altLang="en-US" sz="1600" dirty="0">
                <a:solidFill>
                  <a:srgbClr val="FFFF00"/>
                </a:solidFill>
              </a:rPr>
              <a:t>轴和东向的夹角</a:t>
            </a:r>
            <a:endParaRPr lang="en-US" altLang="zh-CN" sz="1600" dirty="0">
              <a:solidFill>
                <a:srgbClr val="FFFF00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更加通用，任何地方都可以用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96137" y="4069610"/>
            <a:ext cx="2814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方位角：导航上的定义，从</a:t>
            </a:r>
            <a:r>
              <a:rPr lang="en-US" altLang="zh-CN" sz="1600" dirty="0">
                <a:solidFill>
                  <a:schemeClr val="bg1"/>
                </a:solidFill>
              </a:rPr>
              <a:t>Y</a:t>
            </a:r>
            <a:r>
              <a:rPr lang="zh-CN" altLang="en-US" sz="1600" dirty="0">
                <a:solidFill>
                  <a:schemeClr val="bg1"/>
                </a:solidFill>
              </a:rPr>
              <a:t>轴（北向）起转，顺时针为正，范围为</a:t>
            </a:r>
            <a:r>
              <a:rPr lang="en-US" altLang="zh-CN" sz="1600" dirty="0">
                <a:solidFill>
                  <a:schemeClr val="bg1"/>
                </a:solidFill>
              </a:rPr>
              <a:t>0</a:t>
            </a:r>
            <a:r>
              <a:rPr lang="zh-CN" altLang="en-US" sz="1600" dirty="0">
                <a:solidFill>
                  <a:schemeClr val="bg1"/>
                </a:solidFill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</a:rPr>
              <a:t>360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zh-CN" altLang="en-US" sz="1600" dirty="0">
                <a:solidFill>
                  <a:srgbClr val="FFFF00"/>
                </a:solidFill>
              </a:rPr>
              <a:t>是</a:t>
            </a:r>
            <a:r>
              <a:rPr lang="en-US" altLang="zh-CN" sz="1600" dirty="0">
                <a:solidFill>
                  <a:srgbClr val="FFFF00"/>
                </a:solidFill>
              </a:rPr>
              <a:t>Y</a:t>
            </a:r>
            <a:r>
              <a:rPr lang="zh-CN" altLang="en-US" sz="1600" dirty="0">
                <a:solidFill>
                  <a:srgbClr val="FFFF00"/>
                </a:solidFill>
              </a:rPr>
              <a:t>轴和北向的夹角</a:t>
            </a:r>
            <a:endParaRPr lang="en-US" altLang="zh-CN" sz="1600" dirty="0">
              <a:solidFill>
                <a:srgbClr val="FFFF00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只在导航里这样用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368535" y="1240217"/>
            <a:ext cx="2558028" cy="2724309"/>
            <a:chOff x="400051" y="2099279"/>
            <a:chExt cx="2558028" cy="2724309"/>
          </a:xfrm>
        </p:grpSpPr>
        <p:grpSp>
          <p:nvGrpSpPr>
            <p:cNvPr id="37" name="组合 36"/>
            <p:cNvGrpSpPr/>
            <p:nvPr/>
          </p:nvGrpSpPr>
          <p:grpSpPr>
            <a:xfrm>
              <a:off x="400051" y="2099279"/>
              <a:ext cx="2558028" cy="2724309"/>
              <a:chOff x="328613" y="2537429"/>
              <a:chExt cx="2558028" cy="2724309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548" y="2906761"/>
                <a:ext cx="2130328" cy="2130328"/>
              </a:xfrm>
              <a:prstGeom prst="rect">
                <a:avLst/>
              </a:prstGeom>
            </p:spPr>
          </p:pic>
          <p:cxnSp>
            <p:nvCxnSpPr>
              <p:cNvPr id="40" name="直接箭头连接符 39"/>
              <p:cNvCxnSpPr/>
              <p:nvPr/>
            </p:nvCxnSpPr>
            <p:spPr>
              <a:xfrm flipV="1">
                <a:off x="1509712" y="2682112"/>
                <a:ext cx="0" cy="2579626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328613" y="3971925"/>
                <a:ext cx="2438400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581749" y="4032972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X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625648" y="253742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Y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任意多边形 37"/>
            <p:cNvSpPr/>
            <p:nvPr/>
          </p:nvSpPr>
          <p:spPr>
            <a:xfrm>
              <a:off x="642938" y="2618984"/>
              <a:ext cx="1809750" cy="914791"/>
            </a:xfrm>
            <a:custGeom>
              <a:avLst/>
              <a:gdLst>
                <a:gd name="connsiteX0" fmla="*/ 1809750 w 1809750"/>
                <a:gd name="connsiteY0" fmla="*/ 914791 h 914791"/>
                <a:gd name="connsiteX1" fmla="*/ 1452562 w 1809750"/>
                <a:gd name="connsiteY1" fmla="*/ 86116 h 914791"/>
                <a:gd name="connsiteX2" fmla="*/ 328612 w 1809750"/>
                <a:gd name="connsiteY2" fmla="*/ 119454 h 914791"/>
                <a:gd name="connsiteX3" fmla="*/ 0 w 1809750"/>
                <a:gd name="connsiteY3" fmla="*/ 914791 h 914791"/>
                <a:gd name="connsiteX4" fmla="*/ 0 w 1809750"/>
                <a:gd name="connsiteY4" fmla="*/ 914791 h 91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0" h="914791">
                  <a:moveTo>
                    <a:pt x="1809750" y="914791"/>
                  </a:moveTo>
                  <a:cubicBezTo>
                    <a:pt x="1754584" y="566731"/>
                    <a:pt x="1699418" y="218672"/>
                    <a:pt x="1452562" y="86116"/>
                  </a:cubicBezTo>
                  <a:cubicBezTo>
                    <a:pt x="1205706" y="-46440"/>
                    <a:pt x="570706" y="-18659"/>
                    <a:pt x="328612" y="119454"/>
                  </a:cubicBezTo>
                  <a:cubicBezTo>
                    <a:pt x="86518" y="257566"/>
                    <a:pt x="0" y="914791"/>
                    <a:pt x="0" y="914791"/>
                  </a:cubicBezTo>
                  <a:lnTo>
                    <a:pt x="0" y="914791"/>
                  </a:lnTo>
                </a:path>
              </a:pathLst>
            </a:custGeom>
            <a:noFill/>
            <a:ln>
              <a:solidFill>
                <a:srgbClr val="FFC000"/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343210" y="1240217"/>
            <a:ext cx="2558028" cy="2724309"/>
            <a:chOff x="3773467" y="2198429"/>
            <a:chExt cx="2558028" cy="2724309"/>
          </a:xfrm>
        </p:grpSpPr>
        <p:grpSp>
          <p:nvGrpSpPr>
            <p:cNvPr id="45" name="组合 44"/>
            <p:cNvGrpSpPr/>
            <p:nvPr/>
          </p:nvGrpSpPr>
          <p:grpSpPr>
            <a:xfrm>
              <a:off x="3773467" y="2198429"/>
              <a:ext cx="2558028" cy="2724309"/>
              <a:chOff x="328613" y="2537429"/>
              <a:chExt cx="2558028" cy="2724309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548" y="2906761"/>
                <a:ext cx="2130328" cy="2130328"/>
              </a:xfrm>
              <a:prstGeom prst="rect">
                <a:avLst/>
              </a:prstGeom>
            </p:spPr>
          </p:pic>
          <p:cxnSp>
            <p:nvCxnSpPr>
              <p:cNvPr id="48" name="直接箭头连接符 47"/>
              <p:cNvCxnSpPr/>
              <p:nvPr/>
            </p:nvCxnSpPr>
            <p:spPr>
              <a:xfrm flipV="1">
                <a:off x="1509712" y="2682112"/>
                <a:ext cx="0" cy="2579626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328613" y="3971925"/>
                <a:ext cx="2438400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581749" y="4032972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X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625648" y="253742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Y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任意多边形 45"/>
            <p:cNvSpPr/>
            <p:nvPr/>
          </p:nvSpPr>
          <p:spPr>
            <a:xfrm>
              <a:off x="3981626" y="2593846"/>
              <a:ext cx="1963456" cy="2053673"/>
            </a:xfrm>
            <a:custGeom>
              <a:avLst/>
              <a:gdLst>
                <a:gd name="connsiteX0" fmla="*/ 966021 w 1963456"/>
                <a:gd name="connsiteY0" fmla="*/ 38954 h 2053673"/>
                <a:gd name="connsiteX1" fmla="*/ 1832796 w 1963456"/>
                <a:gd name="connsiteY1" fmla="*/ 319942 h 2053673"/>
                <a:gd name="connsiteX2" fmla="*/ 1870896 w 1963456"/>
                <a:gd name="connsiteY2" fmla="*/ 1586767 h 2053673"/>
                <a:gd name="connsiteX3" fmla="*/ 975546 w 1963456"/>
                <a:gd name="connsiteY3" fmla="*/ 2053492 h 2053673"/>
                <a:gd name="connsiteX4" fmla="*/ 151633 w 1963456"/>
                <a:gd name="connsiteY4" fmla="*/ 1634392 h 2053673"/>
                <a:gd name="connsiteX5" fmla="*/ 13521 w 1963456"/>
                <a:gd name="connsiteY5" fmla="*/ 1015267 h 2053673"/>
                <a:gd name="connsiteX6" fmla="*/ 327846 w 1963456"/>
                <a:gd name="connsiteY6" fmla="*/ 143729 h 2053673"/>
                <a:gd name="connsiteX7" fmla="*/ 780283 w 1963456"/>
                <a:gd name="connsiteY7" fmla="*/ 10379 h 205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3456" h="2053673">
                  <a:moveTo>
                    <a:pt x="966021" y="38954"/>
                  </a:moveTo>
                  <a:cubicBezTo>
                    <a:pt x="1324002" y="50463"/>
                    <a:pt x="1681984" y="61973"/>
                    <a:pt x="1832796" y="319942"/>
                  </a:cubicBezTo>
                  <a:cubicBezTo>
                    <a:pt x="1983608" y="577911"/>
                    <a:pt x="2013771" y="1297842"/>
                    <a:pt x="1870896" y="1586767"/>
                  </a:cubicBezTo>
                  <a:cubicBezTo>
                    <a:pt x="1728021" y="1875692"/>
                    <a:pt x="1262090" y="2045555"/>
                    <a:pt x="975546" y="2053492"/>
                  </a:cubicBezTo>
                  <a:cubicBezTo>
                    <a:pt x="689002" y="2061429"/>
                    <a:pt x="311970" y="1807429"/>
                    <a:pt x="151633" y="1634392"/>
                  </a:cubicBezTo>
                  <a:cubicBezTo>
                    <a:pt x="-8704" y="1461355"/>
                    <a:pt x="-15848" y="1263711"/>
                    <a:pt x="13521" y="1015267"/>
                  </a:cubicBezTo>
                  <a:cubicBezTo>
                    <a:pt x="42890" y="766823"/>
                    <a:pt x="200052" y="311210"/>
                    <a:pt x="327846" y="143729"/>
                  </a:cubicBezTo>
                  <a:cubicBezTo>
                    <a:pt x="455640" y="-23752"/>
                    <a:pt x="617961" y="-6687"/>
                    <a:pt x="780283" y="10379"/>
                  </a:cubicBezTo>
                </a:path>
              </a:pathLst>
            </a:custGeom>
            <a:noFill/>
            <a:ln>
              <a:solidFill>
                <a:srgbClr val="FFC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基础函数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958780" y="3246751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048000" imgH="4572000" progId="Equation.DSMT4">
                  <p:embed/>
                </p:oleObj>
              </mc:Choice>
              <mc:Fallback>
                <p:oleObj name="Equation" r:id="rId1" imgW="3048000" imgH="4572000" progId="Equation.DSMT4">
                  <p:embed/>
                  <p:pic>
                    <p:nvPicPr>
                      <p:cNvPr id="0" name="对象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8780" y="3246751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内容占位符 3"/>
          <p:cNvSpPr txBox="1"/>
          <p:nvPr/>
        </p:nvSpPr>
        <p:spPr>
          <a:xfrm>
            <a:off x="161531" y="755196"/>
            <a:ext cx="8233837" cy="166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0160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p"/>
              <a:defRPr sz="22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342265" algn="l" defTabSz="10160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342265" algn="l" defTabSz="10160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000" b="1" kern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342265" algn="l" defTabSz="10160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171700" indent="-342900" algn="l" defTabSz="10160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794000" indent="-254000" algn="l" defTabSz="1016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2000" indent="-254000" algn="l" defTabSz="1016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365" indent="-254000" algn="l" defTabSz="1016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365" indent="-254000" algn="l" defTabSz="1016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姿态角与方位角的转换</a:t>
            </a:r>
            <a:endParaRPr lang="en-US" altLang="zh-CN" dirty="0"/>
          </a:p>
          <a:p>
            <a:pPr marL="685800" marR="0" lvl="1" indent="-2857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姿态角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(Attitude)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rgbClr val="FFFFFF"/>
                </a:solidFill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遵循右手准则，专指 </a:t>
            </a:r>
            <a:r>
              <a:rPr lang="en-US" altLang="zh-CN" sz="1800" dirty="0">
                <a:solidFill>
                  <a:srgbClr val="FFFFFF"/>
                </a:solidFill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1800" dirty="0">
                <a:solidFill>
                  <a:srgbClr val="FFFFFF"/>
                </a:solidFill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系下的姿态角</a:t>
            </a:r>
            <a:endParaRPr lang="en-US" altLang="zh-CN" sz="1800" dirty="0">
              <a:solidFill>
                <a:srgbClr val="FFFFFF"/>
              </a:solidFill>
              <a:latin typeface="Calibri" panose="020F0502020204030204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marR="0" lvl="1" indent="-2857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方位角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(Azimuth)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：由北向为起始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顺时针为正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,Y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轴与北向的夹角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,0-360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1325" y="2172728"/>
            <a:ext cx="5080600" cy="453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85750" defTabSz="457200">
              <a:lnSpc>
                <a:spcPct val="14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cs typeface="Times New Roman" panose="02020603050405020304" pitchFamily="18" charset="0"/>
              </a:rPr>
              <a:t>姿态角转方位角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1325" y="3537931"/>
            <a:ext cx="5080600" cy="453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85750" defTabSz="457200">
              <a:lnSpc>
                <a:spcPct val="145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方位角转姿态角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79725" y="2733644"/>
          <a:ext cx="4648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11556800" imgH="14935200" progId="Equation.DSMT4">
                  <p:embed/>
                </p:oleObj>
              </mc:Choice>
              <mc:Fallback>
                <p:oleObj name="Equation" r:id="rId3" imgW="111556800" imgH="149352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9725" y="2733644"/>
                        <a:ext cx="46482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41625" y="4173119"/>
          <a:ext cx="472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113385600" imgH="14935200" progId="Equation.DSMT4">
                  <p:embed/>
                </p:oleObj>
              </mc:Choice>
              <mc:Fallback>
                <p:oleObj name="Equation" r:id="rId5" imgW="113385600" imgH="149352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25" y="4173119"/>
                        <a:ext cx="47244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基础函数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2" y="741036"/>
            <a:ext cx="9739706" cy="1178669"/>
          </a:xfrm>
        </p:spPr>
        <p:txBody>
          <a:bodyPr>
            <a:normAutofit/>
          </a:bodyPr>
          <a:lstStyle/>
          <a:p>
            <a:r>
              <a:rPr lang="zh-CN" altLang="en-US" dirty="0"/>
              <a:t>旋转矩阵与欧拉角的转换</a:t>
            </a:r>
            <a:endParaRPr lang="en-US" altLang="zh-CN" dirty="0"/>
          </a:p>
          <a:p>
            <a:pPr marL="742950" marR="0" lvl="1" indent="-342265" algn="l" defTabSz="10160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altLang="zh-CN" sz="18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47750" y="2606675"/>
          <a:ext cx="8064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93548000" imgH="24688800" progId="Equation.DSMT4">
                  <p:embed/>
                </p:oleObj>
              </mc:Choice>
              <mc:Fallback>
                <p:oleObj name="Equation" r:id="rId1" imgW="193548000" imgH="24688800" progId="Equation.DSMT4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7750" y="2606675"/>
                        <a:ext cx="80645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868738" y="4370388"/>
          <a:ext cx="23241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55778400" imgH="27736800" progId="Equation.DSMT4">
                  <p:embed/>
                </p:oleObj>
              </mc:Choice>
              <mc:Fallback>
                <p:oleObj name="Equation" r:id="rId3" imgW="55778400" imgH="27736800" progId="Equation.DSMT4">
                  <p:embed/>
                  <p:pic>
                    <p:nvPicPr>
                      <p:cNvPr id="0" name="对象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8738" y="4370388"/>
                        <a:ext cx="23241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778250" y="1538881"/>
          <a:ext cx="2603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62484000" imgH="6400800" progId="Equation.DSMT4">
                  <p:embed/>
                </p:oleObj>
              </mc:Choice>
              <mc:Fallback>
                <p:oleObj name="Equation" r:id="rId5" imgW="62484000" imgH="6400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8250" y="1538881"/>
                        <a:ext cx="2603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61532" y="2034636"/>
            <a:ext cx="361671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342265" algn="l" defTabSz="10160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通过欧拉角得到旋转矩阵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1532" y="3748785"/>
            <a:ext cx="361671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342265" algn="l" defTabSz="10160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通过旋转矩阵得到欧拉角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基础函数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958780" y="3246751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048000" imgH="4572000" progId="Equation.DSMT4">
                  <p:embed/>
                </p:oleObj>
              </mc:Choice>
              <mc:Fallback>
                <p:oleObj name="Equation" r:id="rId1" imgW="3048000" imgH="4572000" progId="Equation.DSMT4">
                  <p:embed/>
                  <p:pic>
                    <p:nvPicPr>
                      <p:cNvPr id="0" name="对象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8780" y="3246751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内容占位符 3"/>
              <p:cNvSpPr txBox="1"/>
              <p:nvPr/>
            </p:nvSpPr>
            <p:spPr>
              <a:xfrm>
                <a:off x="161531" y="755197"/>
                <a:ext cx="8233837" cy="14960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10160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200" b="1" kern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342265" algn="l" defTabSz="10160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000" kern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342265" algn="l" defTabSz="10160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000" b="1" kern="120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lvl3pPr>
                <a:lvl4pPr marL="1600200" indent="-342265" algn="l" defTabSz="10160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1800" kern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171700" indent="-342900" algn="l" defTabSz="10160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1800" kern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794000" indent="-254000" algn="l" defTabSz="10160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02000" indent="-254000" algn="l" defTabSz="10160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09365" indent="-254000" algn="l" defTabSz="10160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17365" indent="-254000" algn="l" defTabSz="10160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通过</m:t>
                    </m:r>
                    <m:sSubSup>
                      <m:sSub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zh-CN" altLang="en-US" dirty="0"/>
                  <a:t>得到姿态角</a:t>
                </a:r>
                <a:endParaRPr lang="en-US" altLang="zh-CN" dirty="0"/>
              </a:p>
              <a:p>
                <a:pPr marL="685800" lvl="1" indent="-285750" defTabSz="457200">
                  <a:lnSpc>
                    <a:spcPct val="145000"/>
                  </a:lnSpc>
                  <a:spcBef>
                    <a:spcPts val="0"/>
                  </a:spcBef>
                  <a:defRPr/>
                </a:pPr>
                <a:r>
                  <a:rPr lang="zh-CN" altLang="en-US" sz="1800" dirty="0"/>
                  <a:t>通过经纬度得到</a:t>
                </a:r>
                <a:r>
                  <a:rPr lang="en-US" altLang="zh-CN" sz="1800" dirty="0"/>
                  <a:t>e</a:t>
                </a:r>
                <a14:m>
                  <m:oMath xmlns:m="http://schemas.openxmlformats.org/officeDocument/2006/math">
                    <m:r>
                      <a:rPr lang="zh-CN" altLang="en-US" sz="1800">
                        <a:latin typeface="Cambria Math" panose="02040503050406030204" pitchFamily="18" charset="0"/>
                      </a:rPr>
                      <m:t>系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系的旋转矩阵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endParaRPr lang="en-US" altLang="zh-CN" sz="1800" dirty="0">
                  <a:solidFill>
                    <a:srgbClr val="FFFFFF"/>
                  </a:solidFill>
                  <a:latin typeface="Calibri" panose="020F0502020204030204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1" y="755197"/>
                <a:ext cx="8233837" cy="1496046"/>
              </a:xfrm>
              <a:prstGeom prst="rect">
                <a:avLst/>
              </a:prstGeom>
              <a:blipFill rotWithShape="1">
                <a:blip r:embed="rId3"/>
                <a:stretch>
                  <a:fillRect l="-3" t="-1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61531" y="3009450"/>
                <a:ext cx="5080600" cy="470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lvl="1" indent="-285750">
                  <a:lnSpc>
                    <a:spcPct val="145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1" y="3009450"/>
                <a:ext cx="5080600" cy="470129"/>
              </a:xfrm>
              <a:prstGeom prst="rect">
                <a:avLst/>
              </a:prstGeom>
              <a:blipFill rotWithShape="1">
                <a:blip r:embed="rId4"/>
                <a:stretch>
                  <a:fillRect l="-5" t="-39" r="4" b="-4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43249" y="1971290"/>
          <a:ext cx="447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107289600" imgH="21640800" progId="Equation.DSMT4">
                  <p:embed/>
                </p:oleObj>
              </mc:Choice>
              <mc:Fallback>
                <p:oleObj name="Equation" r:id="rId5" imgW="107289600" imgH="216408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3249" y="1971290"/>
                        <a:ext cx="44704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61531" y="4382798"/>
            <a:ext cx="5080600" cy="45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85750">
              <a:lnSpc>
                <a:spcPct val="145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通过旋转矩转欧拉角函数得到姿态角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527300" y="5029200"/>
          <a:ext cx="3594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86258400" imgH="7924800" progId="Equation.DSMT4">
                  <p:embed/>
                </p:oleObj>
              </mc:Choice>
              <mc:Fallback>
                <p:oleObj name="Equation" r:id="rId7" imgW="86258400" imgH="7924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7300" y="5029200"/>
                        <a:ext cx="3594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14763" y="3684588"/>
          <a:ext cx="135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2613600" imgH="10668000" progId="Equation.DSMT4">
                  <p:embed/>
                </p:oleObj>
              </mc:Choice>
              <mc:Fallback>
                <p:oleObj name="Equation" r:id="rId9" imgW="32613600" imgH="106680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4763" y="3684588"/>
                        <a:ext cx="1358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基础函数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1533" y="741035"/>
            <a:ext cx="5545916" cy="2191537"/>
          </a:xfrm>
        </p:spPr>
        <p:txBody>
          <a:bodyPr>
            <a:normAutofit/>
          </a:bodyPr>
          <a:lstStyle/>
          <a:p>
            <a:r>
              <a:rPr lang="zh-CN" altLang="en-US" dirty="0"/>
              <a:t>旋转矩阵与四元数的转换</a:t>
            </a:r>
            <a:endParaRPr lang="en-US" altLang="zh-CN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461000" y="2971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48000" imgH="4572000" progId="Equation.DSMT4">
                  <p:embed/>
                </p:oleObj>
              </mc:Choice>
              <mc:Fallback>
                <p:oleObj name="Equation" r:id="rId1" imgW="3048000" imgH="45720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1000" y="2971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0229" y="1423374"/>
            <a:ext cx="413656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342265" algn="l" defTabSz="10160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通过姿态四元数得到旋转矩阵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20889" y="964466"/>
            <a:ext cx="413656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342265" algn="l" defTabSz="10160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通过旋转矩阵得到姿态四元数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5413" y="2565400"/>
          <a:ext cx="5524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132588000" imgH="25908000" progId="Equation.DSMT4">
                  <p:embed/>
                </p:oleObj>
              </mc:Choice>
              <mc:Fallback>
                <p:oleObj name="Equation" r:id="rId3" imgW="132588000" imgH="259080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13" y="2565400"/>
                        <a:ext cx="5524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1424" y="1473988"/>
            <a:ext cx="3489491" cy="3978247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r>
              <a:rPr lang="en-US" altLang="zh-CN"/>
              <a:t>/24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AwOWRkMDk1YTlkZGZkNjRiMzU2ZDRlZjlmNjY2NjQifQ==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5251</Words>
  <Application>WPS 演示</Application>
  <PresentationFormat>自定义</PresentationFormat>
  <Paragraphs>586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71</vt:i4>
      </vt:variant>
      <vt:variant>
        <vt:lpstr>幻灯片标题</vt:lpstr>
      </vt:variant>
      <vt:variant>
        <vt:i4>24</vt:i4>
      </vt:variant>
    </vt:vector>
  </HeadingPairs>
  <TitlesOfParts>
    <vt:vector size="108" baseType="lpstr">
      <vt:lpstr>Arial</vt:lpstr>
      <vt:lpstr>宋体</vt:lpstr>
      <vt:lpstr>Wingdings</vt:lpstr>
      <vt:lpstr>微软雅黑</vt:lpstr>
      <vt:lpstr>等线</vt:lpstr>
      <vt:lpstr>Cambria</vt:lpstr>
      <vt:lpstr>华文行楷</vt:lpstr>
      <vt:lpstr>Calibri</vt:lpstr>
      <vt:lpstr>Times New Roman</vt:lpstr>
      <vt:lpstr>Cambria Math</vt:lpstr>
      <vt:lpstr>Arial Unicode MS</vt:lpstr>
      <vt:lpstr>Calibri</vt:lpstr>
      <vt:lpstr>1_Office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卫导/惯导松组合算法设计</vt:lpstr>
      <vt:lpstr>PowerPoint 演示文稿</vt:lpstr>
      <vt:lpstr>1 基础函数</vt:lpstr>
      <vt:lpstr>1 基础函数</vt:lpstr>
      <vt:lpstr>1 基础函数</vt:lpstr>
      <vt:lpstr>1 基础函数</vt:lpstr>
      <vt:lpstr>1 基础函数</vt:lpstr>
      <vt:lpstr>1 基础函数</vt:lpstr>
      <vt:lpstr>1 基础函数</vt:lpstr>
      <vt:lpstr>1 基础函数</vt:lpstr>
      <vt:lpstr>1 基础函数</vt:lpstr>
      <vt:lpstr>PowerPoint 演示文稿</vt:lpstr>
      <vt:lpstr>2.  机械编排算法</vt:lpstr>
      <vt:lpstr>2.  机械编排算法</vt:lpstr>
      <vt:lpstr>2.  机械编排算法</vt:lpstr>
      <vt:lpstr>2.  机械编排算法</vt:lpstr>
      <vt:lpstr>PowerPoint 演示文稿</vt:lpstr>
      <vt:lpstr>3. 松组合算法</vt:lpstr>
      <vt:lpstr>3. 松组合算法</vt:lpstr>
      <vt:lpstr>3. 松组合算法</vt:lpstr>
      <vt:lpstr>3. 松组合算法</vt:lpstr>
      <vt:lpstr>3.  松组合算法</vt:lpstr>
      <vt:lpstr>3. 松组合算法</vt:lpstr>
      <vt:lpstr>3. 松组合算法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Zhu</dc:creator>
  <cp:lastModifiedBy>lewis</cp:lastModifiedBy>
  <cp:revision>3183</cp:revision>
  <dcterms:created xsi:type="dcterms:W3CDTF">2018-08-27T06:36:00Z</dcterms:created>
  <dcterms:modified xsi:type="dcterms:W3CDTF">2024-06-24T13:55:13Z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152402C485BE4AA7BF77316F805E6E58_12</vt:lpwstr>
  </property>
</Properties>
</file>