
<file path=[Content_Types].xml><?xml version="1.0" encoding="utf-8"?>
<Types xmlns="http://schemas.openxmlformats.org/package/2006/content-types">
  <Default Extension="png" ContentType="image/png"/>
  <Default Extension="tmp"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9"/>
  </p:notesMasterIdLst>
  <p:handoutMasterIdLst>
    <p:handoutMasterId r:id="rId20"/>
  </p:handoutMasterIdLst>
  <p:sldIdLst>
    <p:sldId id="256" r:id="rId5"/>
    <p:sldId id="257" r:id="rId6"/>
    <p:sldId id="271" r:id="rId7"/>
    <p:sldId id="272" r:id="rId8"/>
    <p:sldId id="266" r:id="rId9"/>
    <p:sldId id="273" r:id="rId10"/>
    <p:sldId id="268" r:id="rId11"/>
    <p:sldId id="274" r:id="rId12"/>
    <p:sldId id="276" r:id="rId13"/>
    <p:sldId id="277" r:id="rId14"/>
    <p:sldId id="278" r:id="rId15"/>
    <p:sldId id="270" r:id="rId16"/>
    <p:sldId id="275"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1678" autoAdjust="0"/>
  </p:normalViewPr>
  <p:slideViewPr>
    <p:cSldViewPr snapToGrid="0">
      <p:cViewPr varScale="1">
        <p:scale>
          <a:sx n="118" d="100"/>
          <a:sy n="118" d="100"/>
        </p:scale>
        <p:origin x="252" y="10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Amity University AI/ML Final Project Report - CUSTOMER SEGMENTATION</a:t>
            </a:r>
            <a:endParaRPr lang="en-US" dirty="0"/>
          </a:p>
        </p:txBody>
      </p:sp>
      <p:sp>
        <p:nvSpPr>
          <p:cNvPr id="3" name="Date Placeholder 2">
            <a:extLst>
              <a:ext uri="{FF2B5EF4-FFF2-40B4-BE49-F238E27FC236}">
                <a16:creationId xmlns:a16="http://schemas.microsoft.com/office/drawing/2014/main" xmlns=""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9/29/2020</a:t>
            </a:fld>
            <a:endParaRPr lang="en-US" dirty="0"/>
          </a:p>
        </p:txBody>
      </p:sp>
      <p:sp>
        <p:nvSpPr>
          <p:cNvPr id="4" name="Footer Placeholder 3">
            <a:extLst>
              <a:ext uri="{FF2B5EF4-FFF2-40B4-BE49-F238E27FC236}">
                <a16:creationId xmlns:a16="http://schemas.microsoft.com/office/drawing/2014/main" xmlns=""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Amity University AI/ML Final Project Report - CUSTOMER SEGMENTATION</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9/29/2020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r>
              <a:rPr lang="en-US" smtClean="0"/>
              <a:t>Amity University AI/ML Final Project Report - CUSTOMER SEGMENTATION</a:t>
            </a:r>
            <a:endParaRPr lang="en-US" dirty="0"/>
          </a:p>
        </p:txBody>
      </p:sp>
      <p:sp>
        <p:nvSpPr>
          <p:cNvPr id="5" name="Slide Number Placeholder 4"/>
          <p:cNvSpPr>
            <a:spLocks noGrp="1"/>
          </p:cNvSpPr>
          <p:nvPr>
            <p:ph type="sldNum" sz="quarter" idx="11"/>
          </p:nvPr>
        </p:nvSpPr>
        <p:spPr/>
        <p:txBody>
          <a:bodyPr/>
          <a:lstStyle/>
          <a:p>
            <a:fld id="{D5D79418-37EB-4378-AD22-89DBB000B0DA}" type="slidenum">
              <a:rPr lang="en-US" smtClean="0"/>
              <a:t>1</a:t>
            </a:fld>
            <a:endParaRPr lang="en-US" dirty="0"/>
          </a:p>
        </p:txBody>
      </p:sp>
    </p:spTree>
    <p:extLst>
      <p:ext uri="{BB962C8B-B14F-4D97-AF65-F5344CB8AC3E}">
        <p14:creationId xmlns:p14="http://schemas.microsoft.com/office/powerpoint/2010/main" val="3143772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5" name="Header Placeholder 4"/>
          <p:cNvSpPr>
            <a:spLocks noGrp="1"/>
          </p:cNvSpPr>
          <p:nvPr>
            <p:ph type="hdr" sz="quarter" idx="10"/>
          </p:nvPr>
        </p:nvSpPr>
        <p:spPr/>
        <p:txBody>
          <a:bodyPr/>
          <a:lstStyle/>
          <a:p>
            <a:r>
              <a:rPr lang="en-US" smtClean="0"/>
              <a:t>Amity University AI/ML Final Project Report - CUSTOMER SEGMENTATION</a:t>
            </a:r>
            <a:endParaRPr lang="en-US" dirty="0"/>
          </a:p>
        </p:txBody>
      </p:sp>
      <p:sp>
        <p:nvSpPr>
          <p:cNvPr id="6" name="Slide Number Placeholder 5"/>
          <p:cNvSpPr>
            <a:spLocks noGrp="1"/>
          </p:cNvSpPr>
          <p:nvPr>
            <p:ph type="sldNum" sz="quarter" idx="11"/>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5" name="Header Placeholder 4"/>
          <p:cNvSpPr>
            <a:spLocks noGrp="1"/>
          </p:cNvSpPr>
          <p:nvPr>
            <p:ph type="hdr" sz="quarter" idx="10"/>
          </p:nvPr>
        </p:nvSpPr>
        <p:spPr/>
        <p:txBody>
          <a:bodyPr/>
          <a:lstStyle/>
          <a:p>
            <a:r>
              <a:rPr lang="en-US" smtClean="0"/>
              <a:t>Amity University AI/ML Final Project Report - CUSTOMER SEGMENTATION</a:t>
            </a:r>
            <a:endParaRPr lang="en-US" dirty="0"/>
          </a:p>
        </p:txBody>
      </p:sp>
      <p:sp>
        <p:nvSpPr>
          <p:cNvPr id="6" name="Slide Number Placeholder 5"/>
          <p:cNvSpPr>
            <a:spLocks noGrp="1"/>
          </p:cNvSpPr>
          <p:nvPr>
            <p:ph type="sldNum" sz="quarter" idx="11"/>
          </p:nvPr>
        </p:nvSpPr>
        <p:spPr/>
        <p:txBody>
          <a:bodyPr/>
          <a:lstStyle/>
          <a:p>
            <a:fld id="{D5D79418-37EB-4378-AD22-89DBB000B0DA}" type="slidenum">
              <a:rPr lang="en-US" smtClean="0"/>
              <a:t>5</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did you think at first?</a:t>
            </a:r>
          </a:p>
          <a:p>
            <a:r>
              <a:rPr lang="en-US" b="0" i="1" dirty="0">
                <a:latin typeface="Segoe UI" panose="020B0502040204020203" pitchFamily="34" charset="0"/>
                <a:cs typeface="Segoe UI" panose="020B0502040204020203" pitchFamily="34" charset="0"/>
              </a:rPr>
              <a:t>What obstacles did you encounter along the way?</a:t>
            </a:r>
          </a:p>
          <a:p>
            <a:r>
              <a:rPr lang="en-US" b="0" i="1" dirty="0">
                <a:latin typeface="Segoe UI" panose="020B0502040204020203" pitchFamily="34" charset="0"/>
                <a:cs typeface="Segoe UI" panose="020B0502040204020203" pitchFamily="34" charset="0"/>
              </a:rPr>
              <a:t>How did you overcome those obstacles?</a:t>
            </a:r>
          </a:p>
          <a:p>
            <a:r>
              <a:rPr lang="en-US" b="0" i="1" dirty="0">
                <a:latin typeface="Segoe UI" panose="020B0502040204020203" pitchFamily="34" charset="0"/>
                <a:cs typeface="Segoe UI" panose="020B0502040204020203" pitchFamily="34" charset="0"/>
              </a:rPr>
              <a:t>What images can you add to support your process?</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reflect upon your process.  It also helps to add some video of your process.</a:t>
            </a:r>
          </a:p>
          <a:p>
            <a:endParaRPr lang="en-US" dirty="0"/>
          </a:p>
        </p:txBody>
      </p:sp>
      <p:sp>
        <p:nvSpPr>
          <p:cNvPr id="5" name="Header Placeholder 4"/>
          <p:cNvSpPr>
            <a:spLocks noGrp="1"/>
          </p:cNvSpPr>
          <p:nvPr>
            <p:ph type="hdr" sz="quarter" idx="10"/>
          </p:nvPr>
        </p:nvSpPr>
        <p:spPr/>
        <p:txBody>
          <a:bodyPr/>
          <a:lstStyle/>
          <a:p>
            <a:r>
              <a:rPr lang="en-US" smtClean="0"/>
              <a:t>Amity University AI/ML Final Project Report - CUSTOMER SEGMENTATION</a:t>
            </a:r>
            <a:endParaRPr lang="en-US" dirty="0"/>
          </a:p>
        </p:txBody>
      </p:sp>
      <p:sp>
        <p:nvSpPr>
          <p:cNvPr id="6" name="Slide Number Placeholder 5"/>
          <p:cNvSpPr>
            <a:spLocks noGrp="1"/>
          </p:cNvSpPr>
          <p:nvPr>
            <p:ph type="sldNum" sz="quarter" idx="11"/>
          </p:nvPr>
        </p:nvSpPr>
        <p:spPr/>
        <p:txBody>
          <a:bodyPr/>
          <a:lstStyle/>
          <a:p>
            <a:fld id="{D5D79418-37EB-4378-AD22-89DBB000B0DA}" type="slidenum">
              <a:rPr lang="en-US" smtClean="0"/>
              <a:t>7</a:t>
            </a:fld>
            <a:endParaRPr lang="en-US" dirty="0"/>
          </a:p>
        </p:txBody>
      </p:sp>
    </p:spTree>
    <p:extLst>
      <p:ext uri="{BB962C8B-B14F-4D97-AF65-F5344CB8AC3E}">
        <p14:creationId xmlns:p14="http://schemas.microsoft.com/office/powerpoint/2010/main" val="1219416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5" name="Header Placeholder 4"/>
          <p:cNvSpPr>
            <a:spLocks noGrp="1"/>
          </p:cNvSpPr>
          <p:nvPr>
            <p:ph type="hdr" sz="quarter" idx="10"/>
          </p:nvPr>
        </p:nvSpPr>
        <p:spPr/>
        <p:txBody>
          <a:bodyPr/>
          <a:lstStyle/>
          <a:p>
            <a:r>
              <a:rPr lang="en-US" smtClean="0"/>
              <a:t>Amity University AI/ML Final Project Report - CUSTOMER SEGMENTATION</a:t>
            </a:r>
            <a:endParaRPr lang="en-US" dirty="0"/>
          </a:p>
        </p:txBody>
      </p:sp>
      <p:sp>
        <p:nvSpPr>
          <p:cNvPr id="6" name="Slide Number Placeholder 5"/>
          <p:cNvSpPr>
            <a:spLocks noGrp="1"/>
          </p:cNvSpPr>
          <p:nvPr>
            <p:ph type="sldNum" sz="quarter" idx="11"/>
          </p:nvPr>
        </p:nvSpPr>
        <p:spPr/>
        <p:txBody>
          <a:bodyPr/>
          <a:lstStyle/>
          <a:p>
            <a:fld id="{D5D79418-37EB-4378-AD22-89DBB000B0DA}" type="slidenum">
              <a:rPr lang="en-US" smtClean="0"/>
              <a:t>12</a:t>
            </a:fld>
            <a:endParaRPr lang="en-US" dirty="0"/>
          </a:p>
        </p:txBody>
      </p:sp>
    </p:spTree>
    <p:extLst>
      <p:ext uri="{BB962C8B-B14F-4D97-AF65-F5344CB8AC3E}">
        <p14:creationId xmlns:p14="http://schemas.microsoft.com/office/powerpoint/2010/main" val="2020311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5" name="Header Placeholder 4"/>
          <p:cNvSpPr>
            <a:spLocks noGrp="1"/>
          </p:cNvSpPr>
          <p:nvPr>
            <p:ph type="hdr" sz="quarter" idx="10"/>
          </p:nvPr>
        </p:nvSpPr>
        <p:spPr/>
        <p:txBody>
          <a:bodyPr/>
          <a:lstStyle/>
          <a:p>
            <a:r>
              <a:rPr lang="en-US" smtClean="0"/>
              <a:t>Amity University AI/ML Final Project Report - CUSTOMER SEGMENTATION</a:t>
            </a:r>
            <a:endParaRPr lang="en-US" dirty="0"/>
          </a:p>
        </p:txBody>
      </p:sp>
      <p:sp>
        <p:nvSpPr>
          <p:cNvPr id="6" name="Slide Number Placeholder 5"/>
          <p:cNvSpPr>
            <a:spLocks noGrp="1"/>
          </p:cNvSpPr>
          <p:nvPr>
            <p:ph type="sldNum" sz="quarter" idx="11"/>
          </p:nvPr>
        </p:nvSpPr>
        <p:spPr/>
        <p:txBody>
          <a:bodyPr/>
          <a:lstStyle/>
          <a:p>
            <a:fld id="{D5D79418-37EB-4378-AD22-89DBB000B0DA}" type="slidenum">
              <a:rPr lang="en-US" smtClean="0"/>
              <a:t>13</a:t>
            </a:fld>
            <a:endParaRPr lang="en-US" dirty="0"/>
          </a:p>
        </p:txBody>
      </p:sp>
    </p:spTree>
    <p:extLst>
      <p:ext uri="{BB962C8B-B14F-4D97-AF65-F5344CB8AC3E}">
        <p14:creationId xmlns:p14="http://schemas.microsoft.com/office/powerpoint/2010/main" val="3866445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xmlns=""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xmlns=""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xmlns=""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xmlns=""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9/29/2020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xmlns=""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xmlns=""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xmlns=""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xmlns=""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xmlns=""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9/29/2020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xmlns=""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xmlns=""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xmlns=""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xmlns=""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9/29/2020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xmlns=""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xmlns=""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xmlns=""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xmlns=""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9/29/2020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xmlns=""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9/29/2020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xmlns="" id="{DBD7FBFD-679C-4A5B-A176-220004B60453}"/>
              </a:ext>
            </a:extLst>
          </p:cNvPr>
          <p:cNvSpPr>
            <a:spLocks noGrp="1"/>
          </p:cNvSpPr>
          <p:nvPr>
            <p:ph type="dgm" sz="quarter" idx="13"/>
          </p:nvPr>
        </p:nvSpPr>
        <p:spPr>
          <a:xfrm>
            <a:off x="680321" y="386862"/>
            <a:ext cx="9614617" cy="3867638"/>
          </a:xfrm>
        </p:spPr>
        <p:txBody>
          <a:bodyPr/>
          <a:lstStyle/>
          <a:p>
            <a:r>
              <a:rPr lang="en-US" noProof="0" smtClean="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xmlns=""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xmlns=""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xmlns=""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xmlns=""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xmlns=""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9/29/2020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xmlns=""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xmlns=""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xmlns=""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xmlns=""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9/29/2020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xmlns=""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xmlns=""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xmlns=""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xmlns=""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xmlns=""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9/29/2020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xmlns=""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xmlns=""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xmlns=""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xmlns=""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xmlns=""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9/29/2020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xmlns=""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xmlns=""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xmlns=""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xmlns=""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xmlns=""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9/29/2020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xmlns=""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xmlns=""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xmlns=""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xmlns=""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a:extLst>
              <a:ext uri="{FF2B5EF4-FFF2-40B4-BE49-F238E27FC236}">
                <a16:creationId xmlns:a16="http://schemas.microsoft.com/office/drawing/2014/main" xmlns=""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a:extLst>
              <a:ext uri="{FF2B5EF4-FFF2-40B4-BE49-F238E27FC236}">
                <a16:creationId xmlns:a16="http://schemas.microsoft.com/office/drawing/2014/main" xmlns=""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a:extLst>
              <a:ext uri="{FF2B5EF4-FFF2-40B4-BE49-F238E27FC236}">
                <a16:creationId xmlns:a16="http://schemas.microsoft.com/office/drawing/2014/main" xmlns="" id="{52B689E9-5B4C-4CC0-AAA4-847EB66C3302}"/>
              </a:ext>
            </a:extLst>
          </p:cNvPr>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a:extLst>
              <a:ext uri="{FF2B5EF4-FFF2-40B4-BE49-F238E27FC236}">
                <a16:creationId xmlns:a16="http://schemas.microsoft.com/office/drawing/2014/main" xmlns="" id="{1D5202CC-08D0-4157-9CB3-AA1EF4A2C855}"/>
              </a:ext>
            </a:extLst>
          </p:cNvPr>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a:extLst>
              <a:ext uri="{FF2B5EF4-FFF2-40B4-BE49-F238E27FC236}">
                <a16:creationId xmlns:a16="http://schemas.microsoft.com/office/drawing/2014/main" xmlns="" id="{7BE8E782-50B7-4C4E-BEA5-DDA27E0F6817}"/>
              </a:ext>
            </a:extLst>
          </p:cNvPr>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xmlns=""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xmlns=""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xmlns=""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xmlns=""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xmlns=""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9/29/2020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a:extLst>
              <a:ext uri="{FF2B5EF4-FFF2-40B4-BE49-F238E27FC236}">
                <a16:creationId xmlns:a16="http://schemas.microsoft.com/office/drawing/2014/main" xmlns=""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xmlns=""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xmlns=""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xmlns=""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xmlns=""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9/29/2020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xmlns=""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a:extLst>
              <a:ext uri="{FF2B5EF4-FFF2-40B4-BE49-F238E27FC236}">
                <a16:creationId xmlns:a16="http://schemas.microsoft.com/office/drawing/2014/main" xmlns=""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a:extLst>
              <a:ext uri="{FF2B5EF4-FFF2-40B4-BE49-F238E27FC236}">
                <a16:creationId xmlns:a16="http://schemas.microsoft.com/office/drawing/2014/main" xmlns=""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xmlns=""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xmlns=""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xmlns=""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xmlns=""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xmlns=""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9/29/2020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xmlns=""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xmlns=""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xmlns=""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xmlns=""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9/29/2020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xmlns=""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xmlns=""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xmlns=""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xmlns=""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xmlns=""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9/29/2020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xmlns=""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xmlns=""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xmlns=""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xmlns=""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xmlns=""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9/29/2020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xmlns=""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xmlns=""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xmlns=""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xmlns=""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xmlns=""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9/29/2020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xmlns="" id="{FD7CD5CF-F924-43C6-9C02-06FBC84A6729}"/>
              </a:ext>
            </a:extLst>
          </p:cNvPr>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xmlns=""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xmlns=""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xmlns=""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xmlns=""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xmlns=""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9/29/2020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xmlns=""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xmlns=""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xmlns=""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xmlns=""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xmlns=""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9/29/2020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xmlns=""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9/29/2020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tmp"/><Relationship Id="rId5" Type="http://schemas.openxmlformats.org/officeDocument/2006/relationships/image" Target="../media/image14.tmp"/><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5.tmp"/><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9.tmp"/><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Graphic 8" descr="Book icon">
            <a:extLst>
              <a:ext uri="{FF2B5EF4-FFF2-40B4-BE49-F238E27FC236}">
                <a16:creationId xmlns:a16="http://schemas.microsoft.com/office/drawing/2014/main" xmlns="" id="{E26792AF-5D39-4A12-8EDD-CC09A60BDA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44993" y="2961000"/>
            <a:ext cx="936000" cy="936000"/>
          </a:xfrm>
          <a:prstGeom prst="rect">
            <a:avLst/>
          </a:prstGeom>
        </p:spPr>
      </p:pic>
      <p:sp>
        <p:nvSpPr>
          <p:cNvPr id="2" name="Title 1">
            <a:extLst>
              <a:ext uri="{FF2B5EF4-FFF2-40B4-BE49-F238E27FC236}">
                <a16:creationId xmlns:a16="http://schemas.microsoft.com/office/drawing/2014/main" xmlns="" id="{8B98BBFB-4314-436C-A688-96F483D693AB}"/>
              </a:ext>
            </a:extLst>
          </p:cNvPr>
          <p:cNvSpPr>
            <a:spLocks noGrp="1"/>
          </p:cNvSpPr>
          <p:nvPr>
            <p:ph type="ctrTitle"/>
          </p:nvPr>
        </p:nvSpPr>
        <p:spPr/>
        <p:txBody>
          <a:bodyPr anchor="ctr" anchorCtr="0"/>
          <a:lstStyle/>
          <a:p>
            <a:r>
              <a:rPr lang="en-US" dirty="0" smtClean="0"/>
              <a:t>Customer Segmentation</a:t>
            </a:r>
            <a:endParaRPr lang="en-US" dirty="0"/>
          </a:p>
        </p:txBody>
      </p:sp>
      <p:sp>
        <p:nvSpPr>
          <p:cNvPr id="3" name="Subtitle 2">
            <a:extLst>
              <a:ext uri="{FF2B5EF4-FFF2-40B4-BE49-F238E27FC236}">
                <a16:creationId xmlns:a16="http://schemas.microsoft.com/office/drawing/2014/main" xmlns="" id="{6AA173D3-8B7E-4F91-B862-AC30CB0D2705}"/>
              </a:ext>
            </a:extLst>
          </p:cNvPr>
          <p:cNvSpPr>
            <a:spLocks noGrp="1"/>
          </p:cNvSpPr>
          <p:nvPr>
            <p:ph type="subTitle" idx="1"/>
          </p:nvPr>
        </p:nvSpPr>
        <p:spPr/>
        <p:txBody>
          <a:bodyPr>
            <a:normAutofit/>
          </a:bodyPr>
          <a:lstStyle/>
          <a:p>
            <a:r>
              <a:rPr lang="en-US" sz="2800" dirty="0" smtClean="0"/>
              <a:t>Presenter – GAURAV SRIVASTAVA (Amity University)</a:t>
            </a:r>
          </a:p>
          <a:p>
            <a:endParaRPr lang="en-US" sz="2800" dirty="0"/>
          </a:p>
        </p:txBody>
      </p:sp>
    </p:spTree>
    <p:extLst>
      <p:ext uri="{BB962C8B-B14F-4D97-AF65-F5344CB8AC3E}">
        <p14:creationId xmlns:p14="http://schemas.microsoft.com/office/powerpoint/2010/main" val="1906530976"/>
      </p:ext>
    </p:extLst>
  </p:cSld>
  <p:clrMapOvr>
    <a:masterClrMapping/>
  </p:clrMapOvr>
  <mc:AlternateContent xmlns:mc="http://schemas.openxmlformats.org/markup-compatibility/2006">
    <mc:Choice xmlns:p14="http://schemas.microsoft.com/office/powerpoint/2010/main" Requires="p14">
      <p:transition spd="slow" p14:dur="900">
        <p14:flythrough dir="out" hasBounce="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Proposal of Machine Learning Model </a:t>
            </a:r>
            <a:r>
              <a:rPr lang="en-IN" dirty="0"/>
              <a:t>(Cont’d…)</a:t>
            </a:r>
          </a:p>
        </p:txBody>
      </p:sp>
      <p:pic>
        <p:nvPicPr>
          <p:cNvPr id="127" name="Graphic 6" descr="Steps icon">
            <a:extLst>
              <a:ext uri="{FF2B5EF4-FFF2-40B4-BE49-F238E27FC236}">
                <a16:creationId xmlns:a16="http://schemas.microsoft.com/office/drawing/2014/main" xmlns="" id="{CFAFD888-408F-42CB-B314-5A856047E6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999202" y="4843632"/>
            <a:ext cx="952500" cy="952500"/>
          </a:xfrm>
          <a:prstGeom prst="rect">
            <a:avLst/>
          </a:prstGeom>
        </p:spPr>
      </p:pic>
      <p:sp>
        <p:nvSpPr>
          <p:cNvPr id="126" name="TextBox 125">
            <a:extLst>
              <a:ext uri="{FF2B5EF4-FFF2-40B4-BE49-F238E27FC236}">
                <a16:creationId xmlns:a16="http://schemas.microsoft.com/office/drawing/2014/main" xmlns="" id="{14728FD8-DB26-4B9A-A0E8-101DC63B04FE}"/>
              </a:ext>
            </a:extLst>
          </p:cNvPr>
          <p:cNvSpPr txBox="1"/>
          <p:nvPr/>
        </p:nvSpPr>
        <p:spPr>
          <a:xfrm>
            <a:off x="411676" y="3700983"/>
            <a:ext cx="7688451" cy="553998"/>
          </a:xfrm>
          <a:prstGeom prst="rect">
            <a:avLst/>
          </a:prstGeom>
          <a:noFill/>
        </p:spPr>
        <p:txBody>
          <a:bodyPr wrap="square">
            <a:spAutoFit/>
          </a:bodyPr>
          <a:lstStyle/>
          <a:p>
            <a:pPr algn="ctr">
              <a:defRPr/>
            </a:pPr>
            <a:r>
              <a:rPr lang="en-US" sz="3000" dirty="0" smtClean="0">
                <a:latin typeface="+mj-lt"/>
              </a:rPr>
              <a:t>Predictive Analysis &amp; </a:t>
            </a:r>
            <a:r>
              <a:rPr lang="en-US" sz="3000" dirty="0" smtClean="0"/>
              <a:t>Prescriptive Analytics</a:t>
            </a:r>
            <a:endParaRPr lang="en-US" sz="3000" dirty="0"/>
          </a:p>
        </p:txBody>
      </p:sp>
      <p:sp>
        <p:nvSpPr>
          <p:cNvPr id="132" name="TextBox 131">
            <a:extLst>
              <a:ext uri="{FF2B5EF4-FFF2-40B4-BE49-F238E27FC236}">
                <a16:creationId xmlns:a16="http://schemas.microsoft.com/office/drawing/2014/main" xmlns="" id="{14728FD8-DB26-4B9A-A0E8-101DC63B04FE}"/>
              </a:ext>
            </a:extLst>
          </p:cNvPr>
          <p:cNvSpPr txBox="1"/>
          <p:nvPr/>
        </p:nvSpPr>
        <p:spPr>
          <a:xfrm>
            <a:off x="8242457" y="155927"/>
            <a:ext cx="3790400" cy="3785652"/>
          </a:xfrm>
          <a:prstGeom prst="rect">
            <a:avLst/>
          </a:prstGeom>
          <a:noFill/>
        </p:spPr>
        <p:txBody>
          <a:bodyPr wrap="square">
            <a:spAutoFit/>
          </a:bodyPr>
          <a:lstStyle/>
          <a:p>
            <a:pPr>
              <a:defRPr/>
            </a:pPr>
            <a:r>
              <a:rPr lang="en-US" sz="3000" dirty="0" smtClean="0"/>
              <a:t>Predictive &amp; Prescriptive analysis using Machine learning can help to predict the customer with their spending scores and also the valuable customers.</a:t>
            </a:r>
            <a:endParaRPr lang="en-US" sz="3000" dirty="0"/>
          </a:p>
        </p:txBody>
      </p:sp>
      <p:pic>
        <p:nvPicPr>
          <p:cNvPr id="3" name="Picture 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970" y="273964"/>
            <a:ext cx="3785625" cy="3316017"/>
          </a:xfrm>
          <a:prstGeom prst="rect">
            <a:avLst/>
          </a:prstGeom>
          <a:ln>
            <a:noFill/>
          </a:ln>
          <a:effectLst>
            <a:outerShdw blurRad="190500" algn="tl" rotWithShape="0">
              <a:srgbClr val="000000">
                <a:alpha val="70000"/>
              </a:srgbClr>
            </a:outerShdw>
          </a:effectLst>
        </p:spPr>
      </p:pic>
      <p:pic>
        <p:nvPicPr>
          <p:cNvPr id="9" name="Picture 8"/>
          <p:cNvPicPr/>
          <p:nvPr/>
        </p:nvPicPr>
        <p:blipFill>
          <a:blip r:embed="rId6">
            <a:extLst>
              <a:ext uri="{28A0092B-C50C-407E-A947-70E740481C1C}">
                <a14:useLocalDpi xmlns:a14="http://schemas.microsoft.com/office/drawing/2010/main" val="0"/>
              </a:ext>
            </a:extLst>
          </a:blip>
          <a:stretch>
            <a:fillRect/>
          </a:stretch>
        </p:blipFill>
        <p:spPr>
          <a:xfrm>
            <a:off x="4363746" y="291617"/>
            <a:ext cx="3787560" cy="32983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28343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Proposal of Machine Learning Model </a:t>
            </a:r>
            <a:r>
              <a:rPr lang="en-IN" dirty="0"/>
              <a:t>(Cont’d…)</a:t>
            </a:r>
          </a:p>
        </p:txBody>
      </p:sp>
      <p:pic>
        <p:nvPicPr>
          <p:cNvPr id="127" name="Graphic 6" descr="Steps icon">
            <a:extLst>
              <a:ext uri="{FF2B5EF4-FFF2-40B4-BE49-F238E27FC236}">
                <a16:creationId xmlns:a16="http://schemas.microsoft.com/office/drawing/2014/main" xmlns="" id="{CFAFD888-408F-42CB-B314-5A856047E6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999202" y="4843632"/>
            <a:ext cx="952500" cy="952500"/>
          </a:xfrm>
          <a:prstGeom prst="rect">
            <a:avLst/>
          </a:prstGeom>
        </p:spPr>
      </p:pic>
      <p:sp>
        <p:nvSpPr>
          <p:cNvPr id="8" name="TextBox 7">
            <a:extLst>
              <a:ext uri="{FF2B5EF4-FFF2-40B4-BE49-F238E27FC236}">
                <a16:creationId xmlns:a16="http://schemas.microsoft.com/office/drawing/2014/main" xmlns="" id="{14728FD8-DB26-4B9A-A0E8-101DC63B04FE}"/>
              </a:ext>
            </a:extLst>
          </p:cNvPr>
          <p:cNvSpPr txBox="1"/>
          <p:nvPr/>
        </p:nvSpPr>
        <p:spPr>
          <a:xfrm>
            <a:off x="323681" y="366320"/>
            <a:ext cx="11506875" cy="3908762"/>
          </a:xfrm>
          <a:prstGeom prst="rect">
            <a:avLst/>
          </a:prstGeom>
          <a:noFill/>
        </p:spPr>
        <p:txBody>
          <a:bodyPr wrap="square">
            <a:spAutoFit/>
          </a:bodyPr>
          <a:lstStyle/>
          <a:p>
            <a:pPr>
              <a:defRPr/>
            </a:pPr>
            <a:r>
              <a:rPr lang="en-US" sz="3200" u="sng" dirty="0" smtClean="0"/>
              <a:t>Machine Learning Model:- </a:t>
            </a:r>
          </a:p>
          <a:p>
            <a:pPr>
              <a:defRPr/>
            </a:pPr>
            <a:r>
              <a:rPr lang="en-US" sz="2400" dirty="0" smtClean="0"/>
              <a:t>Customer </a:t>
            </a:r>
            <a:r>
              <a:rPr lang="en-US" sz="2400" dirty="0"/>
              <a:t>Segmentation is one the most important applications of unsupervised learning. Using clustering techniques, companies can identify the several segments of customers allowing them to target the potential user </a:t>
            </a:r>
            <a:r>
              <a:rPr lang="en-US" sz="2400" dirty="0" smtClean="0"/>
              <a:t>base.</a:t>
            </a:r>
          </a:p>
          <a:p>
            <a:pPr marL="457200" indent="-457200">
              <a:buFont typeface="Wingdings" panose="05000000000000000000" pitchFamily="2" charset="2"/>
              <a:buChar char="v"/>
              <a:defRPr/>
            </a:pPr>
            <a:r>
              <a:rPr lang="en-US" sz="2400" dirty="0"/>
              <a:t> </a:t>
            </a:r>
            <a:r>
              <a:rPr lang="en-US" sz="2400" dirty="0" smtClean="0"/>
              <a:t>K-Means clustering algorithm is the essential algorithm for clustering unlabeled dataset.</a:t>
            </a:r>
          </a:p>
          <a:p>
            <a:pPr marL="457200" indent="-457200">
              <a:buFont typeface="Wingdings" panose="05000000000000000000" pitchFamily="2" charset="2"/>
              <a:buChar char="v"/>
              <a:defRPr/>
            </a:pPr>
            <a:r>
              <a:rPr lang="en-US" sz="2400" dirty="0"/>
              <a:t>While using the k-means clustering algorithm, the first step is to indicate the number of clusters (k) that we wish to produce in the final output. The algorithm starts by selecting k objects from dataset randomly that will serve as the initial centers for our clusters</a:t>
            </a:r>
            <a:r>
              <a:rPr lang="en-US" sz="2400" dirty="0" smtClean="0"/>
              <a:t>.</a:t>
            </a:r>
            <a:endParaRPr lang="en-US" sz="2400" dirty="0"/>
          </a:p>
        </p:txBody>
      </p:sp>
    </p:spTree>
    <p:extLst>
      <p:ext uri="{BB962C8B-B14F-4D97-AF65-F5344CB8AC3E}">
        <p14:creationId xmlns:p14="http://schemas.microsoft.com/office/powerpoint/2010/main" val="683242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xmlns=""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xmlns="" id="{D78D0989-E3E5-41DB-A78D-61E199491D89}"/>
              </a:ext>
            </a:extLst>
          </p:cNvPr>
          <p:cNvSpPr>
            <a:spLocks noGrp="1"/>
          </p:cNvSpPr>
          <p:nvPr>
            <p:ph type="title"/>
          </p:nvPr>
        </p:nvSpPr>
        <p:spPr/>
        <p:txBody>
          <a:bodyPr/>
          <a:lstStyle/>
          <a:p>
            <a:r>
              <a:rPr lang="en-US" dirty="0" smtClean="0"/>
              <a:t>Result</a:t>
            </a:r>
            <a:endParaRPr lang="en-US" dirty="0"/>
          </a:p>
        </p:txBody>
      </p:sp>
      <p:sp>
        <p:nvSpPr>
          <p:cNvPr id="8" name="TextBox 7"/>
          <p:cNvSpPr txBox="1"/>
          <p:nvPr/>
        </p:nvSpPr>
        <p:spPr>
          <a:xfrm>
            <a:off x="7622697" y="2110533"/>
            <a:ext cx="4464008" cy="4513030"/>
          </a:xfrm>
          <a:prstGeom prst="rect">
            <a:avLst/>
          </a:prstGeom>
          <a:noFill/>
        </p:spPr>
        <p:txBody>
          <a:bodyPr wrap="square" rtlCol="0">
            <a:spAutoFit/>
          </a:bodyPr>
          <a:lstStyle/>
          <a:p>
            <a:pPr>
              <a:lnSpc>
                <a:spcPct val="107000"/>
              </a:lnSpc>
              <a:spcAft>
                <a:spcPts val="800"/>
              </a:spcAft>
            </a:pP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The general population and customer population have been compared and segmented using an </a:t>
            </a:r>
            <a:r>
              <a:rPr lang="en-IN" sz="1600" b="1" dirty="0" smtClean="0">
                <a:effectLst/>
                <a:latin typeface="Times New Roman" panose="02020603050405020304" pitchFamily="18" charset="0"/>
                <a:ea typeface="Calibri" panose="020F0502020204030204" pitchFamily="34" charset="0"/>
                <a:cs typeface="Times New Roman" panose="02020603050405020304" pitchFamily="18" charset="0"/>
              </a:rPr>
              <a:t>unsupervised learning algorithm</a:t>
            </a: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 We were able to determine which clusters have more customers and which potential clusters to have probable customers are. </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By using this model we can target the customers with whom we can start marketing strategy [easy to converse].</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This segmentation enables marketers to create targeted marketing messages for a specific group of customers which increases the chances of the person buying a product. It allows them to create and use specific communication channels to communicate with different segments to attract them.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p:nvPr/>
        </p:nvPicPr>
        <p:blipFill>
          <a:blip r:embed="rId5">
            <a:extLst>
              <a:ext uri="{28A0092B-C50C-407E-A947-70E740481C1C}">
                <a14:useLocalDpi xmlns:a14="http://schemas.microsoft.com/office/drawing/2010/main" val="0"/>
              </a:ext>
            </a:extLst>
          </a:blip>
          <a:stretch>
            <a:fillRect/>
          </a:stretch>
        </p:blipFill>
        <p:spPr>
          <a:xfrm>
            <a:off x="118945" y="2169444"/>
            <a:ext cx="7503751" cy="45631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69896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D0989-E3E5-41DB-A78D-61E199491D89}"/>
              </a:ext>
            </a:extLst>
          </p:cNvPr>
          <p:cNvSpPr>
            <a:spLocks noGrp="1"/>
          </p:cNvSpPr>
          <p:nvPr>
            <p:ph type="title"/>
          </p:nvPr>
        </p:nvSpPr>
        <p:spPr/>
        <p:txBody>
          <a:bodyPr/>
          <a:lstStyle/>
          <a:p>
            <a:r>
              <a:rPr lang="en-US" dirty="0" smtClean="0"/>
              <a:t>CONCLUSION</a:t>
            </a:r>
            <a:endParaRPr lang="en-US" dirty="0"/>
          </a:p>
        </p:txBody>
      </p:sp>
      <p:sp>
        <p:nvSpPr>
          <p:cNvPr id="3" name="Content Placeholder 2">
            <a:extLst>
              <a:ext uri="{FF2B5EF4-FFF2-40B4-BE49-F238E27FC236}">
                <a16:creationId xmlns:a16="http://schemas.microsoft.com/office/drawing/2014/main" xmlns="" id="{5DB23205-1719-4B43-A690-268E347D390E}"/>
              </a:ext>
            </a:extLst>
          </p:cNvPr>
          <p:cNvSpPr>
            <a:spLocks noGrp="1"/>
          </p:cNvSpPr>
          <p:nvPr>
            <p:ph sz="half" idx="1"/>
          </p:nvPr>
        </p:nvSpPr>
        <p:spPr>
          <a:xfrm>
            <a:off x="1804524" y="2086020"/>
            <a:ext cx="10317345" cy="1013230"/>
          </a:xfrm>
        </p:spPr>
        <p:txBody>
          <a:bodyPr/>
          <a:lstStyle/>
          <a:p>
            <a:pPr marL="0" indent="0">
              <a:buNone/>
            </a:pPr>
            <a:r>
              <a:rPr lang="en-IN" dirty="0" smtClean="0">
                <a:latin typeface="Times New Roman" panose="02020603050405020304" pitchFamily="18" charset="0"/>
                <a:ea typeface="Calibri" panose="020F0502020204030204" pitchFamily="34" charset="0"/>
                <a:cs typeface="Times New Roman" panose="02020603050405020304" pitchFamily="18" charset="0"/>
              </a:rPr>
              <a:t>3D </a:t>
            </a:r>
            <a:r>
              <a:rPr lang="en-IN" dirty="0">
                <a:latin typeface="Times New Roman" panose="02020603050405020304" pitchFamily="18" charset="0"/>
                <a:ea typeface="Calibri" panose="020F0502020204030204" pitchFamily="34" charset="0"/>
                <a:cs typeface="Times New Roman" panose="02020603050405020304" pitchFamily="18" charset="0"/>
              </a:rPr>
              <a:t>plot to visualize the spending score of the customers with their annual income.</a:t>
            </a:r>
            <a:endParaRPr lang="en-US" dirty="0"/>
          </a:p>
          <a:p>
            <a:endParaRPr lang="en-US" dirty="0"/>
          </a:p>
          <a:p>
            <a:endParaRPr lang="en-US" dirty="0"/>
          </a:p>
        </p:txBody>
      </p:sp>
      <p:pic>
        <p:nvPicPr>
          <p:cNvPr id="7" name="Graphic 2" descr="Clipboard icon">
            <a:extLst>
              <a:ext uri="{FF2B5EF4-FFF2-40B4-BE49-F238E27FC236}">
                <a16:creationId xmlns:a16="http://schemas.microsoft.com/office/drawing/2014/main" xmlns="" id="{6919C957-53BE-4D79-9BA1-A263BA61F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24269" y="797815"/>
            <a:ext cx="952500" cy="952500"/>
          </a:xfrm>
          <a:prstGeom prst="rect">
            <a:avLst/>
          </a:prstGeom>
        </p:spPr>
      </p:pic>
      <p:pic>
        <p:nvPicPr>
          <p:cNvPr id="8" name="Picture 7"/>
          <p:cNvPicPr/>
          <p:nvPr/>
        </p:nvPicPr>
        <p:blipFill>
          <a:blip r:embed="rId5">
            <a:extLst>
              <a:ext uri="{28A0092B-C50C-407E-A947-70E740481C1C}">
                <a14:useLocalDpi xmlns:a14="http://schemas.microsoft.com/office/drawing/2010/main" val="0"/>
              </a:ext>
            </a:extLst>
          </a:blip>
          <a:stretch>
            <a:fillRect/>
          </a:stretch>
        </p:blipFill>
        <p:spPr>
          <a:xfrm>
            <a:off x="1804524" y="2843488"/>
            <a:ext cx="5013833" cy="3645218"/>
          </a:xfrm>
          <a:prstGeom prst="rect">
            <a:avLst/>
          </a:prstGeom>
          <a:ln>
            <a:noFill/>
          </a:ln>
          <a:effectLst>
            <a:outerShdw blurRad="76200" dir="13500000" sy="23000" kx="1200000" algn="br" rotWithShape="0">
              <a:prstClr val="black">
                <a:alpha val="20000"/>
              </a:prstClr>
            </a:outerShdw>
          </a:effectLst>
        </p:spPr>
      </p:pic>
      <p:sp>
        <p:nvSpPr>
          <p:cNvPr id="9" name="TextBox 8"/>
          <p:cNvSpPr txBox="1"/>
          <p:nvPr/>
        </p:nvSpPr>
        <p:spPr>
          <a:xfrm>
            <a:off x="6963196" y="2843488"/>
            <a:ext cx="4924004" cy="2051972"/>
          </a:xfrm>
          <a:prstGeom prst="rect">
            <a:avLst/>
          </a:prstGeom>
          <a:noFill/>
        </p:spPr>
        <p:txBody>
          <a:bodyPr wrap="square" rtlCol="0">
            <a:spAutoFit/>
          </a:bodyPr>
          <a:lstStyle/>
          <a:p>
            <a:pPr>
              <a:lnSpc>
                <a:spcPct val="107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3D plot to visualize the spending score of the customers with their annual income. The data points are separated into 5 classes which are represented in different colours as shown in the 3D plot. So, all the RED dots are the valued customers who will be focused more.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01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dirty="0" smtClean="0"/>
              <a:t>END OF PRESENTATION</a:t>
            </a:r>
            <a:endParaRPr lang="en-US" dirty="0"/>
          </a:p>
        </p:txBody>
      </p:sp>
      <p:sp>
        <p:nvSpPr>
          <p:cNvPr id="2" name="Text Placeholder 1">
            <a:extLst>
              <a:ext uri="{FF2B5EF4-FFF2-40B4-BE49-F238E27FC236}">
                <a16:creationId xmlns:a16="http://schemas.microsoft.com/office/drawing/2014/main" xmlns="" id="{1F2A5814-BC40-4A37-9064-C44C73C883EF}"/>
              </a:ext>
            </a:extLst>
          </p:cNvPr>
          <p:cNvSpPr>
            <a:spLocks noGrp="1"/>
          </p:cNvSpPr>
          <p:nvPr>
            <p:ph type="body" sz="quarter" idx="13"/>
          </p:nvPr>
        </p:nvSpPr>
        <p:spPr/>
        <p:txBody>
          <a:bodyPr/>
          <a:lstStyle/>
          <a:p>
            <a:pPr>
              <a:lnSpc>
                <a:spcPct val="100000"/>
              </a:lnSpc>
            </a:pPr>
            <a:r>
              <a:rPr lang="en-US" u="sng" dirty="0" smtClean="0">
                <a:hlinkClick r:id="rId2">
                  <a:extLst>
                    <a:ext uri="{A12FA001-AC4F-418D-AE19-62706E023703}">
                      <ahyp:hlinkClr xmlns:ahyp="http://schemas.microsoft.com/office/drawing/2018/hyperlinkcolor" xmlns="" val="tx"/>
                    </a:ext>
                  </a:extLst>
                </a:hlinkClick>
              </a:rPr>
              <a:t>THANK YOU.</a:t>
            </a:r>
            <a:endParaRPr lang="en-US" u="sng" dirty="0"/>
          </a:p>
        </p:txBody>
      </p:sp>
    </p:spTree>
    <p:extLst>
      <p:ext uri="{BB962C8B-B14F-4D97-AF65-F5344CB8AC3E}">
        <p14:creationId xmlns:p14="http://schemas.microsoft.com/office/powerpoint/2010/main" val="2394598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37E30B-392D-4691-8125-129E25AAA524}"/>
              </a:ext>
            </a:extLst>
          </p:cNvPr>
          <p:cNvSpPr>
            <a:spLocks noGrp="1"/>
          </p:cNvSpPr>
          <p:nvPr>
            <p:ph type="title"/>
          </p:nvPr>
        </p:nvSpPr>
        <p:spPr>
          <a:xfrm>
            <a:off x="56644" y="2869895"/>
            <a:ext cx="10349714" cy="1090788"/>
          </a:xfrm>
        </p:spPr>
        <p:txBody>
          <a:bodyPr>
            <a:normAutofit/>
          </a:bodyPr>
          <a:lstStyle/>
          <a:p>
            <a:r>
              <a:rPr lang="en-US" sz="3400" dirty="0" smtClean="0"/>
              <a:t>INTRODUCTION &amp; MOTIVATION OF THE PROJECT</a:t>
            </a:r>
            <a:endParaRPr lang="en-US" sz="3400" dirty="0"/>
          </a:p>
        </p:txBody>
      </p:sp>
      <p:pic>
        <p:nvPicPr>
          <p:cNvPr id="5" name="Graphic 4" descr="Purpose icon">
            <a:extLst>
              <a:ext uri="{FF2B5EF4-FFF2-40B4-BE49-F238E27FC236}">
                <a16:creationId xmlns:a16="http://schemas.microsoft.com/office/drawing/2014/main" xmlns=""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003486" y="2947289"/>
            <a:ext cx="936000" cy="936000"/>
          </a:xfrm>
          <a:prstGeom prst="rect">
            <a:avLst/>
          </a:prstGeom>
        </p:spPr>
      </p:pic>
      <p:sp>
        <p:nvSpPr>
          <p:cNvPr id="3" name="Text Placeholder 2">
            <a:extLst>
              <a:ext uri="{FF2B5EF4-FFF2-40B4-BE49-F238E27FC236}">
                <a16:creationId xmlns:a16="http://schemas.microsoft.com/office/drawing/2014/main" xmlns="" id="{E7C2A41D-6B6E-4DD0-A7BD-E8CA001266EE}"/>
              </a:ext>
            </a:extLst>
          </p:cNvPr>
          <p:cNvSpPr>
            <a:spLocks noGrp="1"/>
          </p:cNvSpPr>
          <p:nvPr>
            <p:ph type="body" idx="1"/>
          </p:nvPr>
        </p:nvSpPr>
        <p:spPr>
          <a:xfrm>
            <a:off x="356640" y="4159342"/>
            <a:ext cx="10049718" cy="2476127"/>
          </a:xfrm>
        </p:spPr>
        <p:txBody>
          <a:bodyPr>
            <a:normAutofit fontScale="92500" lnSpcReduction="10000"/>
          </a:bodyPr>
          <a:lstStyle/>
          <a:p>
            <a:pPr algn="l"/>
            <a:r>
              <a:rPr lang="en-US" sz="2400" b="1" u="sng" dirty="0" smtClean="0"/>
              <a:t>INTRODUCTION:-</a:t>
            </a:r>
          </a:p>
          <a:p>
            <a:pPr algn="l"/>
            <a:r>
              <a:rPr lang="en-US" sz="2400" dirty="0" smtClean="0"/>
              <a:t>Customer Segmentation is one of the hottest demand for any marketers. </a:t>
            </a:r>
          </a:p>
          <a:p>
            <a:pPr marL="342900" indent="-342900" algn="l">
              <a:buFont typeface="Wingdings" panose="05000000000000000000" pitchFamily="2" charset="2"/>
              <a:buChar char="v"/>
            </a:pPr>
            <a:r>
              <a:rPr lang="en-US" sz="2400" dirty="0" smtClean="0"/>
              <a:t>The </a:t>
            </a:r>
            <a:r>
              <a:rPr lang="en-US" sz="2400" dirty="0"/>
              <a:t>process of grouping customers into sections of individuals who share common characteristics is called Customer Segmentation. </a:t>
            </a:r>
            <a:endParaRPr lang="en-US" sz="2400" dirty="0" smtClean="0"/>
          </a:p>
          <a:p>
            <a:pPr marL="342900" indent="-342900" algn="l">
              <a:buFont typeface="Wingdings" panose="05000000000000000000" pitchFamily="2" charset="2"/>
              <a:buChar char="v"/>
            </a:pPr>
            <a:r>
              <a:rPr lang="en-US" sz="2400" dirty="0" smtClean="0"/>
              <a:t>This </a:t>
            </a:r>
            <a:r>
              <a:rPr lang="en-US" sz="2400" dirty="0"/>
              <a:t>segmentation enables marketers to create targeted marketing messages for a specific group of customers which increases the chances of the person buying a product.</a:t>
            </a:r>
            <a:endParaRPr lang="en-US" sz="2400" dirty="0"/>
          </a:p>
          <a:p>
            <a:pPr algn="l"/>
            <a:endParaRPr lang="en-US" sz="2400" dirty="0"/>
          </a:p>
          <a:p>
            <a:pPr algn="l"/>
            <a:endParaRPr lang="en-US" sz="2400" dirty="0"/>
          </a:p>
        </p:txBody>
      </p:sp>
    </p:spTree>
    <p:extLst>
      <p:ext uri="{BB962C8B-B14F-4D97-AF65-F5344CB8AC3E}">
        <p14:creationId xmlns:p14="http://schemas.microsoft.com/office/powerpoint/2010/main" val="2745843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3929" y="753228"/>
            <a:ext cx="10282854" cy="1080938"/>
          </a:xfrm>
        </p:spPr>
        <p:txBody>
          <a:bodyPr/>
          <a:lstStyle/>
          <a:p>
            <a:r>
              <a:rPr lang="en-US" dirty="0"/>
              <a:t>Introduction &amp; Motivation of the Project</a:t>
            </a:r>
            <a:r>
              <a:rPr lang="en-IN" dirty="0" smtClean="0"/>
              <a:t> (Cont’d…)</a:t>
            </a:r>
            <a:endParaRPr lang="en-IN" dirty="0"/>
          </a:p>
        </p:txBody>
      </p:sp>
      <p:pic>
        <p:nvPicPr>
          <p:cNvPr id="8" name="Graphic 4" descr="Purpose icon">
            <a:extLst>
              <a:ext uri="{FF2B5EF4-FFF2-40B4-BE49-F238E27FC236}">
                <a16:creationId xmlns:a16="http://schemas.microsoft.com/office/drawing/2014/main" xmlns="" id="{28F7ACE2-5D39-488F-AF39-9DEDFF0FF2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916858" y="825697"/>
            <a:ext cx="936000" cy="936000"/>
          </a:xfrm>
          <a:prstGeom prst="rect">
            <a:avLst/>
          </a:prstGeom>
        </p:spPr>
      </p:pic>
      <p:sp>
        <p:nvSpPr>
          <p:cNvPr id="76" name="Text Placeholder 2">
            <a:extLst>
              <a:ext uri="{FF2B5EF4-FFF2-40B4-BE49-F238E27FC236}">
                <a16:creationId xmlns:a16="http://schemas.microsoft.com/office/drawing/2014/main" xmlns="" id="{E7C2A41D-6B6E-4DD0-A7BD-E8CA001266EE}"/>
              </a:ext>
            </a:extLst>
          </p:cNvPr>
          <p:cNvSpPr>
            <a:spLocks noGrp="1"/>
          </p:cNvSpPr>
          <p:nvPr>
            <p:ph type="body" idx="4294967295"/>
          </p:nvPr>
        </p:nvSpPr>
        <p:spPr>
          <a:xfrm>
            <a:off x="307065" y="2079689"/>
            <a:ext cx="10049718" cy="4418215"/>
          </a:xfrm>
          <a:prstGeom prst="rect">
            <a:avLst/>
          </a:prstGeom>
        </p:spPr>
        <p:txBody>
          <a:bodyPr>
            <a:normAutofit lnSpcReduction="10000"/>
          </a:bodyPr>
          <a:lstStyle/>
          <a:p>
            <a:pPr marL="0" indent="0" algn="l">
              <a:buNone/>
            </a:pPr>
            <a:r>
              <a:rPr lang="en-US" sz="2400" b="1" u="sng" dirty="0" smtClean="0"/>
              <a:t>INTRODUCTION:-</a:t>
            </a:r>
          </a:p>
          <a:p>
            <a:pPr marL="342900" indent="-342900">
              <a:buFont typeface="Wingdings" panose="05000000000000000000" pitchFamily="2" charset="2"/>
              <a:buChar char="v"/>
            </a:pPr>
            <a:r>
              <a:rPr lang="en-US" b="1" dirty="0"/>
              <a:t>Customer segmentation</a:t>
            </a:r>
            <a:r>
              <a:rPr lang="en-US" dirty="0"/>
              <a:t> is the action of breaking the customer base into groups depending </a:t>
            </a:r>
            <a:r>
              <a:rPr lang="en-US" dirty="0" smtClean="0"/>
              <a:t>on demographic</a:t>
            </a:r>
            <a:r>
              <a:rPr lang="en-US" dirty="0"/>
              <a:t>, psychographic, </a:t>
            </a:r>
            <a:r>
              <a:rPr lang="en-US" dirty="0" smtClean="0"/>
              <a:t>etc. </a:t>
            </a:r>
            <a:endParaRPr lang="en-US" sz="2400" dirty="0" smtClean="0"/>
          </a:p>
          <a:p>
            <a:pPr marL="342900" indent="-342900">
              <a:buFont typeface="Wingdings" panose="05000000000000000000" pitchFamily="2" charset="2"/>
              <a:buChar char="v"/>
            </a:pPr>
            <a:r>
              <a:rPr lang="en-US" b="1" dirty="0"/>
              <a:t>Customer Segmentation</a:t>
            </a:r>
            <a:r>
              <a:rPr lang="en-US" dirty="0"/>
              <a:t> is also known as </a:t>
            </a:r>
            <a:r>
              <a:rPr lang="en-US" b="1" dirty="0"/>
              <a:t>Market Basket Analysis</a:t>
            </a:r>
            <a:r>
              <a:rPr lang="en-US" dirty="0"/>
              <a:t>. </a:t>
            </a:r>
            <a:r>
              <a:rPr lang="en-US" dirty="0" smtClean="0"/>
              <a:t>It </a:t>
            </a:r>
            <a:r>
              <a:rPr lang="en-US" dirty="0"/>
              <a:t>can </a:t>
            </a:r>
            <a:r>
              <a:rPr lang="en-US" dirty="0" smtClean="0"/>
              <a:t>be a </a:t>
            </a:r>
            <a:r>
              <a:rPr lang="en-US" dirty="0"/>
              <a:t>powerful means to identify unsatisfied customer needs.</a:t>
            </a:r>
            <a:endParaRPr lang="en-US" sz="2400" dirty="0"/>
          </a:p>
          <a:p>
            <a:pPr marL="0" indent="0">
              <a:buNone/>
            </a:pPr>
            <a:endParaRPr lang="en-US" b="1" u="sng" dirty="0" smtClean="0"/>
          </a:p>
          <a:p>
            <a:pPr marL="0" indent="0">
              <a:buNone/>
            </a:pPr>
            <a:r>
              <a:rPr lang="en-US" b="1" u="sng" dirty="0" smtClean="0"/>
              <a:t>MOTIVATION:-</a:t>
            </a:r>
          </a:p>
          <a:p>
            <a:pPr marL="0" indent="0">
              <a:buNone/>
            </a:pPr>
            <a:r>
              <a:rPr lang="en-US" sz="2200" dirty="0" smtClean="0">
                <a:solidFill>
                  <a:schemeClr val="tx1">
                    <a:tint val="75000"/>
                  </a:schemeClr>
                </a:solidFill>
              </a:rPr>
              <a:t>We have abundant of data for customers from various marketers, but most of the data we are not using for productive marketing. There comes the motivation that we can apply the customer segmentation technique to utilize those data in a effective way to satisfy the unhappy customers </a:t>
            </a:r>
            <a:r>
              <a:rPr lang="en-US" sz="2200" dirty="0">
                <a:solidFill>
                  <a:schemeClr val="tx1">
                    <a:tint val="75000"/>
                  </a:schemeClr>
                </a:solidFill>
              </a:rPr>
              <a:t>and </a:t>
            </a:r>
            <a:r>
              <a:rPr lang="en-US" sz="2200" dirty="0" smtClean="0">
                <a:solidFill>
                  <a:schemeClr val="tx1">
                    <a:tint val="75000"/>
                  </a:schemeClr>
                </a:solidFill>
              </a:rPr>
              <a:t>increase the marketers services.</a:t>
            </a:r>
            <a:endParaRPr lang="en-US" sz="2200" dirty="0">
              <a:solidFill>
                <a:schemeClr val="tx1">
                  <a:tint val="75000"/>
                </a:schemeClr>
              </a:solidFill>
            </a:endParaRPr>
          </a:p>
        </p:txBody>
      </p:sp>
    </p:spTree>
    <p:extLst>
      <p:ext uri="{BB962C8B-B14F-4D97-AF65-F5344CB8AC3E}">
        <p14:creationId xmlns:p14="http://schemas.microsoft.com/office/powerpoint/2010/main" val="674100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3929" y="753228"/>
            <a:ext cx="10282854" cy="1080938"/>
          </a:xfrm>
        </p:spPr>
        <p:txBody>
          <a:bodyPr/>
          <a:lstStyle/>
          <a:p>
            <a:r>
              <a:rPr lang="en-US" dirty="0"/>
              <a:t>Introduction &amp; Motivation of the Project</a:t>
            </a:r>
            <a:r>
              <a:rPr lang="en-IN" dirty="0" smtClean="0"/>
              <a:t> (Cont’d…)</a:t>
            </a:r>
            <a:endParaRPr lang="en-IN" dirty="0"/>
          </a:p>
        </p:txBody>
      </p:sp>
      <p:pic>
        <p:nvPicPr>
          <p:cNvPr id="8" name="Graphic 4" descr="Purpose icon">
            <a:extLst>
              <a:ext uri="{FF2B5EF4-FFF2-40B4-BE49-F238E27FC236}">
                <a16:creationId xmlns:a16="http://schemas.microsoft.com/office/drawing/2014/main" xmlns="" id="{28F7ACE2-5D39-488F-AF39-9DEDFF0FF2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916858" y="825697"/>
            <a:ext cx="936000" cy="936000"/>
          </a:xfrm>
          <a:prstGeom prst="rect">
            <a:avLst/>
          </a:prstGeom>
        </p:spPr>
      </p:pic>
      <p:sp>
        <p:nvSpPr>
          <p:cNvPr id="76" name="Text Placeholder 2">
            <a:extLst>
              <a:ext uri="{FF2B5EF4-FFF2-40B4-BE49-F238E27FC236}">
                <a16:creationId xmlns:a16="http://schemas.microsoft.com/office/drawing/2014/main" xmlns="" id="{E7C2A41D-6B6E-4DD0-A7BD-E8CA001266EE}"/>
              </a:ext>
            </a:extLst>
          </p:cNvPr>
          <p:cNvSpPr>
            <a:spLocks noGrp="1"/>
          </p:cNvSpPr>
          <p:nvPr>
            <p:ph type="body" idx="4294967295"/>
          </p:nvPr>
        </p:nvSpPr>
        <p:spPr>
          <a:xfrm>
            <a:off x="307065" y="2079689"/>
            <a:ext cx="10049718" cy="4418215"/>
          </a:xfrm>
          <a:prstGeom prst="rect">
            <a:avLst/>
          </a:prstGeom>
        </p:spPr>
        <p:txBody>
          <a:bodyPr>
            <a:normAutofit/>
          </a:bodyPr>
          <a:lstStyle/>
          <a:p>
            <a:pPr marL="0" indent="0">
              <a:buNone/>
            </a:pPr>
            <a:r>
              <a:rPr lang="en-US" b="1" u="sng" dirty="0" smtClean="0"/>
              <a:t>MOTIVATION:-</a:t>
            </a:r>
          </a:p>
          <a:p>
            <a:pPr>
              <a:buFont typeface="Wingdings" panose="05000000000000000000" pitchFamily="2" charset="2"/>
              <a:buChar char="v"/>
            </a:pPr>
            <a:r>
              <a:rPr lang="en-US" sz="2200" dirty="0">
                <a:solidFill>
                  <a:schemeClr val="tx1">
                    <a:tint val="75000"/>
                  </a:schemeClr>
                </a:solidFill>
              </a:rPr>
              <a:t>In supermarket malls through membership cards, we can have some basic data about our customers like customer-id, age, gender, annual income and spending score. </a:t>
            </a:r>
            <a:endParaRPr lang="en-US" sz="2200" dirty="0" smtClean="0">
              <a:solidFill>
                <a:schemeClr val="tx1">
                  <a:tint val="75000"/>
                </a:schemeClr>
              </a:solidFill>
            </a:endParaRPr>
          </a:p>
          <a:p>
            <a:pPr>
              <a:buFont typeface="Wingdings" panose="05000000000000000000" pitchFamily="2" charset="2"/>
              <a:buChar char="v"/>
            </a:pPr>
            <a:r>
              <a:rPr lang="en-US" sz="2200" dirty="0" smtClean="0">
                <a:solidFill>
                  <a:schemeClr val="tx1">
                    <a:tint val="75000"/>
                  </a:schemeClr>
                </a:solidFill>
              </a:rPr>
              <a:t>Spending </a:t>
            </a:r>
            <a:r>
              <a:rPr lang="en-US" sz="2200" dirty="0">
                <a:solidFill>
                  <a:schemeClr val="tx1">
                    <a:tint val="75000"/>
                  </a:schemeClr>
                </a:solidFill>
              </a:rPr>
              <a:t>Score is something we can assign to the customer based on our defined parameters </a:t>
            </a:r>
            <a:r>
              <a:rPr lang="en-US" sz="2200" dirty="0" smtClean="0">
                <a:solidFill>
                  <a:schemeClr val="tx1">
                    <a:tint val="75000"/>
                  </a:schemeClr>
                </a:solidFill>
              </a:rPr>
              <a:t>like customer </a:t>
            </a:r>
            <a:r>
              <a:rPr lang="en-US" sz="2200" dirty="0" err="1">
                <a:solidFill>
                  <a:schemeClr val="tx1">
                    <a:tint val="75000"/>
                  </a:schemeClr>
                </a:solidFill>
              </a:rPr>
              <a:t>behaviour</a:t>
            </a:r>
            <a:r>
              <a:rPr lang="en-US" sz="2200" dirty="0">
                <a:solidFill>
                  <a:schemeClr val="tx1">
                    <a:tint val="75000"/>
                  </a:schemeClr>
                </a:solidFill>
              </a:rPr>
              <a:t> and purchasing data</a:t>
            </a:r>
            <a:r>
              <a:rPr lang="en-US" sz="2200" dirty="0" smtClean="0">
                <a:solidFill>
                  <a:schemeClr val="tx1">
                    <a:tint val="75000"/>
                  </a:schemeClr>
                </a:solidFill>
              </a:rPr>
              <a:t>.</a:t>
            </a:r>
            <a:endParaRPr lang="en-US" sz="2200" dirty="0">
              <a:solidFill>
                <a:schemeClr val="tx1">
                  <a:tint val="75000"/>
                </a:schemeClr>
              </a:solidFill>
            </a:endParaRPr>
          </a:p>
          <a:p>
            <a:pPr>
              <a:buFont typeface="Wingdings" panose="05000000000000000000" pitchFamily="2" charset="2"/>
              <a:buChar char="v"/>
            </a:pPr>
            <a:r>
              <a:rPr lang="en-US" sz="2200" dirty="0" smtClean="0">
                <a:solidFill>
                  <a:schemeClr val="tx1">
                    <a:tint val="75000"/>
                  </a:schemeClr>
                </a:solidFill>
              </a:rPr>
              <a:t> Motivation of the project is when there is a need to do customer segmentation, Machine learning is the best approach. </a:t>
            </a:r>
            <a:endParaRPr lang="en-US" sz="2200" dirty="0">
              <a:solidFill>
                <a:schemeClr val="tx1">
                  <a:tint val="75000"/>
                </a:schemeClr>
              </a:solidFill>
            </a:endParaRPr>
          </a:p>
        </p:txBody>
      </p:sp>
    </p:spTree>
    <p:extLst>
      <p:ext uri="{BB962C8B-B14F-4D97-AF65-F5344CB8AC3E}">
        <p14:creationId xmlns:p14="http://schemas.microsoft.com/office/powerpoint/2010/main" val="518870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xmlns=""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xmlns="" id="{D78D0989-E3E5-41DB-A78D-61E199491D89}"/>
              </a:ext>
            </a:extLst>
          </p:cNvPr>
          <p:cNvSpPr>
            <a:spLocks noGrp="1"/>
          </p:cNvSpPr>
          <p:nvPr>
            <p:ph type="title"/>
          </p:nvPr>
        </p:nvSpPr>
        <p:spPr/>
        <p:txBody>
          <a:bodyPr/>
          <a:lstStyle/>
          <a:p>
            <a:r>
              <a:rPr lang="en-US" dirty="0" smtClean="0"/>
              <a:t>PROBLEM STATEMENT</a:t>
            </a:r>
            <a:endParaRPr lang="en-US" dirty="0"/>
          </a:p>
        </p:txBody>
      </p:sp>
      <p:sp>
        <p:nvSpPr>
          <p:cNvPr id="3" name="Content Placeholder 2">
            <a:extLst>
              <a:ext uri="{FF2B5EF4-FFF2-40B4-BE49-F238E27FC236}">
                <a16:creationId xmlns:a16="http://schemas.microsoft.com/office/drawing/2014/main" xmlns="" id="{5DB23205-1719-4B43-A690-268E347D390E}"/>
              </a:ext>
            </a:extLst>
          </p:cNvPr>
          <p:cNvSpPr>
            <a:spLocks noGrp="1"/>
          </p:cNvSpPr>
          <p:nvPr>
            <p:ph sz="half" idx="1"/>
          </p:nvPr>
        </p:nvSpPr>
        <p:spPr>
          <a:xfrm>
            <a:off x="1862515" y="2053889"/>
            <a:ext cx="10235077" cy="4541120"/>
          </a:xfrm>
        </p:spPr>
        <p:txBody>
          <a:bodyPr>
            <a:normAutofit fontScale="92500"/>
          </a:bodyPr>
          <a:lstStyle/>
          <a:p>
            <a:pPr marL="0" indent="0">
              <a:buNone/>
            </a:pPr>
            <a:r>
              <a:rPr lang="en-US" dirty="0"/>
              <a:t>The problem statement is formulated </a:t>
            </a:r>
            <a:r>
              <a:rPr lang="en-US" dirty="0"/>
              <a:t>as “You are owing a market place and through membership cards, you have some basic data about your customers like Customer ID, age, gender, annual income and spending score. You want to understand the customers like who are the target </a:t>
            </a:r>
            <a:r>
              <a:rPr lang="en-US" dirty="0" smtClean="0"/>
              <a:t>customers, </a:t>
            </a:r>
            <a:r>
              <a:rPr lang="en-US" dirty="0"/>
              <a:t>so that the sense can be given to marketing team and plan the strategy accordingly</a:t>
            </a:r>
            <a:r>
              <a:rPr lang="en-US" dirty="0" smtClean="0"/>
              <a:t>.”</a:t>
            </a:r>
          </a:p>
          <a:p>
            <a:pPr marL="0" indent="0">
              <a:buNone/>
            </a:pPr>
            <a:r>
              <a:rPr lang="en-US" dirty="0" smtClean="0"/>
              <a:t>To increase the marketing strategies and product deployment the problem is to identify below points:</a:t>
            </a:r>
          </a:p>
          <a:p>
            <a:pPr>
              <a:buFont typeface="Wingdings" panose="05000000000000000000" pitchFamily="2" charset="2"/>
              <a:buChar char="Ø"/>
            </a:pPr>
            <a:r>
              <a:rPr lang="en-US" dirty="0"/>
              <a:t> </a:t>
            </a:r>
            <a:r>
              <a:rPr lang="en-US" dirty="0" smtClean="0"/>
              <a:t>Appropriate product pricing.</a:t>
            </a:r>
          </a:p>
          <a:p>
            <a:pPr>
              <a:buFont typeface="Wingdings" panose="05000000000000000000" pitchFamily="2" charset="2"/>
              <a:buChar char="Ø"/>
            </a:pPr>
            <a:r>
              <a:rPr lang="en-US" dirty="0"/>
              <a:t> </a:t>
            </a:r>
            <a:r>
              <a:rPr lang="en-US" dirty="0" smtClean="0"/>
              <a:t>Develop customized pricing campaign.</a:t>
            </a:r>
          </a:p>
          <a:p>
            <a:pPr>
              <a:buFont typeface="Wingdings" panose="05000000000000000000" pitchFamily="2" charset="2"/>
              <a:buChar char="Ø"/>
            </a:pPr>
            <a:r>
              <a:rPr lang="en-US" dirty="0"/>
              <a:t> </a:t>
            </a:r>
            <a:r>
              <a:rPr lang="en-US" dirty="0" smtClean="0"/>
              <a:t>Design an optimal distribution strategy.</a:t>
            </a:r>
          </a:p>
          <a:p>
            <a:pPr>
              <a:buFont typeface="Wingdings" panose="05000000000000000000" pitchFamily="2" charset="2"/>
              <a:buChar char="Ø"/>
            </a:pPr>
            <a:r>
              <a:rPr lang="en-US" dirty="0"/>
              <a:t> </a:t>
            </a:r>
            <a:r>
              <a:rPr lang="en-US" dirty="0" smtClean="0"/>
              <a:t>Choose specific product features for deployment.</a:t>
            </a:r>
          </a:p>
          <a:p>
            <a:pPr>
              <a:buFont typeface="Wingdings" panose="05000000000000000000" pitchFamily="2" charset="2"/>
              <a:buChar char="Ø"/>
            </a:pPr>
            <a:r>
              <a:rPr lang="en-US" dirty="0"/>
              <a:t> </a:t>
            </a:r>
            <a:r>
              <a:rPr lang="en-US" dirty="0" smtClean="0"/>
              <a:t>Prioritize new product development effort.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205207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 </a:t>
            </a:r>
            <a:r>
              <a:rPr lang="en-IN" dirty="0"/>
              <a:t>(Cont’d…)</a:t>
            </a:r>
          </a:p>
        </p:txBody>
      </p:sp>
      <p:pic>
        <p:nvPicPr>
          <p:cNvPr id="5" name="Graphic 5" descr="Learning icon">
            <a:extLst>
              <a:ext uri="{FF2B5EF4-FFF2-40B4-BE49-F238E27FC236}">
                <a16:creationId xmlns:a16="http://schemas.microsoft.com/office/drawing/2014/main" xmlns="" id="{FE130EDC-6F0A-417B-A698-CF2C65F0A3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8" name="Content Placeholder 2">
            <a:extLst>
              <a:ext uri="{FF2B5EF4-FFF2-40B4-BE49-F238E27FC236}">
                <a16:creationId xmlns:a16="http://schemas.microsoft.com/office/drawing/2014/main" xmlns="" id="{5DB23205-1719-4B43-A690-268E347D390E}"/>
              </a:ext>
            </a:extLst>
          </p:cNvPr>
          <p:cNvSpPr>
            <a:spLocks noGrp="1"/>
          </p:cNvSpPr>
          <p:nvPr>
            <p:ph sz="half" idx="1"/>
          </p:nvPr>
        </p:nvSpPr>
        <p:spPr>
          <a:xfrm>
            <a:off x="1862515" y="2053889"/>
            <a:ext cx="10235077" cy="1505817"/>
          </a:xfrm>
        </p:spPr>
        <p:txBody>
          <a:bodyPr>
            <a:normAutofit/>
          </a:bodyPr>
          <a:lstStyle/>
          <a:p>
            <a:pPr marL="0" indent="0">
              <a:buNone/>
            </a:pPr>
            <a:r>
              <a:rPr lang="en-US" dirty="0" smtClean="0"/>
              <a:t>All the above problems completely depend upon how we can identify the customers. As we have the abundant of customer data, still there is no visibility to use it. In our dataset we have data (Customer ID, Gender, Age, Annual Income, Spending Score) as presented below:</a:t>
            </a:r>
          </a:p>
          <a:p>
            <a:pPr marL="0" indent="0">
              <a:buNone/>
            </a:pPr>
            <a:endParaRPr lang="en-US" dirty="0"/>
          </a:p>
        </p:txBody>
      </p:sp>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6811" y="3559706"/>
            <a:ext cx="4199731" cy="2703530"/>
          </a:xfrm>
          <a:prstGeom prst="rect">
            <a:avLst/>
          </a:prstGeom>
          <a:ln>
            <a:noFill/>
          </a:ln>
          <a:effectLst>
            <a:outerShdw blurRad="76200" dir="13500000" sy="23000" kx="1200000" algn="br" rotWithShape="0">
              <a:prstClr val="black">
                <a:alpha val="20000"/>
              </a:prstClr>
            </a:outerShdw>
            <a:softEdge rad="31750"/>
          </a:effectLst>
        </p:spPr>
      </p:pic>
      <p:sp>
        <p:nvSpPr>
          <p:cNvPr id="10" name="Content Placeholder 2">
            <a:extLst>
              <a:ext uri="{FF2B5EF4-FFF2-40B4-BE49-F238E27FC236}">
                <a16:creationId xmlns:a16="http://schemas.microsoft.com/office/drawing/2014/main" xmlns="" id="{5DB23205-1719-4B43-A690-268E347D390E}"/>
              </a:ext>
            </a:extLst>
          </p:cNvPr>
          <p:cNvSpPr>
            <a:spLocks noGrp="1"/>
          </p:cNvSpPr>
          <p:nvPr>
            <p:ph sz="half" idx="1"/>
          </p:nvPr>
        </p:nvSpPr>
        <p:spPr>
          <a:xfrm>
            <a:off x="6473626" y="3624442"/>
            <a:ext cx="5340746" cy="2638794"/>
          </a:xfrm>
        </p:spPr>
        <p:txBody>
          <a:bodyPr>
            <a:normAutofit/>
          </a:bodyPr>
          <a:lstStyle/>
          <a:p>
            <a:pPr marL="0" indent="0">
              <a:buNone/>
            </a:pPr>
            <a:r>
              <a:rPr lang="en-US" dirty="0" smtClean="0"/>
              <a:t>This doesn’t give the clear picture of customers, so here we will go with customer segmentation technique to figure out the actual view of the data.</a:t>
            </a:r>
            <a:endParaRPr lang="en-US" dirty="0"/>
          </a:p>
        </p:txBody>
      </p:sp>
      <p:sp>
        <p:nvSpPr>
          <p:cNvPr id="11" name="Freeform 122">
            <a:extLst>
              <a:ext uri="{FF2B5EF4-FFF2-40B4-BE49-F238E27FC236}">
                <a16:creationId xmlns:a16="http://schemas.microsoft.com/office/drawing/2014/main" xmlns="" id="{B8B2D744-4BB5-4705-B756-44789A08CAE2}"/>
              </a:ext>
            </a:extLst>
          </p:cNvPr>
          <p:cNvSpPr>
            <a:spLocks noEditPoints="1"/>
          </p:cNvSpPr>
          <p:nvPr/>
        </p:nvSpPr>
        <p:spPr bwMode="auto">
          <a:xfrm>
            <a:off x="9909414" y="3140606"/>
            <a:ext cx="598488" cy="419100"/>
          </a:xfrm>
          <a:custGeom>
            <a:avLst/>
            <a:gdLst>
              <a:gd name="T0" fmla="*/ 248018 w 794"/>
              <a:gd name="T1" fmla="*/ 0 h 460"/>
              <a:gd name="T2" fmla="*/ 159817 w 794"/>
              <a:gd name="T3" fmla="*/ 35522 h 460"/>
              <a:gd name="T4" fmla="*/ 2262 w 794"/>
              <a:gd name="T5" fmla="*/ 192181 h 460"/>
              <a:gd name="T6" fmla="*/ 9800 w 794"/>
              <a:gd name="T7" fmla="*/ 193091 h 460"/>
              <a:gd name="T8" fmla="*/ 213341 w 794"/>
              <a:gd name="T9" fmla="*/ 29146 h 460"/>
              <a:gd name="T10" fmla="*/ 211079 w 794"/>
              <a:gd name="T11" fmla="*/ 222237 h 460"/>
              <a:gd name="T12" fmla="*/ 181679 w 794"/>
              <a:gd name="T13" fmla="*/ 245918 h 460"/>
              <a:gd name="T14" fmla="*/ 339235 w 794"/>
              <a:gd name="T15" fmla="*/ 165767 h 460"/>
              <a:gd name="T16" fmla="*/ 370897 w 794"/>
              <a:gd name="T17" fmla="*/ 237721 h 460"/>
              <a:gd name="T18" fmla="*/ 279680 w 794"/>
              <a:gd name="T19" fmla="*/ 295102 h 460"/>
              <a:gd name="T20" fmla="*/ 278173 w 794"/>
              <a:gd name="T21" fmla="*/ 296924 h 460"/>
              <a:gd name="T22" fmla="*/ 206556 w 794"/>
              <a:gd name="T23" fmla="*/ 372521 h 460"/>
              <a:gd name="T24" fmla="*/ 55785 w 794"/>
              <a:gd name="T25" fmla="*/ 392559 h 460"/>
              <a:gd name="T26" fmla="*/ 61062 w 794"/>
              <a:gd name="T27" fmla="*/ 398934 h 460"/>
              <a:gd name="T28" fmla="*/ 233695 w 794"/>
              <a:gd name="T29" fmla="*/ 369788 h 460"/>
              <a:gd name="T30" fmla="*/ 266865 w 794"/>
              <a:gd name="T31" fmla="*/ 397113 h 460"/>
              <a:gd name="T32" fmla="*/ 290988 w 794"/>
              <a:gd name="T33" fmla="*/ 389826 h 460"/>
              <a:gd name="T34" fmla="*/ 324912 w 794"/>
              <a:gd name="T35" fmla="*/ 418972 h 460"/>
              <a:gd name="T36" fmla="*/ 365620 w 794"/>
              <a:gd name="T37" fmla="*/ 373432 h 460"/>
              <a:gd name="T38" fmla="*/ 399543 w 794"/>
              <a:gd name="T39" fmla="*/ 402577 h 460"/>
              <a:gd name="T40" fmla="*/ 460606 w 794"/>
              <a:gd name="T41" fmla="*/ 306943 h 460"/>
              <a:gd name="T42" fmla="*/ 598561 w 794"/>
              <a:gd name="T43" fmla="*/ 262313 h 460"/>
              <a:gd name="T44" fmla="*/ 561622 w 794"/>
              <a:gd name="T45" fmla="*/ 0 h 460"/>
              <a:gd name="T46" fmla="*/ 588007 w 794"/>
              <a:gd name="T47" fmla="*/ 74686 h 460"/>
              <a:gd name="T48" fmla="*/ 221633 w 794"/>
              <a:gd name="T49" fmla="*/ 122048 h 460"/>
              <a:gd name="T50" fmla="*/ 248018 w 794"/>
              <a:gd name="T51" fmla="*/ 12751 h 460"/>
              <a:gd name="T52" fmla="*/ 588007 w 794"/>
              <a:gd name="T53" fmla="*/ 44630 h 460"/>
              <a:gd name="T54" fmla="*/ 221633 w 794"/>
              <a:gd name="T55" fmla="*/ 61935 h 460"/>
              <a:gd name="T56" fmla="*/ 248018 w 794"/>
              <a:gd name="T57" fmla="*/ 12751 h 460"/>
              <a:gd name="T58" fmla="*/ 241988 w 794"/>
              <a:gd name="T59" fmla="*/ 360680 h 460"/>
              <a:gd name="T60" fmla="*/ 284957 w 794"/>
              <a:gd name="T61" fmla="*/ 306943 h 460"/>
              <a:gd name="T62" fmla="*/ 288727 w 794"/>
              <a:gd name="T63" fmla="*/ 367056 h 460"/>
              <a:gd name="T64" fmla="*/ 347527 w 794"/>
              <a:gd name="T65" fmla="*/ 389826 h 460"/>
              <a:gd name="T66" fmla="*/ 301542 w 794"/>
              <a:gd name="T67" fmla="*/ 386183 h 460"/>
              <a:gd name="T68" fmla="*/ 325665 w 794"/>
              <a:gd name="T69" fmla="*/ 306943 h 460"/>
              <a:gd name="T70" fmla="*/ 367881 w 794"/>
              <a:gd name="T71" fmla="*/ 340642 h 460"/>
              <a:gd name="T72" fmla="*/ 347527 w 794"/>
              <a:gd name="T73" fmla="*/ 389826 h 460"/>
              <a:gd name="T74" fmla="*/ 388235 w 794"/>
              <a:gd name="T75" fmla="*/ 387094 h 460"/>
              <a:gd name="T76" fmla="*/ 393512 w 794"/>
              <a:gd name="T77" fmla="*/ 306943 h 460"/>
              <a:gd name="T78" fmla="*/ 422159 w 794"/>
              <a:gd name="T79" fmla="*/ 373432 h 460"/>
              <a:gd name="T80" fmla="*/ 300034 w 794"/>
              <a:gd name="T81" fmla="*/ 294191 h 460"/>
              <a:gd name="T82" fmla="*/ 376928 w 794"/>
              <a:gd name="T83" fmla="*/ 248651 h 460"/>
              <a:gd name="T84" fmla="*/ 335466 w 794"/>
              <a:gd name="T85" fmla="*/ 153927 h 460"/>
              <a:gd name="T86" fmla="*/ 221633 w 794"/>
              <a:gd name="T87" fmla="*/ 134800 h 460"/>
              <a:gd name="T88" fmla="*/ 588007 w 794"/>
              <a:gd name="T89" fmla="*/ 262313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94" h="460">
                <a:moveTo>
                  <a:pt x="745" y="0"/>
                </a:moveTo>
                <a:cubicBezTo>
                  <a:pt x="329" y="0"/>
                  <a:pt x="329" y="0"/>
                  <a:pt x="329" y="0"/>
                </a:cubicBezTo>
                <a:cubicBezTo>
                  <a:pt x="313" y="0"/>
                  <a:pt x="299" y="7"/>
                  <a:pt x="290" y="20"/>
                </a:cubicBezTo>
                <a:cubicBezTo>
                  <a:pt x="278" y="14"/>
                  <a:pt x="248" y="8"/>
                  <a:pt x="212" y="39"/>
                </a:cubicBezTo>
                <a:cubicBezTo>
                  <a:pt x="168" y="77"/>
                  <a:pt x="6" y="200"/>
                  <a:pt x="4" y="201"/>
                </a:cubicBezTo>
                <a:cubicBezTo>
                  <a:pt x="1" y="204"/>
                  <a:pt x="0" y="208"/>
                  <a:pt x="3" y="211"/>
                </a:cubicBezTo>
                <a:cubicBezTo>
                  <a:pt x="4" y="213"/>
                  <a:pt x="6" y="214"/>
                  <a:pt x="8" y="214"/>
                </a:cubicBezTo>
                <a:cubicBezTo>
                  <a:pt x="10" y="214"/>
                  <a:pt x="11" y="213"/>
                  <a:pt x="13" y="212"/>
                </a:cubicBezTo>
                <a:cubicBezTo>
                  <a:pt x="14" y="211"/>
                  <a:pt x="177" y="88"/>
                  <a:pt x="221" y="50"/>
                </a:cubicBezTo>
                <a:cubicBezTo>
                  <a:pt x="251" y="24"/>
                  <a:pt x="274" y="28"/>
                  <a:pt x="283" y="32"/>
                </a:cubicBezTo>
                <a:cubicBezTo>
                  <a:pt x="281" y="37"/>
                  <a:pt x="280" y="43"/>
                  <a:pt x="280" y="49"/>
                </a:cubicBezTo>
                <a:cubicBezTo>
                  <a:pt x="280" y="244"/>
                  <a:pt x="280" y="244"/>
                  <a:pt x="280" y="244"/>
                </a:cubicBezTo>
                <a:cubicBezTo>
                  <a:pt x="260" y="253"/>
                  <a:pt x="246" y="259"/>
                  <a:pt x="245" y="260"/>
                </a:cubicBezTo>
                <a:cubicBezTo>
                  <a:pt x="241" y="262"/>
                  <a:pt x="240" y="266"/>
                  <a:pt x="241" y="270"/>
                </a:cubicBezTo>
                <a:cubicBezTo>
                  <a:pt x="243" y="273"/>
                  <a:pt x="247" y="275"/>
                  <a:pt x="251" y="273"/>
                </a:cubicBezTo>
                <a:cubicBezTo>
                  <a:pt x="252" y="272"/>
                  <a:pt x="410" y="198"/>
                  <a:pt x="450" y="182"/>
                </a:cubicBezTo>
                <a:cubicBezTo>
                  <a:pt x="479" y="170"/>
                  <a:pt x="498" y="184"/>
                  <a:pt x="507" y="201"/>
                </a:cubicBezTo>
                <a:cubicBezTo>
                  <a:pt x="516" y="221"/>
                  <a:pt x="514" y="248"/>
                  <a:pt x="492" y="261"/>
                </a:cubicBezTo>
                <a:cubicBezTo>
                  <a:pt x="482" y="267"/>
                  <a:pt x="464" y="275"/>
                  <a:pt x="444" y="285"/>
                </a:cubicBezTo>
                <a:cubicBezTo>
                  <a:pt x="411" y="300"/>
                  <a:pt x="381" y="315"/>
                  <a:pt x="371" y="324"/>
                </a:cubicBezTo>
                <a:cubicBezTo>
                  <a:pt x="371" y="324"/>
                  <a:pt x="370" y="324"/>
                  <a:pt x="370" y="325"/>
                </a:cubicBezTo>
                <a:cubicBezTo>
                  <a:pt x="370" y="325"/>
                  <a:pt x="369" y="325"/>
                  <a:pt x="369" y="326"/>
                </a:cubicBezTo>
                <a:cubicBezTo>
                  <a:pt x="366" y="329"/>
                  <a:pt x="361" y="334"/>
                  <a:pt x="356" y="340"/>
                </a:cubicBezTo>
                <a:cubicBezTo>
                  <a:pt x="336" y="363"/>
                  <a:pt x="303" y="401"/>
                  <a:pt x="274" y="409"/>
                </a:cubicBezTo>
                <a:cubicBezTo>
                  <a:pt x="236" y="419"/>
                  <a:pt x="82" y="424"/>
                  <a:pt x="80" y="424"/>
                </a:cubicBezTo>
                <a:cubicBezTo>
                  <a:pt x="76" y="424"/>
                  <a:pt x="73" y="428"/>
                  <a:pt x="74" y="431"/>
                </a:cubicBezTo>
                <a:cubicBezTo>
                  <a:pt x="74" y="435"/>
                  <a:pt x="77" y="438"/>
                  <a:pt x="81" y="438"/>
                </a:cubicBezTo>
                <a:cubicBezTo>
                  <a:pt x="81" y="438"/>
                  <a:pt x="81" y="438"/>
                  <a:pt x="81" y="438"/>
                </a:cubicBezTo>
                <a:cubicBezTo>
                  <a:pt x="87" y="438"/>
                  <a:pt x="238" y="433"/>
                  <a:pt x="278" y="422"/>
                </a:cubicBezTo>
                <a:cubicBezTo>
                  <a:pt x="289" y="419"/>
                  <a:pt x="299" y="413"/>
                  <a:pt x="310" y="406"/>
                </a:cubicBezTo>
                <a:cubicBezTo>
                  <a:pt x="314" y="416"/>
                  <a:pt x="322" y="425"/>
                  <a:pt x="333" y="431"/>
                </a:cubicBezTo>
                <a:cubicBezTo>
                  <a:pt x="339" y="434"/>
                  <a:pt x="347" y="436"/>
                  <a:pt x="354" y="436"/>
                </a:cubicBezTo>
                <a:cubicBezTo>
                  <a:pt x="365" y="436"/>
                  <a:pt x="376" y="431"/>
                  <a:pt x="385" y="423"/>
                </a:cubicBezTo>
                <a:cubicBezTo>
                  <a:pt x="386" y="425"/>
                  <a:pt x="386" y="426"/>
                  <a:pt x="386" y="428"/>
                </a:cubicBezTo>
                <a:cubicBezTo>
                  <a:pt x="391" y="440"/>
                  <a:pt x="399" y="450"/>
                  <a:pt x="410" y="455"/>
                </a:cubicBezTo>
                <a:cubicBezTo>
                  <a:pt x="417" y="459"/>
                  <a:pt x="424" y="460"/>
                  <a:pt x="431" y="460"/>
                </a:cubicBezTo>
                <a:cubicBezTo>
                  <a:pt x="449" y="460"/>
                  <a:pt x="465" y="451"/>
                  <a:pt x="474" y="434"/>
                </a:cubicBezTo>
                <a:cubicBezTo>
                  <a:pt x="485" y="410"/>
                  <a:pt x="485" y="410"/>
                  <a:pt x="485" y="410"/>
                </a:cubicBezTo>
                <a:cubicBezTo>
                  <a:pt x="489" y="421"/>
                  <a:pt x="497" y="431"/>
                  <a:pt x="509" y="437"/>
                </a:cubicBezTo>
                <a:cubicBezTo>
                  <a:pt x="516" y="440"/>
                  <a:pt x="523" y="442"/>
                  <a:pt x="530" y="442"/>
                </a:cubicBezTo>
                <a:cubicBezTo>
                  <a:pt x="547" y="442"/>
                  <a:pt x="564" y="432"/>
                  <a:pt x="572" y="416"/>
                </a:cubicBezTo>
                <a:cubicBezTo>
                  <a:pt x="611" y="337"/>
                  <a:pt x="611" y="337"/>
                  <a:pt x="611" y="337"/>
                </a:cubicBezTo>
                <a:cubicBezTo>
                  <a:pt x="745" y="337"/>
                  <a:pt x="745" y="337"/>
                  <a:pt x="745" y="337"/>
                </a:cubicBezTo>
                <a:cubicBezTo>
                  <a:pt x="772" y="337"/>
                  <a:pt x="794" y="315"/>
                  <a:pt x="794" y="288"/>
                </a:cubicBezTo>
                <a:cubicBezTo>
                  <a:pt x="794" y="49"/>
                  <a:pt x="794" y="49"/>
                  <a:pt x="794" y="49"/>
                </a:cubicBezTo>
                <a:cubicBezTo>
                  <a:pt x="794" y="22"/>
                  <a:pt x="772" y="0"/>
                  <a:pt x="745" y="0"/>
                </a:cubicBezTo>
                <a:moveTo>
                  <a:pt x="294" y="82"/>
                </a:moveTo>
                <a:cubicBezTo>
                  <a:pt x="780" y="82"/>
                  <a:pt x="780" y="82"/>
                  <a:pt x="780" y="82"/>
                </a:cubicBezTo>
                <a:cubicBezTo>
                  <a:pt x="780" y="134"/>
                  <a:pt x="780" y="134"/>
                  <a:pt x="780" y="134"/>
                </a:cubicBezTo>
                <a:cubicBezTo>
                  <a:pt x="294" y="134"/>
                  <a:pt x="294" y="134"/>
                  <a:pt x="294" y="134"/>
                </a:cubicBezTo>
                <a:lnTo>
                  <a:pt x="294" y="82"/>
                </a:lnTo>
                <a:close/>
                <a:moveTo>
                  <a:pt x="329" y="14"/>
                </a:moveTo>
                <a:cubicBezTo>
                  <a:pt x="745" y="14"/>
                  <a:pt x="745" y="14"/>
                  <a:pt x="745" y="14"/>
                </a:cubicBezTo>
                <a:cubicBezTo>
                  <a:pt x="765" y="14"/>
                  <a:pt x="780" y="29"/>
                  <a:pt x="780" y="49"/>
                </a:cubicBezTo>
                <a:cubicBezTo>
                  <a:pt x="780" y="68"/>
                  <a:pt x="780" y="68"/>
                  <a:pt x="780" y="68"/>
                </a:cubicBezTo>
                <a:cubicBezTo>
                  <a:pt x="294" y="68"/>
                  <a:pt x="294" y="68"/>
                  <a:pt x="294" y="68"/>
                </a:cubicBezTo>
                <a:cubicBezTo>
                  <a:pt x="294" y="49"/>
                  <a:pt x="294" y="49"/>
                  <a:pt x="294" y="49"/>
                </a:cubicBezTo>
                <a:cubicBezTo>
                  <a:pt x="294" y="29"/>
                  <a:pt x="310" y="14"/>
                  <a:pt x="329" y="14"/>
                </a:cubicBezTo>
                <a:moveTo>
                  <a:pt x="339" y="418"/>
                </a:moveTo>
                <a:cubicBezTo>
                  <a:pt x="330" y="414"/>
                  <a:pt x="324" y="406"/>
                  <a:pt x="321" y="396"/>
                </a:cubicBezTo>
                <a:cubicBezTo>
                  <a:pt x="338" y="382"/>
                  <a:pt x="354" y="364"/>
                  <a:pt x="366" y="350"/>
                </a:cubicBezTo>
                <a:cubicBezTo>
                  <a:pt x="371" y="345"/>
                  <a:pt x="375" y="340"/>
                  <a:pt x="378" y="337"/>
                </a:cubicBezTo>
                <a:cubicBezTo>
                  <a:pt x="416" y="337"/>
                  <a:pt x="416" y="337"/>
                  <a:pt x="416" y="337"/>
                </a:cubicBezTo>
                <a:cubicBezTo>
                  <a:pt x="383" y="403"/>
                  <a:pt x="383" y="403"/>
                  <a:pt x="383" y="403"/>
                </a:cubicBezTo>
                <a:cubicBezTo>
                  <a:pt x="375" y="420"/>
                  <a:pt x="355" y="426"/>
                  <a:pt x="339" y="418"/>
                </a:cubicBezTo>
                <a:moveTo>
                  <a:pt x="461" y="428"/>
                </a:moveTo>
                <a:cubicBezTo>
                  <a:pt x="453" y="444"/>
                  <a:pt x="433" y="451"/>
                  <a:pt x="416" y="443"/>
                </a:cubicBezTo>
                <a:cubicBezTo>
                  <a:pt x="409" y="439"/>
                  <a:pt x="403" y="432"/>
                  <a:pt x="400" y="424"/>
                </a:cubicBezTo>
                <a:cubicBezTo>
                  <a:pt x="397" y="415"/>
                  <a:pt x="398" y="406"/>
                  <a:pt x="401" y="398"/>
                </a:cubicBezTo>
                <a:cubicBezTo>
                  <a:pt x="432" y="337"/>
                  <a:pt x="432" y="337"/>
                  <a:pt x="432" y="337"/>
                </a:cubicBezTo>
                <a:cubicBezTo>
                  <a:pt x="506" y="337"/>
                  <a:pt x="506" y="337"/>
                  <a:pt x="506" y="337"/>
                </a:cubicBezTo>
                <a:cubicBezTo>
                  <a:pt x="488" y="374"/>
                  <a:pt x="488" y="374"/>
                  <a:pt x="488" y="374"/>
                </a:cubicBezTo>
                <a:cubicBezTo>
                  <a:pt x="488" y="374"/>
                  <a:pt x="488" y="374"/>
                  <a:pt x="488" y="374"/>
                </a:cubicBezTo>
                <a:lnTo>
                  <a:pt x="461" y="428"/>
                </a:lnTo>
                <a:close/>
                <a:moveTo>
                  <a:pt x="560" y="410"/>
                </a:moveTo>
                <a:cubicBezTo>
                  <a:pt x="552" y="426"/>
                  <a:pt x="532" y="433"/>
                  <a:pt x="515" y="425"/>
                </a:cubicBezTo>
                <a:cubicBezTo>
                  <a:pt x="499" y="416"/>
                  <a:pt x="492" y="397"/>
                  <a:pt x="500" y="380"/>
                </a:cubicBezTo>
                <a:cubicBezTo>
                  <a:pt x="522" y="337"/>
                  <a:pt x="522" y="337"/>
                  <a:pt x="522" y="337"/>
                </a:cubicBezTo>
                <a:cubicBezTo>
                  <a:pt x="596" y="337"/>
                  <a:pt x="596" y="337"/>
                  <a:pt x="596" y="337"/>
                </a:cubicBezTo>
                <a:lnTo>
                  <a:pt x="560" y="410"/>
                </a:lnTo>
                <a:close/>
                <a:moveTo>
                  <a:pt x="745" y="323"/>
                </a:moveTo>
                <a:cubicBezTo>
                  <a:pt x="398" y="323"/>
                  <a:pt x="398" y="323"/>
                  <a:pt x="398" y="323"/>
                </a:cubicBezTo>
                <a:cubicBezTo>
                  <a:pt x="412" y="315"/>
                  <a:pt x="432" y="306"/>
                  <a:pt x="450" y="297"/>
                </a:cubicBezTo>
                <a:cubicBezTo>
                  <a:pt x="470" y="288"/>
                  <a:pt x="489" y="279"/>
                  <a:pt x="500" y="273"/>
                </a:cubicBezTo>
                <a:cubicBezTo>
                  <a:pt x="529" y="255"/>
                  <a:pt x="531" y="220"/>
                  <a:pt x="519" y="195"/>
                </a:cubicBezTo>
                <a:cubicBezTo>
                  <a:pt x="509" y="174"/>
                  <a:pt x="483" y="154"/>
                  <a:pt x="445" y="169"/>
                </a:cubicBezTo>
                <a:cubicBezTo>
                  <a:pt x="419" y="179"/>
                  <a:pt x="345" y="214"/>
                  <a:pt x="294" y="237"/>
                </a:cubicBezTo>
                <a:cubicBezTo>
                  <a:pt x="294" y="148"/>
                  <a:pt x="294" y="148"/>
                  <a:pt x="294" y="148"/>
                </a:cubicBezTo>
                <a:cubicBezTo>
                  <a:pt x="780" y="148"/>
                  <a:pt x="780" y="148"/>
                  <a:pt x="780" y="148"/>
                </a:cubicBezTo>
                <a:cubicBezTo>
                  <a:pt x="780" y="288"/>
                  <a:pt x="780" y="288"/>
                  <a:pt x="780" y="288"/>
                </a:cubicBezTo>
                <a:cubicBezTo>
                  <a:pt x="780" y="307"/>
                  <a:pt x="765" y="323"/>
                  <a:pt x="745" y="323"/>
                </a:cubicBezTo>
              </a:path>
            </a:pathLst>
          </a:custGeom>
          <a:solidFill>
            <a:schemeClr val="tx1"/>
          </a:solidFill>
          <a:ln w="9525">
            <a:solidFill>
              <a:schemeClr val="tx1"/>
            </a:solidFill>
            <a:round/>
            <a:headEnd/>
            <a:tailEnd/>
          </a:ln>
        </p:spPr>
        <p:txBody>
          <a:bodyPr/>
          <a:lstStyle/>
          <a:p>
            <a:endParaRPr lang="en-US" dirty="0">
              <a:latin typeface="+mj-lt"/>
            </a:endParaRPr>
          </a:p>
        </p:txBody>
      </p:sp>
    </p:spTree>
    <p:extLst>
      <p:ext uri="{BB962C8B-B14F-4D97-AF65-F5344CB8AC3E}">
        <p14:creationId xmlns:p14="http://schemas.microsoft.com/office/powerpoint/2010/main" val="18468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p:cTn id="12"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D1963BF4-5EF0-4B10-A953-8996C5CCB74E}"/>
              </a:ext>
            </a:extLst>
          </p:cNvPr>
          <p:cNvSpPr>
            <a:spLocks noGrp="1"/>
          </p:cNvSpPr>
          <p:nvPr>
            <p:ph type="title"/>
          </p:nvPr>
        </p:nvSpPr>
        <p:spPr/>
        <p:txBody>
          <a:bodyPr>
            <a:normAutofit/>
          </a:bodyPr>
          <a:lstStyle/>
          <a:p>
            <a:r>
              <a:rPr lang="en-US" sz="3600" dirty="0" smtClean="0"/>
              <a:t>PROPOSAL OF MACHINE LEARNING MODEL</a:t>
            </a:r>
            <a:endParaRPr lang="en-US" sz="3600" dirty="0"/>
          </a:p>
        </p:txBody>
      </p:sp>
      <p:pic>
        <p:nvPicPr>
          <p:cNvPr id="3" name="Graphic 2" descr="Process icon">
            <a:extLst>
              <a:ext uri="{FF2B5EF4-FFF2-40B4-BE49-F238E27FC236}">
                <a16:creationId xmlns:a16="http://schemas.microsoft.com/office/drawing/2014/main" xmlns="" id="{8E2745DB-112B-4F89-83B6-D6D7F6F670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915231" y="4780607"/>
            <a:ext cx="952500" cy="952500"/>
          </a:xfrm>
          <a:prstGeom prst="rect">
            <a:avLst/>
          </a:prstGeom>
        </p:spPr>
      </p:pic>
      <p:grpSp>
        <p:nvGrpSpPr>
          <p:cNvPr id="10" name="Group 9"/>
          <p:cNvGrpSpPr/>
          <p:nvPr/>
        </p:nvGrpSpPr>
        <p:grpSpPr>
          <a:xfrm>
            <a:off x="759634" y="291818"/>
            <a:ext cx="9455234" cy="4051246"/>
            <a:chOff x="759634" y="291818"/>
            <a:chExt cx="9455234" cy="4051246"/>
          </a:xfrm>
        </p:grpSpPr>
        <p:grpSp>
          <p:nvGrpSpPr>
            <p:cNvPr id="8" name="Group 7"/>
            <p:cNvGrpSpPr/>
            <p:nvPr/>
          </p:nvGrpSpPr>
          <p:grpSpPr>
            <a:xfrm>
              <a:off x="759634" y="512329"/>
              <a:ext cx="9455234" cy="3830735"/>
              <a:chOff x="1426678" y="431409"/>
              <a:chExt cx="9455234" cy="3830735"/>
            </a:xfrm>
          </p:grpSpPr>
          <p:grpSp>
            <p:nvGrpSpPr>
              <p:cNvPr id="7" name="Group 6"/>
              <p:cNvGrpSpPr/>
              <p:nvPr/>
            </p:nvGrpSpPr>
            <p:grpSpPr>
              <a:xfrm>
                <a:off x="1426678" y="431409"/>
                <a:ext cx="9455234" cy="3830735"/>
                <a:chOff x="1368383" y="455686"/>
                <a:chExt cx="9455234" cy="3830735"/>
              </a:xfrm>
            </p:grpSpPr>
            <p:grpSp>
              <p:nvGrpSpPr>
                <p:cNvPr id="6" name="Group 5"/>
                <p:cNvGrpSpPr/>
                <p:nvPr/>
              </p:nvGrpSpPr>
              <p:grpSpPr>
                <a:xfrm>
                  <a:off x="1368383" y="455686"/>
                  <a:ext cx="9455234" cy="3830735"/>
                  <a:chOff x="1368383" y="407134"/>
                  <a:chExt cx="9455234" cy="3830735"/>
                </a:xfrm>
              </p:grpSpPr>
              <p:grpSp>
                <p:nvGrpSpPr>
                  <p:cNvPr id="2" name="Group 1" descr="Process Graphic">
                    <a:extLst>
                      <a:ext uri="{FF2B5EF4-FFF2-40B4-BE49-F238E27FC236}">
                        <a16:creationId xmlns:a16="http://schemas.microsoft.com/office/drawing/2014/main" xmlns="" id="{F9ADA81D-4CDA-4EE1-9CD8-D4A3F8136A10}"/>
                      </a:ext>
                    </a:extLst>
                  </p:cNvPr>
                  <p:cNvGrpSpPr/>
                  <p:nvPr/>
                </p:nvGrpSpPr>
                <p:grpSpPr>
                  <a:xfrm>
                    <a:off x="1368383" y="407134"/>
                    <a:ext cx="9455234" cy="3830735"/>
                    <a:chOff x="1217657" y="557856"/>
                    <a:chExt cx="9455234" cy="3830735"/>
                  </a:xfrm>
                </p:grpSpPr>
                <p:grpSp>
                  <p:nvGrpSpPr>
                    <p:cNvPr id="66" name="Group 38">
                      <a:extLst>
                        <a:ext uri="{FF2B5EF4-FFF2-40B4-BE49-F238E27FC236}">
                          <a16:creationId xmlns:a16="http://schemas.microsoft.com/office/drawing/2014/main" xmlns="" id="{7C34D6D9-0983-416B-977A-8FED815B2CDA}"/>
                        </a:ext>
                      </a:extLst>
                    </p:cNvPr>
                    <p:cNvGrpSpPr>
                      <a:grpSpLocks/>
                    </p:cNvGrpSpPr>
                    <p:nvPr/>
                  </p:nvGrpSpPr>
                  <p:grpSpPr bwMode="auto">
                    <a:xfrm>
                      <a:off x="4062519" y="1043382"/>
                      <a:ext cx="972000" cy="276225"/>
                      <a:chOff x="1848067" y="2697524"/>
                      <a:chExt cx="2311184" cy="316190"/>
                    </a:xfrm>
                  </p:grpSpPr>
                  <p:cxnSp>
                    <p:nvCxnSpPr>
                      <p:cNvPr id="67" name="Straight Connector 66">
                        <a:extLst>
                          <a:ext uri="{FF2B5EF4-FFF2-40B4-BE49-F238E27FC236}">
                            <a16:creationId xmlns:a16="http://schemas.microsoft.com/office/drawing/2014/main" xmlns="" id="{B321B9D2-93F8-4A1E-B0F6-22CA692D2380}"/>
                          </a:ext>
                        </a:extLst>
                      </p:cNvPr>
                      <p:cNvCxnSpPr/>
                      <p:nvPr/>
                    </p:nvCxnSpPr>
                    <p:spPr>
                      <a:xfrm flipH="1" flipV="1">
                        <a:off x="3660361" y="2697524"/>
                        <a:ext cx="498890"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xmlns="" id="{398E55C6-1C13-4113-9F6C-E45A6B5BDFBF}"/>
                          </a:ext>
                        </a:extLst>
                      </p:cNvPr>
                      <p:cNvCxnSpPr/>
                      <p:nvPr/>
                    </p:nvCxnSpPr>
                    <p:spPr>
                      <a:xfrm flipH="1">
                        <a:off x="1848067" y="2697524"/>
                        <a:ext cx="1812294"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69" name="Group 41">
                      <a:extLst>
                        <a:ext uri="{FF2B5EF4-FFF2-40B4-BE49-F238E27FC236}">
                          <a16:creationId xmlns:a16="http://schemas.microsoft.com/office/drawing/2014/main" xmlns="" id="{6AF12EBC-F860-48D7-954E-F55642FE6F83}"/>
                        </a:ext>
                      </a:extLst>
                    </p:cNvPr>
                    <p:cNvGrpSpPr>
                      <a:grpSpLocks/>
                    </p:cNvGrpSpPr>
                    <p:nvPr/>
                  </p:nvGrpSpPr>
                  <p:grpSpPr bwMode="auto">
                    <a:xfrm>
                      <a:off x="3942468" y="3536007"/>
                      <a:ext cx="972000" cy="342900"/>
                      <a:chOff x="2185142" y="4994858"/>
                      <a:chExt cx="2113299" cy="316190"/>
                    </a:xfrm>
                  </p:grpSpPr>
                  <p:cxnSp>
                    <p:nvCxnSpPr>
                      <p:cNvPr id="70" name="Straight Connector 69">
                        <a:extLst>
                          <a:ext uri="{FF2B5EF4-FFF2-40B4-BE49-F238E27FC236}">
                            <a16:creationId xmlns:a16="http://schemas.microsoft.com/office/drawing/2014/main" xmlns="" id="{77205079-344A-4B09-8E4B-81258C4108CE}"/>
                          </a:ext>
                        </a:extLst>
                      </p:cNvPr>
                      <p:cNvCxnSpPr/>
                      <p:nvPr/>
                    </p:nvCxnSpPr>
                    <p:spPr>
                      <a:xfrm flipH="1">
                        <a:off x="3800620" y="4994858"/>
                        <a:ext cx="497821"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xmlns="" id="{8B5A1990-4A94-45C7-BF48-6E6F48840887}"/>
                          </a:ext>
                        </a:extLst>
                      </p:cNvPr>
                      <p:cNvCxnSpPr/>
                      <p:nvPr/>
                    </p:nvCxnSpPr>
                    <p:spPr>
                      <a:xfrm flipH="1">
                        <a:off x="2185142" y="5311048"/>
                        <a:ext cx="161547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2" name="Group 44">
                      <a:extLst>
                        <a:ext uri="{FF2B5EF4-FFF2-40B4-BE49-F238E27FC236}">
                          <a16:creationId xmlns:a16="http://schemas.microsoft.com/office/drawing/2014/main" xmlns="" id="{C9C7CCD5-FADD-494E-B833-E696B6347857}"/>
                        </a:ext>
                      </a:extLst>
                    </p:cNvPr>
                    <p:cNvGrpSpPr>
                      <a:grpSpLocks/>
                    </p:cNvGrpSpPr>
                    <p:nvPr/>
                  </p:nvGrpSpPr>
                  <p:grpSpPr bwMode="auto">
                    <a:xfrm>
                      <a:off x="7256378" y="1150688"/>
                      <a:ext cx="972000" cy="257175"/>
                      <a:chOff x="7528087" y="2680840"/>
                      <a:chExt cx="2061939" cy="316190"/>
                    </a:xfrm>
                  </p:grpSpPr>
                  <p:cxnSp>
                    <p:nvCxnSpPr>
                      <p:cNvPr id="73" name="Straight Connector 72">
                        <a:extLst>
                          <a:ext uri="{FF2B5EF4-FFF2-40B4-BE49-F238E27FC236}">
                            <a16:creationId xmlns:a16="http://schemas.microsoft.com/office/drawing/2014/main" xmlns="" id="{6E30FCF4-384F-4BCE-8A64-252581213005}"/>
                          </a:ext>
                        </a:extLst>
                      </p:cNvPr>
                      <p:cNvCxnSpPr/>
                      <p:nvPr/>
                    </p:nvCxnSpPr>
                    <p:spPr>
                      <a:xfrm flipV="1">
                        <a:off x="7528087" y="2680840"/>
                        <a:ext cx="498282"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xmlns="" id="{78110554-BB05-45B3-8562-EF9B3D037476}"/>
                          </a:ext>
                        </a:extLst>
                      </p:cNvPr>
                      <p:cNvCxnSpPr/>
                      <p:nvPr/>
                    </p:nvCxnSpPr>
                    <p:spPr>
                      <a:xfrm>
                        <a:off x="8026369" y="2680840"/>
                        <a:ext cx="1563657"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5" name="Group 47">
                      <a:extLst>
                        <a:ext uri="{FF2B5EF4-FFF2-40B4-BE49-F238E27FC236}">
                          <a16:creationId xmlns:a16="http://schemas.microsoft.com/office/drawing/2014/main" xmlns="" id="{F731FD38-2C74-409F-ABEE-FB71D08D9DA2}"/>
                        </a:ext>
                      </a:extLst>
                    </p:cNvPr>
                    <p:cNvGrpSpPr>
                      <a:grpSpLocks/>
                    </p:cNvGrpSpPr>
                    <p:nvPr/>
                  </p:nvGrpSpPr>
                  <p:grpSpPr bwMode="auto">
                    <a:xfrm>
                      <a:off x="7138000" y="3625377"/>
                      <a:ext cx="972000" cy="257175"/>
                      <a:chOff x="8125333" y="4745260"/>
                      <a:chExt cx="2389596" cy="203034"/>
                    </a:xfrm>
                  </p:grpSpPr>
                  <p:cxnSp>
                    <p:nvCxnSpPr>
                      <p:cNvPr id="76" name="Straight Connector 75">
                        <a:extLst>
                          <a:ext uri="{FF2B5EF4-FFF2-40B4-BE49-F238E27FC236}">
                            <a16:creationId xmlns:a16="http://schemas.microsoft.com/office/drawing/2014/main" xmlns="" id="{F88E2E87-32BE-4F6C-8332-3967C91A27E1}"/>
                          </a:ext>
                        </a:extLst>
                      </p:cNvPr>
                      <p:cNvCxnSpPr/>
                      <p:nvPr/>
                    </p:nvCxnSpPr>
                    <p:spPr>
                      <a:xfrm>
                        <a:off x="8125333" y="4745260"/>
                        <a:ext cx="523688" cy="203034"/>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xmlns="" id="{1F113495-1E79-41B5-9C91-E7595347E51F}"/>
                          </a:ext>
                        </a:extLst>
                      </p:cNvPr>
                      <p:cNvCxnSpPr/>
                      <p:nvPr/>
                    </p:nvCxnSpPr>
                    <p:spPr>
                      <a:xfrm>
                        <a:off x="8649021" y="4948294"/>
                        <a:ext cx="186590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32" name="Group 50">
                      <a:extLst>
                        <a:ext uri="{FF2B5EF4-FFF2-40B4-BE49-F238E27FC236}">
                          <a16:creationId xmlns:a16="http://schemas.microsoft.com/office/drawing/2014/main" xmlns="" id="{98D80246-D915-4AF3-8BF2-AAAD83F59F3F}"/>
                        </a:ext>
                      </a:extLst>
                    </p:cNvPr>
                    <p:cNvGrpSpPr>
                      <a:grpSpLocks noChangeAspect="1"/>
                    </p:cNvGrpSpPr>
                    <p:nvPr/>
                  </p:nvGrpSpPr>
                  <p:grpSpPr bwMode="auto">
                    <a:xfrm>
                      <a:off x="4236365" y="672157"/>
                      <a:ext cx="3692525" cy="3660775"/>
                      <a:chOff x="1961" y="581"/>
                      <a:chExt cx="3678" cy="3648"/>
                    </a:xfrm>
                  </p:grpSpPr>
                  <p:sp>
                    <p:nvSpPr>
                      <p:cNvPr id="33" name="Freeform 51">
                        <a:extLst>
                          <a:ext uri="{FF2B5EF4-FFF2-40B4-BE49-F238E27FC236}">
                            <a16:creationId xmlns:a16="http://schemas.microsoft.com/office/drawing/2014/main" xmlns="" id="{C635BAAE-190D-4F54-97E2-0F4CE4427E88}"/>
                          </a:ext>
                        </a:extLst>
                      </p:cNvPr>
                      <p:cNvSpPr>
                        <a:spLocks/>
                      </p:cNvSpPr>
                      <p:nvPr/>
                    </p:nvSpPr>
                    <p:spPr bwMode="auto">
                      <a:xfrm>
                        <a:off x="2949" y="3391"/>
                        <a:ext cx="588" cy="509"/>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4" name="Freeform 52">
                        <a:extLst>
                          <a:ext uri="{FF2B5EF4-FFF2-40B4-BE49-F238E27FC236}">
                            <a16:creationId xmlns:a16="http://schemas.microsoft.com/office/drawing/2014/main" xmlns="" id="{A4C906DC-717D-4EBF-A828-99847149716D}"/>
                          </a:ext>
                        </a:extLst>
                      </p:cNvPr>
                      <p:cNvSpPr>
                        <a:spLocks/>
                      </p:cNvSpPr>
                      <p:nvPr/>
                    </p:nvSpPr>
                    <p:spPr bwMode="auto">
                      <a:xfrm>
                        <a:off x="4799" y="2653"/>
                        <a:ext cx="509" cy="588"/>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5" name="Freeform 53">
                        <a:extLst>
                          <a:ext uri="{FF2B5EF4-FFF2-40B4-BE49-F238E27FC236}">
                            <a16:creationId xmlns:a16="http://schemas.microsoft.com/office/drawing/2014/main" xmlns="" id="{16DB17D7-0314-422D-8934-66E719852ACA}"/>
                          </a:ext>
                        </a:extLst>
                      </p:cNvPr>
                      <p:cNvSpPr>
                        <a:spLocks/>
                      </p:cNvSpPr>
                      <p:nvPr/>
                    </p:nvSpPr>
                    <p:spPr bwMode="auto">
                      <a:xfrm>
                        <a:off x="4062"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6" name="Freeform 54">
                        <a:extLst>
                          <a:ext uri="{FF2B5EF4-FFF2-40B4-BE49-F238E27FC236}">
                            <a16:creationId xmlns:a16="http://schemas.microsoft.com/office/drawing/2014/main" xmlns="" id="{C9AEF7F8-2262-4B1A-BB75-C27D30C30FA8}"/>
                          </a:ext>
                        </a:extLst>
                      </p:cNvPr>
                      <p:cNvSpPr>
                        <a:spLocks/>
                      </p:cNvSpPr>
                      <p:nvPr/>
                    </p:nvSpPr>
                    <p:spPr bwMode="auto">
                      <a:xfrm>
                        <a:off x="2291" y="1541"/>
                        <a:ext cx="508"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7" name="Freeform 55">
                        <a:extLst>
                          <a:ext uri="{FF2B5EF4-FFF2-40B4-BE49-F238E27FC236}">
                            <a16:creationId xmlns:a16="http://schemas.microsoft.com/office/drawing/2014/main" xmlns="" id="{D1F54A9F-CB6B-4707-92E5-8908E37BD0A6}"/>
                          </a:ext>
                        </a:extLst>
                      </p:cNvPr>
                      <p:cNvSpPr>
                        <a:spLocks/>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8" name="Freeform 56">
                        <a:extLst>
                          <a:ext uri="{FF2B5EF4-FFF2-40B4-BE49-F238E27FC236}">
                            <a16:creationId xmlns:a16="http://schemas.microsoft.com/office/drawing/2014/main" xmlns="" id="{EC6C5E2C-56C4-40C6-8CA0-1BD73021F86D}"/>
                          </a:ext>
                        </a:extLst>
                      </p:cNvPr>
                      <p:cNvSpPr>
                        <a:spLocks/>
                      </p:cNvSpPr>
                      <p:nvPr/>
                    </p:nvSpPr>
                    <p:spPr bwMode="auto">
                      <a:xfrm>
                        <a:off x="2267" y="659"/>
                        <a:ext cx="1979" cy="1155"/>
                      </a:xfrm>
                      <a:custGeom>
                        <a:avLst/>
                        <a:gdLst>
                          <a:gd name="T0" fmla="*/ 1420 w 963"/>
                          <a:gd name="T1" fmla="*/ 0 h 562"/>
                          <a:gd name="T2" fmla="*/ 1420 w 963"/>
                          <a:gd name="T3" fmla="*/ 195 h 562"/>
                          <a:gd name="T4" fmla="*/ 892 w 963"/>
                          <a:gd name="T5" fmla="*/ 195 h 562"/>
                          <a:gd name="T6" fmla="*/ 801 w 963"/>
                          <a:gd name="T7" fmla="*/ 238 h 562"/>
                          <a:gd name="T8" fmla="*/ 47 w 963"/>
                          <a:gd name="T9" fmla="*/ 991 h 562"/>
                          <a:gd name="T10" fmla="*/ 25 w 963"/>
                          <a:gd name="T11" fmla="*/ 1132 h 562"/>
                          <a:gd name="T12" fmla="*/ 58 w 963"/>
                          <a:gd name="T13" fmla="*/ 1026 h 562"/>
                          <a:gd name="T14" fmla="*/ 232 w 963"/>
                          <a:gd name="T15" fmla="*/ 956 h 562"/>
                          <a:gd name="T16" fmla="*/ 1385 w 963"/>
                          <a:gd name="T17" fmla="*/ 956 h 562"/>
                          <a:gd name="T18" fmla="*/ 1385 w 963"/>
                          <a:gd name="T19" fmla="*/ 1155 h 562"/>
                          <a:gd name="T20" fmla="*/ 1979 w 963"/>
                          <a:gd name="T21" fmla="*/ 561 h 562"/>
                          <a:gd name="T22" fmla="*/ 1420 w 96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39" name="Freeform 57">
                        <a:extLst>
                          <a:ext uri="{FF2B5EF4-FFF2-40B4-BE49-F238E27FC236}">
                            <a16:creationId xmlns:a16="http://schemas.microsoft.com/office/drawing/2014/main" xmlns="" id="{7E580D2C-5D1C-493E-B6FD-AB20742BBF5D}"/>
                          </a:ext>
                        </a:extLst>
                      </p:cNvPr>
                      <p:cNvSpPr>
                        <a:spLocks/>
                      </p:cNvSpPr>
                      <p:nvPr/>
                    </p:nvSpPr>
                    <p:spPr bwMode="auto">
                      <a:xfrm>
                        <a:off x="2068" y="1946"/>
                        <a:ext cx="1155" cy="1979"/>
                      </a:xfrm>
                      <a:custGeom>
                        <a:avLst/>
                        <a:gdLst>
                          <a:gd name="T0" fmla="*/ 1132 w 562"/>
                          <a:gd name="T1" fmla="*/ 1954 h 963"/>
                          <a:gd name="T2" fmla="*/ 1028 w 562"/>
                          <a:gd name="T3" fmla="*/ 1919 h 963"/>
                          <a:gd name="T4" fmla="*/ 958 w 562"/>
                          <a:gd name="T5" fmla="*/ 1745 h 963"/>
                          <a:gd name="T6" fmla="*/ 958 w 562"/>
                          <a:gd name="T7" fmla="*/ 594 h 963"/>
                          <a:gd name="T8" fmla="*/ 1155 w 562"/>
                          <a:gd name="T9" fmla="*/ 594 h 963"/>
                          <a:gd name="T10" fmla="*/ 561 w 562"/>
                          <a:gd name="T11" fmla="*/ 0 h 963"/>
                          <a:gd name="T12" fmla="*/ 0 w 562"/>
                          <a:gd name="T13" fmla="*/ 559 h 963"/>
                          <a:gd name="T14" fmla="*/ 195 w 562"/>
                          <a:gd name="T15" fmla="*/ 559 h 963"/>
                          <a:gd name="T16" fmla="*/ 195 w 562"/>
                          <a:gd name="T17" fmla="*/ 1085 h 963"/>
                          <a:gd name="T18" fmla="*/ 238 w 562"/>
                          <a:gd name="T19" fmla="*/ 1178 h 963"/>
                          <a:gd name="T20" fmla="*/ 991 w 562"/>
                          <a:gd name="T21" fmla="*/ 1930 h 963"/>
                          <a:gd name="T22" fmla="*/ 1132 w 562"/>
                          <a:gd name="T23" fmla="*/ 1954 h 9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40" name="Freeform 58">
                        <a:extLst>
                          <a:ext uri="{FF2B5EF4-FFF2-40B4-BE49-F238E27FC236}">
                            <a16:creationId xmlns:a16="http://schemas.microsoft.com/office/drawing/2014/main" xmlns="" id="{C3C5A65F-DBAE-4949-BF9D-B2F2A57A0309}"/>
                          </a:ext>
                        </a:extLst>
                      </p:cNvPr>
                      <p:cNvSpPr>
                        <a:spLocks/>
                      </p:cNvSpPr>
                      <p:nvPr/>
                    </p:nvSpPr>
                    <p:spPr bwMode="auto">
                      <a:xfrm>
                        <a:off x="3354" y="2970"/>
                        <a:ext cx="1978" cy="1152"/>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41" name="Freeform 59">
                        <a:extLst>
                          <a:ext uri="{FF2B5EF4-FFF2-40B4-BE49-F238E27FC236}">
                            <a16:creationId xmlns:a16="http://schemas.microsoft.com/office/drawing/2014/main" xmlns="" id="{C5739E98-373F-4DF2-8A33-75EE4CC93846}"/>
                          </a:ext>
                        </a:extLst>
                      </p:cNvPr>
                      <p:cNvSpPr>
                        <a:spLocks/>
                      </p:cNvSpPr>
                      <p:nvPr/>
                    </p:nvSpPr>
                    <p:spPr bwMode="auto">
                      <a:xfrm>
                        <a:off x="4409" y="866"/>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grpSp>
                <p:sp>
                  <p:nvSpPr>
                    <p:cNvPr id="42" name="TextBox 14">
                      <a:extLst>
                        <a:ext uri="{FF2B5EF4-FFF2-40B4-BE49-F238E27FC236}">
                          <a16:creationId xmlns:a16="http://schemas.microsoft.com/office/drawing/2014/main" xmlns="" id="{62D11301-E52E-4DA0-A6EA-BC0A63A02251}"/>
                        </a:ext>
                      </a:extLst>
                    </p:cNvPr>
                    <p:cNvSpPr txBox="1">
                      <a:spLocks noChangeArrowheads="1"/>
                    </p:cNvSpPr>
                    <p:nvPr/>
                  </p:nvSpPr>
                  <p:spPr bwMode="auto">
                    <a:xfrm>
                      <a:off x="5832917" y="111189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01</a:t>
                      </a:r>
                    </a:p>
                  </p:txBody>
                </p:sp>
                <p:sp>
                  <p:nvSpPr>
                    <p:cNvPr id="43" name="TextBox 15">
                      <a:extLst>
                        <a:ext uri="{FF2B5EF4-FFF2-40B4-BE49-F238E27FC236}">
                          <a16:creationId xmlns:a16="http://schemas.microsoft.com/office/drawing/2014/main" xmlns="" id="{EC098D5F-31B1-44F0-B3E3-9C785FC46A1C}"/>
                        </a:ext>
                      </a:extLst>
                    </p:cNvPr>
                    <p:cNvSpPr txBox="1">
                      <a:spLocks noChangeArrowheads="1"/>
                    </p:cNvSpPr>
                    <p:nvPr/>
                  </p:nvSpPr>
                  <p:spPr bwMode="auto">
                    <a:xfrm>
                      <a:off x="7088630" y="2272357"/>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02</a:t>
                      </a:r>
                    </a:p>
                  </p:txBody>
                </p:sp>
                <p:sp>
                  <p:nvSpPr>
                    <p:cNvPr id="44" name="TextBox 16">
                      <a:extLst>
                        <a:ext uri="{FF2B5EF4-FFF2-40B4-BE49-F238E27FC236}">
                          <a16:creationId xmlns:a16="http://schemas.microsoft.com/office/drawing/2014/main" xmlns="" id="{85DBCACA-A2C2-49A6-B3F0-365E40B962B1}"/>
                        </a:ext>
                      </a:extLst>
                    </p:cNvPr>
                    <p:cNvSpPr txBox="1">
                      <a:spLocks noChangeArrowheads="1"/>
                    </p:cNvSpPr>
                    <p:nvPr/>
                  </p:nvSpPr>
                  <p:spPr bwMode="auto">
                    <a:xfrm>
                      <a:off x="5859905" y="34169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03</a:t>
                      </a:r>
                    </a:p>
                  </p:txBody>
                </p:sp>
                <p:sp>
                  <p:nvSpPr>
                    <p:cNvPr id="45" name="TextBox 17">
                      <a:extLst>
                        <a:ext uri="{FF2B5EF4-FFF2-40B4-BE49-F238E27FC236}">
                          <a16:creationId xmlns:a16="http://schemas.microsoft.com/office/drawing/2014/main" xmlns="" id="{7A1950C6-A3D8-469A-BDD6-495FF6F8E191}"/>
                        </a:ext>
                      </a:extLst>
                    </p:cNvPr>
                    <p:cNvSpPr txBox="1">
                      <a:spLocks noChangeArrowheads="1"/>
                    </p:cNvSpPr>
                    <p:nvPr/>
                  </p:nvSpPr>
                  <p:spPr bwMode="auto">
                    <a:xfrm>
                      <a:off x="4685155" y="22993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04</a:t>
                      </a:r>
                    </a:p>
                  </p:txBody>
                </p:sp>
                <p:sp>
                  <p:nvSpPr>
                    <p:cNvPr id="46" name="TextBox 18">
                      <a:extLst>
                        <a:ext uri="{FF2B5EF4-FFF2-40B4-BE49-F238E27FC236}">
                          <a16:creationId xmlns:a16="http://schemas.microsoft.com/office/drawing/2014/main" xmlns="" id="{AD95C724-BDAC-427A-AE27-42444A23C596}"/>
                        </a:ext>
                      </a:extLst>
                    </p:cNvPr>
                    <p:cNvSpPr>
                      <a:spLocks noChangeArrowheads="1"/>
                    </p:cNvSpPr>
                    <p:nvPr/>
                  </p:nvSpPr>
                  <p:spPr bwMode="auto">
                    <a:xfrm>
                      <a:off x="2792915" y="557856"/>
                      <a:ext cx="1104900" cy="990600"/>
                    </a:xfrm>
                    <a:prstGeom prst="roundRect">
                      <a:avLst>
                        <a:gd name="adj" fmla="val 16667"/>
                      </a:avLst>
                    </a:prstGeom>
                    <a:solidFill>
                      <a:srgbClr val="FFFFFF">
                        <a:alpha val="20000"/>
                      </a:srgb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7" name="TextBox 46">
                      <a:extLst>
                        <a:ext uri="{FF2B5EF4-FFF2-40B4-BE49-F238E27FC236}">
                          <a16:creationId xmlns:a16="http://schemas.microsoft.com/office/drawing/2014/main" xmlns="" id="{FB960581-F02F-4F3D-AB71-AAE72F678B1C}"/>
                        </a:ext>
                      </a:extLst>
                    </p:cNvPr>
                    <p:cNvSpPr txBox="1"/>
                    <p:nvPr/>
                  </p:nvSpPr>
                  <p:spPr>
                    <a:xfrm>
                      <a:off x="8420652" y="644647"/>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48" name="TextBox 20">
                      <a:extLst>
                        <a:ext uri="{FF2B5EF4-FFF2-40B4-BE49-F238E27FC236}">
                          <a16:creationId xmlns:a16="http://schemas.microsoft.com/office/drawing/2014/main" xmlns="" id="{F59687F4-E8BE-46B7-85B0-1E2B4496B1F9}"/>
                        </a:ext>
                      </a:extLst>
                    </p:cNvPr>
                    <p:cNvSpPr>
                      <a:spLocks noChangeArrowheads="1"/>
                    </p:cNvSpPr>
                    <p:nvPr/>
                  </p:nvSpPr>
                  <p:spPr bwMode="auto">
                    <a:xfrm>
                      <a:off x="2682823" y="3397991"/>
                      <a:ext cx="1104900" cy="990600"/>
                    </a:xfrm>
                    <a:prstGeom prst="roundRect">
                      <a:avLst>
                        <a:gd name="adj" fmla="val 16667"/>
                      </a:avLst>
                    </a:prstGeom>
                    <a:solidFill>
                      <a:schemeClr val="tx1">
                        <a:alpha val="20000"/>
                      </a:scheme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9" name="TextBox 48">
                      <a:extLst>
                        <a:ext uri="{FF2B5EF4-FFF2-40B4-BE49-F238E27FC236}">
                          <a16:creationId xmlns:a16="http://schemas.microsoft.com/office/drawing/2014/main" xmlns="" id="{86D467AD-D86C-45C1-8E32-67C80506F64C}"/>
                        </a:ext>
                      </a:extLst>
                    </p:cNvPr>
                    <p:cNvSpPr txBox="1"/>
                    <p:nvPr/>
                  </p:nvSpPr>
                  <p:spPr>
                    <a:xfrm>
                      <a:off x="8285738" y="3371616"/>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grpSp>
                  <p:nvGrpSpPr>
                    <p:cNvPr id="52" name="Group 24">
                      <a:extLst>
                        <a:ext uri="{FF2B5EF4-FFF2-40B4-BE49-F238E27FC236}">
                          <a16:creationId xmlns:a16="http://schemas.microsoft.com/office/drawing/2014/main" xmlns="" id="{B201B90C-7A99-4C00-8611-6040187C6D46}"/>
                        </a:ext>
                      </a:extLst>
                    </p:cNvPr>
                    <p:cNvGrpSpPr>
                      <a:grpSpLocks/>
                    </p:cNvGrpSpPr>
                    <p:nvPr/>
                  </p:nvGrpSpPr>
                  <p:grpSpPr bwMode="auto">
                    <a:xfrm>
                      <a:off x="2942043" y="3603476"/>
                      <a:ext cx="590550" cy="550862"/>
                      <a:chOff x="2574925" y="5208588"/>
                      <a:chExt cx="322262" cy="339725"/>
                    </a:xfrm>
                  </p:grpSpPr>
                  <p:sp>
                    <p:nvSpPr>
                      <p:cNvPr id="53" name="Freeform 217">
                        <a:extLst>
                          <a:ext uri="{FF2B5EF4-FFF2-40B4-BE49-F238E27FC236}">
                            <a16:creationId xmlns:a16="http://schemas.microsoft.com/office/drawing/2014/main" xmlns="" id="{BF10024A-5AD8-4734-B9BD-CE67EE0128A8}"/>
                          </a:ext>
                        </a:extLst>
                      </p:cNvPr>
                      <p:cNvSpPr>
                        <a:spLocks noEditPoints="1"/>
                      </p:cNvSpPr>
                      <p:nvPr/>
                    </p:nvSpPr>
                    <p:spPr bwMode="auto">
                      <a:xfrm>
                        <a:off x="2574925" y="5341938"/>
                        <a:ext cx="61912" cy="206375"/>
                      </a:xfrm>
                      <a:custGeom>
                        <a:avLst/>
                        <a:gdLst>
                          <a:gd name="T0" fmla="*/ 58043 w 112"/>
                          <a:gd name="T1" fmla="*/ 68792 h 366"/>
                          <a:gd name="T2" fmla="*/ 34826 w 112"/>
                          <a:gd name="T3" fmla="*/ 68792 h 366"/>
                          <a:gd name="T4" fmla="*/ 34826 w 112"/>
                          <a:gd name="T5" fmla="*/ 3947 h 366"/>
                          <a:gd name="T6" fmla="*/ 30956 w 112"/>
                          <a:gd name="T7" fmla="*/ 0 h 366"/>
                          <a:gd name="T8" fmla="*/ 27087 w 112"/>
                          <a:gd name="T9" fmla="*/ 3947 h 366"/>
                          <a:gd name="T10" fmla="*/ 27087 w 112"/>
                          <a:gd name="T11" fmla="*/ 68792 h 366"/>
                          <a:gd name="T12" fmla="*/ 3870 w 112"/>
                          <a:gd name="T13" fmla="*/ 68792 h 366"/>
                          <a:gd name="T14" fmla="*/ 0 w 112"/>
                          <a:gd name="T15" fmla="*/ 72739 h 366"/>
                          <a:gd name="T16" fmla="*/ 0 w 112"/>
                          <a:gd name="T17" fmla="*/ 134200 h 366"/>
                          <a:gd name="T18" fmla="*/ 3870 w 112"/>
                          <a:gd name="T19" fmla="*/ 138147 h 366"/>
                          <a:gd name="T20" fmla="*/ 27087 w 112"/>
                          <a:gd name="T21" fmla="*/ 138147 h 366"/>
                          <a:gd name="T22" fmla="*/ 27087 w 112"/>
                          <a:gd name="T23" fmla="*/ 202428 h 366"/>
                          <a:gd name="T24" fmla="*/ 30956 w 112"/>
                          <a:gd name="T25" fmla="*/ 206375 h 366"/>
                          <a:gd name="T26" fmla="*/ 34826 w 112"/>
                          <a:gd name="T27" fmla="*/ 202428 h 366"/>
                          <a:gd name="T28" fmla="*/ 34826 w 112"/>
                          <a:gd name="T29" fmla="*/ 138147 h 366"/>
                          <a:gd name="T30" fmla="*/ 58043 w 112"/>
                          <a:gd name="T31" fmla="*/ 138147 h 366"/>
                          <a:gd name="T32" fmla="*/ 61912 w 112"/>
                          <a:gd name="T33" fmla="*/ 134200 h 366"/>
                          <a:gd name="T34" fmla="*/ 61912 w 112"/>
                          <a:gd name="T35" fmla="*/ 72739 h 366"/>
                          <a:gd name="T36" fmla="*/ 58043 w 112"/>
                          <a:gd name="T37" fmla="*/ 68792 h 366"/>
                          <a:gd name="T38" fmla="*/ 54173 w 112"/>
                          <a:gd name="T39" fmla="*/ 130253 h 366"/>
                          <a:gd name="T40" fmla="*/ 7739 w 112"/>
                          <a:gd name="T41" fmla="*/ 130253 h 366"/>
                          <a:gd name="T42" fmla="*/ 7739 w 112"/>
                          <a:gd name="T43" fmla="*/ 76686 h 366"/>
                          <a:gd name="T44" fmla="*/ 54173 w 112"/>
                          <a:gd name="T45" fmla="*/ 76686 h 366"/>
                          <a:gd name="T46" fmla="*/ 54173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2"/>
                            </a:moveTo>
                            <a:cubicBezTo>
                              <a:pt x="63" y="122"/>
                              <a:pt x="63" y="122"/>
                              <a:pt x="63" y="122"/>
                            </a:cubicBezTo>
                            <a:cubicBezTo>
                              <a:pt x="63" y="7"/>
                              <a:pt x="63" y="7"/>
                              <a:pt x="63" y="7"/>
                            </a:cubicBezTo>
                            <a:cubicBezTo>
                              <a:pt x="63" y="4"/>
                              <a:pt x="60" y="0"/>
                              <a:pt x="56" y="0"/>
                            </a:cubicBezTo>
                            <a:cubicBezTo>
                              <a:pt x="52" y="0"/>
                              <a:pt x="49" y="4"/>
                              <a:pt x="49" y="7"/>
                            </a:cubicBezTo>
                            <a:cubicBezTo>
                              <a:pt x="49" y="122"/>
                              <a:pt x="49" y="122"/>
                              <a:pt x="49" y="122"/>
                            </a:cubicBezTo>
                            <a:cubicBezTo>
                              <a:pt x="7" y="122"/>
                              <a:pt x="7" y="122"/>
                              <a:pt x="7" y="122"/>
                            </a:cubicBezTo>
                            <a:cubicBezTo>
                              <a:pt x="3" y="122"/>
                              <a:pt x="0" y="125"/>
                              <a:pt x="0" y="129"/>
                            </a:cubicBezTo>
                            <a:cubicBezTo>
                              <a:pt x="0" y="238"/>
                              <a:pt x="0" y="238"/>
                              <a:pt x="0" y="238"/>
                            </a:cubicBezTo>
                            <a:cubicBezTo>
                              <a:pt x="0" y="242"/>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2"/>
                              <a:pt x="112" y="238"/>
                            </a:cubicBezTo>
                            <a:cubicBezTo>
                              <a:pt x="112" y="129"/>
                              <a:pt x="112" y="129"/>
                              <a:pt x="112" y="129"/>
                            </a:cubicBezTo>
                            <a:cubicBezTo>
                              <a:pt x="112" y="125"/>
                              <a:pt x="109" y="122"/>
                              <a:pt x="105" y="122"/>
                            </a:cubicBezTo>
                            <a:moveTo>
                              <a:pt x="98" y="231"/>
                            </a:moveTo>
                            <a:cubicBezTo>
                              <a:pt x="14" y="231"/>
                              <a:pt x="14" y="231"/>
                              <a:pt x="14" y="231"/>
                            </a:cubicBezTo>
                            <a:cubicBezTo>
                              <a:pt x="14" y="136"/>
                              <a:pt x="14" y="136"/>
                              <a:pt x="14" y="136"/>
                            </a:cubicBezTo>
                            <a:cubicBezTo>
                              <a:pt x="98" y="136"/>
                              <a:pt x="98" y="136"/>
                              <a:pt x="98" y="136"/>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4" name="Freeform 218">
                        <a:extLst>
                          <a:ext uri="{FF2B5EF4-FFF2-40B4-BE49-F238E27FC236}">
                            <a16:creationId xmlns:a16="http://schemas.microsoft.com/office/drawing/2014/main" xmlns="" id="{5C781CD1-D8D0-49BA-B9F0-0748E316763E}"/>
                          </a:ext>
                        </a:extLst>
                      </p:cNvPr>
                      <p:cNvSpPr>
                        <a:spLocks noEditPoints="1"/>
                      </p:cNvSpPr>
                      <p:nvPr/>
                    </p:nvSpPr>
                    <p:spPr bwMode="auto">
                      <a:xfrm>
                        <a:off x="2660650" y="5265738"/>
                        <a:ext cx="63500" cy="206375"/>
                      </a:xfrm>
                      <a:custGeom>
                        <a:avLst/>
                        <a:gdLst>
                          <a:gd name="T0" fmla="*/ 59531 w 112"/>
                          <a:gd name="T1" fmla="*/ 68228 h 366"/>
                          <a:gd name="T2" fmla="*/ 35719 w 112"/>
                          <a:gd name="T3" fmla="*/ 68228 h 366"/>
                          <a:gd name="T4" fmla="*/ 35719 w 112"/>
                          <a:gd name="T5" fmla="*/ 3947 h 366"/>
                          <a:gd name="T6" fmla="*/ 31750 w 112"/>
                          <a:gd name="T7" fmla="*/ 0 h 366"/>
                          <a:gd name="T8" fmla="*/ 27781 w 112"/>
                          <a:gd name="T9" fmla="*/ 3947 h 366"/>
                          <a:gd name="T10" fmla="*/ 27781 w 112"/>
                          <a:gd name="T11" fmla="*/ 68228 h 366"/>
                          <a:gd name="T12" fmla="*/ 3969 w 112"/>
                          <a:gd name="T13" fmla="*/ 68228 h 366"/>
                          <a:gd name="T14" fmla="*/ 0 w 112"/>
                          <a:gd name="T15" fmla="*/ 72175 h 366"/>
                          <a:gd name="T16" fmla="*/ 0 w 112"/>
                          <a:gd name="T17" fmla="*/ 134200 h 366"/>
                          <a:gd name="T18" fmla="*/ 3969 w 112"/>
                          <a:gd name="T19" fmla="*/ 138147 h 366"/>
                          <a:gd name="T20" fmla="*/ 27781 w 112"/>
                          <a:gd name="T21" fmla="*/ 138147 h 366"/>
                          <a:gd name="T22" fmla="*/ 27781 w 112"/>
                          <a:gd name="T23" fmla="*/ 202428 h 366"/>
                          <a:gd name="T24" fmla="*/ 31750 w 112"/>
                          <a:gd name="T25" fmla="*/ 206375 h 366"/>
                          <a:gd name="T26" fmla="*/ 35719 w 112"/>
                          <a:gd name="T27" fmla="*/ 202428 h 366"/>
                          <a:gd name="T28" fmla="*/ 35719 w 112"/>
                          <a:gd name="T29" fmla="*/ 138147 h 366"/>
                          <a:gd name="T30" fmla="*/ 59531 w 112"/>
                          <a:gd name="T31" fmla="*/ 138147 h 366"/>
                          <a:gd name="T32" fmla="*/ 63500 w 112"/>
                          <a:gd name="T33" fmla="*/ 134200 h 366"/>
                          <a:gd name="T34" fmla="*/ 63500 w 112"/>
                          <a:gd name="T35" fmla="*/ 72175 h 366"/>
                          <a:gd name="T36" fmla="*/ 59531 w 112"/>
                          <a:gd name="T37" fmla="*/ 68228 h 366"/>
                          <a:gd name="T38" fmla="*/ 55562 w 112"/>
                          <a:gd name="T39" fmla="*/ 130253 h 366"/>
                          <a:gd name="T40" fmla="*/ 7937 w 112"/>
                          <a:gd name="T41" fmla="*/ 130253 h 366"/>
                          <a:gd name="T42" fmla="*/ 7937 w 112"/>
                          <a:gd name="T43" fmla="*/ 76122 h 366"/>
                          <a:gd name="T44" fmla="*/ 55562 w 112"/>
                          <a:gd name="T45" fmla="*/ 76122 h 366"/>
                          <a:gd name="T46" fmla="*/ 55562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4"/>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5" name="Freeform 219">
                        <a:extLst>
                          <a:ext uri="{FF2B5EF4-FFF2-40B4-BE49-F238E27FC236}">
                            <a16:creationId xmlns:a16="http://schemas.microsoft.com/office/drawing/2014/main" xmlns="" id="{7F3159FC-2E13-4388-B9DA-44293F56E7EC}"/>
                          </a:ext>
                        </a:extLst>
                      </p:cNvPr>
                      <p:cNvSpPr>
                        <a:spLocks noEditPoints="1"/>
                      </p:cNvSpPr>
                      <p:nvPr/>
                    </p:nvSpPr>
                    <p:spPr bwMode="auto">
                      <a:xfrm>
                        <a:off x="2747963" y="5297488"/>
                        <a:ext cx="63500" cy="204788"/>
                      </a:xfrm>
                      <a:custGeom>
                        <a:avLst/>
                        <a:gdLst>
                          <a:gd name="T0" fmla="*/ 59531 w 112"/>
                          <a:gd name="T1" fmla="*/ 67889 h 365"/>
                          <a:gd name="T2" fmla="*/ 35719 w 112"/>
                          <a:gd name="T3" fmla="*/ 67889 h 365"/>
                          <a:gd name="T4" fmla="*/ 35719 w 112"/>
                          <a:gd name="T5" fmla="*/ 3927 h 365"/>
                          <a:gd name="T6" fmla="*/ 31750 w 112"/>
                          <a:gd name="T7" fmla="*/ 0 h 365"/>
                          <a:gd name="T8" fmla="*/ 27781 w 112"/>
                          <a:gd name="T9" fmla="*/ 3927 h 365"/>
                          <a:gd name="T10" fmla="*/ 27781 w 112"/>
                          <a:gd name="T11" fmla="*/ 67889 h 365"/>
                          <a:gd name="T12" fmla="*/ 3969 w 112"/>
                          <a:gd name="T13" fmla="*/ 67889 h 365"/>
                          <a:gd name="T14" fmla="*/ 0 w 112"/>
                          <a:gd name="T15" fmla="*/ 71816 h 365"/>
                          <a:gd name="T16" fmla="*/ 0 w 112"/>
                          <a:gd name="T17" fmla="*/ 132972 h 365"/>
                          <a:gd name="T18" fmla="*/ 3969 w 112"/>
                          <a:gd name="T19" fmla="*/ 136899 h 365"/>
                          <a:gd name="T20" fmla="*/ 27781 w 112"/>
                          <a:gd name="T21" fmla="*/ 136899 h 365"/>
                          <a:gd name="T22" fmla="*/ 27781 w 112"/>
                          <a:gd name="T23" fmla="*/ 200861 h 365"/>
                          <a:gd name="T24" fmla="*/ 31750 w 112"/>
                          <a:gd name="T25" fmla="*/ 204788 h 365"/>
                          <a:gd name="T26" fmla="*/ 35719 w 112"/>
                          <a:gd name="T27" fmla="*/ 200861 h 365"/>
                          <a:gd name="T28" fmla="*/ 35719 w 112"/>
                          <a:gd name="T29" fmla="*/ 136899 h 365"/>
                          <a:gd name="T30" fmla="*/ 59531 w 112"/>
                          <a:gd name="T31" fmla="*/ 136899 h 365"/>
                          <a:gd name="T32" fmla="*/ 63500 w 112"/>
                          <a:gd name="T33" fmla="*/ 132972 h 365"/>
                          <a:gd name="T34" fmla="*/ 63500 w 112"/>
                          <a:gd name="T35" fmla="*/ 71816 h 365"/>
                          <a:gd name="T36" fmla="*/ 59531 w 112"/>
                          <a:gd name="T37" fmla="*/ 67889 h 365"/>
                          <a:gd name="T38" fmla="*/ 55562 w 112"/>
                          <a:gd name="T39" fmla="*/ 129044 h 365"/>
                          <a:gd name="T40" fmla="*/ 7937 w 112"/>
                          <a:gd name="T41" fmla="*/ 129044 h 365"/>
                          <a:gd name="T42" fmla="*/ 7937 w 112"/>
                          <a:gd name="T43" fmla="*/ 75744 h 365"/>
                          <a:gd name="T44" fmla="*/ 55562 w 112"/>
                          <a:gd name="T45" fmla="*/ 75744 h 365"/>
                          <a:gd name="T46" fmla="*/ 55562 w 112"/>
                          <a:gd name="T47" fmla="*/ 129044 h 3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5">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7"/>
                              <a:pt x="0" y="237"/>
                              <a:pt x="0" y="237"/>
                            </a:cubicBezTo>
                            <a:cubicBezTo>
                              <a:pt x="0" y="241"/>
                              <a:pt x="3" y="244"/>
                              <a:pt x="7" y="244"/>
                            </a:cubicBezTo>
                            <a:cubicBezTo>
                              <a:pt x="49" y="244"/>
                              <a:pt x="49" y="244"/>
                              <a:pt x="49" y="244"/>
                            </a:cubicBezTo>
                            <a:cubicBezTo>
                              <a:pt x="49" y="358"/>
                              <a:pt x="49" y="358"/>
                              <a:pt x="49" y="358"/>
                            </a:cubicBezTo>
                            <a:cubicBezTo>
                              <a:pt x="49" y="362"/>
                              <a:pt x="52" y="365"/>
                              <a:pt x="56" y="365"/>
                            </a:cubicBezTo>
                            <a:cubicBezTo>
                              <a:pt x="60" y="365"/>
                              <a:pt x="63" y="362"/>
                              <a:pt x="63" y="358"/>
                            </a:cubicBezTo>
                            <a:cubicBezTo>
                              <a:pt x="63" y="244"/>
                              <a:pt x="63" y="244"/>
                              <a:pt x="63" y="244"/>
                            </a:cubicBezTo>
                            <a:cubicBezTo>
                              <a:pt x="105" y="244"/>
                              <a:pt x="105" y="244"/>
                              <a:pt x="105" y="244"/>
                            </a:cubicBezTo>
                            <a:cubicBezTo>
                              <a:pt x="109" y="244"/>
                              <a:pt x="112" y="241"/>
                              <a:pt x="112" y="237"/>
                            </a:cubicBezTo>
                            <a:cubicBezTo>
                              <a:pt x="112" y="128"/>
                              <a:pt x="112" y="128"/>
                              <a:pt x="112" y="128"/>
                            </a:cubicBezTo>
                            <a:cubicBezTo>
                              <a:pt x="112" y="124"/>
                              <a:pt x="109" y="121"/>
                              <a:pt x="105" y="121"/>
                            </a:cubicBezTo>
                            <a:moveTo>
                              <a:pt x="98" y="230"/>
                            </a:moveTo>
                            <a:cubicBezTo>
                              <a:pt x="14" y="230"/>
                              <a:pt x="14" y="230"/>
                              <a:pt x="14" y="230"/>
                            </a:cubicBezTo>
                            <a:cubicBezTo>
                              <a:pt x="14" y="135"/>
                              <a:pt x="14" y="135"/>
                              <a:pt x="14" y="135"/>
                            </a:cubicBezTo>
                            <a:cubicBezTo>
                              <a:pt x="98" y="135"/>
                              <a:pt x="98" y="135"/>
                              <a:pt x="98" y="135"/>
                            </a:cubicBezTo>
                            <a:lnTo>
                              <a:pt x="98" y="230"/>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6" name="Freeform 220">
                        <a:extLst>
                          <a:ext uri="{FF2B5EF4-FFF2-40B4-BE49-F238E27FC236}">
                            <a16:creationId xmlns:a16="http://schemas.microsoft.com/office/drawing/2014/main" xmlns="" id="{521F9689-06C5-4420-8DC4-C32997D48556}"/>
                          </a:ext>
                        </a:extLst>
                      </p:cNvPr>
                      <p:cNvSpPr>
                        <a:spLocks noEditPoints="1"/>
                      </p:cNvSpPr>
                      <p:nvPr/>
                    </p:nvSpPr>
                    <p:spPr bwMode="auto">
                      <a:xfrm>
                        <a:off x="2835275" y="5208588"/>
                        <a:ext cx="61912" cy="204788"/>
                      </a:xfrm>
                      <a:custGeom>
                        <a:avLst/>
                        <a:gdLst>
                          <a:gd name="T0" fmla="*/ 58043 w 112"/>
                          <a:gd name="T1" fmla="*/ 67703 h 366"/>
                          <a:gd name="T2" fmla="*/ 34826 w 112"/>
                          <a:gd name="T3" fmla="*/ 67703 h 366"/>
                          <a:gd name="T4" fmla="*/ 34826 w 112"/>
                          <a:gd name="T5" fmla="*/ 3917 h 366"/>
                          <a:gd name="T6" fmla="*/ 30956 w 112"/>
                          <a:gd name="T7" fmla="*/ 0 h 366"/>
                          <a:gd name="T8" fmla="*/ 27087 w 112"/>
                          <a:gd name="T9" fmla="*/ 3917 h 366"/>
                          <a:gd name="T10" fmla="*/ 27087 w 112"/>
                          <a:gd name="T11" fmla="*/ 67703 h 366"/>
                          <a:gd name="T12" fmla="*/ 3870 w 112"/>
                          <a:gd name="T13" fmla="*/ 67703 h 366"/>
                          <a:gd name="T14" fmla="*/ 0 w 112"/>
                          <a:gd name="T15" fmla="*/ 71620 h 366"/>
                          <a:gd name="T16" fmla="*/ 0 w 112"/>
                          <a:gd name="T17" fmla="*/ 133168 h 366"/>
                          <a:gd name="T18" fmla="*/ 3870 w 112"/>
                          <a:gd name="T19" fmla="*/ 137085 h 366"/>
                          <a:gd name="T20" fmla="*/ 27087 w 112"/>
                          <a:gd name="T21" fmla="*/ 137085 h 366"/>
                          <a:gd name="T22" fmla="*/ 27087 w 112"/>
                          <a:gd name="T23" fmla="*/ 200871 h 366"/>
                          <a:gd name="T24" fmla="*/ 30956 w 112"/>
                          <a:gd name="T25" fmla="*/ 204788 h 366"/>
                          <a:gd name="T26" fmla="*/ 34826 w 112"/>
                          <a:gd name="T27" fmla="*/ 200871 h 366"/>
                          <a:gd name="T28" fmla="*/ 34826 w 112"/>
                          <a:gd name="T29" fmla="*/ 137085 h 366"/>
                          <a:gd name="T30" fmla="*/ 58043 w 112"/>
                          <a:gd name="T31" fmla="*/ 137085 h 366"/>
                          <a:gd name="T32" fmla="*/ 61912 w 112"/>
                          <a:gd name="T33" fmla="*/ 133168 h 366"/>
                          <a:gd name="T34" fmla="*/ 61912 w 112"/>
                          <a:gd name="T35" fmla="*/ 71620 h 366"/>
                          <a:gd name="T36" fmla="*/ 58043 w 112"/>
                          <a:gd name="T37" fmla="*/ 67703 h 366"/>
                          <a:gd name="T38" fmla="*/ 54173 w 112"/>
                          <a:gd name="T39" fmla="*/ 129251 h 366"/>
                          <a:gd name="T40" fmla="*/ 7739 w 112"/>
                          <a:gd name="T41" fmla="*/ 129251 h 366"/>
                          <a:gd name="T42" fmla="*/ 7739 w 112"/>
                          <a:gd name="T43" fmla="*/ 75537 h 366"/>
                          <a:gd name="T44" fmla="*/ 54173 w 112"/>
                          <a:gd name="T45" fmla="*/ 75537 h 366"/>
                          <a:gd name="T46" fmla="*/ 54173 w 112"/>
                          <a:gd name="T47" fmla="*/ 129251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5"/>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5"/>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grpSp>
                <p:sp>
                  <p:nvSpPr>
                    <p:cNvPr id="59" name="TextBox 58">
                      <a:extLst>
                        <a:ext uri="{FF2B5EF4-FFF2-40B4-BE49-F238E27FC236}">
                          <a16:creationId xmlns:a16="http://schemas.microsoft.com/office/drawing/2014/main" xmlns="" id="{14728FD8-DB26-4B9A-A0E8-101DC63B04FE}"/>
                        </a:ext>
                      </a:extLst>
                    </p:cNvPr>
                    <p:cNvSpPr txBox="1"/>
                    <p:nvPr/>
                  </p:nvSpPr>
                  <p:spPr>
                    <a:xfrm>
                      <a:off x="1217657" y="851273"/>
                      <a:ext cx="1576624" cy="584775"/>
                    </a:xfrm>
                    <a:prstGeom prst="rect">
                      <a:avLst/>
                    </a:prstGeom>
                    <a:noFill/>
                  </p:spPr>
                  <p:txBody>
                    <a:bodyPr wrap="square">
                      <a:spAutoFit/>
                    </a:bodyPr>
                    <a:lstStyle/>
                    <a:p>
                      <a:pPr algn="ctr" eaLnBrk="1" fontAlgn="auto" hangingPunct="1">
                        <a:spcBef>
                          <a:spcPts val="0"/>
                        </a:spcBef>
                        <a:spcAft>
                          <a:spcPts val="0"/>
                        </a:spcAft>
                        <a:defRPr/>
                      </a:pPr>
                      <a:r>
                        <a:rPr lang="en-US" sz="1600" dirty="0" smtClean="0">
                          <a:latin typeface="+mj-lt"/>
                        </a:rPr>
                        <a:t>Descriptive</a:t>
                      </a:r>
                      <a:endParaRPr lang="en-US" sz="1600" dirty="0">
                        <a:latin typeface="+mj-lt"/>
                      </a:endParaRPr>
                    </a:p>
                    <a:p>
                      <a:pPr algn="ctr" eaLnBrk="1" fontAlgn="auto" hangingPunct="1">
                        <a:spcBef>
                          <a:spcPts val="0"/>
                        </a:spcBef>
                        <a:spcAft>
                          <a:spcPts val="0"/>
                        </a:spcAft>
                        <a:defRPr/>
                      </a:pPr>
                      <a:r>
                        <a:rPr lang="en-US" sz="1600" dirty="0" smtClean="0">
                          <a:latin typeface="+mj-lt"/>
                        </a:rPr>
                        <a:t>Analysis</a:t>
                      </a:r>
                      <a:endParaRPr lang="en-US" sz="1600" dirty="0">
                        <a:latin typeface="+mj-lt"/>
                      </a:endParaRPr>
                    </a:p>
                  </p:txBody>
                </p:sp>
                <p:sp>
                  <p:nvSpPr>
                    <p:cNvPr id="61" name="TextBox 60">
                      <a:extLst>
                        <a:ext uri="{FF2B5EF4-FFF2-40B4-BE49-F238E27FC236}">
                          <a16:creationId xmlns:a16="http://schemas.microsoft.com/office/drawing/2014/main" xmlns="" id="{A4CE907E-6892-415E-9D0B-A4B5760EF257}"/>
                        </a:ext>
                      </a:extLst>
                    </p:cNvPr>
                    <p:cNvSpPr txBox="1"/>
                    <p:nvPr/>
                  </p:nvSpPr>
                  <p:spPr>
                    <a:xfrm>
                      <a:off x="9525129" y="948107"/>
                      <a:ext cx="1147762" cy="584775"/>
                    </a:xfrm>
                    <a:prstGeom prst="rect">
                      <a:avLst/>
                    </a:prstGeom>
                    <a:noFill/>
                  </p:spPr>
                  <p:txBody>
                    <a:bodyPr>
                      <a:spAutoFit/>
                    </a:bodyPr>
                    <a:lstStyle/>
                    <a:p>
                      <a:pPr algn="ctr">
                        <a:defRPr/>
                      </a:pPr>
                      <a:r>
                        <a:rPr lang="en-US" sz="1600" dirty="0" smtClean="0">
                          <a:latin typeface="+mj-lt"/>
                        </a:rPr>
                        <a:t>Diagnostic</a:t>
                      </a:r>
                    </a:p>
                    <a:p>
                      <a:pPr algn="ctr">
                        <a:defRPr/>
                      </a:pPr>
                      <a:r>
                        <a:rPr lang="en-US" sz="1600" dirty="0" smtClean="0">
                          <a:latin typeface="+mj-lt"/>
                        </a:rPr>
                        <a:t>Analytics</a:t>
                      </a:r>
                      <a:endParaRPr lang="en-US" sz="1600" dirty="0">
                        <a:latin typeface="+mj-lt"/>
                      </a:endParaRPr>
                    </a:p>
                  </p:txBody>
                </p:sp>
                <p:sp>
                  <p:nvSpPr>
                    <p:cNvPr id="63" name="TextBox 62">
                      <a:extLst>
                        <a:ext uri="{FF2B5EF4-FFF2-40B4-BE49-F238E27FC236}">
                          <a16:creationId xmlns:a16="http://schemas.microsoft.com/office/drawing/2014/main" xmlns="" id="{E1D3F214-737D-4841-A2FA-C706808F4EB0}"/>
                        </a:ext>
                      </a:extLst>
                    </p:cNvPr>
                    <p:cNvSpPr txBox="1"/>
                    <p:nvPr/>
                  </p:nvSpPr>
                  <p:spPr>
                    <a:xfrm>
                      <a:off x="1286277" y="3704833"/>
                      <a:ext cx="1389062" cy="584775"/>
                    </a:xfrm>
                    <a:prstGeom prst="rect">
                      <a:avLst/>
                    </a:prstGeom>
                    <a:noFill/>
                  </p:spPr>
                  <p:txBody>
                    <a:bodyPr>
                      <a:spAutoFit/>
                    </a:bodyPr>
                    <a:lstStyle/>
                    <a:p>
                      <a:pPr algn="ctr" eaLnBrk="1" fontAlgn="auto" hangingPunct="1">
                        <a:spcBef>
                          <a:spcPts val="0"/>
                        </a:spcBef>
                        <a:spcAft>
                          <a:spcPts val="0"/>
                        </a:spcAft>
                        <a:defRPr/>
                      </a:pPr>
                      <a:r>
                        <a:rPr lang="en-US" sz="1600" dirty="0" smtClean="0">
                          <a:latin typeface="+mj-lt"/>
                        </a:rPr>
                        <a:t>Prescriptive</a:t>
                      </a:r>
                    </a:p>
                    <a:p>
                      <a:pPr algn="ctr" eaLnBrk="1" fontAlgn="auto" hangingPunct="1">
                        <a:spcBef>
                          <a:spcPts val="0"/>
                        </a:spcBef>
                        <a:spcAft>
                          <a:spcPts val="0"/>
                        </a:spcAft>
                        <a:defRPr/>
                      </a:pPr>
                      <a:r>
                        <a:rPr lang="en-US" sz="1600" dirty="0" smtClean="0">
                          <a:latin typeface="+mj-lt"/>
                        </a:rPr>
                        <a:t>Analytics</a:t>
                      </a:r>
                      <a:endParaRPr lang="en-US" sz="1600" dirty="0">
                        <a:latin typeface="+mj-lt"/>
                      </a:endParaRPr>
                    </a:p>
                  </p:txBody>
                </p:sp>
                <p:sp>
                  <p:nvSpPr>
                    <p:cNvPr id="65" name="TextBox 64">
                      <a:extLst>
                        <a:ext uri="{FF2B5EF4-FFF2-40B4-BE49-F238E27FC236}">
                          <a16:creationId xmlns:a16="http://schemas.microsoft.com/office/drawing/2014/main" xmlns="" id="{C9091B59-33AC-48AA-A403-546A002D599E}"/>
                        </a:ext>
                      </a:extLst>
                    </p:cNvPr>
                    <p:cNvSpPr txBox="1"/>
                    <p:nvPr/>
                  </p:nvSpPr>
                  <p:spPr>
                    <a:xfrm>
                      <a:off x="9395684" y="3655510"/>
                      <a:ext cx="1147762" cy="584775"/>
                    </a:xfrm>
                    <a:prstGeom prst="rect">
                      <a:avLst/>
                    </a:prstGeom>
                    <a:noFill/>
                  </p:spPr>
                  <p:txBody>
                    <a:bodyPr>
                      <a:spAutoFit/>
                    </a:bodyPr>
                    <a:lstStyle/>
                    <a:p>
                      <a:pPr algn="ctr">
                        <a:defRPr/>
                      </a:pPr>
                      <a:r>
                        <a:rPr lang="en-US" sz="1600" dirty="0" smtClean="0">
                          <a:latin typeface="+mj-lt"/>
                        </a:rPr>
                        <a:t>Predictive</a:t>
                      </a:r>
                    </a:p>
                    <a:p>
                      <a:pPr algn="ctr">
                        <a:defRPr/>
                      </a:pPr>
                      <a:r>
                        <a:rPr lang="en-US" sz="1600" dirty="0" smtClean="0">
                          <a:latin typeface="+mj-lt"/>
                        </a:rPr>
                        <a:t>Analytics</a:t>
                      </a:r>
                      <a:endParaRPr lang="en-US" sz="1600" dirty="0">
                        <a:latin typeface="+mj-lt"/>
                      </a:endParaRPr>
                    </a:p>
                  </p:txBody>
                </p:sp>
              </p:grpSp>
              <p:sp>
                <p:nvSpPr>
                  <p:cNvPr id="58" name="Freeform 129">
                    <a:extLst>
                      <a:ext uri="{FF2B5EF4-FFF2-40B4-BE49-F238E27FC236}">
                        <a16:creationId xmlns:a16="http://schemas.microsoft.com/office/drawing/2014/main" xmlns="" id="{B06E1C67-9464-4E8E-A2C4-354CE51D4759}"/>
                      </a:ext>
                    </a:extLst>
                  </p:cNvPr>
                  <p:cNvSpPr>
                    <a:spLocks noEditPoints="1"/>
                  </p:cNvSpPr>
                  <p:nvPr/>
                </p:nvSpPr>
                <p:spPr bwMode="auto">
                  <a:xfrm>
                    <a:off x="5749304" y="1939133"/>
                    <a:ext cx="473075" cy="484188"/>
                  </a:xfrm>
                  <a:custGeom>
                    <a:avLst/>
                    <a:gdLst>
                      <a:gd name="T0" fmla="*/ 332526 w 574"/>
                      <a:gd name="T1" fmla="*/ 0 h 581"/>
                      <a:gd name="T2" fmla="*/ 192602 w 574"/>
                      <a:gd name="T3" fmla="*/ 52591 h 581"/>
                      <a:gd name="T4" fmla="*/ 139924 w 574"/>
                      <a:gd name="T5" fmla="*/ 171964 h 581"/>
                      <a:gd name="T6" fmla="*/ 0 w 574"/>
                      <a:gd name="T7" fmla="*/ 223720 h 581"/>
                      <a:gd name="T8" fmla="*/ 42800 w 574"/>
                      <a:gd name="T9" fmla="*/ 471649 h 581"/>
                      <a:gd name="T10" fmla="*/ 237048 w 574"/>
                      <a:gd name="T11" fmla="*/ 471649 h 581"/>
                      <a:gd name="T12" fmla="*/ 279848 w 574"/>
                      <a:gd name="T13" fmla="*/ 389841 h 581"/>
                      <a:gd name="T14" fmla="*/ 429650 w 574"/>
                      <a:gd name="T15" fmla="*/ 379823 h 581"/>
                      <a:gd name="T16" fmla="*/ 472450 w 574"/>
                      <a:gd name="T17" fmla="*/ 52591 h 581"/>
                      <a:gd name="T18" fmla="*/ 460927 w 574"/>
                      <a:gd name="T19" fmla="*/ 274641 h 581"/>
                      <a:gd name="T20" fmla="*/ 279848 w 574"/>
                      <a:gd name="T21" fmla="*/ 310537 h 581"/>
                      <a:gd name="T22" fmla="*/ 332526 w 574"/>
                      <a:gd name="T23" fmla="*/ 254607 h 581"/>
                      <a:gd name="T24" fmla="*/ 460927 w 574"/>
                      <a:gd name="T25" fmla="*/ 224555 h 581"/>
                      <a:gd name="T26" fmla="*/ 268325 w 574"/>
                      <a:gd name="T27" fmla="*/ 245424 h 581"/>
                      <a:gd name="T28" fmla="*/ 139924 w 574"/>
                      <a:gd name="T29" fmla="*/ 338919 h 581"/>
                      <a:gd name="T30" fmla="*/ 11523 w 574"/>
                      <a:gd name="T31" fmla="*/ 245424 h 581"/>
                      <a:gd name="T32" fmla="*/ 139924 w 574"/>
                      <a:gd name="T33" fmla="*/ 276311 h 581"/>
                      <a:gd name="T34" fmla="*/ 268325 w 574"/>
                      <a:gd name="T35" fmla="*/ 245424 h 581"/>
                      <a:gd name="T36" fmla="*/ 42800 w 574"/>
                      <a:gd name="T37" fmla="*/ 336415 h 581"/>
                      <a:gd name="T38" fmla="*/ 237048 w 574"/>
                      <a:gd name="T39" fmla="*/ 336415 h 581"/>
                      <a:gd name="T40" fmla="*/ 268325 w 574"/>
                      <a:gd name="T41" fmla="*/ 365632 h 581"/>
                      <a:gd name="T42" fmla="*/ 11523 w 574"/>
                      <a:gd name="T43" fmla="*/ 365632 h 581"/>
                      <a:gd name="T44" fmla="*/ 460927 w 574"/>
                      <a:gd name="T45" fmla="*/ 131895 h 581"/>
                      <a:gd name="T46" fmla="*/ 204125 w 574"/>
                      <a:gd name="T47" fmla="*/ 131895 h 581"/>
                      <a:gd name="T48" fmla="*/ 236225 w 574"/>
                      <a:gd name="T49" fmla="*/ 90156 h 581"/>
                      <a:gd name="T50" fmla="*/ 429650 w 574"/>
                      <a:gd name="T51" fmla="*/ 90156 h 581"/>
                      <a:gd name="T52" fmla="*/ 460927 w 574"/>
                      <a:gd name="T53" fmla="*/ 131895 h 581"/>
                      <a:gd name="T54" fmla="*/ 460927 w 574"/>
                      <a:gd name="T55" fmla="*/ 52591 h 581"/>
                      <a:gd name="T56" fmla="*/ 204125 w 574"/>
                      <a:gd name="T57" fmla="*/ 52591 h 581"/>
                      <a:gd name="T58" fmla="*/ 204125 w 574"/>
                      <a:gd name="T59" fmla="*/ 152764 h 581"/>
                      <a:gd name="T60" fmla="*/ 332526 w 574"/>
                      <a:gd name="T61" fmla="*/ 183651 h 581"/>
                      <a:gd name="T62" fmla="*/ 460927 w 574"/>
                      <a:gd name="T63" fmla="*/ 152764 h 581"/>
                      <a:gd name="T64" fmla="*/ 332526 w 574"/>
                      <a:gd name="T65" fmla="*/ 242920 h 581"/>
                      <a:gd name="T66" fmla="*/ 279848 w 574"/>
                      <a:gd name="T67" fmla="*/ 223720 h 581"/>
                      <a:gd name="T68" fmla="*/ 204125 w 574"/>
                      <a:gd name="T69" fmla="*/ 177807 h 581"/>
                      <a:gd name="T70" fmla="*/ 139924 w 574"/>
                      <a:gd name="T71" fmla="*/ 183651 h 581"/>
                      <a:gd name="T72" fmla="*/ 197540 w 574"/>
                      <a:gd name="T73" fmla="*/ 188659 h 581"/>
                      <a:gd name="T74" fmla="*/ 139924 w 574"/>
                      <a:gd name="T75" fmla="*/ 264624 h 581"/>
                      <a:gd name="T76" fmla="*/ 139924 w 574"/>
                      <a:gd name="T77" fmla="*/ 183651 h 581"/>
                      <a:gd name="T78" fmla="*/ 11523 w 574"/>
                      <a:gd name="T79" fmla="*/ 433249 h 581"/>
                      <a:gd name="T80" fmla="*/ 42800 w 574"/>
                      <a:gd name="T81" fmla="*/ 404032 h 581"/>
                      <a:gd name="T82" fmla="*/ 237048 w 574"/>
                      <a:gd name="T83" fmla="*/ 404032 h 581"/>
                      <a:gd name="T84" fmla="*/ 268325 w 574"/>
                      <a:gd name="T85" fmla="*/ 433249 h 581"/>
                      <a:gd name="T86" fmla="*/ 332526 w 574"/>
                      <a:gd name="T87" fmla="*/ 382328 h 581"/>
                      <a:gd name="T88" fmla="*/ 279848 w 574"/>
                      <a:gd name="T89" fmla="*/ 323058 h 581"/>
                      <a:gd name="T90" fmla="*/ 429650 w 574"/>
                      <a:gd name="T91" fmla="*/ 312206 h 581"/>
                      <a:gd name="T92" fmla="*/ 460927 w 574"/>
                      <a:gd name="T93" fmla="*/ 342258 h 5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path>
                    </a:pathLst>
                  </a:custGeom>
                  <a:solidFill>
                    <a:srgbClr val="FFFFFF"/>
                  </a:solidFill>
                  <a:ln w="9525">
                    <a:solidFill>
                      <a:schemeClr val="tx1"/>
                    </a:solidFill>
                    <a:round/>
                    <a:headEnd/>
                    <a:tailEnd/>
                  </a:ln>
                </p:spPr>
                <p:txBody>
                  <a:bodyPr/>
                  <a:lstStyle/>
                  <a:p>
                    <a:endParaRPr lang="en-US" dirty="0">
                      <a:latin typeface="+mj-lt"/>
                    </a:endParaRPr>
                  </a:p>
                </p:txBody>
              </p:sp>
              <p:sp>
                <p:nvSpPr>
                  <p:cNvPr id="60" name="Freeform 129">
                    <a:extLst>
                      <a:ext uri="{FF2B5EF4-FFF2-40B4-BE49-F238E27FC236}">
                        <a16:creationId xmlns:a16="http://schemas.microsoft.com/office/drawing/2014/main" xmlns="" id="{B06E1C67-9464-4E8E-A2C4-354CE51D4759}"/>
                      </a:ext>
                    </a:extLst>
                  </p:cNvPr>
                  <p:cNvSpPr>
                    <a:spLocks noEditPoints="1"/>
                  </p:cNvSpPr>
                  <p:nvPr/>
                </p:nvSpPr>
                <p:spPr bwMode="auto">
                  <a:xfrm>
                    <a:off x="6324391" y="2358597"/>
                    <a:ext cx="473075" cy="484188"/>
                  </a:xfrm>
                  <a:custGeom>
                    <a:avLst/>
                    <a:gdLst>
                      <a:gd name="T0" fmla="*/ 332526 w 574"/>
                      <a:gd name="T1" fmla="*/ 0 h 581"/>
                      <a:gd name="T2" fmla="*/ 192602 w 574"/>
                      <a:gd name="T3" fmla="*/ 52591 h 581"/>
                      <a:gd name="T4" fmla="*/ 139924 w 574"/>
                      <a:gd name="T5" fmla="*/ 171964 h 581"/>
                      <a:gd name="T6" fmla="*/ 0 w 574"/>
                      <a:gd name="T7" fmla="*/ 223720 h 581"/>
                      <a:gd name="T8" fmla="*/ 42800 w 574"/>
                      <a:gd name="T9" fmla="*/ 471649 h 581"/>
                      <a:gd name="T10" fmla="*/ 237048 w 574"/>
                      <a:gd name="T11" fmla="*/ 471649 h 581"/>
                      <a:gd name="T12" fmla="*/ 279848 w 574"/>
                      <a:gd name="T13" fmla="*/ 389841 h 581"/>
                      <a:gd name="T14" fmla="*/ 429650 w 574"/>
                      <a:gd name="T15" fmla="*/ 379823 h 581"/>
                      <a:gd name="T16" fmla="*/ 472450 w 574"/>
                      <a:gd name="T17" fmla="*/ 52591 h 581"/>
                      <a:gd name="T18" fmla="*/ 460927 w 574"/>
                      <a:gd name="T19" fmla="*/ 274641 h 581"/>
                      <a:gd name="T20" fmla="*/ 279848 w 574"/>
                      <a:gd name="T21" fmla="*/ 310537 h 581"/>
                      <a:gd name="T22" fmla="*/ 332526 w 574"/>
                      <a:gd name="T23" fmla="*/ 254607 h 581"/>
                      <a:gd name="T24" fmla="*/ 460927 w 574"/>
                      <a:gd name="T25" fmla="*/ 224555 h 581"/>
                      <a:gd name="T26" fmla="*/ 268325 w 574"/>
                      <a:gd name="T27" fmla="*/ 245424 h 581"/>
                      <a:gd name="T28" fmla="*/ 139924 w 574"/>
                      <a:gd name="T29" fmla="*/ 338919 h 581"/>
                      <a:gd name="T30" fmla="*/ 11523 w 574"/>
                      <a:gd name="T31" fmla="*/ 245424 h 581"/>
                      <a:gd name="T32" fmla="*/ 139924 w 574"/>
                      <a:gd name="T33" fmla="*/ 276311 h 581"/>
                      <a:gd name="T34" fmla="*/ 268325 w 574"/>
                      <a:gd name="T35" fmla="*/ 245424 h 581"/>
                      <a:gd name="T36" fmla="*/ 42800 w 574"/>
                      <a:gd name="T37" fmla="*/ 336415 h 581"/>
                      <a:gd name="T38" fmla="*/ 237048 w 574"/>
                      <a:gd name="T39" fmla="*/ 336415 h 581"/>
                      <a:gd name="T40" fmla="*/ 268325 w 574"/>
                      <a:gd name="T41" fmla="*/ 365632 h 581"/>
                      <a:gd name="T42" fmla="*/ 11523 w 574"/>
                      <a:gd name="T43" fmla="*/ 365632 h 581"/>
                      <a:gd name="T44" fmla="*/ 460927 w 574"/>
                      <a:gd name="T45" fmla="*/ 131895 h 581"/>
                      <a:gd name="T46" fmla="*/ 204125 w 574"/>
                      <a:gd name="T47" fmla="*/ 131895 h 581"/>
                      <a:gd name="T48" fmla="*/ 236225 w 574"/>
                      <a:gd name="T49" fmla="*/ 90156 h 581"/>
                      <a:gd name="T50" fmla="*/ 429650 w 574"/>
                      <a:gd name="T51" fmla="*/ 90156 h 581"/>
                      <a:gd name="T52" fmla="*/ 460927 w 574"/>
                      <a:gd name="T53" fmla="*/ 131895 h 581"/>
                      <a:gd name="T54" fmla="*/ 460927 w 574"/>
                      <a:gd name="T55" fmla="*/ 52591 h 581"/>
                      <a:gd name="T56" fmla="*/ 204125 w 574"/>
                      <a:gd name="T57" fmla="*/ 52591 h 581"/>
                      <a:gd name="T58" fmla="*/ 204125 w 574"/>
                      <a:gd name="T59" fmla="*/ 152764 h 581"/>
                      <a:gd name="T60" fmla="*/ 332526 w 574"/>
                      <a:gd name="T61" fmla="*/ 183651 h 581"/>
                      <a:gd name="T62" fmla="*/ 460927 w 574"/>
                      <a:gd name="T63" fmla="*/ 152764 h 581"/>
                      <a:gd name="T64" fmla="*/ 332526 w 574"/>
                      <a:gd name="T65" fmla="*/ 242920 h 581"/>
                      <a:gd name="T66" fmla="*/ 279848 w 574"/>
                      <a:gd name="T67" fmla="*/ 223720 h 581"/>
                      <a:gd name="T68" fmla="*/ 204125 w 574"/>
                      <a:gd name="T69" fmla="*/ 177807 h 581"/>
                      <a:gd name="T70" fmla="*/ 139924 w 574"/>
                      <a:gd name="T71" fmla="*/ 183651 h 581"/>
                      <a:gd name="T72" fmla="*/ 197540 w 574"/>
                      <a:gd name="T73" fmla="*/ 188659 h 581"/>
                      <a:gd name="T74" fmla="*/ 139924 w 574"/>
                      <a:gd name="T75" fmla="*/ 264624 h 581"/>
                      <a:gd name="T76" fmla="*/ 139924 w 574"/>
                      <a:gd name="T77" fmla="*/ 183651 h 581"/>
                      <a:gd name="T78" fmla="*/ 11523 w 574"/>
                      <a:gd name="T79" fmla="*/ 433249 h 581"/>
                      <a:gd name="T80" fmla="*/ 42800 w 574"/>
                      <a:gd name="T81" fmla="*/ 404032 h 581"/>
                      <a:gd name="T82" fmla="*/ 237048 w 574"/>
                      <a:gd name="T83" fmla="*/ 404032 h 581"/>
                      <a:gd name="T84" fmla="*/ 268325 w 574"/>
                      <a:gd name="T85" fmla="*/ 433249 h 581"/>
                      <a:gd name="T86" fmla="*/ 332526 w 574"/>
                      <a:gd name="T87" fmla="*/ 382328 h 581"/>
                      <a:gd name="T88" fmla="*/ 279848 w 574"/>
                      <a:gd name="T89" fmla="*/ 323058 h 581"/>
                      <a:gd name="T90" fmla="*/ 429650 w 574"/>
                      <a:gd name="T91" fmla="*/ 312206 h 581"/>
                      <a:gd name="T92" fmla="*/ 460927 w 574"/>
                      <a:gd name="T93" fmla="*/ 342258 h 5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path>
                    </a:pathLst>
                  </a:custGeom>
                  <a:solidFill>
                    <a:srgbClr val="FFFFFF"/>
                  </a:solidFill>
                  <a:ln w="9525">
                    <a:solidFill>
                      <a:schemeClr val="tx1"/>
                    </a:solidFill>
                    <a:round/>
                    <a:headEnd/>
                    <a:tailEnd/>
                  </a:ln>
                </p:spPr>
                <p:txBody>
                  <a:bodyPr/>
                  <a:lstStyle/>
                  <a:p>
                    <a:endParaRPr lang="en-US" dirty="0">
                      <a:latin typeface="+mj-lt"/>
                    </a:endParaRPr>
                  </a:p>
                </p:txBody>
              </p:sp>
              <p:grpSp>
                <p:nvGrpSpPr>
                  <p:cNvPr id="84" name="Group 83"/>
                  <p:cNvGrpSpPr/>
                  <p:nvPr/>
                </p:nvGrpSpPr>
                <p:grpSpPr>
                  <a:xfrm>
                    <a:off x="8654046" y="3392315"/>
                    <a:ext cx="590550" cy="550862"/>
                    <a:chOff x="3039155" y="1520382"/>
                    <a:chExt cx="590550" cy="550862"/>
                  </a:xfrm>
                </p:grpSpPr>
                <p:sp>
                  <p:nvSpPr>
                    <p:cNvPr id="85" name="Freeform 217">
                      <a:extLst>
                        <a:ext uri="{FF2B5EF4-FFF2-40B4-BE49-F238E27FC236}">
                          <a16:creationId xmlns:a16="http://schemas.microsoft.com/office/drawing/2014/main" xmlns="" id="{BF10024A-5AD8-4734-B9BD-CE67EE0128A8}"/>
                        </a:ext>
                      </a:extLst>
                    </p:cNvPr>
                    <p:cNvSpPr>
                      <a:spLocks noEditPoints="1"/>
                    </p:cNvSpPr>
                    <p:nvPr/>
                  </p:nvSpPr>
                  <p:spPr bwMode="auto">
                    <a:xfrm>
                      <a:off x="3039155" y="1736608"/>
                      <a:ext cx="113455" cy="334636"/>
                    </a:xfrm>
                    <a:custGeom>
                      <a:avLst/>
                      <a:gdLst>
                        <a:gd name="T0" fmla="*/ 58043 w 112"/>
                        <a:gd name="T1" fmla="*/ 68792 h 366"/>
                        <a:gd name="T2" fmla="*/ 34826 w 112"/>
                        <a:gd name="T3" fmla="*/ 68792 h 366"/>
                        <a:gd name="T4" fmla="*/ 34826 w 112"/>
                        <a:gd name="T5" fmla="*/ 3947 h 366"/>
                        <a:gd name="T6" fmla="*/ 30956 w 112"/>
                        <a:gd name="T7" fmla="*/ 0 h 366"/>
                        <a:gd name="T8" fmla="*/ 27087 w 112"/>
                        <a:gd name="T9" fmla="*/ 3947 h 366"/>
                        <a:gd name="T10" fmla="*/ 27087 w 112"/>
                        <a:gd name="T11" fmla="*/ 68792 h 366"/>
                        <a:gd name="T12" fmla="*/ 3870 w 112"/>
                        <a:gd name="T13" fmla="*/ 68792 h 366"/>
                        <a:gd name="T14" fmla="*/ 0 w 112"/>
                        <a:gd name="T15" fmla="*/ 72739 h 366"/>
                        <a:gd name="T16" fmla="*/ 0 w 112"/>
                        <a:gd name="T17" fmla="*/ 134200 h 366"/>
                        <a:gd name="T18" fmla="*/ 3870 w 112"/>
                        <a:gd name="T19" fmla="*/ 138147 h 366"/>
                        <a:gd name="T20" fmla="*/ 27087 w 112"/>
                        <a:gd name="T21" fmla="*/ 138147 h 366"/>
                        <a:gd name="T22" fmla="*/ 27087 w 112"/>
                        <a:gd name="T23" fmla="*/ 202428 h 366"/>
                        <a:gd name="T24" fmla="*/ 30956 w 112"/>
                        <a:gd name="T25" fmla="*/ 206375 h 366"/>
                        <a:gd name="T26" fmla="*/ 34826 w 112"/>
                        <a:gd name="T27" fmla="*/ 202428 h 366"/>
                        <a:gd name="T28" fmla="*/ 34826 w 112"/>
                        <a:gd name="T29" fmla="*/ 138147 h 366"/>
                        <a:gd name="T30" fmla="*/ 58043 w 112"/>
                        <a:gd name="T31" fmla="*/ 138147 h 366"/>
                        <a:gd name="T32" fmla="*/ 61912 w 112"/>
                        <a:gd name="T33" fmla="*/ 134200 h 366"/>
                        <a:gd name="T34" fmla="*/ 61912 w 112"/>
                        <a:gd name="T35" fmla="*/ 72739 h 366"/>
                        <a:gd name="T36" fmla="*/ 58043 w 112"/>
                        <a:gd name="T37" fmla="*/ 68792 h 366"/>
                        <a:gd name="T38" fmla="*/ 54173 w 112"/>
                        <a:gd name="T39" fmla="*/ 130253 h 366"/>
                        <a:gd name="T40" fmla="*/ 7739 w 112"/>
                        <a:gd name="T41" fmla="*/ 130253 h 366"/>
                        <a:gd name="T42" fmla="*/ 7739 w 112"/>
                        <a:gd name="T43" fmla="*/ 76686 h 366"/>
                        <a:gd name="T44" fmla="*/ 54173 w 112"/>
                        <a:gd name="T45" fmla="*/ 76686 h 366"/>
                        <a:gd name="T46" fmla="*/ 54173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2"/>
                          </a:moveTo>
                          <a:cubicBezTo>
                            <a:pt x="63" y="122"/>
                            <a:pt x="63" y="122"/>
                            <a:pt x="63" y="122"/>
                          </a:cubicBezTo>
                          <a:cubicBezTo>
                            <a:pt x="63" y="7"/>
                            <a:pt x="63" y="7"/>
                            <a:pt x="63" y="7"/>
                          </a:cubicBezTo>
                          <a:cubicBezTo>
                            <a:pt x="63" y="4"/>
                            <a:pt x="60" y="0"/>
                            <a:pt x="56" y="0"/>
                          </a:cubicBezTo>
                          <a:cubicBezTo>
                            <a:pt x="52" y="0"/>
                            <a:pt x="49" y="4"/>
                            <a:pt x="49" y="7"/>
                          </a:cubicBezTo>
                          <a:cubicBezTo>
                            <a:pt x="49" y="122"/>
                            <a:pt x="49" y="122"/>
                            <a:pt x="49" y="122"/>
                          </a:cubicBezTo>
                          <a:cubicBezTo>
                            <a:pt x="7" y="122"/>
                            <a:pt x="7" y="122"/>
                            <a:pt x="7" y="122"/>
                          </a:cubicBezTo>
                          <a:cubicBezTo>
                            <a:pt x="3" y="122"/>
                            <a:pt x="0" y="125"/>
                            <a:pt x="0" y="129"/>
                          </a:cubicBezTo>
                          <a:cubicBezTo>
                            <a:pt x="0" y="238"/>
                            <a:pt x="0" y="238"/>
                            <a:pt x="0" y="238"/>
                          </a:cubicBezTo>
                          <a:cubicBezTo>
                            <a:pt x="0" y="242"/>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2"/>
                            <a:pt x="112" y="238"/>
                          </a:cubicBezTo>
                          <a:cubicBezTo>
                            <a:pt x="112" y="129"/>
                            <a:pt x="112" y="129"/>
                            <a:pt x="112" y="129"/>
                          </a:cubicBezTo>
                          <a:cubicBezTo>
                            <a:pt x="112" y="125"/>
                            <a:pt x="109" y="122"/>
                            <a:pt x="105" y="122"/>
                          </a:cubicBezTo>
                          <a:moveTo>
                            <a:pt x="98" y="231"/>
                          </a:moveTo>
                          <a:cubicBezTo>
                            <a:pt x="14" y="231"/>
                            <a:pt x="14" y="231"/>
                            <a:pt x="14" y="231"/>
                          </a:cubicBezTo>
                          <a:cubicBezTo>
                            <a:pt x="14" y="136"/>
                            <a:pt x="14" y="136"/>
                            <a:pt x="14" y="136"/>
                          </a:cubicBezTo>
                          <a:cubicBezTo>
                            <a:pt x="98" y="136"/>
                            <a:pt x="98" y="136"/>
                            <a:pt x="98" y="136"/>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86" name="Freeform 218">
                      <a:extLst>
                        <a:ext uri="{FF2B5EF4-FFF2-40B4-BE49-F238E27FC236}">
                          <a16:creationId xmlns:a16="http://schemas.microsoft.com/office/drawing/2014/main" xmlns="" id="{5C781CD1-D8D0-49BA-B9F0-0748E316763E}"/>
                        </a:ext>
                      </a:extLst>
                    </p:cNvPr>
                    <p:cNvSpPr>
                      <a:spLocks noEditPoints="1"/>
                    </p:cNvSpPr>
                    <p:nvPr/>
                  </p:nvSpPr>
                  <p:spPr bwMode="auto">
                    <a:xfrm>
                      <a:off x="3196247" y="1613050"/>
                      <a:ext cx="116365" cy="334636"/>
                    </a:xfrm>
                    <a:custGeom>
                      <a:avLst/>
                      <a:gdLst>
                        <a:gd name="T0" fmla="*/ 59531 w 112"/>
                        <a:gd name="T1" fmla="*/ 68228 h 366"/>
                        <a:gd name="T2" fmla="*/ 35719 w 112"/>
                        <a:gd name="T3" fmla="*/ 68228 h 366"/>
                        <a:gd name="T4" fmla="*/ 35719 w 112"/>
                        <a:gd name="T5" fmla="*/ 3947 h 366"/>
                        <a:gd name="T6" fmla="*/ 31750 w 112"/>
                        <a:gd name="T7" fmla="*/ 0 h 366"/>
                        <a:gd name="T8" fmla="*/ 27781 w 112"/>
                        <a:gd name="T9" fmla="*/ 3947 h 366"/>
                        <a:gd name="T10" fmla="*/ 27781 w 112"/>
                        <a:gd name="T11" fmla="*/ 68228 h 366"/>
                        <a:gd name="T12" fmla="*/ 3969 w 112"/>
                        <a:gd name="T13" fmla="*/ 68228 h 366"/>
                        <a:gd name="T14" fmla="*/ 0 w 112"/>
                        <a:gd name="T15" fmla="*/ 72175 h 366"/>
                        <a:gd name="T16" fmla="*/ 0 w 112"/>
                        <a:gd name="T17" fmla="*/ 134200 h 366"/>
                        <a:gd name="T18" fmla="*/ 3969 w 112"/>
                        <a:gd name="T19" fmla="*/ 138147 h 366"/>
                        <a:gd name="T20" fmla="*/ 27781 w 112"/>
                        <a:gd name="T21" fmla="*/ 138147 h 366"/>
                        <a:gd name="T22" fmla="*/ 27781 w 112"/>
                        <a:gd name="T23" fmla="*/ 202428 h 366"/>
                        <a:gd name="T24" fmla="*/ 31750 w 112"/>
                        <a:gd name="T25" fmla="*/ 206375 h 366"/>
                        <a:gd name="T26" fmla="*/ 35719 w 112"/>
                        <a:gd name="T27" fmla="*/ 202428 h 366"/>
                        <a:gd name="T28" fmla="*/ 35719 w 112"/>
                        <a:gd name="T29" fmla="*/ 138147 h 366"/>
                        <a:gd name="T30" fmla="*/ 59531 w 112"/>
                        <a:gd name="T31" fmla="*/ 138147 h 366"/>
                        <a:gd name="T32" fmla="*/ 63500 w 112"/>
                        <a:gd name="T33" fmla="*/ 134200 h 366"/>
                        <a:gd name="T34" fmla="*/ 63500 w 112"/>
                        <a:gd name="T35" fmla="*/ 72175 h 366"/>
                        <a:gd name="T36" fmla="*/ 59531 w 112"/>
                        <a:gd name="T37" fmla="*/ 68228 h 366"/>
                        <a:gd name="T38" fmla="*/ 55562 w 112"/>
                        <a:gd name="T39" fmla="*/ 130253 h 366"/>
                        <a:gd name="T40" fmla="*/ 7937 w 112"/>
                        <a:gd name="T41" fmla="*/ 130253 h 366"/>
                        <a:gd name="T42" fmla="*/ 7937 w 112"/>
                        <a:gd name="T43" fmla="*/ 76122 h 366"/>
                        <a:gd name="T44" fmla="*/ 55562 w 112"/>
                        <a:gd name="T45" fmla="*/ 76122 h 366"/>
                        <a:gd name="T46" fmla="*/ 55562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4"/>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87" name="Freeform 219">
                      <a:extLst>
                        <a:ext uri="{FF2B5EF4-FFF2-40B4-BE49-F238E27FC236}">
                          <a16:creationId xmlns:a16="http://schemas.microsoft.com/office/drawing/2014/main" xmlns="" id="{7F3159FC-2E13-4388-B9DA-44293F56E7EC}"/>
                        </a:ext>
                      </a:extLst>
                    </p:cNvPr>
                    <p:cNvSpPr>
                      <a:spLocks noEditPoints="1"/>
                    </p:cNvSpPr>
                    <p:nvPr/>
                  </p:nvSpPr>
                  <p:spPr bwMode="auto">
                    <a:xfrm>
                      <a:off x="3356250" y="1664533"/>
                      <a:ext cx="116365" cy="332062"/>
                    </a:xfrm>
                    <a:custGeom>
                      <a:avLst/>
                      <a:gdLst>
                        <a:gd name="T0" fmla="*/ 59531 w 112"/>
                        <a:gd name="T1" fmla="*/ 67889 h 365"/>
                        <a:gd name="T2" fmla="*/ 35719 w 112"/>
                        <a:gd name="T3" fmla="*/ 67889 h 365"/>
                        <a:gd name="T4" fmla="*/ 35719 w 112"/>
                        <a:gd name="T5" fmla="*/ 3927 h 365"/>
                        <a:gd name="T6" fmla="*/ 31750 w 112"/>
                        <a:gd name="T7" fmla="*/ 0 h 365"/>
                        <a:gd name="T8" fmla="*/ 27781 w 112"/>
                        <a:gd name="T9" fmla="*/ 3927 h 365"/>
                        <a:gd name="T10" fmla="*/ 27781 w 112"/>
                        <a:gd name="T11" fmla="*/ 67889 h 365"/>
                        <a:gd name="T12" fmla="*/ 3969 w 112"/>
                        <a:gd name="T13" fmla="*/ 67889 h 365"/>
                        <a:gd name="T14" fmla="*/ 0 w 112"/>
                        <a:gd name="T15" fmla="*/ 71816 h 365"/>
                        <a:gd name="T16" fmla="*/ 0 w 112"/>
                        <a:gd name="T17" fmla="*/ 132972 h 365"/>
                        <a:gd name="T18" fmla="*/ 3969 w 112"/>
                        <a:gd name="T19" fmla="*/ 136899 h 365"/>
                        <a:gd name="T20" fmla="*/ 27781 w 112"/>
                        <a:gd name="T21" fmla="*/ 136899 h 365"/>
                        <a:gd name="T22" fmla="*/ 27781 w 112"/>
                        <a:gd name="T23" fmla="*/ 200861 h 365"/>
                        <a:gd name="T24" fmla="*/ 31750 w 112"/>
                        <a:gd name="T25" fmla="*/ 204788 h 365"/>
                        <a:gd name="T26" fmla="*/ 35719 w 112"/>
                        <a:gd name="T27" fmla="*/ 200861 h 365"/>
                        <a:gd name="T28" fmla="*/ 35719 w 112"/>
                        <a:gd name="T29" fmla="*/ 136899 h 365"/>
                        <a:gd name="T30" fmla="*/ 59531 w 112"/>
                        <a:gd name="T31" fmla="*/ 136899 h 365"/>
                        <a:gd name="T32" fmla="*/ 63500 w 112"/>
                        <a:gd name="T33" fmla="*/ 132972 h 365"/>
                        <a:gd name="T34" fmla="*/ 63500 w 112"/>
                        <a:gd name="T35" fmla="*/ 71816 h 365"/>
                        <a:gd name="T36" fmla="*/ 59531 w 112"/>
                        <a:gd name="T37" fmla="*/ 67889 h 365"/>
                        <a:gd name="T38" fmla="*/ 55562 w 112"/>
                        <a:gd name="T39" fmla="*/ 129044 h 365"/>
                        <a:gd name="T40" fmla="*/ 7937 w 112"/>
                        <a:gd name="T41" fmla="*/ 129044 h 365"/>
                        <a:gd name="T42" fmla="*/ 7937 w 112"/>
                        <a:gd name="T43" fmla="*/ 75744 h 365"/>
                        <a:gd name="T44" fmla="*/ 55562 w 112"/>
                        <a:gd name="T45" fmla="*/ 75744 h 365"/>
                        <a:gd name="T46" fmla="*/ 55562 w 112"/>
                        <a:gd name="T47" fmla="*/ 129044 h 3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5">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7"/>
                            <a:pt x="0" y="237"/>
                            <a:pt x="0" y="237"/>
                          </a:cubicBezTo>
                          <a:cubicBezTo>
                            <a:pt x="0" y="241"/>
                            <a:pt x="3" y="244"/>
                            <a:pt x="7" y="244"/>
                          </a:cubicBezTo>
                          <a:cubicBezTo>
                            <a:pt x="49" y="244"/>
                            <a:pt x="49" y="244"/>
                            <a:pt x="49" y="244"/>
                          </a:cubicBezTo>
                          <a:cubicBezTo>
                            <a:pt x="49" y="358"/>
                            <a:pt x="49" y="358"/>
                            <a:pt x="49" y="358"/>
                          </a:cubicBezTo>
                          <a:cubicBezTo>
                            <a:pt x="49" y="362"/>
                            <a:pt x="52" y="365"/>
                            <a:pt x="56" y="365"/>
                          </a:cubicBezTo>
                          <a:cubicBezTo>
                            <a:pt x="60" y="365"/>
                            <a:pt x="63" y="362"/>
                            <a:pt x="63" y="358"/>
                          </a:cubicBezTo>
                          <a:cubicBezTo>
                            <a:pt x="63" y="244"/>
                            <a:pt x="63" y="244"/>
                            <a:pt x="63" y="244"/>
                          </a:cubicBezTo>
                          <a:cubicBezTo>
                            <a:pt x="105" y="244"/>
                            <a:pt x="105" y="244"/>
                            <a:pt x="105" y="244"/>
                          </a:cubicBezTo>
                          <a:cubicBezTo>
                            <a:pt x="109" y="244"/>
                            <a:pt x="112" y="241"/>
                            <a:pt x="112" y="237"/>
                          </a:cubicBezTo>
                          <a:cubicBezTo>
                            <a:pt x="112" y="128"/>
                            <a:pt x="112" y="128"/>
                            <a:pt x="112" y="128"/>
                          </a:cubicBezTo>
                          <a:cubicBezTo>
                            <a:pt x="112" y="124"/>
                            <a:pt x="109" y="121"/>
                            <a:pt x="105" y="121"/>
                          </a:cubicBezTo>
                          <a:moveTo>
                            <a:pt x="98" y="230"/>
                          </a:moveTo>
                          <a:cubicBezTo>
                            <a:pt x="14" y="230"/>
                            <a:pt x="14" y="230"/>
                            <a:pt x="14" y="230"/>
                          </a:cubicBezTo>
                          <a:cubicBezTo>
                            <a:pt x="14" y="135"/>
                            <a:pt x="14" y="135"/>
                            <a:pt x="14" y="135"/>
                          </a:cubicBezTo>
                          <a:cubicBezTo>
                            <a:pt x="98" y="135"/>
                            <a:pt x="98" y="135"/>
                            <a:pt x="98" y="135"/>
                          </a:cubicBezTo>
                          <a:lnTo>
                            <a:pt x="98" y="230"/>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88" name="Freeform 220">
                      <a:extLst>
                        <a:ext uri="{FF2B5EF4-FFF2-40B4-BE49-F238E27FC236}">
                          <a16:creationId xmlns:a16="http://schemas.microsoft.com/office/drawing/2014/main" xmlns="" id="{521F9689-06C5-4420-8DC4-C32997D48556}"/>
                        </a:ext>
                      </a:extLst>
                    </p:cNvPr>
                    <p:cNvSpPr>
                      <a:spLocks noEditPoints="1"/>
                    </p:cNvSpPr>
                    <p:nvPr/>
                  </p:nvSpPr>
                  <p:spPr bwMode="auto">
                    <a:xfrm>
                      <a:off x="3516250" y="1520382"/>
                      <a:ext cx="113455" cy="332062"/>
                    </a:xfrm>
                    <a:custGeom>
                      <a:avLst/>
                      <a:gdLst>
                        <a:gd name="T0" fmla="*/ 58043 w 112"/>
                        <a:gd name="T1" fmla="*/ 67703 h 366"/>
                        <a:gd name="T2" fmla="*/ 34826 w 112"/>
                        <a:gd name="T3" fmla="*/ 67703 h 366"/>
                        <a:gd name="T4" fmla="*/ 34826 w 112"/>
                        <a:gd name="T5" fmla="*/ 3917 h 366"/>
                        <a:gd name="T6" fmla="*/ 30956 w 112"/>
                        <a:gd name="T7" fmla="*/ 0 h 366"/>
                        <a:gd name="T8" fmla="*/ 27087 w 112"/>
                        <a:gd name="T9" fmla="*/ 3917 h 366"/>
                        <a:gd name="T10" fmla="*/ 27087 w 112"/>
                        <a:gd name="T11" fmla="*/ 67703 h 366"/>
                        <a:gd name="T12" fmla="*/ 3870 w 112"/>
                        <a:gd name="T13" fmla="*/ 67703 h 366"/>
                        <a:gd name="T14" fmla="*/ 0 w 112"/>
                        <a:gd name="T15" fmla="*/ 71620 h 366"/>
                        <a:gd name="T16" fmla="*/ 0 w 112"/>
                        <a:gd name="T17" fmla="*/ 133168 h 366"/>
                        <a:gd name="T18" fmla="*/ 3870 w 112"/>
                        <a:gd name="T19" fmla="*/ 137085 h 366"/>
                        <a:gd name="T20" fmla="*/ 27087 w 112"/>
                        <a:gd name="T21" fmla="*/ 137085 h 366"/>
                        <a:gd name="T22" fmla="*/ 27087 w 112"/>
                        <a:gd name="T23" fmla="*/ 200871 h 366"/>
                        <a:gd name="T24" fmla="*/ 30956 w 112"/>
                        <a:gd name="T25" fmla="*/ 204788 h 366"/>
                        <a:gd name="T26" fmla="*/ 34826 w 112"/>
                        <a:gd name="T27" fmla="*/ 200871 h 366"/>
                        <a:gd name="T28" fmla="*/ 34826 w 112"/>
                        <a:gd name="T29" fmla="*/ 137085 h 366"/>
                        <a:gd name="T30" fmla="*/ 58043 w 112"/>
                        <a:gd name="T31" fmla="*/ 137085 h 366"/>
                        <a:gd name="T32" fmla="*/ 61912 w 112"/>
                        <a:gd name="T33" fmla="*/ 133168 h 366"/>
                        <a:gd name="T34" fmla="*/ 61912 w 112"/>
                        <a:gd name="T35" fmla="*/ 71620 h 366"/>
                        <a:gd name="T36" fmla="*/ 58043 w 112"/>
                        <a:gd name="T37" fmla="*/ 67703 h 366"/>
                        <a:gd name="T38" fmla="*/ 54173 w 112"/>
                        <a:gd name="T39" fmla="*/ 129251 h 366"/>
                        <a:gd name="T40" fmla="*/ 7739 w 112"/>
                        <a:gd name="T41" fmla="*/ 129251 h 366"/>
                        <a:gd name="T42" fmla="*/ 7739 w 112"/>
                        <a:gd name="T43" fmla="*/ 75537 h 366"/>
                        <a:gd name="T44" fmla="*/ 54173 w 112"/>
                        <a:gd name="T45" fmla="*/ 75537 h 366"/>
                        <a:gd name="T46" fmla="*/ 54173 w 112"/>
                        <a:gd name="T47" fmla="*/ 129251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5"/>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5"/>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grpSp>
            </p:grpSp>
            <p:grpSp>
              <p:nvGrpSpPr>
                <p:cNvPr id="89" name="Group 88"/>
                <p:cNvGrpSpPr/>
                <p:nvPr/>
              </p:nvGrpSpPr>
              <p:grpSpPr>
                <a:xfrm>
                  <a:off x="8779941" y="641142"/>
                  <a:ext cx="590550" cy="550862"/>
                  <a:chOff x="3039155" y="1520382"/>
                  <a:chExt cx="590550" cy="550862"/>
                </a:xfrm>
              </p:grpSpPr>
              <p:sp>
                <p:nvSpPr>
                  <p:cNvPr id="90" name="Freeform 217">
                    <a:extLst>
                      <a:ext uri="{FF2B5EF4-FFF2-40B4-BE49-F238E27FC236}">
                        <a16:creationId xmlns:a16="http://schemas.microsoft.com/office/drawing/2014/main" xmlns="" id="{BF10024A-5AD8-4734-B9BD-CE67EE0128A8}"/>
                      </a:ext>
                    </a:extLst>
                  </p:cNvPr>
                  <p:cNvSpPr>
                    <a:spLocks noEditPoints="1"/>
                  </p:cNvSpPr>
                  <p:nvPr/>
                </p:nvSpPr>
                <p:spPr bwMode="auto">
                  <a:xfrm>
                    <a:off x="3039155" y="1736608"/>
                    <a:ext cx="113455" cy="334636"/>
                  </a:xfrm>
                  <a:custGeom>
                    <a:avLst/>
                    <a:gdLst>
                      <a:gd name="T0" fmla="*/ 58043 w 112"/>
                      <a:gd name="T1" fmla="*/ 68792 h 366"/>
                      <a:gd name="T2" fmla="*/ 34826 w 112"/>
                      <a:gd name="T3" fmla="*/ 68792 h 366"/>
                      <a:gd name="T4" fmla="*/ 34826 w 112"/>
                      <a:gd name="T5" fmla="*/ 3947 h 366"/>
                      <a:gd name="T6" fmla="*/ 30956 w 112"/>
                      <a:gd name="T7" fmla="*/ 0 h 366"/>
                      <a:gd name="T8" fmla="*/ 27087 w 112"/>
                      <a:gd name="T9" fmla="*/ 3947 h 366"/>
                      <a:gd name="T10" fmla="*/ 27087 w 112"/>
                      <a:gd name="T11" fmla="*/ 68792 h 366"/>
                      <a:gd name="T12" fmla="*/ 3870 w 112"/>
                      <a:gd name="T13" fmla="*/ 68792 h 366"/>
                      <a:gd name="T14" fmla="*/ 0 w 112"/>
                      <a:gd name="T15" fmla="*/ 72739 h 366"/>
                      <a:gd name="T16" fmla="*/ 0 w 112"/>
                      <a:gd name="T17" fmla="*/ 134200 h 366"/>
                      <a:gd name="T18" fmla="*/ 3870 w 112"/>
                      <a:gd name="T19" fmla="*/ 138147 h 366"/>
                      <a:gd name="T20" fmla="*/ 27087 w 112"/>
                      <a:gd name="T21" fmla="*/ 138147 h 366"/>
                      <a:gd name="T22" fmla="*/ 27087 w 112"/>
                      <a:gd name="T23" fmla="*/ 202428 h 366"/>
                      <a:gd name="T24" fmla="*/ 30956 w 112"/>
                      <a:gd name="T25" fmla="*/ 206375 h 366"/>
                      <a:gd name="T26" fmla="*/ 34826 w 112"/>
                      <a:gd name="T27" fmla="*/ 202428 h 366"/>
                      <a:gd name="T28" fmla="*/ 34826 w 112"/>
                      <a:gd name="T29" fmla="*/ 138147 h 366"/>
                      <a:gd name="T30" fmla="*/ 58043 w 112"/>
                      <a:gd name="T31" fmla="*/ 138147 h 366"/>
                      <a:gd name="T32" fmla="*/ 61912 w 112"/>
                      <a:gd name="T33" fmla="*/ 134200 h 366"/>
                      <a:gd name="T34" fmla="*/ 61912 w 112"/>
                      <a:gd name="T35" fmla="*/ 72739 h 366"/>
                      <a:gd name="T36" fmla="*/ 58043 w 112"/>
                      <a:gd name="T37" fmla="*/ 68792 h 366"/>
                      <a:gd name="T38" fmla="*/ 54173 w 112"/>
                      <a:gd name="T39" fmla="*/ 130253 h 366"/>
                      <a:gd name="T40" fmla="*/ 7739 w 112"/>
                      <a:gd name="T41" fmla="*/ 130253 h 366"/>
                      <a:gd name="T42" fmla="*/ 7739 w 112"/>
                      <a:gd name="T43" fmla="*/ 76686 h 366"/>
                      <a:gd name="T44" fmla="*/ 54173 w 112"/>
                      <a:gd name="T45" fmla="*/ 76686 h 366"/>
                      <a:gd name="T46" fmla="*/ 54173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2"/>
                        </a:moveTo>
                        <a:cubicBezTo>
                          <a:pt x="63" y="122"/>
                          <a:pt x="63" y="122"/>
                          <a:pt x="63" y="122"/>
                        </a:cubicBezTo>
                        <a:cubicBezTo>
                          <a:pt x="63" y="7"/>
                          <a:pt x="63" y="7"/>
                          <a:pt x="63" y="7"/>
                        </a:cubicBezTo>
                        <a:cubicBezTo>
                          <a:pt x="63" y="4"/>
                          <a:pt x="60" y="0"/>
                          <a:pt x="56" y="0"/>
                        </a:cubicBezTo>
                        <a:cubicBezTo>
                          <a:pt x="52" y="0"/>
                          <a:pt x="49" y="4"/>
                          <a:pt x="49" y="7"/>
                        </a:cubicBezTo>
                        <a:cubicBezTo>
                          <a:pt x="49" y="122"/>
                          <a:pt x="49" y="122"/>
                          <a:pt x="49" y="122"/>
                        </a:cubicBezTo>
                        <a:cubicBezTo>
                          <a:pt x="7" y="122"/>
                          <a:pt x="7" y="122"/>
                          <a:pt x="7" y="122"/>
                        </a:cubicBezTo>
                        <a:cubicBezTo>
                          <a:pt x="3" y="122"/>
                          <a:pt x="0" y="125"/>
                          <a:pt x="0" y="129"/>
                        </a:cubicBezTo>
                        <a:cubicBezTo>
                          <a:pt x="0" y="238"/>
                          <a:pt x="0" y="238"/>
                          <a:pt x="0" y="238"/>
                        </a:cubicBezTo>
                        <a:cubicBezTo>
                          <a:pt x="0" y="242"/>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2"/>
                          <a:pt x="112" y="238"/>
                        </a:cubicBezTo>
                        <a:cubicBezTo>
                          <a:pt x="112" y="129"/>
                          <a:pt x="112" y="129"/>
                          <a:pt x="112" y="129"/>
                        </a:cubicBezTo>
                        <a:cubicBezTo>
                          <a:pt x="112" y="125"/>
                          <a:pt x="109" y="122"/>
                          <a:pt x="105" y="122"/>
                        </a:cubicBezTo>
                        <a:moveTo>
                          <a:pt x="98" y="231"/>
                        </a:moveTo>
                        <a:cubicBezTo>
                          <a:pt x="14" y="231"/>
                          <a:pt x="14" y="231"/>
                          <a:pt x="14" y="231"/>
                        </a:cubicBezTo>
                        <a:cubicBezTo>
                          <a:pt x="14" y="136"/>
                          <a:pt x="14" y="136"/>
                          <a:pt x="14" y="136"/>
                        </a:cubicBezTo>
                        <a:cubicBezTo>
                          <a:pt x="98" y="136"/>
                          <a:pt x="98" y="136"/>
                          <a:pt x="98" y="136"/>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91" name="Freeform 218">
                    <a:extLst>
                      <a:ext uri="{FF2B5EF4-FFF2-40B4-BE49-F238E27FC236}">
                        <a16:creationId xmlns:a16="http://schemas.microsoft.com/office/drawing/2014/main" xmlns="" id="{5C781CD1-D8D0-49BA-B9F0-0748E316763E}"/>
                      </a:ext>
                    </a:extLst>
                  </p:cNvPr>
                  <p:cNvSpPr>
                    <a:spLocks noEditPoints="1"/>
                  </p:cNvSpPr>
                  <p:nvPr/>
                </p:nvSpPr>
                <p:spPr bwMode="auto">
                  <a:xfrm>
                    <a:off x="3196247" y="1613050"/>
                    <a:ext cx="116365" cy="334636"/>
                  </a:xfrm>
                  <a:custGeom>
                    <a:avLst/>
                    <a:gdLst>
                      <a:gd name="T0" fmla="*/ 59531 w 112"/>
                      <a:gd name="T1" fmla="*/ 68228 h 366"/>
                      <a:gd name="T2" fmla="*/ 35719 w 112"/>
                      <a:gd name="T3" fmla="*/ 68228 h 366"/>
                      <a:gd name="T4" fmla="*/ 35719 w 112"/>
                      <a:gd name="T5" fmla="*/ 3947 h 366"/>
                      <a:gd name="T6" fmla="*/ 31750 w 112"/>
                      <a:gd name="T7" fmla="*/ 0 h 366"/>
                      <a:gd name="T8" fmla="*/ 27781 w 112"/>
                      <a:gd name="T9" fmla="*/ 3947 h 366"/>
                      <a:gd name="T10" fmla="*/ 27781 w 112"/>
                      <a:gd name="T11" fmla="*/ 68228 h 366"/>
                      <a:gd name="T12" fmla="*/ 3969 w 112"/>
                      <a:gd name="T13" fmla="*/ 68228 h 366"/>
                      <a:gd name="T14" fmla="*/ 0 w 112"/>
                      <a:gd name="T15" fmla="*/ 72175 h 366"/>
                      <a:gd name="T16" fmla="*/ 0 w 112"/>
                      <a:gd name="T17" fmla="*/ 134200 h 366"/>
                      <a:gd name="T18" fmla="*/ 3969 w 112"/>
                      <a:gd name="T19" fmla="*/ 138147 h 366"/>
                      <a:gd name="T20" fmla="*/ 27781 w 112"/>
                      <a:gd name="T21" fmla="*/ 138147 h 366"/>
                      <a:gd name="T22" fmla="*/ 27781 w 112"/>
                      <a:gd name="T23" fmla="*/ 202428 h 366"/>
                      <a:gd name="T24" fmla="*/ 31750 w 112"/>
                      <a:gd name="T25" fmla="*/ 206375 h 366"/>
                      <a:gd name="T26" fmla="*/ 35719 w 112"/>
                      <a:gd name="T27" fmla="*/ 202428 h 366"/>
                      <a:gd name="T28" fmla="*/ 35719 w 112"/>
                      <a:gd name="T29" fmla="*/ 138147 h 366"/>
                      <a:gd name="T30" fmla="*/ 59531 w 112"/>
                      <a:gd name="T31" fmla="*/ 138147 h 366"/>
                      <a:gd name="T32" fmla="*/ 63500 w 112"/>
                      <a:gd name="T33" fmla="*/ 134200 h 366"/>
                      <a:gd name="T34" fmla="*/ 63500 w 112"/>
                      <a:gd name="T35" fmla="*/ 72175 h 366"/>
                      <a:gd name="T36" fmla="*/ 59531 w 112"/>
                      <a:gd name="T37" fmla="*/ 68228 h 366"/>
                      <a:gd name="T38" fmla="*/ 55562 w 112"/>
                      <a:gd name="T39" fmla="*/ 130253 h 366"/>
                      <a:gd name="T40" fmla="*/ 7937 w 112"/>
                      <a:gd name="T41" fmla="*/ 130253 h 366"/>
                      <a:gd name="T42" fmla="*/ 7937 w 112"/>
                      <a:gd name="T43" fmla="*/ 76122 h 366"/>
                      <a:gd name="T44" fmla="*/ 55562 w 112"/>
                      <a:gd name="T45" fmla="*/ 76122 h 366"/>
                      <a:gd name="T46" fmla="*/ 55562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4"/>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92" name="Freeform 219">
                    <a:extLst>
                      <a:ext uri="{FF2B5EF4-FFF2-40B4-BE49-F238E27FC236}">
                        <a16:creationId xmlns:a16="http://schemas.microsoft.com/office/drawing/2014/main" xmlns="" id="{7F3159FC-2E13-4388-B9DA-44293F56E7EC}"/>
                      </a:ext>
                    </a:extLst>
                  </p:cNvPr>
                  <p:cNvSpPr>
                    <a:spLocks noEditPoints="1"/>
                  </p:cNvSpPr>
                  <p:nvPr/>
                </p:nvSpPr>
                <p:spPr bwMode="auto">
                  <a:xfrm>
                    <a:off x="3356250" y="1664533"/>
                    <a:ext cx="116365" cy="332062"/>
                  </a:xfrm>
                  <a:custGeom>
                    <a:avLst/>
                    <a:gdLst>
                      <a:gd name="T0" fmla="*/ 59531 w 112"/>
                      <a:gd name="T1" fmla="*/ 67889 h 365"/>
                      <a:gd name="T2" fmla="*/ 35719 w 112"/>
                      <a:gd name="T3" fmla="*/ 67889 h 365"/>
                      <a:gd name="T4" fmla="*/ 35719 w 112"/>
                      <a:gd name="T5" fmla="*/ 3927 h 365"/>
                      <a:gd name="T6" fmla="*/ 31750 w 112"/>
                      <a:gd name="T7" fmla="*/ 0 h 365"/>
                      <a:gd name="T8" fmla="*/ 27781 w 112"/>
                      <a:gd name="T9" fmla="*/ 3927 h 365"/>
                      <a:gd name="T10" fmla="*/ 27781 w 112"/>
                      <a:gd name="T11" fmla="*/ 67889 h 365"/>
                      <a:gd name="T12" fmla="*/ 3969 w 112"/>
                      <a:gd name="T13" fmla="*/ 67889 h 365"/>
                      <a:gd name="T14" fmla="*/ 0 w 112"/>
                      <a:gd name="T15" fmla="*/ 71816 h 365"/>
                      <a:gd name="T16" fmla="*/ 0 w 112"/>
                      <a:gd name="T17" fmla="*/ 132972 h 365"/>
                      <a:gd name="T18" fmla="*/ 3969 w 112"/>
                      <a:gd name="T19" fmla="*/ 136899 h 365"/>
                      <a:gd name="T20" fmla="*/ 27781 w 112"/>
                      <a:gd name="T21" fmla="*/ 136899 h 365"/>
                      <a:gd name="T22" fmla="*/ 27781 w 112"/>
                      <a:gd name="T23" fmla="*/ 200861 h 365"/>
                      <a:gd name="T24" fmla="*/ 31750 w 112"/>
                      <a:gd name="T25" fmla="*/ 204788 h 365"/>
                      <a:gd name="T26" fmla="*/ 35719 w 112"/>
                      <a:gd name="T27" fmla="*/ 200861 h 365"/>
                      <a:gd name="T28" fmla="*/ 35719 w 112"/>
                      <a:gd name="T29" fmla="*/ 136899 h 365"/>
                      <a:gd name="T30" fmla="*/ 59531 w 112"/>
                      <a:gd name="T31" fmla="*/ 136899 h 365"/>
                      <a:gd name="T32" fmla="*/ 63500 w 112"/>
                      <a:gd name="T33" fmla="*/ 132972 h 365"/>
                      <a:gd name="T34" fmla="*/ 63500 w 112"/>
                      <a:gd name="T35" fmla="*/ 71816 h 365"/>
                      <a:gd name="T36" fmla="*/ 59531 w 112"/>
                      <a:gd name="T37" fmla="*/ 67889 h 365"/>
                      <a:gd name="T38" fmla="*/ 55562 w 112"/>
                      <a:gd name="T39" fmla="*/ 129044 h 365"/>
                      <a:gd name="T40" fmla="*/ 7937 w 112"/>
                      <a:gd name="T41" fmla="*/ 129044 h 365"/>
                      <a:gd name="T42" fmla="*/ 7937 w 112"/>
                      <a:gd name="T43" fmla="*/ 75744 h 365"/>
                      <a:gd name="T44" fmla="*/ 55562 w 112"/>
                      <a:gd name="T45" fmla="*/ 75744 h 365"/>
                      <a:gd name="T46" fmla="*/ 55562 w 112"/>
                      <a:gd name="T47" fmla="*/ 129044 h 3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5">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7"/>
                          <a:pt x="0" y="237"/>
                          <a:pt x="0" y="237"/>
                        </a:cubicBezTo>
                        <a:cubicBezTo>
                          <a:pt x="0" y="241"/>
                          <a:pt x="3" y="244"/>
                          <a:pt x="7" y="244"/>
                        </a:cubicBezTo>
                        <a:cubicBezTo>
                          <a:pt x="49" y="244"/>
                          <a:pt x="49" y="244"/>
                          <a:pt x="49" y="244"/>
                        </a:cubicBezTo>
                        <a:cubicBezTo>
                          <a:pt x="49" y="358"/>
                          <a:pt x="49" y="358"/>
                          <a:pt x="49" y="358"/>
                        </a:cubicBezTo>
                        <a:cubicBezTo>
                          <a:pt x="49" y="362"/>
                          <a:pt x="52" y="365"/>
                          <a:pt x="56" y="365"/>
                        </a:cubicBezTo>
                        <a:cubicBezTo>
                          <a:pt x="60" y="365"/>
                          <a:pt x="63" y="362"/>
                          <a:pt x="63" y="358"/>
                        </a:cubicBezTo>
                        <a:cubicBezTo>
                          <a:pt x="63" y="244"/>
                          <a:pt x="63" y="244"/>
                          <a:pt x="63" y="244"/>
                        </a:cubicBezTo>
                        <a:cubicBezTo>
                          <a:pt x="105" y="244"/>
                          <a:pt x="105" y="244"/>
                          <a:pt x="105" y="244"/>
                        </a:cubicBezTo>
                        <a:cubicBezTo>
                          <a:pt x="109" y="244"/>
                          <a:pt x="112" y="241"/>
                          <a:pt x="112" y="237"/>
                        </a:cubicBezTo>
                        <a:cubicBezTo>
                          <a:pt x="112" y="128"/>
                          <a:pt x="112" y="128"/>
                          <a:pt x="112" y="128"/>
                        </a:cubicBezTo>
                        <a:cubicBezTo>
                          <a:pt x="112" y="124"/>
                          <a:pt x="109" y="121"/>
                          <a:pt x="105" y="121"/>
                        </a:cubicBezTo>
                        <a:moveTo>
                          <a:pt x="98" y="230"/>
                        </a:moveTo>
                        <a:cubicBezTo>
                          <a:pt x="14" y="230"/>
                          <a:pt x="14" y="230"/>
                          <a:pt x="14" y="230"/>
                        </a:cubicBezTo>
                        <a:cubicBezTo>
                          <a:pt x="14" y="135"/>
                          <a:pt x="14" y="135"/>
                          <a:pt x="14" y="135"/>
                        </a:cubicBezTo>
                        <a:cubicBezTo>
                          <a:pt x="98" y="135"/>
                          <a:pt x="98" y="135"/>
                          <a:pt x="98" y="135"/>
                        </a:cubicBezTo>
                        <a:lnTo>
                          <a:pt x="98" y="230"/>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93" name="Freeform 220">
                    <a:extLst>
                      <a:ext uri="{FF2B5EF4-FFF2-40B4-BE49-F238E27FC236}">
                        <a16:creationId xmlns:a16="http://schemas.microsoft.com/office/drawing/2014/main" xmlns="" id="{521F9689-06C5-4420-8DC4-C32997D48556}"/>
                      </a:ext>
                    </a:extLst>
                  </p:cNvPr>
                  <p:cNvSpPr>
                    <a:spLocks noEditPoints="1"/>
                  </p:cNvSpPr>
                  <p:nvPr/>
                </p:nvSpPr>
                <p:spPr bwMode="auto">
                  <a:xfrm>
                    <a:off x="3516250" y="1520382"/>
                    <a:ext cx="113455" cy="332062"/>
                  </a:xfrm>
                  <a:custGeom>
                    <a:avLst/>
                    <a:gdLst>
                      <a:gd name="T0" fmla="*/ 58043 w 112"/>
                      <a:gd name="T1" fmla="*/ 67703 h 366"/>
                      <a:gd name="T2" fmla="*/ 34826 w 112"/>
                      <a:gd name="T3" fmla="*/ 67703 h 366"/>
                      <a:gd name="T4" fmla="*/ 34826 w 112"/>
                      <a:gd name="T5" fmla="*/ 3917 h 366"/>
                      <a:gd name="T6" fmla="*/ 30956 w 112"/>
                      <a:gd name="T7" fmla="*/ 0 h 366"/>
                      <a:gd name="T8" fmla="*/ 27087 w 112"/>
                      <a:gd name="T9" fmla="*/ 3917 h 366"/>
                      <a:gd name="T10" fmla="*/ 27087 w 112"/>
                      <a:gd name="T11" fmla="*/ 67703 h 366"/>
                      <a:gd name="T12" fmla="*/ 3870 w 112"/>
                      <a:gd name="T13" fmla="*/ 67703 h 366"/>
                      <a:gd name="T14" fmla="*/ 0 w 112"/>
                      <a:gd name="T15" fmla="*/ 71620 h 366"/>
                      <a:gd name="T16" fmla="*/ 0 w 112"/>
                      <a:gd name="T17" fmla="*/ 133168 h 366"/>
                      <a:gd name="T18" fmla="*/ 3870 w 112"/>
                      <a:gd name="T19" fmla="*/ 137085 h 366"/>
                      <a:gd name="T20" fmla="*/ 27087 w 112"/>
                      <a:gd name="T21" fmla="*/ 137085 h 366"/>
                      <a:gd name="T22" fmla="*/ 27087 w 112"/>
                      <a:gd name="T23" fmla="*/ 200871 h 366"/>
                      <a:gd name="T24" fmla="*/ 30956 w 112"/>
                      <a:gd name="T25" fmla="*/ 204788 h 366"/>
                      <a:gd name="T26" fmla="*/ 34826 w 112"/>
                      <a:gd name="T27" fmla="*/ 200871 h 366"/>
                      <a:gd name="T28" fmla="*/ 34826 w 112"/>
                      <a:gd name="T29" fmla="*/ 137085 h 366"/>
                      <a:gd name="T30" fmla="*/ 58043 w 112"/>
                      <a:gd name="T31" fmla="*/ 137085 h 366"/>
                      <a:gd name="T32" fmla="*/ 61912 w 112"/>
                      <a:gd name="T33" fmla="*/ 133168 h 366"/>
                      <a:gd name="T34" fmla="*/ 61912 w 112"/>
                      <a:gd name="T35" fmla="*/ 71620 h 366"/>
                      <a:gd name="T36" fmla="*/ 58043 w 112"/>
                      <a:gd name="T37" fmla="*/ 67703 h 366"/>
                      <a:gd name="T38" fmla="*/ 54173 w 112"/>
                      <a:gd name="T39" fmla="*/ 129251 h 366"/>
                      <a:gd name="T40" fmla="*/ 7739 w 112"/>
                      <a:gd name="T41" fmla="*/ 129251 h 366"/>
                      <a:gd name="T42" fmla="*/ 7739 w 112"/>
                      <a:gd name="T43" fmla="*/ 75537 h 366"/>
                      <a:gd name="T44" fmla="*/ 54173 w 112"/>
                      <a:gd name="T45" fmla="*/ 75537 h 366"/>
                      <a:gd name="T46" fmla="*/ 54173 w 112"/>
                      <a:gd name="T47" fmla="*/ 129251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5"/>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5"/>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grpSp>
          </p:grpSp>
          <p:grpSp>
            <p:nvGrpSpPr>
              <p:cNvPr id="4" name="Group 3"/>
              <p:cNvGrpSpPr/>
              <p:nvPr/>
            </p:nvGrpSpPr>
            <p:grpSpPr>
              <a:xfrm>
                <a:off x="3167141" y="602157"/>
                <a:ext cx="590550" cy="550862"/>
                <a:chOff x="3039155" y="1520382"/>
                <a:chExt cx="590550" cy="550862"/>
              </a:xfrm>
            </p:grpSpPr>
            <p:sp>
              <p:nvSpPr>
                <p:cNvPr id="80" name="Freeform 217">
                  <a:extLst>
                    <a:ext uri="{FF2B5EF4-FFF2-40B4-BE49-F238E27FC236}">
                      <a16:creationId xmlns:a16="http://schemas.microsoft.com/office/drawing/2014/main" xmlns="" id="{BF10024A-5AD8-4734-B9BD-CE67EE0128A8}"/>
                    </a:ext>
                  </a:extLst>
                </p:cNvPr>
                <p:cNvSpPr>
                  <a:spLocks noEditPoints="1"/>
                </p:cNvSpPr>
                <p:nvPr/>
              </p:nvSpPr>
              <p:spPr bwMode="auto">
                <a:xfrm>
                  <a:off x="3039155" y="1736608"/>
                  <a:ext cx="113455" cy="334636"/>
                </a:xfrm>
                <a:custGeom>
                  <a:avLst/>
                  <a:gdLst>
                    <a:gd name="T0" fmla="*/ 58043 w 112"/>
                    <a:gd name="T1" fmla="*/ 68792 h 366"/>
                    <a:gd name="T2" fmla="*/ 34826 w 112"/>
                    <a:gd name="T3" fmla="*/ 68792 h 366"/>
                    <a:gd name="T4" fmla="*/ 34826 w 112"/>
                    <a:gd name="T5" fmla="*/ 3947 h 366"/>
                    <a:gd name="T6" fmla="*/ 30956 w 112"/>
                    <a:gd name="T7" fmla="*/ 0 h 366"/>
                    <a:gd name="T8" fmla="*/ 27087 w 112"/>
                    <a:gd name="T9" fmla="*/ 3947 h 366"/>
                    <a:gd name="T10" fmla="*/ 27087 w 112"/>
                    <a:gd name="T11" fmla="*/ 68792 h 366"/>
                    <a:gd name="T12" fmla="*/ 3870 w 112"/>
                    <a:gd name="T13" fmla="*/ 68792 h 366"/>
                    <a:gd name="T14" fmla="*/ 0 w 112"/>
                    <a:gd name="T15" fmla="*/ 72739 h 366"/>
                    <a:gd name="T16" fmla="*/ 0 w 112"/>
                    <a:gd name="T17" fmla="*/ 134200 h 366"/>
                    <a:gd name="T18" fmla="*/ 3870 w 112"/>
                    <a:gd name="T19" fmla="*/ 138147 h 366"/>
                    <a:gd name="T20" fmla="*/ 27087 w 112"/>
                    <a:gd name="T21" fmla="*/ 138147 h 366"/>
                    <a:gd name="T22" fmla="*/ 27087 w 112"/>
                    <a:gd name="T23" fmla="*/ 202428 h 366"/>
                    <a:gd name="T24" fmla="*/ 30956 w 112"/>
                    <a:gd name="T25" fmla="*/ 206375 h 366"/>
                    <a:gd name="T26" fmla="*/ 34826 w 112"/>
                    <a:gd name="T27" fmla="*/ 202428 h 366"/>
                    <a:gd name="T28" fmla="*/ 34826 w 112"/>
                    <a:gd name="T29" fmla="*/ 138147 h 366"/>
                    <a:gd name="T30" fmla="*/ 58043 w 112"/>
                    <a:gd name="T31" fmla="*/ 138147 h 366"/>
                    <a:gd name="T32" fmla="*/ 61912 w 112"/>
                    <a:gd name="T33" fmla="*/ 134200 h 366"/>
                    <a:gd name="T34" fmla="*/ 61912 w 112"/>
                    <a:gd name="T35" fmla="*/ 72739 h 366"/>
                    <a:gd name="T36" fmla="*/ 58043 w 112"/>
                    <a:gd name="T37" fmla="*/ 68792 h 366"/>
                    <a:gd name="T38" fmla="*/ 54173 w 112"/>
                    <a:gd name="T39" fmla="*/ 130253 h 366"/>
                    <a:gd name="T40" fmla="*/ 7739 w 112"/>
                    <a:gd name="T41" fmla="*/ 130253 h 366"/>
                    <a:gd name="T42" fmla="*/ 7739 w 112"/>
                    <a:gd name="T43" fmla="*/ 76686 h 366"/>
                    <a:gd name="T44" fmla="*/ 54173 w 112"/>
                    <a:gd name="T45" fmla="*/ 76686 h 366"/>
                    <a:gd name="T46" fmla="*/ 54173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2"/>
                      </a:moveTo>
                      <a:cubicBezTo>
                        <a:pt x="63" y="122"/>
                        <a:pt x="63" y="122"/>
                        <a:pt x="63" y="122"/>
                      </a:cubicBezTo>
                      <a:cubicBezTo>
                        <a:pt x="63" y="7"/>
                        <a:pt x="63" y="7"/>
                        <a:pt x="63" y="7"/>
                      </a:cubicBezTo>
                      <a:cubicBezTo>
                        <a:pt x="63" y="4"/>
                        <a:pt x="60" y="0"/>
                        <a:pt x="56" y="0"/>
                      </a:cubicBezTo>
                      <a:cubicBezTo>
                        <a:pt x="52" y="0"/>
                        <a:pt x="49" y="4"/>
                        <a:pt x="49" y="7"/>
                      </a:cubicBezTo>
                      <a:cubicBezTo>
                        <a:pt x="49" y="122"/>
                        <a:pt x="49" y="122"/>
                        <a:pt x="49" y="122"/>
                      </a:cubicBezTo>
                      <a:cubicBezTo>
                        <a:pt x="7" y="122"/>
                        <a:pt x="7" y="122"/>
                        <a:pt x="7" y="122"/>
                      </a:cubicBezTo>
                      <a:cubicBezTo>
                        <a:pt x="3" y="122"/>
                        <a:pt x="0" y="125"/>
                        <a:pt x="0" y="129"/>
                      </a:cubicBezTo>
                      <a:cubicBezTo>
                        <a:pt x="0" y="238"/>
                        <a:pt x="0" y="238"/>
                        <a:pt x="0" y="238"/>
                      </a:cubicBezTo>
                      <a:cubicBezTo>
                        <a:pt x="0" y="242"/>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2"/>
                        <a:pt x="112" y="238"/>
                      </a:cubicBezTo>
                      <a:cubicBezTo>
                        <a:pt x="112" y="129"/>
                        <a:pt x="112" y="129"/>
                        <a:pt x="112" y="129"/>
                      </a:cubicBezTo>
                      <a:cubicBezTo>
                        <a:pt x="112" y="125"/>
                        <a:pt x="109" y="122"/>
                        <a:pt x="105" y="122"/>
                      </a:cubicBezTo>
                      <a:moveTo>
                        <a:pt x="98" y="231"/>
                      </a:moveTo>
                      <a:cubicBezTo>
                        <a:pt x="14" y="231"/>
                        <a:pt x="14" y="231"/>
                        <a:pt x="14" y="231"/>
                      </a:cubicBezTo>
                      <a:cubicBezTo>
                        <a:pt x="14" y="136"/>
                        <a:pt x="14" y="136"/>
                        <a:pt x="14" y="136"/>
                      </a:cubicBezTo>
                      <a:cubicBezTo>
                        <a:pt x="98" y="136"/>
                        <a:pt x="98" y="136"/>
                        <a:pt x="98" y="136"/>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81" name="Freeform 218">
                  <a:extLst>
                    <a:ext uri="{FF2B5EF4-FFF2-40B4-BE49-F238E27FC236}">
                      <a16:creationId xmlns:a16="http://schemas.microsoft.com/office/drawing/2014/main" xmlns="" id="{5C781CD1-D8D0-49BA-B9F0-0748E316763E}"/>
                    </a:ext>
                  </a:extLst>
                </p:cNvPr>
                <p:cNvSpPr>
                  <a:spLocks noEditPoints="1"/>
                </p:cNvSpPr>
                <p:nvPr/>
              </p:nvSpPr>
              <p:spPr bwMode="auto">
                <a:xfrm>
                  <a:off x="3196247" y="1613050"/>
                  <a:ext cx="116365" cy="334636"/>
                </a:xfrm>
                <a:custGeom>
                  <a:avLst/>
                  <a:gdLst>
                    <a:gd name="T0" fmla="*/ 59531 w 112"/>
                    <a:gd name="T1" fmla="*/ 68228 h 366"/>
                    <a:gd name="T2" fmla="*/ 35719 w 112"/>
                    <a:gd name="T3" fmla="*/ 68228 h 366"/>
                    <a:gd name="T4" fmla="*/ 35719 w 112"/>
                    <a:gd name="T5" fmla="*/ 3947 h 366"/>
                    <a:gd name="T6" fmla="*/ 31750 w 112"/>
                    <a:gd name="T7" fmla="*/ 0 h 366"/>
                    <a:gd name="T8" fmla="*/ 27781 w 112"/>
                    <a:gd name="T9" fmla="*/ 3947 h 366"/>
                    <a:gd name="T10" fmla="*/ 27781 w 112"/>
                    <a:gd name="T11" fmla="*/ 68228 h 366"/>
                    <a:gd name="T12" fmla="*/ 3969 w 112"/>
                    <a:gd name="T13" fmla="*/ 68228 h 366"/>
                    <a:gd name="T14" fmla="*/ 0 w 112"/>
                    <a:gd name="T15" fmla="*/ 72175 h 366"/>
                    <a:gd name="T16" fmla="*/ 0 w 112"/>
                    <a:gd name="T17" fmla="*/ 134200 h 366"/>
                    <a:gd name="T18" fmla="*/ 3969 w 112"/>
                    <a:gd name="T19" fmla="*/ 138147 h 366"/>
                    <a:gd name="T20" fmla="*/ 27781 w 112"/>
                    <a:gd name="T21" fmla="*/ 138147 h 366"/>
                    <a:gd name="T22" fmla="*/ 27781 w 112"/>
                    <a:gd name="T23" fmla="*/ 202428 h 366"/>
                    <a:gd name="T24" fmla="*/ 31750 w 112"/>
                    <a:gd name="T25" fmla="*/ 206375 h 366"/>
                    <a:gd name="T26" fmla="*/ 35719 w 112"/>
                    <a:gd name="T27" fmla="*/ 202428 h 366"/>
                    <a:gd name="T28" fmla="*/ 35719 w 112"/>
                    <a:gd name="T29" fmla="*/ 138147 h 366"/>
                    <a:gd name="T30" fmla="*/ 59531 w 112"/>
                    <a:gd name="T31" fmla="*/ 138147 h 366"/>
                    <a:gd name="T32" fmla="*/ 63500 w 112"/>
                    <a:gd name="T33" fmla="*/ 134200 h 366"/>
                    <a:gd name="T34" fmla="*/ 63500 w 112"/>
                    <a:gd name="T35" fmla="*/ 72175 h 366"/>
                    <a:gd name="T36" fmla="*/ 59531 w 112"/>
                    <a:gd name="T37" fmla="*/ 68228 h 366"/>
                    <a:gd name="T38" fmla="*/ 55562 w 112"/>
                    <a:gd name="T39" fmla="*/ 130253 h 366"/>
                    <a:gd name="T40" fmla="*/ 7937 w 112"/>
                    <a:gd name="T41" fmla="*/ 130253 h 366"/>
                    <a:gd name="T42" fmla="*/ 7937 w 112"/>
                    <a:gd name="T43" fmla="*/ 76122 h 366"/>
                    <a:gd name="T44" fmla="*/ 55562 w 112"/>
                    <a:gd name="T45" fmla="*/ 76122 h 366"/>
                    <a:gd name="T46" fmla="*/ 55562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4"/>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82" name="Freeform 219">
                  <a:extLst>
                    <a:ext uri="{FF2B5EF4-FFF2-40B4-BE49-F238E27FC236}">
                      <a16:creationId xmlns:a16="http://schemas.microsoft.com/office/drawing/2014/main" xmlns="" id="{7F3159FC-2E13-4388-B9DA-44293F56E7EC}"/>
                    </a:ext>
                  </a:extLst>
                </p:cNvPr>
                <p:cNvSpPr>
                  <a:spLocks noEditPoints="1"/>
                </p:cNvSpPr>
                <p:nvPr/>
              </p:nvSpPr>
              <p:spPr bwMode="auto">
                <a:xfrm>
                  <a:off x="3356250" y="1664533"/>
                  <a:ext cx="116365" cy="332062"/>
                </a:xfrm>
                <a:custGeom>
                  <a:avLst/>
                  <a:gdLst>
                    <a:gd name="T0" fmla="*/ 59531 w 112"/>
                    <a:gd name="T1" fmla="*/ 67889 h 365"/>
                    <a:gd name="T2" fmla="*/ 35719 w 112"/>
                    <a:gd name="T3" fmla="*/ 67889 h 365"/>
                    <a:gd name="T4" fmla="*/ 35719 w 112"/>
                    <a:gd name="T5" fmla="*/ 3927 h 365"/>
                    <a:gd name="T6" fmla="*/ 31750 w 112"/>
                    <a:gd name="T7" fmla="*/ 0 h 365"/>
                    <a:gd name="T8" fmla="*/ 27781 w 112"/>
                    <a:gd name="T9" fmla="*/ 3927 h 365"/>
                    <a:gd name="T10" fmla="*/ 27781 w 112"/>
                    <a:gd name="T11" fmla="*/ 67889 h 365"/>
                    <a:gd name="T12" fmla="*/ 3969 w 112"/>
                    <a:gd name="T13" fmla="*/ 67889 h 365"/>
                    <a:gd name="T14" fmla="*/ 0 w 112"/>
                    <a:gd name="T15" fmla="*/ 71816 h 365"/>
                    <a:gd name="T16" fmla="*/ 0 w 112"/>
                    <a:gd name="T17" fmla="*/ 132972 h 365"/>
                    <a:gd name="T18" fmla="*/ 3969 w 112"/>
                    <a:gd name="T19" fmla="*/ 136899 h 365"/>
                    <a:gd name="T20" fmla="*/ 27781 w 112"/>
                    <a:gd name="T21" fmla="*/ 136899 h 365"/>
                    <a:gd name="T22" fmla="*/ 27781 w 112"/>
                    <a:gd name="T23" fmla="*/ 200861 h 365"/>
                    <a:gd name="T24" fmla="*/ 31750 w 112"/>
                    <a:gd name="T25" fmla="*/ 204788 h 365"/>
                    <a:gd name="T26" fmla="*/ 35719 w 112"/>
                    <a:gd name="T27" fmla="*/ 200861 h 365"/>
                    <a:gd name="T28" fmla="*/ 35719 w 112"/>
                    <a:gd name="T29" fmla="*/ 136899 h 365"/>
                    <a:gd name="T30" fmla="*/ 59531 w 112"/>
                    <a:gd name="T31" fmla="*/ 136899 h 365"/>
                    <a:gd name="T32" fmla="*/ 63500 w 112"/>
                    <a:gd name="T33" fmla="*/ 132972 h 365"/>
                    <a:gd name="T34" fmla="*/ 63500 w 112"/>
                    <a:gd name="T35" fmla="*/ 71816 h 365"/>
                    <a:gd name="T36" fmla="*/ 59531 w 112"/>
                    <a:gd name="T37" fmla="*/ 67889 h 365"/>
                    <a:gd name="T38" fmla="*/ 55562 w 112"/>
                    <a:gd name="T39" fmla="*/ 129044 h 365"/>
                    <a:gd name="T40" fmla="*/ 7937 w 112"/>
                    <a:gd name="T41" fmla="*/ 129044 h 365"/>
                    <a:gd name="T42" fmla="*/ 7937 w 112"/>
                    <a:gd name="T43" fmla="*/ 75744 h 365"/>
                    <a:gd name="T44" fmla="*/ 55562 w 112"/>
                    <a:gd name="T45" fmla="*/ 75744 h 365"/>
                    <a:gd name="T46" fmla="*/ 55562 w 112"/>
                    <a:gd name="T47" fmla="*/ 129044 h 3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5">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7"/>
                        <a:pt x="0" y="237"/>
                        <a:pt x="0" y="237"/>
                      </a:cubicBezTo>
                      <a:cubicBezTo>
                        <a:pt x="0" y="241"/>
                        <a:pt x="3" y="244"/>
                        <a:pt x="7" y="244"/>
                      </a:cubicBezTo>
                      <a:cubicBezTo>
                        <a:pt x="49" y="244"/>
                        <a:pt x="49" y="244"/>
                        <a:pt x="49" y="244"/>
                      </a:cubicBezTo>
                      <a:cubicBezTo>
                        <a:pt x="49" y="358"/>
                        <a:pt x="49" y="358"/>
                        <a:pt x="49" y="358"/>
                      </a:cubicBezTo>
                      <a:cubicBezTo>
                        <a:pt x="49" y="362"/>
                        <a:pt x="52" y="365"/>
                        <a:pt x="56" y="365"/>
                      </a:cubicBezTo>
                      <a:cubicBezTo>
                        <a:pt x="60" y="365"/>
                        <a:pt x="63" y="362"/>
                        <a:pt x="63" y="358"/>
                      </a:cubicBezTo>
                      <a:cubicBezTo>
                        <a:pt x="63" y="244"/>
                        <a:pt x="63" y="244"/>
                        <a:pt x="63" y="244"/>
                      </a:cubicBezTo>
                      <a:cubicBezTo>
                        <a:pt x="105" y="244"/>
                        <a:pt x="105" y="244"/>
                        <a:pt x="105" y="244"/>
                      </a:cubicBezTo>
                      <a:cubicBezTo>
                        <a:pt x="109" y="244"/>
                        <a:pt x="112" y="241"/>
                        <a:pt x="112" y="237"/>
                      </a:cubicBezTo>
                      <a:cubicBezTo>
                        <a:pt x="112" y="128"/>
                        <a:pt x="112" y="128"/>
                        <a:pt x="112" y="128"/>
                      </a:cubicBezTo>
                      <a:cubicBezTo>
                        <a:pt x="112" y="124"/>
                        <a:pt x="109" y="121"/>
                        <a:pt x="105" y="121"/>
                      </a:cubicBezTo>
                      <a:moveTo>
                        <a:pt x="98" y="230"/>
                      </a:moveTo>
                      <a:cubicBezTo>
                        <a:pt x="14" y="230"/>
                        <a:pt x="14" y="230"/>
                        <a:pt x="14" y="230"/>
                      </a:cubicBezTo>
                      <a:cubicBezTo>
                        <a:pt x="14" y="135"/>
                        <a:pt x="14" y="135"/>
                        <a:pt x="14" y="135"/>
                      </a:cubicBezTo>
                      <a:cubicBezTo>
                        <a:pt x="98" y="135"/>
                        <a:pt x="98" y="135"/>
                        <a:pt x="98" y="135"/>
                      </a:cubicBezTo>
                      <a:lnTo>
                        <a:pt x="98" y="230"/>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83" name="Freeform 220">
                  <a:extLst>
                    <a:ext uri="{FF2B5EF4-FFF2-40B4-BE49-F238E27FC236}">
                      <a16:creationId xmlns:a16="http://schemas.microsoft.com/office/drawing/2014/main" xmlns="" id="{521F9689-06C5-4420-8DC4-C32997D48556}"/>
                    </a:ext>
                  </a:extLst>
                </p:cNvPr>
                <p:cNvSpPr>
                  <a:spLocks noEditPoints="1"/>
                </p:cNvSpPr>
                <p:nvPr/>
              </p:nvSpPr>
              <p:spPr bwMode="auto">
                <a:xfrm>
                  <a:off x="3516250" y="1520382"/>
                  <a:ext cx="113455" cy="332062"/>
                </a:xfrm>
                <a:custGeom>
                  <a:avLst/>
                  <a:gdLst>
                    <a:gd name="T0" fmla="*/ 58043 w 112"/>
                    <a:gd name="T1" fmla="*/ 67703 h 366"/>
                    <a:gd name="T2" fmla="*/ 34826 w 112"/>
                    <a:gd name="T3" fmla="*/ 67703 h 366"/>
                    <a:gd name="T4" fmla="*/ 34826 w 112"/>
                    <a:gd name="T5" fmla="*/ 3917 h 366"/>
                    <a:gd name="T6" fmla="*/ 30956 w 112"/>
                    <a:gd name="T7" fmla="*/ 0 h 366"/>
                    <a:gd name="T8" fmla="*/ 27087 w 112"/>
                    <a:gd name="T9" fmla="*/ 3917 h 366"/>
                    <a:gd name="T10" fmla="*/ 27087 w 112"/>
                    <a:gd name="T11" fmla="*/ 67703 h 366"/>
                    <a:gd name="T12" fmla="*/ 3870 w 112"/>
                    <a:gd name="T13" fmla="*/ 67703 h 366"/>
                    <a:gd name="T14" fmla="*/ 0 w 112"/>
                    <a:gd name="T15" fmla="*/ 71620 h 366"/>
                    <a:gd name="T16" fmla="*/ 0 w 112"/>
                    <a:gd name="T17" fmla="*/ 133168 h 366"/>
                    <a:gd name="T18" fmla="*/ 3870 w 112"/>
                    <a:gd name="T19" fmla="*/ 137085 h 366"/>
                    <a:gd name="T20" fmla="*/ 27087 w 112"/>
                    <a:gd name="T21" fmla="*/ 137085 h 366"/>
                    <a:gd name="T22" fmla="*/ 27087 w 112"/>
                    <a:gd name="T23" fmla="*/ 200871 h 366"/>
                    <a:gd name="T24" fmla="*/ 30956 w 112"/>
                    <a:gd name="T25" fmla="*/ 204788 h 366"/>
                    <a:gd name="T26" fmla="*/ 34826 w 112"/>
                    <a:gd name="T27" fmla="*/ 200871 h 366"/>
                    <a:gd name="T28" fmla="*/ 34826 w 112"/>
                    <a:gd name="T29" fmla="*/ 137085 h 366"/>
                    <a:gd name="T30" fmla="*/ 58043 w 112"/>
                    <a:gd name="T31" fmla="*/ 137085 h 366"/>
                    <a:gd name="T32" fmla="*/ 61912 w 112"/>
                    <a:gd name="T33" fmla="*/ 133168 h 366"/>
                    <a:gd name="T34" fmla="*/ 61912 w 112"/>
                    <a:gd name="T35" fmla="*/ 71620 h 366"/>
                    <a:gd name="T36" fmla="*/ 58043 w 112"/>
                    <a:gd name="T37" fmla="*/ 67703 h 366"/>
                    <a:gd name="T38" fmla="*/ 54173 w 112"/>
                    <a:gd name="T39" fmla="*/ 129251 h 366"/>
                    <a:gd name="T40" fmla="*/ 7739 w 112"/>
                    <a:gd name="T41" fmla="*/ 129251 h 366"/>
                    <a:gd name="T42" fmla="*/ 7739 w 112"/>
                    <a:gd name="T43" fmla="*/ 75537 h 366"/>
                    <a:gd name="T44" fmla="*/ 54173 w 112"/>
                    <a:gd name="T45" fmla="*/ 75537 h 366"/>
                    <a:gd name="T46" fmla="*/ 54173 w 112"/>
                    <a:gd name="T47" fmla="*/ 129251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5"/>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5"/>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grpSp>
        </p:grpSp>
        <p:grpSp>
          <p:nvGrpSpPr>
            <p:cNvPr id="9" name="Group 8"/>
            <p:cNvGrpSpPr/>
            <p:nvPr/>
          </p:nvGrpSpPr>
          <p:grpSpPr>
            <a:xfrm>
              <a:off x="1340633" y="291818"/>
              <a:ext cx="396000" cy="441022"/>
              <a:chOff x="1349828" y="188110"/>
              <a:chExt cx="396000" cy="441022"/>
            </a:xfrm>
          </p:grpSpPr>
          <p:sp>
            <p:nvSpPr>
              <p:cNvPr id="94" name="Teardrop 93">
                <a:extLst>
                  <a:ext uri="{FF2B5EF4-FFF2-40B4-BE49-F238E27FC236}">
                    <a16:creationId xmlns:a16="http://schemas.microsoft.com/office/drawing/2014/main" xmlns="" id="{714DA6B9-3503-4743-B96D-C0387E3433EB}"/>
                  </a:ext>
                </a:extLst>
              </p:cNvPr>
              <p:cNvSpPr/>
              <p:nvPr/>
            </p:nvSpPr>
            <p:spPr>
              <a:xfrm rot="7994273">
                <a:off x="1327317" y="210621"/>
                <a:ext cx="441022"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95" name="Oval 94">
                <a:extLst>
                  <a:ext uri="{FF2B5EF4-FFF2-40B4-BE49-F238E27FC236}">
                    <a16:creationId xmlns:a16="http://schemas.microsoft.com/office/drawing/2014/main" xmlns="" id="{0538BF2D-7205-429C-9920-69C767E77FD5}"/>
                  </a:ext>
                </a:extLst>
              </p:cNvPr>
              <p:cNvSpPr/>
              <p:nvPr/>
            </p:nvSpPr>
            <p:spPr>
              <a:xfrm>
                <a:off x="1400094" y="242338"/>
                <a:ext cx="301007" cy="316084"/>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sz="2000" dirty="0" smtClean="0">
                    <a:latin typeface="+mj-lt"/>
                  </a:rPr>
                  <a:t>1</a:t>
                </a:r>
                <a:endParaRPr lang="en-US" sz="3200" dirty="0">
                  <a:latin typeface="+mj-lt"/>
                </a:endParaRPr>
              </a:p>
            </p:txBody>
          </p:sp>
        </p:grpSp>
        <p:grpSp>
          <p:nvGrpSpPr>
            <p:cNvPr id="96" name="Group 95"/>
            <p:cNvGrpSpPr/>
            <p:nvPr/>
          </p:nvGrpSpPr>
          <p:grpSpPr>
            <a:xfrm>
              <a:off x="9442987" y="334723"/>
              <a:ext cx="396000" cy="441022"/>
              <a:chOff x="1349828" y="188110"/>
              <a:chExt cx="396000" cy="441022"/>
            </a:xfrm>
          </p:grpSpPr>
          <p:sp>
            <p:nvSpPr>
              <p:cNvPr id="97" name="Teardrop 96">
                <a:extLst>
                  <a:ext uri="{FF2B5EF4-FFF2-40B4-BE49-F238E27FC236}">
                    <a16:creationId xmlns:a16="http://schemas.microsoft.com/office/drawing/2014/main" xmlns="" id="{714DA6B9-3503-4743-B96D-C0387E3433EB}"/>
                  </a:ext>
                </a:extLst>
              </p:cNvPr>
              <p:cNvSpPr/>
              <p:nvPr/>
            </p:nvSpPr>
            <p:spPr>
              <a:xfrm rot="7994273">
                <a:off x="1327317" y="210621"/>
                <a:ext cx="441022"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98" name="Oval 97">
                <a:extLst>
                  <a:ext uri="{FF2B5EF4-FFF2-40B4-BE49-F238E27FC236}">
                    <a16:creationId xmlns:a16="http://schemas.microsoft.com/office/drawing/2014/main" xmlns="" id="{0538BF2D-7205-429C-9920-69C767E77FD5}"/>
                  </a:ext>
                </a:extLst>
              </p:cNvPr>
              <p:cNvSpPr/>
              <p:nvPr/>
            </p:nvSpPr>
            <p:spPr>
              <a:xfrm>
                <a:off x="1400094" y="242338"/>
                <a:ext cx="301007" cy="316084"/>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sz="2000" dirty="0" smtClean="0">
                    <a:latin typeface="+mj-lt"/>
                  </a:rPr>
                  <a:t>2</a:t>
                </a:r>
                <a:endParaRPr lang="en-US" sz="3200" dirty="0">
                  <a:latin typeface="+mj-lt"/>
                </a:endParaRPr>
              </a:p>
            </p:txBody>
          </p:sp>
        </p:grpSp>
        <p:grpSp>
          <p:nvGrpSpPr>
            <p:cNvPr id="99" name="Group 98"/>
            <p:cNvGrpSpPr/>
            <p:nvPr/>
          </p:nvGrpSpPr>
          <p:grpSpPr>
            <a:xfrm>
              <a:off x="9398260" y="3125482"/>
              <a:ext cx="396000" cy="441022"/>
              <a:chOff x="1349828" y="188110"/>
              <a:chExt cx="396000" cy="441022"/>
            </a:xfrm>
          </p:grpSpPr>
          <p:sp>
            <p:nvSpPr>
              <p:cNvPr id="100" name="Teardrop 99">
                <a:extLst>
                  <a:ext uri="{FF2B5EF4-FFF2-40B4-BE49-F238E27FC236}">
                    <a16:creationId xmlns:a16="http://schemas.microsoft.com/office/drawing/2014/main" xmlns="" id="{714DA6B9-3503-4743-B96D-C0387E3433EB}"/>
                  </a:ext>
                </a:extLst>
              </p:cNvPr>
              <p:cNvSpPr/>
              <p:nvPr/>
            </p:nvSpPr>
            <p:spPr>
              <a:xfrm rot="7994273">
                <a:off x="1327317" y="210621"/>
                <a:ext cx="441022"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101" name="Oval 100">
                <a:extLst>
                  <a:ext uri="{FF2B5EF4-FFF2-40B4-BE49-F238E27FC236}">
                    <a16:creationId xmlns:a16="http://schemas.microsoft.com/office/drawing/2014/main" xmlns="" id="{0538BF2D-7205-429C-9920-69C767E77FD5}"/>
                  </a:ext>
                </a:extLst>
              </p:cNvPr>
              <p:cNvSpPr/>
              <p:nvPr/>
            </p:nvSpPr>
            <p:spPr>
              <a:xfrm>
                <a:off x="1400094" y="242338"/>
                <a:ext cx="301007" cy="316084"/>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sz="2000" dirty="0" smtClean="0">
                    <a:latin typeface="+mj-lt"/>
                  </a:rPr>
                  <a:t>3</a:t>
                </a:r>
                <a:endParaRPr lang="en-US" sz="3200" dirty="0">
                  <a:latin typeface="+mj-lt"/>
                </a:endParaRPr>
              </a:p>
            </p:txBody>
          </p:sp>
        </p:grpSp>
        <p:grpSp>
          <p:nvGrpSpPr>
            <p:cNvPr id="102" name="Group 101"/>
            <p:cNvGrpSpPr/>
            <p:nvPr/>
          </p:nvGrpSpPr>
          <p:grpSpPr>
            <a:xfrm>
              <a:off x="1282902" y="3205028"/>
              <a:ext cx="396000" cy="441022"/>
              <a:chOff x="1349828" y="188110"/>
              <a:chExt cx="396000" cy="441022"/>
            </a:xfrm>
          </p:grpSpPr>
          <p:sp>
            <p:nvSpPr>
              <p:cNvPr id="103" name="Teardrop 102">
                <a:extLst>
                  <a:ext uri="{FF2B5EF4-FFF2-40B4-BE49-F238E27FC236}">
                    <a16:creationId xmlns:a16="http://schemas.microsoft.com/office/drawing/2014/main" xmlns="" id="{714DA6B9-3503-4743-B96D-C0387E3433EB}"/>
                  </a:ext>
                </a:extLst>
              </p:cNvPr>
              <p:cNvSpPr/>
              <p:nvPr/>
            </p:nvSpPr>
            <p:spPr>
              <a:xfrm rot="7994273">
                <a:off x="1327317" y="210621"/>
                <a:ext cx="441022"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104" name="Oval 103">
                <a:extLst>
                  <a:ext uri="{FF2B5EF4-FFF2-40B4-BE49-F238E27FC236}">
                    <a16:creationId xmlns:a16="http://schemas.microsoft.com/office/drawing/2014/main" xmlns="" id="{0538BF2D-7205-429C-9920-69C767E77FD5}"/>
                  </a:ext>
                </a:extLst>
              </p:cNvPr>
              <p:cNvSpPr/>
              <p:nvPr/>
            </p:nvSpPr>
            <p:spPr>
              <a:xfrm>
                <a:off x="1400094" y="242338"/>
                <a:ext cx="301007" cy="316084"/>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sz="2000" dirty="0" smtClean="0">
                    <a:latin typeface="+mj-lt"/>
                  </a:rPr>
                  <a:t>4</a:t>
                </a:r>
                <a:endParaRPr lang="en-US" sz="3200" dirty="0">
                  <a:latin typeface="+mj-lt"/>
                </a:endParaRPr>
              </a:p>
            </p:txBody>
          </p:sp>
        </p:grpSp>
      </p:grpSp>
    </p:spTree>
    <p:extLst>
      <p:ext uri="{BB962C8B-B14F-4D97-AF65-F5344CB8AC3E}">
        <p14:creationId xmlns:p14="http://schemas.microsoft.com/office/powerpoint/2010/main" val="177545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Proposal of Machine Learning Model </a:t>
            </a:r>
            <a:r>
              <a:rPr lang="en-IN" dirty="0"/>
              <a:t>(Cont’d…)</a:t>
            </a:r>
          </a:p>
        </p:txBody>
      </p:sp>
      <p:grpSp>
        <p:nvGrpSpPr>
          <p:cNvPr id="89" name="Group 88" descr="steps graphic">
            <a:extLst>
              <a:ext uri="{FF2B5EF4-FFF2-40B4-BE49-F238E27FC236}">
                <a16:creationId xmlns:a16="http://schemas.microsoft.com/office/drawing/2014/main" xmlns="" id="{6EB24599-0719-48BC-AB48-E49D34953116}"/>
              </a:ext>
              <a:ext uri="{C183D7F6-B498-43B3-948B-1728B52AA6E4}">
                <adec:decorative xmlns:adec="http://schemas.microsoft.com/office/drawing/2017/decorative" xmlns="" val="1"/>
              </a:ext>
            </a:extLst>
          </p:cNvPr>
          <p:cNvGrpSpPr/>
          <p:nvPr/>
        </p:nvGrpSpPr>
        <p:grpSpPr>
          <a:xfrm>
            <a:off x="6901104" y="708633"/>
            <a:ext cx="5184000" cy="3831576"/>
            <a:chOff x="6431766" y="2076324"/>
            <a:chExt cx="5184000" cy="3831576"/>
          </a:xfrm>
        </p:grpSpPr>
        <p:grpSp>
          <p:nvGrpSpPr>
            <p:cNvPr id="90" name="Group 27">
              <a:extLst>
                <a:ext uri="{FF2B5EF4-FFF2-40B4-BE49-F238E27FC236}">
                  <a16:creationId xmlns:a16="http://schemas.microsoft.com/office/drawing/2014/main" xmlns="" id="{CFE45C63-A0CD-4ED2-9253-02A15CFBEDD3}"/>
                </a:ext>
              </a:extLst>
            </p:cNvPr>
            <p:cNvGrpSpPr>
              <a:grpSpLocks/>
            </p:cNvGrpSpPr>
            <p:nvPr/>
          </p:nvGrpSpPr>
          <p:grpSpPr bwMode="auto">
            <a:xfrm>
              <a:off x="6431766" y="4609130"/>
              <a:ext cx="2336870" cy="1298770"/>
              <a:chOff x="4808051" y="1842051"/>
              <a:chExt cx="2369874" cy="1397540"/>
            </a:xfrm>
          </p:grpSpPr>
          <p:sp>
            <p:nvSpPr>
              <p:cNvPr id="120" name="Freeform 17">
                <a:extLst>
                  <a:ext uri="{FF2B5EF4-FFF2-40B4-BE49-F238E27FC236}">
                    <a16:creationId xmlns:a16="http://schemas.microsoft.com/office/drawing/2014/main" xmlns=""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21" name="Freeform 18">
                <a:extLst>
                  <a:ext uri="{FF2B5EF4-FFF2-40B4-BE49-F238E27FC236}">
                    <a16:creationId xmlns:a16="http://schemas.microsoft.com/office/drawing/2014/main" xmlns=""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22" name="Freeform 19">
                <a:extLst>
                  <a:ext uri="{FF2B5EF4-FFF2-40B4-BE49-F238E27FC236}">
                    <a16:creationId xmlns:a16="http://schemas.microsoft.com/office/drawing/2014/main" xmlns=""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91" name="Group 35">
              <a:extLst>
                <a:ext uri="{FF2B5EF4-FFF2-40B4-BE49-F238E27FC236}">
                  <a16:creationId xmlns:a16="http://schemas.microsoft.com/office/drawing/2014/main" xmlns="" id="{BBFED9B2-8B04-4E8F-B036-2BB7CCF95C04}"/>
                </a:ext>
              </a:extLst>
            </p:cNvPr>
            <p:cNvGrpSpPr>
              <a:grpSpLocks/>
            </p:cNvGrpSpPr>
            <p:nvPr/>
          </p:nvGrpSpPr>
          <p:grpSpPr bwMode="auto">
            <a:xfrm>
              <a:off x="7549331" y="3859410"/>
              <a:ext cx="2336870" cy="1307583"/>
              <a:chOff x="4808051" y="4299121"/>
              <a:chExt cx="2369874" cy="1405200"/>
            </a:xfrm>
          </p:grpSpPr>
          <p:sp>
            <p:nvSpPr>
              <p:cNvPr id="117" name="Freeform 8">
                <a:extLst>
                  <a:ext uri="{FF2B5EF4-FFF2-40B4-BE49-F238E27FC236}">
                    <a16:creationId xmlns:a16="http://schemas.microsoft.com/office/drawing/2014/main" xmlns=""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18" name="Freeform 9">
                <a:extLst>
                  <a:ext uri="{FF2B5EF4-FFF2-40B4-BE49-F238E27FC236}">
                    <a16:creationId xmlns:a16="http://schemas.microsoft.com/office/drawing/2014/main" xmlns=""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19" name="Freeform 10">
                <a:extLst>
                  <a:ext uri="{FF2B5EF4-FFF2-40B4-BE49-F238E27FC236}">
                    <a16:creationId xmlns:a16="http://schemas.microsoft.com/office/drawing/2014/main" xmlns=""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grpSp>
        <p:grpSp>
          <p:nvGrpSpPr>
            <p:cNvPr id="92" name="Group 39">
              <a:extLst>
                <a:ext uri="{FF2B5EF4-FFF2-40B4-BE49-F238E27FC236}">
                  <a16:creationId xmlns:a16="http://schemas.microsoft.com/office/drawing/2014/main" xmlns="" id="{DBAE3F99-4416-43BB-802B-06B8C3273C01}"/>
                </a:ext>
              </a:extLst>
            </p:cNvPr>
            <p:cNvGrpSpPr>
              <a:grpSpLocks/>
            </p:cNvGrpSpPr>
            <p:nvPr/>
          </p:nvGrpSpPr>
          <p:grpSpPr bwMode="auto">
            <a:xfrm>
              <a:off x="8439940" y="3145110"/>
              <a:ext cx="2335304" cy="1306106"/>
              <a:chOff x="4808051" y="5135743"/>
              <a:chExt cx="2369874" cy="1405200"/>
            </a:xfrm>
          </p:grpSpPr>
          <p:sp>
            <p:nvSpPr>
              <p:cNvPr id="114" name="Freeform 5">
                <a:extLst>
                  <a:ext uri="{FF2B5EF4-FFF2-40B4-BE49-F238E27FC236}">
                    <a16:creationId xmlns:a16="http://schemas.microsoft.com/office/drawing/2014/main" xmlns=""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5" name="Freeform 6">
                <a:extLst>
                  <a:ext uri="{FF2B5EF4-FFF2-40B4-BE49-F238E27FC236}">
                    <a16:creationId xmlns:a16="http://schemas.microsoft.com/office/drawing/2014/main" xmlns=""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6" name="Freeform 7">
                <a:extLst>
                  <a:ext uri="{FF2B5EF4-FFF2-40B4-BE49-F238E27FC236}">
                    <a16:creationId xmlns:a16="http://schemas.microsoft.com/office/drawing/2014/main" xmlns=""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93" name="Group 31">
              <a:extLst>
                <a:ext uri="{FF2B5EF4-FFF2-40B4-BE49-F238E27FC236}">
                  <a16:creationId xmlns:a16="http://schemas.microsoft.com/office/drawing/2014/main" xmlns="" id="{AAF307FC-5513-426F-BB40-B722D6DF2E3C}"/>
                </a:ext>
              </a:extLst>
            </p:cNvPr>
            <p:cNvGrpSpPr>
              <a:grpSpLocks/>
            </p:cNvGrpSpPr>
            <p:nvPr/>
          </p:nvGrpSpPr>
          <p:grpSpPr bwMode="auto">
            <a:xfrm>
              <a:off x="9278897" y="2438188"/>
              <a:ext cx="2336869" cy="1304631"/>
              <a:chOff x="4808051" y="3515295"/>
              <a:chExt cx="2369874" cy="1403847"/>
            </a:xfrm>
          </p:grpSpPr>
          <p:sp>
            <p:nvSpPr>
              <p:cNvPr id="111" name="Freeform 11">
                <a:extLst>
                  <a:ext uri="{FF2B5EF4-FFF2-40B4-BE49-F238E27FC236}">
                    <a16:creationId xmlns:a16="http://schemas.microsoft.com/office/drawing/2014/main" xmlns=""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2" name="Freeform 12">
                <a:extLst>
                  <a:ext uri="{FF2B5EF4-FFF2-40B4-BE49-F238E27FC236}">
                    <a16:creationId xmlns:a16="http://schemas.microsoft.com/office/drawing/2014/main" xmlns=""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3" name="Freeform 13">
                <a:extLst>
                  <a:ext uri="{FF2B5EF4-FFF2-40B4-BE49-F238E27FC236}">
                    <a16:creationId xmlns:a16="http://schemas.microsoft.com/office/drawing/2014/main" xmlns=""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94" name="Group 93">
              <a:extLst>
                <a:ext uri="{FF2B5EF4-FFF2-40B4-BE49-F238E27FC236}">
                  <a16:creationId xmlns:a16="http://schemas.microsoft.com/office/drawing/2014/main" xmlns="" id="{BC384F39-BE7C-4DC7-9463-38206393DEC4}"/>
                </a:ext>
              </a:extLst>
            </p:cNvPr>
            <p:cNvGrpSpPr/>
            <p:nvPr/>
          </p:nvGrpSpPr>
          <p:grpSpPr>
            <a:xfrm>
              <a:off x="7668115" y="3549446"/>
              <a:ext cx="529043" cy="396000"/>
              <a:chOff x="7687796" y="3553060"/>
              <a:chExt cx="529043" cy="396000"/>
            </a:xfrm>
          </p:grpSpPr>
          <p:sp>
            <p:nvSpPr>
              <p:cNvPr id="108" name="Teardrop 107">
                <a:extLst>
                  <a:ext uri="{FF2B5EF4-FFF2-40B4-BE49-F238E27FC236}">
                    <a16:creationId xmlns:a16="http://schemas.microsoft.com/office/drawing/2014/main" xmlns=""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109" name="Oval 108">
                <a:extLst>
                  <a:ext uri="{FF2B5EF4-FFF2-40B4-BE49-F238E27FC236}">
                    <a16:creationId xmlns:a16="http://schemas.microsoft.com/office/drawing/2014/main" xmlns=""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110" name="TextBox 109">
                <a:extLst>
                  <a:ext uri="{FF2B5EF4-FFF2-40B4-BE49-F238E27FC236}">
                    <a16:creationId xmlns:a16="http://schemas.microsoft.com/office/drawing/2014/main" xmlns=""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95" name="Group 94">
              <a:extLst>
                <a:ext uri="{FF2B5EF4-FFF2-40B4-BE49-F238E27FC236}">
                  <a16:creationId xmlns:a16="http://schemas.microsoft.com/office/drawing/2014/main" xmlns="" id="{93A0B2E9-CE29-4F7C-AFC9-679B8873B095}"/>
                </a:ext>
              </a:extLst>
            </p:cNvPr>
            <p:cNvGrpSpPr/>
            <p:nvPr/>
          </p:nvGrpSpPr>
          <p:grpSpPr>
            <a:xfrm>
              <a:off x="6694640" y="4250377"/>
              <a:ext cx="527478" cy="441022"/>
              <a:chOff x="6694640" y="4250377"/>
              <a:chExt cx="527478" cy="441022"/>
            </a:xfrm>
          </p:grpSpPr>
          <p:sp>
            <p:nvSpPr>
              <p:cNvPr id="105" name="Teardrop 104">
                <a:extLst>
                  <a:ext uri="{FF2B5EF4-FFF2-40B4-BE49-F238E27FC236}">
                    <a16:creationId xmlns:a16="http://schemas.microsoft.com/office/drawing/2014/main" xmlns="" id="{714DA6B9-3503-4743-B96D-C0387E3433EB}"/>
                  </a:ext>
                </a:extLst>
              </p:cNvPr>
              <p:cNvSpPr/>
              <p:nvPr/>
            </p:nvSpPr>
            <p:spPr>
              <a:xfrm rot="7994273">
                <a:off x="6735099" y="4272888"/>
                <a:ext cx="441022"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106" name="Oval 105">
                <a:extLst>
                  <a:ext uri="{FF2B5EF4-FFF2-40B4-BE49-F238E27FC236}">
                    <a16:creationId xmlns:a16="http://schemas.microsoft.com/office/drawing/2014/main" xmlns="" id="{0538BF2D-7205-429C-9920-69C767E77FD5}"/>
                  </a:ext>
                </a:extLst>
              </p:cNvPr>
              <p:cNvSpPr/>
              <p:nvPr/>
            </p:nvSpPr>
            <p:spPr>
              <a:xfrm>
                <a:off x="6807876" y="4304605"/>
                <a:ext cx="301007" cy="316084"/>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107" name="TextBox 106">
                <a:extLst>
                  <a:ext uri="{FF2B5EF4-FFF2-40B4-BE49-F238E27FC236}">
                    <a16:creationId xmlns:a16="http://schemas.microsoft.com/office/drawing/2014/main" xmlns="" id="{9CCC179C-E666-4CBA-8225-E9AE8F63B9C3}"/>
                  </a:ext>
                </a:extLst>
              </p:cNvPr>
              <p:cNvSpPr txBox="1">
                <a:spLocks noChangeArrowheads="1"/>
              </p:cNvSpPr>
              <p:nvPr/>
            </p:nvSpPr>
            <p:spPr bwMode="auto">
              <a:xfrm>
                <a:off x="6694640" y="4304252"/>
                <a:ext cx="527478" cy="307777"/>
              </a:xfrm>
              <a:prstGeom prst="rect">
                <a:avLst/>
              </a:prstGeom>
              <a:noFill/>
              <a:ln w="9525">
                <a:noFill/>
                <a:miter lim="800000"/>
                <a:headEnd/>
                <a:tailEnd/>
              </a:ln>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p>
            </p:txBody>
          </p:sp>
        </p:grpSp>
        <p:grpSp>
          <p:nvGrpSpPr>
            <p:cNvPr id="96" name="Group 95">
              <a:extLst>
                <a:ext uri="{FF2B5EF4-FFF2-40B4-BE49-F238E27FC236}">
                  <a16:creationId xmlns:a16="http://schemas.microsoft.com/office/drawing/2014/main" xmlns="" id="{1F76D10B-6ACE-4638-AB7A-1EF3942918AD}"/>
                </a:ext>
              </a:extLst>
            </p:cNvPr>
            <p:cNvGrpSpPr/>
            <p:nvPr/>
          </p:nvGrpSpPr>
          <p:grpSpPr>
            <a:xfrm>
              <a:off x="8607357" y="2825895"/>
              <a:ext cx="529043" cy="396000"/>
              <a:chOff x="8505184" y="2844945"/>
              <a:chExt cx="529043" cy="396000"/>
            </a:xfrm>
          </p:grpSpPr>
          <p:sp>
            <p:nvSpPr>
              <p:cNvPr id="102" name="Oval 101">
                <a:extLst>
                  <a:ext uri="{FF2B5EF4-FFF2-40B4-BE49-F238E27FC236}">
                    <a16:creationId xmlns:a16="http://schemas.microsoft.com/office/drawing/2014/main" xmlns=""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103" name="TextBox 102">
                <a:extLst>
                  <a:ext uri="{FF2B5EF4-FFF2-40B4-BE49-F238E27FC236}">
                    <a16:creationId xmlns:a16="http://schemas.microsoft.com/office/drawing/2014/main" xmlns=""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104" name="Teardrop 103">
                <a:extLst>
                  <a:ext uri="{FF2B5EF4-FFF2-40B4-BE49-F238E27FC236}">
                    <a16:creationId xmlns:a16="http://schemas.microsoft.com/office/drawing/2014/main" xmlns=""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97" name="Group 96">
              <a:extLst>
                <a:ext uri="{FF2B5EF4-FFF2-40B4-BE49-F238E27FC236}">
                  <a16:creationId xmlns:a16="http://schemas.microsoft.com/office/drawing/2014/main" xmlns="" id="{1363545A-9938-4AE2-BE9F-9DD50FC1DC56}"/>
                </a:ext>
              </a:extLst>
            </p:cNvPr>
            <p:cNvGrpSpPr/>
            <p:nvPr/>
          </p:nvGrpSpPr>
          <p:grpSpPr>
            <a:xfrm>
              <a:off x="9564497" y="2076324"/>
              <a:ext cx="529043" cy="396000"/>
              <a:chOff x="9564497" y="2089024"/>
              <a:chExt cx="529043" cy="396000"/>
            </a:xfrm>
          </p:grpSpPr>
          <p:grpSp>
            <p:nvGrpSpPr>
              <p:cNvPr id="98" name="Group 97">
                <a:extLst>
                  <a:ext uri="{FF2B5EF4-FFF2-40B4-BE49-F238E27FC236}">
                    <a16:creationId xmlns:a16="http://schemas.microsoft.com/office/drawing/2014/main" xmlns="" id="{6D2B501A-72D7-40B8-9802-DE6E8019ADB1}"/>
                  </a:ext>
                </a:extLst>
              </p:cNvPr>
              <p:cNvGrpSpPr/>
              <p:nvPr/>
            </p:nvGrpSpPr>
            <p:grpSpPr>
              <a:xfrm>
                <a:off x="9564497" y="2116951"/>
                <a:ext cx="529043" cy="309240"/>
                <a:chOff x="9564497" y="2116951"/>
                <a:chExt cx="529043" cy="309240"/>
              </a:xfrm>
            </p:grpSpPr>
            <p:sp>
              <p:nvSpPr>
                <p:cNvPr id="100" name="Oval 99">
                  <a:extLst>
                    <a:ext uri="{FF2B5EF4-FFF2-40B4-BE49-F238E27FC236}">
                      <a16:creationId xmlns:a16="http://schemas.microsoft.com/office/drawing/2014/main" xmlns=""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101" name="TextBox 100">
                  <a:extLst>
                    <a:ext uri="{FF2B5EF4-FFF2-40B4-BE49-F238E27FC236}">
                      <a16:creationId xmlns:a16="http://schemas.microsoft.com/office/drawing/2014/main" xmlns=""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99" name="Teardrop 98">
                <a:extLst>
                  <a:ext uri="{FF2B5EF4-FFF2-40B4-BE49-F238E27FC236}">
                    <a16:creationId xmlns:a16="http://schemas.microsoft.com/office/drawing/2014/main" xmlns=""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
        <p:nvSpPr>
          <p:cNvPr id="123" name="Text Placeholder 73">
            <a:extLst>
              <a:ext uri="{FF2B5EF4-FFF2-40B4-BE49-F238E27FC236}">
                <a16:creationId xmlns:a16="http://schemas.microsoft.com/office/drawing/2014/main" xmlns="" id="{6CA236DF-5114-4CA5-8620-41B9436499AA}"/>
              </a:ext>
            </a:extLst>
          </p:cNvPr>
          <p:cNvSpPr txBox="1">
            <a:spLocks/>
          </p:cNvSpPr>
          <p:nvPr/>
        </p:nvSpPr>
        <p:spPr>
          <a:xfrm>
            <a:off x="337636" y="246584"/>
            <a:ext cx="6490538" cy="424570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Customer Segmentation with Machine Learning is the process of </a:t>
            </a:r>
            <a:r>
              <a:rPr lang="en-US" dirty="0" err="1"/>
              <a:t>analysing</a:t>
            </a:r>
            <a:r>
              <a:rPr lang="en-US" dirty="0"/>
              <a:t> customer features (such as age, education, interests, and spending habits) to select those customers who are more prone to a target product or service. </a:t>
            </a:r>
            <a:endParaRPr lang="en-US" dirty="0" smtClean="0"/>
          </a:p>
          <a:p>
            <a:pPr marL="0" indent="0">
              <a:buNone/>
            </a:pPr>
            <a:r>
              <a:rPr lang="en-US" dirty="0" smtClean="0"/>
              <a:t>Machine </a:t>
            </a:r>
            <a:r>
              <a:rPr lang="en-US" dirty="0"/>
              <a:t>learning can be used to memorize patterns, visualize cluster and give prediction of result to segment customer that are present in the training data</a:t>
            </a:r>
            <a:r>
              <a:rPr lang="en-US" dirty="0" smtClean="0"/>
              <a:t>.</a:t>
            </a:r>
          </a:p>
          <a:p>
            <a:pPr marL="0" indent="0">
              <a:buNone/>
            </a:pPr>
            <a:r>
              <a:rPr lang="en-US" dirty="0" smtClean="0"/>
              <a:t>Companies </a:t>
            </a:r>
            <a:r>
              <a:rPr lang="en-US" dirty="0"/>
              <a:t>from many different industries have realized that Machine Learning can select potential clients much better than traditional methods, which allows the design of more effective marketing.</a:t>
            </a:r>
          </a:p>
        </p:txBody>
      </p:sp>
      <p:pic>
        <p:nvPicPr>
          <p:cNvPr id="127" name="Graphic 6" descr="Steps icon">
            <a:extLst>
              <a:ext uri="{FF2B5EF4-FFF2-40B4-BE49-F238E27FC236}">
                <a16:creationId xmlns:a16="http://schemas.microsoft.com/office/drawing/2014/main" xmlns="" id="{CFAFD888-408F-42CB-B314-5A856047E6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999202" y="4843632"/>
            <a:ext cx="952500" cy="952500"/>
          </a:xfrm>
          <a:prstGeom prst="rect">
            <a:avLst/>
          </a:prstGeom>
        </p:spPr>
      </p:pic>
      <p:sp>
        <p:nvSpPr>
          <p:cNvPr id="128" name="Text Placeholder 73">
            <a:extLst>
              <a:ext uri="{FF2B5EF4-FFF2-40B4-BE49-F238E27FC236}">
                <a16:creationId xmlns:a16="http://schemas.microsoft.com/office/drawing/2014/main" xmlns="" id="{6CA236DF-5114-4CA5-8620-41B9436499AA}"/>
              </a:ext>
            </a:extLst>
          </p:cNvPr>
          <p:cNvSpPr txBox="1">
            <a:spLocks/>
          </p:cNvSpPr>
          <p:nvPr/>
        </p:nvSpPr>
        <p:spPr>
          <a:xfrm rot="20387771">
            <a:off x="7363078" y="3564844"/>
            <a:ext cx="1140820" cy="38277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spcBef>
                <a:spcPts val="0"/>
              </a:spcBef>
              <a:buNone/>
              <a:defRPr/>
            </a:pPr>
            <a:r>
              <a:rPr lang="en-US" dirty="0" smtClean="0"/>
              <a:t>Descriptive Analysis</a:t>
            </a:r>
            <a:endParaRPr lang="en-US" dirty="0"/>
          </a:p>
        </p:txBody>
      </p:sp>
      <p:sp>
        <p:nvSpPr>
          <p:cNvPr id="129" name="Text Placeholder 73">
            <a:extLst>
              <a:ext uri="{FF2B5EF4-FFF2-40B4-BE49-F238E27FC236}">
                <a16:creationId xmlns:a16="http://schemas.microsoft.com/office/drawing/2014/main" xmlns="" id="{6CA236DF-5114-4CA5-8620-41B9436499AA}"/>
              </a:ext>
            </a:extLst>
          </p:cNvPr>
          <p:cNvSpPr txBox="1">
            <a:spLocks/>
          </p:cNvSpPr>
          <p:nvPr/>
        </p:nvSpPr>
        <p:spPr>
          <a:xfrm rot="20387771">
            <a:off x="8417960" y="2835300"/>
            <a:ext cx="1140820" cy="38277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None/>
              <a:defRPr/>
            </a:pPr>
            <a:r>
              <a:rPr lang="en-US" dirty="0" smtClean="0"/>
              <a:t>Diagnostic Analytics</a:t>
            </a:r>
            <a:endParaRPr lang="en-US" dirty="0"/>
          </a:p>
        </p:txBody>
      </p:sp>
      <p:sp>
        <p:nvSpPr>
          <p:cNvPr id="130" name="Text Placeholder 73">
            <a:extLst>
              <a:ext uri="{FF2B5EF4-FFF2-40B4-BE49-F238E27FC236}">
                <a16:creationId xmlns:a16="http://schemas.microsoft.com/office/drawing/2014/main" xmlns="" id="{6CA236DF-5114-4CA5-8620-41B9436499AA}"/>
              </a:ext>
            </a:extLst>
          </p:cNvPr>
          <p:cNvSpPr txBox="1">
            <a:spLocks/>
          </p:cNvSpPr>
          <p:nvPr/>
        </p:nvSpPr>
        <p:spPr>
          <a:xfrm rot="20387771">
            <a:off x="9231709" y="2098421"/>
            <a:ext cx="1140820" cy="38277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None/>
              <a:defRPr/>
            </a:pPr>
            <a:r>
              <a:rPr lang="en-US" dirty="0" smtClean="0"/>
              <a:t>Predictive Analytics</a:t>
            </a:r>
            <a:endParaRPr lang="en-US" dirty="0"/>
          </a:p>
        </p:txBody>
      </p:sp>
      <p:sp>
        <p:nvSpPr>
          <p:cNvPr id="131" name="Text Placeholder 73">
            <a:extLst>
              <a:ext uri="{FF2B5EF4-FFF2-40B4-BE49-F238E27FC236}">
                <a16:creationId xmlns:a16="http://schemas.microsoft.com/office/drawing/2014/main" xmlns="" id="{6CA236DF-5114-4CA5-8620-41B9436499AA}"/>
              </a:ext>
            </a:extLst>
          </p:cNvPr>
          <p:cNvSpPr txBox="1">
            <a:spLocks/>
          </p:cNvSpPr>
          <p:nvPr/>
        </p:nvSpPr>
        <p:spPr>
          <a:xfrm rot="20387771">
            <a:off x="10346259" y="1329232"/>
            <a:ext cx="1140820" cy="38277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spcBef>
                <a:spcPts val="0"/>
              </a:spcBef>
              <a:buNone/>
              <a:defRPr/>
            </a:pPr>
            <a:r>
              <a:rPr lang="en-US" dirty="0" smtClean="0"/>
              <a:t>Prescriptive Analytics</a:t>
            </a:r>
            <a:endParaRPr lang="en-US" dirty="0"/>
          </a:p>
        </p:txBody>
      </p:sp>
      <p:grpSp>
        <p:nvGrpSpPr>
          <p:cNvPr id="76" name="Group 75" descr="search icon">
            <a:extLst>
              <a:ext uri="{FF2B5EF4-FFF2-40B4-BE49-F238E27FC236}">
                <a16:creationId xmlns:a16="http://schemas.microsoft.com/office/drawing/2014/main" xmlns="" id="{C5F28D29-D0F3-4DAC-898B-07FE8DA57557}"/>
              </a:ext>
            </a:extLst>
          </p:cNvPr>
          <p:cNvGrpSpPr/>
          <p:nvPr/>
        </p:nvGrpSpPr>
        <p:grpSpPr>
          <a:xfrm>
            <a:off x="8198918" y="3668374"/>
            <a:ext cx="823913" cy="823912"/>
            <a:chOff x="744537" y="3975887"/>
            <a:chExt cx="823913" cy="823912"/>
          </a:xfrm>
        </p:grpSpPr>
        <p:sp>
          <p:nvSpPr>
            <p:cNvPr id="77" name="Oval 68">
              <a:extLst>
                <a:ext uri="{FF2B5EF4-FFF2-40B4-BE49-F238E27FC236}">
                  <a16:creationId xmlns:a16="http://schemas.microsoft.com/office/drawing/2014/main" xmlns="" id="{33B80E49-94B9-44A5-A4BD-A0094115A8DB}"/>
                </a:ext>
                <a:ext uri="{C183D7F6-B498-43B3-948B-1728B52AA6E4}">
                  <adec:decorative xmlns:adec="http://schemas.microsoft.com/office/drawing/2017/decorative" xmlns="" val="1"/>
                </a:ext>
              </a:extLst>
            </p:cNvPr>
            <p:cNvSpPr>
              <a:spLocks noChangeArrowheads="1"/>
            </p:cNvSpPr>
            <p:nvPr/>
          </p:nvSpPr>
          <p:spPr bwMode="auto">
            <a:xfrm>
              <a:off x="744537" y="3975887"/>
              <a:ext cx="823913" cy="823912"/>
            </a:xfrm>
            <a:prstGeom prst="ellipse">
              <a:avLst/>
            </a:prstGeom>
            <a:solidFill>
              <a:srgbClr val="FFFFFF">
                <a:alpha val="20000"/>
              </a:srgbClr>
            </a:solidFill>
            <a:ln w="57150">
              <a:noFill/>
              <a:round/>
              <a:headEnd/>
              <a:tailEnd/>
            </a:ln>
            <a:extLst/>
          </p:spPr>
          <p:txBody>
            <a:bodyPr/>
            <a:lstStyle/>
            <a:p>
              <a:pPr eaLnBrk="1" fontAlgn="auto" hangingPunct="1">
                <a:spcBef>
                  <a:spcPts val="0"/>
                </a:spcBef>
                <a:spcAft>
                  <a:spcPts val="0"/>
                </a:spcAft>
                <a:defRPr/>
              </a:pPr>
              <a:endParaRPr lang="en-US" dirty="0">
                <a:latin typeface="+mn-lt"/>
              </a:endParaRPr>
            </a:p>
          </p:txBody>
        </p:sp>
        <p:grpSp>
          <p:nvGrpSpPr>
            <p:cNvPr id="78" name="Group 77" descr="Unlock">
              <a:extLst>
                <a:ext uri="{FF2B5EF4-FFF2-40B4-BE49-F238E27FC236}">
                  <a16:creationId xmlns:a16="http://schemas.microsoft.com/office/drawing/2014/main" xmlns="" id="{B8F32770-F420-458B-B3DB-2F0E99DD574F}"/>
                </a:ext>
              </a:extLst>
            </p:cNvPr>
            <p:cNvGrpSpPr/>
            <p:nvPr/>
          </p:nvGrpSpPr>
          <p:grpSpPr bwMode="auto">
            <a:xfrm>
              <a:off x="993177" y="4210484"/>
              <a:ext cx="360941" cy="337455"/>
              <a:chOff x="6955211" y="4365185"/>
              <a:chExt cx="360941" cy="337455"/>
            </a:xfrm>
            <a:solidFill>
              <a:schemeClr val="tx1"/>
            </a:solidFill>
          </p:grpSpPr>
          <p:sp>
            <p:nvSpPr>
              <p:cNvPr id="79" name="Freeform 188">
                <a:extLst>
                  <a:ext uri="{FF2B5EF4-FFF2-40B4-BE49-F238E27FC236}">
                    <a16:creationId xmlns:a16="http://schemas.microsoft.com/office/drawing/2014/main" xmlns="" id="{8076EF42-2725-44C4-9A27-D75D71B8FE46}"/>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80" name="Freeform 189">
                <a:extLst>
                  <a:ext uri="{FF2B5EF4-FFF2-40B4-BE49-F238E27FC236}">
                    <a16:creationId xmlns:a16="http://schemas.microsoft.com/office/drawing/2014/main" xmlns="" id="{863AA144-B903-4860-8562-D39B36E850A4}"/>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81" name="Freeform 190">
                <a:extLst>
                  <a:ext uri="{FF2B5EF4-FFF2-40B4-BE49-F238E27FC236}">
                    <a16:creationId xmlns:a16="http://schemas.microsoft.com/office/drawing/2014/main" xmlns="" id="{AAEE0046-41AB-419B-B2B6-6DF3CEF0E606}"/>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82" name="Freeform 191">
                <a:extLst>
                  <a:ext uri="{FF2B5EF4-FFF2-40B4-BE49-F238E27FC236}">
                    <a16:creationId xmlns:a16="http://schemas.microsoft.com/office/drawing/2014/main" xmlns="" id="{A2CBED4E-8F3F-4F26-A152-681AEC9D0F8F}"/>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grpSp>
      </p:grpSp>
      <p:grpSp>
        <p:nvGrpSpPr>
          <p:cNvPr id="83" name="Group 82" descr="tools icon">
            <a:extLst>
              <a:ext uri="{FF2B5EF4-FFF2-40B4-BE49-F238E27FC236}">
                <a16:creationId xmlns:a16="http://schemas.microsoft.com/office/drawing/2014/main" xmlns="" id="{414B2C39-D63F-4B23-93E4-C6CB8A1A931B}"/>
              </a:ext>
            </a:extLst>
          </p:cNvPr>
          <p:cNvGrpSpPr/>
          <p:nvPr/>
        </p:nvGrpSpPr>
        <p:grpSpPr>
          <a:xfrm>
            <a:off x="9177824" y="2962258"/>
            <a:ext cx="823913" cy="823912"/>
            <a:chOff x="712787" y="4945848"/>
            <a:chExt cx="823913" cy="823912"/>
          </a:xfrm>
        </p:grpSpPr>
        <p:sp>
          <p:nvSpPr>
            <p:cNvPr id="84" name="Oval 68">
              <a:extLst>
                <a:ext uri="{FF2B5EF4-FFF2-40B4-BE49-F238E27FC236}">
                  <a16:creationId xmlns:a16="http://schemas.microsoft.com/office/drawing/2014/main" xmlns="" id="{5A6D6A35-6EA5-47A3-BA38-66294A59DC40}"/>
                </a:ext>
                <a:ext uri="{C183D7F6-B498-43B3-948B-1728B52AA6E4}">
                  <adec:decorative xmlns:adec="http://schemas.microsoft.com/office/drawing/2017/decorative" xmlns="" val="1"/>
                </a:ext>
              </a:extLst>
            </p:cNvPr>
            <p:cNvSpPr>
              <a:spLocks noChangeArrowheads="1"/>
            </p:cNvSpPr>
            <p:nvPr/>
          </p:nvSpPr>
          <p:spPr bwMode="auto">
            <a:xfrm>
              <a:off x="712787" y="4945848"/>
              <a:ext cx="823913" cy="823912"/>
            </a:xfrm>
            <a:prstGeom prst="ellipse">
              <a:avLst/>
            </a:prstGeom>
            <a:solidFill>
              <a:srgbClr val="FFFFFF">
                <a:alpha val="20000"/>
              </a:srgbClr>
            </a:solidFill>
            <a:ln w="57150">
              <a:noFill/>
              <a:round/>
              <a:headEnd/>
              <a:tailEnd/>
            </a:ln>
            <a:extLst/>
          </p:spPr>
          <p:txBody>
            <a:bodyPr/>
            <a:lstStyle/>
            <a:p>
              <a:pPr eaLnBrk="1" fontAlgn="auto" hangingPunct="1">
                <a:spcBef>
                  <a:spcPts val="0"/>
                </a:spcBef>
                <a:spcAft>
                  <a:spcPts val="0"/>
                </a:spcAft>
                <a:defRPr/>
              </a:pPr>
              <a:endParaRPr lang="en-US" dirty="0">
                <a:latin typeface="+mn-lt"/>
              </a:endParaRPr>
            </a:p>
          </p:txBody>
        </p:sp>
        <p:grpSp>
          <p:nvGrpSpPr>
            <p:cNvPr id="85" name="Group 84" descr="Mechanics">
              <a:extLst>
                <a:ext uri="{FF2B5EF4-FFF2-40B4-BE49-F238E27FC236}">
                  <a16:creationId xmlns:a16="http://schemas.microsoft.com/office/drawing/2014/main" xmlns="" id="{12D9414F-F708-4FC6-9001-3B87C1156DFE}"/>
                </a:ext>
              </a:extLst>
            </p:cNvPr>
            <p:cNvGrpSpPr/>
            <p:nvPr/>
          </p:nvGrpSpPr>
          <p:grpSpPr bwMode="auto">
            <a:xfrm>
              <a:off x="925095" y="5165730"/>
              <a:ext cx="396000" cy="396000"/>
              <a:chOff x="5508977" y="3649484"/>
              <a:chExt cx="331274" cy="323857"/>
            </a:xfrm>
            <a:solidFill>
              <a:schemeClr val="tx1"/>
            </a:solidFill>
          </p:grpSpPr>
          <p:sp>
            <p:nvSpPr>
              <p:cNvPr id="86" name="Freeform 129">
                <a:extLst>
                  <a:ext uri="{FF2B5EF4-FFF2-40B4-BE49-F238E27FC236}">
                    <a16:creationId xmlns:a16="http://schemas.microsoft.com/office/drawing/2014/main" xmlns="" id="{0DBAC07A-2E12-4423-A7AC-B5AAE8B2C03D}"/>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87" name="Freeform 130">
                <a:extLst>
                  <a:ext uri="{FF2B5EF4-FFF2-40B4-BE49-F238E27FC236}">
                    <a16:creationId xmlns:a16="http://schemas.microsoft.com/office/drawing/2014/main" xmlns="" id="{99532D95-86F9-4992-A22A-F8F67CF908E0}"/>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88" name="Freeform 131">
                <a:extLst>
                  <a:ext uri="{FF2B5EF4-FFF2-40B4-BE49-F238E27FC236}">
                    <a16:creationId xmlns:a16="http://schemas.microsoft.com/office/drawing/2014/main" xmlns="" id="{A4304E6A-0009-4C19-BB19-7A189DFFD02D}"/>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grpSp>
      </p:grpSp>
      <p:grpSp>
        <p:nvGrpSpPr>
          <p:cNvPr id="67" name="Group 66" descr="clock icon">
            <a:extLst>
              <a:ext uri="{FF2B5EF4-FFF2-40B4-BE49-F238E27FC236}">
                <a16:creationId xmlns:a16="http://schemas.microsoft.com/office/drawing/2014/main" xmlns="" id="{0C571394-90B9-4305-A010-F2F17F3BA7D1}"/>
              </a:ext>
            </a:extLst>
          </p:cNvPr>
          <p:cNvGrpSpPr/>
          <p:nvPr/>
        </p:nvGrpSpPr>
        <p:grpSpPr>
          <a:xfrm>
            <a:off x="10059027" y="2267355"/>
            <a:ext cx="823913" cy="823912"/>
            <a:chOff x="744537" y="3036069"/>
            <a:chExt cx="823913" cy="823912"/>
          </a:xfrm>
        </p:grpSpPr>
        <p:sp>
          <p:nvSpPr>
            <p:cNvPr id="68" name="Oval 68">
              <a:extLst>
                <a:ext uri="{FF2B5EF4-FFF2-40B4-BE49-F238E27FC236}">
                  <a16:creationId xmlns:a16="http://schemas.microsoft.com/office/drawing/2014/main" xmlns="" id="{2C8CF75B-4297-4F4C-BB5C-0BE87F16888D}"/>
                </a:ext>
                <a:ext uri="{C183D7F6-B498-43B3-948B-1728B52AA6E4}">
                  <adec:decorative xmlns:adec="http://schemas.microsoft.com/office/drawing/2017/decorative" xmlns="" val="1"/>
                </a:ext>
              </a:extLst>
            </p:cNvPr>
            <p:cNvSpPr>
              <a:spLocks noChangeArrowheads="1"/>
            </p:cNvSpPr>
            <p:nvPr/>
          </p:nvSpPr>
          <p:spPr bwMode="auto">
            <a:xfrm>
              <a:off x="744537" y="3036069"/>
              <a:ext cx="823913" cy="823912"/>
            </a:xfrm>
            <a:prstGeom prst="ellipse">
              <a:avLst/>
            </a:prstGeom>
            <a:solidFill>
              <a:srgbClr val="FFFFFF">
                <a:alpha val="20000"/>
              </a:srgbClr>
            </a:solidFill>
            <a:ln>
              <a:noFill/>
            </a:ln>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69" name="Group 68" descr="Clock">
              <a:extLst>
                <a:ext uri="{FF2B5EF4-FFF2-40B4-BE49-F238E27FC236}">
                  <a16:creationId xmlns:a16="http://schemas.microsoft.com/office/drawing/2014/main" xmlns="" id="{1C027AC2-76F8-4218-8C73-C8413E8B412B}"/>
                </a:ext>
              </a:extLst>
            </p:cNvPr>
            <p:cNvGrpSpPr/>
            <p:nvPr/>
          </p:nvGrpSpPr>
          <p:grpSpPr bwMode="auto">
            <a:xfrm>
              <a:off x="982527" y="3270522"/>
              <a:ext cx="343634" cy="344872"/>
              <a:chOff x="9155465" y="4372601"/>
              <a:chExt cx="343634" cy="344872"/>
            </a:xfrm>
            <a:solidFill>
              <a:schemeClr val="tx1"/>
            </a:solidFill>
          </p:grpSpPr>
          <p:sp>
            <p:nvSpPr>
              <p:cNvPr id="70" name="Freeform 158">
                <a:extLst>
                  <a:ext uri="{FF2B5EF4-FFF2-40B4-BE49-F238E27FC236}">
                    <a16:creationId xmlns:a16="http://schemas.microsoft.com/office/drawing/2014/main" xmlns="" id="{C75923E9-28C4-400A-99FC-AAC15C61ED8A}"/>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71" name="Freeform 159">
                <a:extLst>
                  <a:ext uri="{FF2B5EF4-FFF2-40B4-BE49-F238E27FC236}">
                    <a16:creationId xmlns:a16="http://schemas.microsoft.com/office/drawing/2014/main" xmlns="" id="{FEFFD0C9-5B02-425B-A466-52E458FDDD1A}"/>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72" name="Freeform 160">
                <a:extLst>
                  <a:ext uri="{FF2B5EF4-FFF2-40B4-BE49-F238E27FC236}">
                    <a16:creationId xmlns:a16="http://schemas.microsoft.com/office/drawing/2014/main" xmlns="" id="{6473D043-28E1-435C-A0EB-1B87812C54AA}"/>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73" name="Freeform 161">
                <a:extLst>
                  <a:ext uri="{FF2B5EF4-FFF2-40B4-BE49-F238E27FC236}">
                    <a16:creationId xmlns:a16="http://schemas.microsoft.com/office/drawing/2014/main" xmlns="" id="{75DE641E-F64A-4A42-8BDF-F61276A87FA7}"/>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74" name="Freeform 162">
                <a:extLst>
                  <a:ext uri="{FF2B5EF4-FFF2-40B4-BE49-F238E27FC236}">
                    <a16:creationId xmlns:a16="http://schemas.microsoft.com/office/drawing/2014/main" xmlns="" id="{893761D4-3EB3-4B41-9D51-60FFF3ABA1F5}"/>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75" name="Freeform 163">
                <a:extLst>
                  <a:ext uri="{FF2B5EF4-FFF2-40B4-BE49-F238E27FC236}">
                    <a16:creationId xmlns:a16="http://schemas.microsoft.com/office/drawing/2014/main" xmlns="" id="{6D7BA2D0-32F1-40AE-BCF7-0031E808F40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grpSp>
      </p:grpSp>
      <p:grpSp>
        <p:nvGrpSpPr>
          <p:cNvPr id="64" name="Group 63" descr="thumbs up icon">
            <a:extLst>
              <a:ext uri="{FF2B5EF4-FFF2-40B4-BE49-F238E27FC236}">
                <a16:creationId xmlns:a16="http://schemas.microsoft.com/office/drawing/2014/main" xmlns="" id="{2907416F-402F-41F1-9D31-BA7E1376D182}"/>
              </a:ext>
            </a:extLst>
          </p:cNvPr>
          <p:cNvGrpSpPr/>
          <p:nvPr/>
        </p:nvGrpSpPr>
        <p:grpSpPr>
          <a:xfrm>
            <a:off x="11157303" y="1438296"/>
            <a:ext cx="823913" cy="823913"/>
            <a:chOff x="744537" y="2086166"/>
            <a:chExt cx="823913" cy="823913"/>
          </a:xfrm>
        </p:grpSpPr>
        <p:sp>
          <p:nvSpPr>
            <p:cNvPr id="65" name="Oval 68">
              <a:extLst>
                <a:ext uri="{FF2B5EF4-FFF2-40B4-BE49-F238E27FC236}">
                  <a16:creationId xmlns:a16="http://schemas.microsoft.com/office/drawing/2014/main" xmlns="" id="{AC52CD19-1014-49F6-9EFC-0B3E037B4379}"/>
                </a:ext>
              </a:extLst>
            </p:cNvPr>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66" name="Freeform 65">
              <a:extLst>
                <a:ext uri="{FF2B5EF4-FFF2-40B4-BE49-F238E27FC236}">
                  <a16:creationId xmlns:a16="http://schemas.microsoft.com/office/drawing/2014/main" xmlns="" id="{DC748C5B-A010-42FE-94A3-C361519813BC}"/>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headEnd/>
              <a:tailEnd/>
            </a:ln>
          </p:spPr>
          <p:txBody>
            <a:bodyPr/>
            <a:lstStyle/>
            <a:p>
              <a:endParaRPr lang="en-US" dirty="0"/>
            </a:p>
          </p:txBody>
        </p:sp>
      </p:grpSp>
    </p:spTree>
    <p:extLst>
      <p:ext uri="{BB962C8B-B14F-4D97-AF65-F5344CB8AC3E}">
        <p14:creationId xmlns:p14="http://schemas.microsoft.com/office/powerpoint/2010/main" val="2139694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Proposal of Machine Learning Model </a:t>
            </a:r>
            <a:r>
              <a:rPr lang="en-IN" dirty="0"/>
              <a:t>(Cont’d…)</a:t>
            </a:r>
          </a:p>
        </p:txBody>
      </p:sp>
      <p:pic>
        <p:nvPicPr>
          <p:cNvPr id="127" name="Graphic 6" descr="Steps icon">
            <a:extLst>
              <a:ext uri="{FF2B5EF4-FFF2-40B4-BE49-F238E27FC236}">
                <a16:creationId xmlns:a16="http://schemas.microsoft.com/office/drawing/2014/main" xmlns="" id="{CFAFD888-408F-42CB-B314-5A856047E6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999202" y="4843632"/>
            <a:ext cx="952500" cy="952500"/>
          </a:xfrm>
          <a:prstGeom prst="rect">
            <a:avLst/>
          </a:prstGeom>
        </p:spPr>
      </p:pic>
      <p:pic>
        <p:nvPicPr>
          <p:cNvPr id="124" name="Picture 123"/>
          <p:cNvPicPr/>
          <p:nvPr/>
        </p:nvPicPr>
        <p:blipFill>
          <a:blip r:embed="rId5" cstate="print">
            <a:extLst>
              <a:ext uri="{28A0092B-C50C-407E-A947-70E740481C1C}">
                <a14:useLocalDpi xmlns:a14="http://schemas.microsoft.com/office/drawing/2010/main" val="0"/>
              </a:ext>
            </a:extLst>
          </a:blip>
          <a:stretch>
            <a:fillRect/>
          </a:stretch>
        </p:blipFill>
        <p:spPr>
          <a:xfrm>
            <a:off x="3921310" y="471517"/>
            <a:ext cx="4259738" cy="2643915"/>
          </a:xfrm>
          <a:prstGeom prst="rect">
            <a:avLst/>
          </a:prstGeom>
          <a:ln>
            <a:solidFill>
              <a:schemeClr val="tx1"/>
            </a:solidFill>
          </a:ln>
          <a:effectLst>
            <a:outerShdw blurRad="50800" dist="38100" dir="18900000" algn="bl" rotWithShape="0">
              <a:prstClr val="black">
                <a:alpha val="40000"/>
              </a:prstClr>
            </a:outerShdw>
          </a:effectLst>
        </p:spPr>
      </p:pic>
      <p:pic>
        <p:nvPicPr>
          <p:cNvPr id="125" name="Picture 124"/>
          <p:cNvPicPr/>
          <p:nvPr/>
        </p:nvPicPr>
        <p:blipFill>
          <a:blip r:embed="rId6" cstate="print">
            <a:extLst>
              <a:ext uri="{28A0092B-C50C-407E-A947-70E740481C1C}">
                <a14:useLocalDpi xmlns:a14="http://schemas.microsoft.com/office/drawing/2010/main" val="0"/>
              </a:ext>
            </a:extLst>
          </a:blip>
          <a:stretch>
            <a:fillRect/>
          </a:stretch>
        </p:blipFill>
        <p:spPr>
          <a:xfrm>
            <a:off x="577192" y="471518"/>
            <a:ext cx="3282709" cy="2643915"/>
          </a:xfrm>
          <a:prstGeom prst="rect">
            <a:avLst/>
          </a:prstGeom>
          <a:ln>
            <a:solidFill>
              <a:schemeClr val="tx1"/>
            </a:solidFill>
          </a:ln>
          <a:effectLst>
            <a:outerShdw blurRad="50800" dist="38100" dir="18900000" algn="bl" rotWithShape="0">
              <a:prstClr val="black">
                <a:alpha val="40000"/>
              </a:prstClr>
            </a:outerShdw>
          </a:effectLst>
        </p:spPr>
      </p:pic>
      <p:sp>
        <p:nvSpPr>
          <p:cNvPr id="126" name="TextBox 125">
            <a:extLst>
              <a:ext uri="{FF2B5EF4-FFF2-40B4-BE49-F238E27FC236}">
                <a16:creationId xmlns:a16="http://schemas.microsoft.com/office/drawing/2014/main" xmlns="" id="{14728FD8-DB26-4B9A-A0E8-101DC63B04FE}"/>
              </a:ext>
            </a:extLst>
          </p:cNvPr>
          <p:cNvSpPr txBox="1"/>
          <p:nvPr/>
        </p:nvSpPr>
        <p:spPr>
          <a:xfrm>
            <a:off x="411676" y="3700983"/>
            <a:ext cx="7688451" cy="553998"/>
          </a:xfrm>
          <a:prstGeom prst="rect">
            <a:avLst/>
          </a:prstGeom>
          <a:noFill/>
        </p:spPr>
        <p:txBody>
          <a:bodyPr wrap="square">
            <a:spAutoFit/>
          </a:bodyPr>
          <a:lstStyle/>
          <a:p>
            <a:pPr algn="ctr">
              <a:defRPr/>
            </a:pPr>
            <a:r>
              <a:rPr lang="en-US" sz="3000" dirty="0" smtClean="0">
                <a:latin typeface="+mj-lt"/>
              </a:rPr>
              <a:t>Descriptive Analysis &amp; </a:t>
            </a:r>
            <a:r>
              <a:rPr lang="en-US" sz="3000" dirty="0" smtClean="0"/>
              <a:t>Diagnostic Analytics</a:t>
            </a:r>
            <a:endParaRPr lang="en-US" sz="3000" dirty="0"/>
          </a:p>
        </p:txBody>
      </p:sp>
      <p:sp>
        <p:nvSpPr>
          <p:cNvPr id="132" name="TextBox 131">
            <a:extLst>
              <a:ext uri="{FF2B5EF4-FFF2-40B4-BE49-F238E27FC236}">
                <a16:creationId xmlns:a16="http://schemas.microsoft.com/office/drawing/2014/main" xmlns="" id="{14728FD8-DB26-4B9A-A0E8-101DC63B04FE}"/>
              </a:ext>
            </a:extLst>
          </p:cNvPr>
          <p:cNvSpPr txBox="1"/>
          <p:nvPr/>
        </p:nvSpPr>
        <p:spPr>
          <a:xfrm>
            <a:off x="8242457" y="366320"/>
            <a:ext cx="3855136" cy="4247317"/>
          </a:xfrm>
          <a:prstGeom prst="rect">
            <a:avLst/>
          </a:prstGeom>
          <a:noFill/>
        </p:spPr>
        <p:txBody>
          <a:bodyPr wrap="square">
            <a:spAutoFit/>
          </a:bodyPr>
          <a:lstStyle/>
          <a:p>
            <a:pPr>
              <a:defRPr/>
            </a:pPr>
            <a:r>
              <a:rPr lang="en-US" sz="3000" dirty="0"/>
              <a:t>Machine learning helps in many ways to do research on data. </a:t>
            </a:r>
            <a:endParaRPr lang="en-US" sz="3000" dirty="0" smtClean="0"/>
          </a:p>
          <a:p>
            <a:pPr>
              <a:defRPr/>
            </a:pPr>
            <a:r>
              <a:rPr lang="en-US" sz="3000" dirty="0" smtClean="0"/>
              <a:t>Here we can easily see the segregation of the customers based on their ages and spending scores.</a:t>
            </a:r>
            <a:endParaRPr lang="en-US" sz="3000" dirty="0"/>
          </a:p>
        </p:txBody>
      </p:sp>
    </p:spTree>
    <p:extLst>
      <p:ext uri="{BB962C8B-B14F-4D97-AF65-F5344CB8AC3E}">
        <p14:creationId xmlns:p14="http://schemas.microsoft.com/office/powerpoint/2010/main" val="421659159"/>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Customer Segmentation</MediaServiceKeyPoint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F1D2AC-2735-457E-B639-07E13F9A629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2AB9FA-5EE8-4111-B873-E09ACA2BC395}">
  <ds:schemaRefs>
    <ds:schemaRef ds:uri="http://schemas.microsoft.com/sharepoint/v3/contenttype/forms"/>
  </ds:schemaRefs>
</ds:datastoreItem>
</file>

<file path=customXml/itemProps3.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0</TotalTime>
  <Words>1542</Words>
  <Application>Microsoft Office PowerPoint</Application>
  <PresentationFormat>Widescreen</PresentationFormat>
  <Paragraphs>132</Paragraphs>
  <Slides>14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Lato Black</vt:lpstr>
      <vt:lpstr>Open Sans Light</vt:lpstr>
      <vt:lpstr>Segoe UI</vt:lpstr>
      <vt:lpstr>Times New Roman</vt:lpstr>
      <vt:lpstr>Trebuchet MS</vt:lpstr>
      <vt:lpstr>Wingdings</vt:lpstr>
      <vt:lpstr>Berlin</vt:lpstr>
      <vt:lpstr>Customer Segmentation</vt:lpstr>
      <vt:lpstr>INTRODUCTION &amp; MOTIVATION OF THE PROJECT</vt:lpstr>
      <vt:lpstr>Introduction &amp; Motivation of the Project (Cont’d…)</vt:lpstr>
      <vt:lpstr>Introduction &amp; Motivation of the Project (Cont’d…)</vt:lpstr>
      <vt:lpstr>PROBLEM STATEMENT</vt:lpstr>
      <vt:lpstr>Problem Statement (Cont’d…)</vt:lpstr>
      <vt:lpstr>PROPOSAL OF MACHINE LEARNING MODEL</vt:lpstr>
      <vt:lpstr>Proposal of Machine Learning Model (Cont’d…)</vt:lpstr>
      <vt:lpstr>Proposal of Machine Learning Model (Cont’d…)</vt:lpstr>
      <vt:lpstr>Proposal of Machine Learning Model (Cont’d…)</vt:lpstr>
      <vt:lpstr>Proposal of Machine Learning Model (Cont’d…)</vt:lpstr>
      <vt:lpstr>Result</vt:lpstr>
      <vt:lpstr>CONCLUSION</vt:lpstr>
      <vt:lpstr>END OF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
  <cp:keywords>Customer Segmentation</cp:keywords>
  <dc:description>Amity Final Project</dc:description>
  <cp:lastModifiedBy/>
  <cp:revision>1</cp:revision>
  <dcterms:created xsi:type="dcterms:W3CDTF">2020-09-29T15:28:54Z</dcterms:created>
  <dcterms:modified xsi:type="dcterms:W3CDTF">2020-09-30T15:49:11Z</dcterms:modified>
  <cp:category>Customer Segmentation</cp:category>
  <cp:contentStatus>Inprogress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fs.IsStoryboard">
    <vt:bool>true</vt:bool>
  </property>
</Properties>
</file>