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1pPr>
    <a:lvl2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2pPr>
    <a:lvl3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3pPr>
    <a:lvl4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4pPr>
    <a:lvl5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5pPr>
    <a:lvl6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6pPr>
    <a:lvl7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7pPr>
    <a:lvl8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8pPr>
    <a:lvl9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 styleId="{C7B018BB-80A7-4F77-B60F-C8B233D01FF8}" styleName="">
    <a:tblBg/>
    <a:wholeTbl>
      <a:tcTxStyle b="off" i="off">
        <a:font>
          <a:latin typeface="Gill Sans"/>
          <a:ea typeface="Gill Sans"/>
          <a:cs typeface="Gill San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Gill Sans"/>
          <a:ea typeface="Gill Sans"/>
          <a:cs typeface="Gill San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Gill Sans"/>
          <a:ea typeface="Gill Sans"/>
          <a:cs typeface="Gill San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Gill Sans"/>
          <a:ea typeface="Gill Sans"/>
          <a:cs typeface="Gill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a:ea typeface="Gill Sans"/>
          <a:cs typeface="Gill San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a:ea typeface="Gill Sans"/>
          <a:cs typeface="Gill Sans"/>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Gill Sans"/>
          <a:ea typeface="Gill Sans"/>
          <a:cs typeface="Gill Sans"/>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a:ea typeface="Gill Sans"/>
          <a:cs typeface="Gill San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230" y="0"/>
      </p:cViewPr>
      <p:guideLst>
        <p:guide orient="horz" pos="24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2"/>
  <c:chart>
    <c:autoTitleDeleted val="1"/>
    <c:plotArea>
      <c:layout>
        <c:manualLayout>
          <c:layoutTarget val="inner"/>
          <c:xMode val="edge"/>
          <c:yMode val="edge"/>
          <c:x val="0.101627"/>
          <c:y val="6.1571000000000001E-2"/>
          <c:w val="0.87956699999999999"/>
          <c:h val="0.730271"/>
        </c:manualLayout>
      </c:layout>
      <c:lineChart>
        <c:grouping val="standard"/>
        <c:varyColors val="0"/>
        <c:ser>
          <c:idx val="0"/>
          <c:order val="0"/>
          <c:tx>
            <c:strRef>
              <c:f>Sheet1!$A$2</c:f>
              <c:strCache>
                <c:ptCount val="1"/>
                <c:pt idx="0">
                  <c:v>Region 1</c:v>
                </c:pt>
              </c:strCache>
            </c:strRef>
          </c:tx>
          <c:spPr>
            <a:ln w="76200" cap="flat">
              <a:solidFill>
                <a:srgbClr val="446179"/>
              </a:solidFill>
              <a:prstDash val="solid"/>
              <a:miter lim="400000"/>
            </a:ln>
            <a:effectLst/>
          </c:spPr>
          <c:marker>
            <c:symbol val="circle"/>
            <c:size val="8"/>
            <c:spPr>
              <a:solidFill>
                <a:srgbClr val="FFFFFF"/>
              </a:solidFill>
              <a:ln w="76200" cap="flat">
                <a:solidFill>
                  <a:srgbClr val="446179"/>
                </a:solidFill>
                <a:prstDash val="solid"/>
                <a:miter lim="400000"/>
              </a:ln>
              <a:effectLst/>
            </c:spPr>
          </c:marker>
          <c:cat>
            <c:strRef>
              <c:f>Sheet1!$B$1:$U$1</c:f>
              <c:strCache>
                <c:ptCount val="20"/>
                <c:pt idx="0">
                  <c:v>4/29/02</c:v>
                </c:pt>
                <c:pt idx="5">
                  <c:v>5/6/02</c:v>
                </c:pt>
                <c:pt idx="10">
                  <c:v>5/13/02</c:v>
                </c:pt>
                <c:pt idx="15">
                  <c:v>5/20/02</c:v>
                </c:pt>
                <c:pt idx="19">
                  <c:v>5/24/02</c:v>
                </c:pt>
              </c:strCache>
            </c:strRef>
          </c:cat>
          <c:val>
            <c:numRef>
              <c:f>Sheet1!$B$2:$U$2</c:f>
              <c:numCache>
                <c:formatCode>General</c:formatCode>
                <c:ptCount val="20"/>
                <c:pt idx="0">
                  <c:v>760</c:v>
                </c:pt>
                <c:pt idx="1">
                  <c:v>780</c:v>
                </c:pt>
                <c:pt idx="2">
                  <c:v>840</c:v>
                </c:pt>
                <c:pt idx="3">
                  <c:v>800</c:v>
                </c:pt>
                <c:pt idx="4">
                  <c:v>790</c:v>
                </c:pt>
                <c:pt idx="5">
                  <c:v>750</c:v>
                </c:pt>
                <c:pt idx="6">
                  <c:v>705</c:v>
                </c:pt>
                <c:pt idx="7">
                  <c:v>725</c:v>
                </c:pt>
                <c:pt idx="8">
                  <c:v>700</c:v>
                </c:pt>
                <c:pt idx="9">
                  <c:v>660</c:v>
                </c:pt>
                <c:pt idx="10">
                  <c:v>648</c:v>
                </c:pt>
                <c:pt idx="11">
                  <c:v>609</c:v>
                </c:pt>
                <c:pt idx="12">
                  <c:v>580</c:v>
                </c:pt>
                <c:pt idx="13">
                  <c:v>350</c:v>
                </c:pt>
                <c:pt idx="14">
                  <c:v>277</c:v>
                </c:pt>
                <c:pt idx="15">
                  <c:v>170</c:v>
                </c:pt>
                <c:pt idx="16">
                  <c:v>103</c:v>
                </c:pt>
                <c:pt idx="17">
                  <c:v>70</c:v>
                </c:pt>
                <c:pt idx="18">
                  <c:v>40</c:v>
                </c:pt>
                <c:pt idx="19">
                  <c:v>0</c:v>
                </c:pt>
              </c:numCache>
            </c:numRef>
          </c:val>
          <c:smooth val="0"/>
        </c:ser>
        <c:dLbls>
          <c:showLegendKey val="0"/>
          <c:showVal val="0"/>
          <c:showCatName val="0"/>
          <c:showSerName val="0"/>
          <c:showPercent val="0"/>
          <c:showBubbleSize val="0"/>
        </c:dLbls>
        <c:marker val="1"/>
        <c:smooth val="0"/>
        <c:axId val="214351360"/>
        <c:axId val="175409408"/>
      </c:lineChart>
      <c:catAx>
        <c:axId val="214351360"/>
        <c:scaling>
          <c:orientation val="minMax"/>
        </c:scaling>
        <c:delete val="0"/>
        <c:axPos val="b"/>
        <c:numFmt formatCode="General" sourceLinked="0"/>
        <c:majorTickMark val="none"/>
        <c:minorTickMark val="none"/>
        <c:tickLblPos val="low"/>
        <c:spPr>
          <a:ln w="12700" cap="flat">
            <a:noFill/>
            <a:prstDash val="solid"/>
            <a:miter lim="400000"/>
          </a:ln>
        </c:spPr>
        <c:txPr>
          <a:bodyPr rot="-5400000"/>
          <a:lstStyle/>
          <a:p>
            <a:pPr>
              <a:defRPr sz="2300" b="0" i="0" u="none" strike="noStrike">
                <a:solidFill>
                  <a:srgbClr val="000000"/>
                </a:solidFill>
                <a:latin typeface="Gill Sans"/>
              </a:defRPr>
            </a:pPr>
            <a:endParaRPr lang="en-US"/>
          </a:p>
        </c:txPr>
        <c:crossAx val="175409408"/>
        <c:crosses val="autoZero"/>
        <c:auto val="1"/>
        <c:lblAlgn val="ctr"/>
        <c:lblOffset val="100"/>
        <c:noMultiLvlLbl val="1"/>
      </c:catAx>
      <c:valAx>
        <c:axId val="175409408"/>
        <c:scaling>
          <c:orientation val="minMax"/>
          <c:max val="10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300" b="0" i="0" u="none" strike="noStrike">
                <a:solidFill>
                  <a:srgbClr val="000000"/>
                </a:solidFill>
                <a:latin typeface="Gill Sans"/>
              </a:defRPr>
            </a:pPr>
            <a:endParaRPr lang="en-US"/>
          </a:p>
        </c:txPr>
        <c:crossAx val="214351360"/>
        <c:crosses val="autoZero"/>
        <c:crossBetween val="midCat"/>
        <c:majorUnit val="200"/>
        <c:minorUnit val="10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1820599"/>
      </p:ext>
    </p:extLst>
  </p:cSld>
  <p:clrMap bg1="lt1" tx1="dk1" bg2="lt2" tx2="dk2" accent1="accent1" accent2="accent2" accent3="accent3" accent4="accent4" accent5="accent5" accent6="accent6" hlink="hlink" folHlink="folHlink"/>
  <p:notesStyle>
    <a:lvl1pPr defTabSz="457200" latinLnBrk="0">
      <a:defRPr sz="1600">
        <a:latin typeface="+mn-lt"/>
        <a:ea typeface="+mn-ea"/>
        <a:cs typeface="+mn-cs"/>
        <a:sym typeface="Lucida Grande"/>
      </a:defRPr>
    </a:lvl1pPr>
    <a:lvl2pPr indent="228600" defTabSz="457200" latinLnBrk="0">
      <a:defRPr sz="1600">
        <a:latin typeface="+mn-lt"/>
        <a:ea typeface="+mn-ea"/>
        <a:cs typeface="+mn-cs"/>
        <a:sym typeface="Lucida Grande"/>
      </a:defRPr>
    </a:lvl2pPr>
    <a:lvl3pPr indent="457200" defTabSz="457200" latinLnBrk="0">
      <a:defRPr sz="1600">
        <a:latin typeface="+mn-lt"/>
        <a:ea typeface="+mn-ea"/>
        <a:cs typeface="+mn-cs"/>
        <a:sym typeface="Lucida Grande"/>
      </a:defRPr>
    </a:lvl3pPr>
    <a:lvl4pPr indent="685800" defTabSz="457200" latinLnBrk="0">
      <a:defRPr sz="1600">
        <a:latin typeface="+mn-lt"/>
        <a:ea typeface="+mn-ea"/>
        <a:cs typeface="+mn-cs"/>
        <a:sym typeface="Lucida Grande"/>
      </a:defRPr>
    </a:lvl4pPr>
    <a:lvl5pPr indent="914400" defTabSz="457200" latinLnBrk="0">
      <a:defRPr sz="1600">
        <a:latin typeface="+mn-lt"/>
        <a:ea typeface="+mn-ea"/>
        <a:cs typeface="+mn-cs"/>
        <a:sym typeface="Lucida Grande"/>
      </a:defRPr>
    </a:lvl5pPr>
    <a:lvl6pPr indent="1143000" defTabSz="457200" latinLnBrk="0">
      <a:defRPr sz="1600">
        <a:latin typeface="+mn-lt"/>
        <a:ea typeface="+mn-ea"/>
        <a:cs typeface="+mn-cs"/>
        <a:sym typeface="Lucida Grande"/>
      </a:defRPr>
    </a:lvl6pPr>
    <a:lvl7pPr indent="1371600" defTabSz="457200" latinLnBrk="0">
      <a:defRPr sz="1600">
        <a:latin typeface="+mn-lt"/>
        <a:ea typeface="+mn-ea"/>
        <a:cs typeface="+mn-cs"/>
        <a:sym typeface="Lucida Grande"/>
      </a:defRPr>
    </a:lvl7pPr>
    <a:lvl8pPr indent="1600200" defTabSz="457200" latinLnBrk="0">
      <a:defRPr sz="1600">
        <a:latin typeface="+mn-lt"/>
        <a:ea typeface="+mn-ea"/>
        <a:cs typeface="+mn-cs"/>
        <a:sym typeface="Lucida Grande"/>
      </a:defRPr>
    </a:lvl8pPr>
    <a:lvl9pPr indent="1828800" defTabSz="457200" latinLnBrk="0">
      <a:defRPr sz="1600">
        <a:latin typeface="+mn-lt"/>
        <a:ea typeface="+mn-ea"/>
        <a:cs typeface="+mn-cs"/>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noRot="1" noChangeAspect="1"/>
          </p:cNvSpPr>
          <p:nvPr>
            <p:ph type="sldImg"/>
          </p:nvPr>
        </p:nvSpPr>
        <p:spPr>
          <a:prstGeom prst="rect">
            <a:avLst/>
          </a:prstGeom>
        </p:spPr>
        <p:txBody>
          <a:bodyPr/>
          <a:lstStyle/>
          <a:p>
            <a:endParaRPr/>
          </a:p>
        </p:txBody>
      </p:sp>
      <p:sp>
        <p:nvSpPr>
          <p:cNvPr id="66" name="Shape 66"/>
          <p:cNvSpPr>
            <a:spLocks noGrp="1"/>
          </p:cNvSpPr>
          <p:nvPr>
            <p:ph type="body" sz="quarter" idx="1"/>
          </p:nvPr>
        </p:nvSpPr>
        <p:spPr>
          <a:prstGeom prst="rect">
            <a:avLst/>
          </a:prstGeom>
        </p:spPr>
        <p:txBody>
          <a:bodyPr/>
          <a:lstStyle/>
          <a:p>
            <a:r>
              <a:t>Two title slide choices are provided; use whichever you prefer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a:spLocks noGrp="1" noRot="1" noChangeAspect="1"/>
          </p:cNvSpPr>
          <p:nvPr>
            <p:ph type="sldImg"/>
          </p:nvPr>
        </p:nvSpPr>
        <p:spPr>
          <a:prstGeom prst="rect">
            <a:avLst/>
          </a:prstGeom>
        </p:spPr>
        <p:txBody>
          <a:bodyPr/>
          <a:lstStyle/>
          <a:p>
            <a:endParaRPr/>
          </a:p>
        </p:txBody>
      </p:sp>
      <p:sp>
        <p:nvSpPr>
          <p:cNvPr id="91" name="Shape 91"/>
          <p:cNvSpPr>
            <a:spLocks noGrp="1"/>
          </p:cNvSpPr>
          <p:nvPr>
            <p:ph type="body" sz="quarter" idx="1"/>
          </p:nvPr>
        </p:nvSpPr>
        <p:spPr>
          <a:prstGeom prst="rect">
            <a:avLst/>
          </a:prstGeom>
        </p:spPr>
        <p:txBody>
          <a:bodyPr/>
          <a:lstStyle/>
          <a:p>
            <a:r>
              <a:t>would be nice to include a quote from Wicked Problems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24" name="droppedImage.pdf" descr="droppedImage.pdf"/>
          <p:cNvPicPr>
            <a:picLocks noChangeAspect="1"/>
          </p:cNvPicPr>
          <p:nvPr/>
        </p:nvPicPr>
        <p:blipFill>
          <a:blip r:embed="rId2">
            <a:alphaModFix amt="34684"/>
            <a:extLst/>
          </a:blip>
          <a:stretch>
            <a:fillRect/>
          </a:stretch>
        </p:blipFill>
        <p:spPr>
          <a:xfrm>
            <a:off x="5092700" y="952500"/>
            <a:ext cx="4432300" cy="5727700"/>
          </a:xfrm>
          <a:prstGeom prst="rect">
            <a:avLst/>
          </a:prstGeom>
          <a:ln w="12700">
            <a:miter lim="400000"/>
          </a:ln>
        </p:spPr>
      </p:pic>
      <p:pic>
        <p:nvPicPr>
          <p:cNvPr id="25" name="mgs-logo-icon.jpg" descr="mgs-logo-icon.jpg"/>
          <p:cNvPicPr>
            <a:picLocks noChangeAspect="1"/>
          </p:cNvPicPr>
          <p:nvPr/>
        </p:nvPicPr>
        <p:blipFill>
          <a:blip r:embed="rId3">
            <a:extLst/>
          </a:blip>
          <a:srcRect l="5623" r="5623"/>
          <a:stretch>
            <a:fillRect/>
          </a:stretch>
        </p:blipFill>
        <p:spPr>
          <a:xfrm>
            <a:off x="114300" y="6832600"/>
            <a:ext cx="559379" cy="723900"/>
          </a:xfrm>
          <a:prstGeom prst="rect">
            <a:avLst/>
          </a:prstGeom>
          <a:ln w="12700">
            <a:miter lim="400000"/>
          </a:ln>
        </p:spPr>
      </p:pic>
      <p:sp>
        <p:nvSpPr>
          <p:cNvPr id="26" name="Mountain Goat Software, LLC"/>
          <p:cNvSpPr txBox="1"/>
          <p:nvPr/>
        </p:nvSpPr>
        <p:spPr>
          <a:xfrm>
            <a:off x="638410" y="7181850"/>
            <a:ext cx="2578101"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l">
              <a:defRPr sz="1600">
                <a:solidFill>
                  <a:srgbClr val="728FBC"/>
                </a:solidFill>
              </a:defRPr>
            </a:lvl1pPr>
          </a:lstStyle>
          <a:p>
            <a:r>
              <a:t>Mountain Goat Software, LLC</a:t>
            </a:r>
          </a:p>
        </p:txBody>
      </p:sp>
      <p:pic>
        <p:nvPicPr>
          <p:cNvPr id="27" name="droppedImage.pdf" descr="droppedImage.pdf"/>
          <p:cNvPicPr>
            <a:picLocks noChangeAspect="1"/>
          </p:cNvPicPr>
          <p:nvPr/>
        </p:nvPicPr>
        <p:blipFill>
          <a:blip r:embed="rId4">
            <a:extLst/>
          </a:blip>
          <a:stretch>
            <a:fillRect/>
          </a:stretch>
        </p:blipFill>
        <p:spPr>
          <a:xfrm>
            <a:off x="8458200" y="6968690"/>
            <a:ext cx="1308100" cy="460810"/>
          </a:xfrm>
          <a:prstGeom prst="rect">
            <a:avLst/>
          </a:prstGeom>
          <a:ln w="12700">
            <a:miter lim="400000"/>
          </a:ln>
        </p:spPr>
      </p:pic>
      <p:sp>
        <p:nvSpPr>
          <p:cNvPr id="28" name="Title Text"/>
          <p:cNvSpPr txBox="1">
            <a:spLocks noGrp="1"/>
          </p:cNvSpPr>
          <p:nvPr>
            <p:ph type="title"/>
          </p:nvPr>
        </p:nvSpPr>
        <p:spPr>
          <a:prstGeom prst="rect">
            <a:avLst/>
          </a:prstGeom>
        </p:spPr>
        <p:txBody>
          <a:bodyPr/>
          <a:lstStyle>
            <a:lvl1pPr>
              <a:defRPr>
                <a:solidFill>
                  <a:srgbClr val="7189B5"/>
                </a:solidFill>
              </a:defRPr>
            </a:lvl1pPr>
          </a:lstStyle>
          <a:p>
            <a:r>
              <a:t>Title Text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6" name="droppedImage.pdf" descr="droppedImage.pdf"/>
          <p:cNvPicPr>
            <a:picLocks noChangeAspect="1"/>
          </p:cNvPicPr>
          <p:nvPr/>
        </p:nvPicPr>
        <p:blipFill>
          <a:blip r:embed="rId2">
            <a:alphaModFix amt="35007"/>
            <a:extLst/>
          </a:blip>
          <a:stretch>
            <a:fillRect/>
          </a:stretch>
        </p:blipFill>
        <p:spPr>
          <a:xfrm>
            <a:off x="5092700" y="952500"/>
            <a:ext cx="4432300" cy="5727700"/>
          </a:xfrm>
          <a:prstGeom prst="rect">
            <a:avLst/>
          </a:prstGeom>
          <a:ln w="12700">
            <a:miter lim="400000"/>
          </a:ln>
        </p:spPr>
      </p:pic>
      <p:pic>
        <p:nvPicPr>
          <p:cNvPr id="37" name="mgs-logo-icon.jpg" descr="mgs-logo-icon.jpg"/>
          <p:cNvPicPr>
            <a:picLocks noChangeAspect="1"/>
          </p:cNvPicPr>
          <p:nvPr/>
        </p:nvPicPr>
        <p:blipFill>
          <a:blip r:embed="rId3">
            <a:extLst/>
          </a:blip>
          <a:srcRect l="5623" r="5623"/>
          <a:stretch>
            <a:fillRect/>
          </a:stretch>
        </p:blipFill>
        <p:spPr>
          <a:xfrm>
            <a:off x="114300" y="6832600"/>
            <a:ext cx="559379" cy="723900"/>
          </a:xfrm>
          <a:prstGeom prst="rect">
            <a:avLst/>
          </a:prstGeom>
          <a:ln w="12700">
            <a:miter lim="400000"/>
          </a:ln>
        </p:spPr>
      </p:pic>
      <p:sp>
        <p:nvSpPr>
          <p:cNvPr id="38" name="Mountain Goat Software, LLC"/>
          <p:cNvSpPr txBox="1"/>
          <p:nvPr/>
        </p:nvSpPr>
        <p:spPr>
          <a:xfrm>
            <a:off x="638410" y="7181850"/>
            <a:ext cx="2578101"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l">
              <a:defRPr sz="1600">
                <a:solidFill>
                  <a:srgbClr val="728FBC"/>
                </a:solidFill>
              </a:defRPr>
            </a:lvl1pPr>
          </a:lstStyle>
          <a:p>
            <a:r>
              <a:t>Mountain Goat Software, LLC</a:t>
            </a:r>
          </a:p>
        </p:txBody>
      </p:sp>
      <p:pic>
        <p:nvPicPr>
          <p:cNvPr id="39" name="droppedImage.pdf" descr="droppedImage.pdf"/>
          <p:cNvPicPr>
            <a:picLocks noChangeAspect="1"/>
          </p:cNvPicPr>
          <p:nvPr/>
        </p:nvPicPr>
        <p:blipFill>
          <a:blip r:embed="rId4">
            <a:extLst/>
          </a:blip>
          <a:stretch>
            <a:fillRect/>
          </a:stretch>
        </p:blipFill>
        <p:spPr>
          <a:xfrm>
            <a:off x="8458200" y="6968690"/>
            <a:ext cx="1308100" cy="460810"/>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pic>
        <p:nvPicPr>
          <p:cNvPr id="47" name="droppedImage.pdf" descr="droppedImage.pdf"/>
          <p:cNvPicPr>
            <a:picLocks noChangeAspect="1"/>
          </p:cNvPicPr>
          <p:nvPr/>
        </p:nvPicPr>
        <p:blipFill>
          <a:blip r:embed="rId2">
            <a:extLst/>
          </a:blip>
          <a:stretch>
            <a:fillRect/>
          </a:stretch>
        </p:blipFill>
        <p:spPr>
          <a:xfrm>
            <a:off x="-12700" y="4546600"/>
            <a:ext cx="8807450" cy="1682750"/>
          </a:xfrm>
          <a:prstGeom prst="rect">
            <a:avLst/>
          </a:prstGeom>
          <a:ln w="12700">
            <a:miter lim="400000"/>
          </a:ln>
        </p:spPr>
      </p:pic>
      <p:pic>
        <p:nvPicPr>
          <p:cNvPr id="48" name="mgs-logo-icon.jpg" descr="mgs-logo-icon.jpg"/>
          <p:cNvPicPr>
            <a:picLocks noChangeAspect="1"/>
          </p:cNvPicPr>
          <p:nvPr/>
        </p:nvPicPr>
        <p:blipFill>
          <a:blip r:embed="rId3">
            <a:extLst/>
          </a:blip>
          <a:srcRect l="5623" r="5623"/>
          <a:stretch>
            <a:fillRect/>
          </a:stretch>
        </p:blipFill>
        <p:spPr>
          <a:xfrm>
            <a:off x="114300" y="6832600"/>
            <a:ext cx="559379" cy="723900"/>
          </a:xfrm>
          <a:prstGeom prst="rect">
            <a:avLst/>
          </a:prstGeom>
          <a:ln w="12700">
            <a:miter lim="400000"/>
          </a:ln>
        </p:spPr>
      </p:pic>
      <p:sp>
        <p:nvSpPr>
          <p:cNvPr id="49" name="Mountain Goat Software, LLC"/>
          <p:cNvSpPr txBox="1"/>
          <p:nvPr/>
        </p:nvSpPr>
        <p:spPr>
          <a:xfrm>
            <a:off x="663810" y="7181850"/>
            <a:ext cx="2578101"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l">
              <a:defRPr sz="1600">
                <a:solidFill>
                  <a:srgbClr val="728FBC"/>
                </a:solidFill>
              </a:defRPr>
            </a:lvl1pPr>
          </a:lstStyle>
          <a:p>
            <a:r>
              <a:t>Mountain Goat Software, LLC</a:t>
            </a:r>
          </a:p>
        </p:txBody>
      </p:sp>
      <p:pic>
        <p:nvPicPr>
          <p:cNvPr id="50" name="droppedImage.pdf" descr="droppedImage.pdf"/>
          <p:cNvPicPr>
            <a:picLocks noChangeAspect="1"/>
          </p:cNvPicPr>
          <p:nvPr/>
        </p:nvPicPr>
        <p:blipFill>
          <a:blip r:embed="rId4">
            <a:extLst/>
          </a:blip>
          <a:stretch>
            <a:fillRect/>
          </a:stretch>
        </p:blipFill>
        <p:spPr>
          <a:xfrm>
            <a:off x="8458200" y="6968690"/>
            <a:ext cx="1308100" cy="460810"/>
          </a:xfrm>
          <a:prstGeom prst="rect">
            <a:avLst/>
          </a:prstGeom>
          <a:ln w="12700">
            <a:miter lim="400000"/>
          </a:ln>
        </p:spPr>
      </p:pic>
      <p:pic>
        <p:nvPicPr>
          <p:cNvPr id="51" name="droppedImage.pdf" descr="droppedImage.pdf"/>
          <p:cNvPicPr>
            <a:picLocks noChangeAspect="1"/>
          </p:cNvPicPr>
          <p:nvPr/>
        </p:nvPicPr>
        <p:blipFill>
          <a:blip r:embed="rId5">
            <a:extLst/>
          </a:blip>
          <a:stretch>
            <a:fillRect/>
          </a:stretch>
        </p:blipFill>
        <p:spPr>
          <a:xfrm>
            <a:off x="5092700" y="952500"/>
            <a:ext cx="4432300" cy="5727700"/>
          </a:xfrm>
          <a:prstGeom prst="rect">
            <a:avLst/>
          </a:prstGeom>
          <a:ln w="12700">
            <a:miter lim="400000"/>
          </a:ln>
        </p:spPr>
      </p:pic>
      <p:sp>
        <p:nvSpPr>
          <p:cNvPr id="52" name="Title Text"/>
          <p:cNvSpPr txBox="1">
            <a:spLocks noGrp="1"/>
          </p:cNvSpPr>
          <p:nvPr>
            <p:ph type="title"/>
          </p:nvPr>
        </p:nvSpPr>
        <p:spPr>
          <a:xfrm>
            <a:off x="990600" y="1282700"/>
            <a:ext cx="8178800" cy="2578100"/>
          </a:xfrm>
          <a:prstGeom prst="rect">
            <a:avLst/>
          </a:prstGeom>
        </p:spPr>
        <p:txBody>
          <a:bodyPr/>
          <a:lstStyle>
            <a:lvl1pPr algn="ctr">
              <a:defRPr>
                <a:solidFill>
                  <a:srgbClr val="000000"/>
                </a:solidFill>
              </a:defRPr>
            </a:lvl1pPr>
          </a:lstStyle>
          <a:p>
            <a:r>
              <a:t>Title Text</a:t>
            </a:r>
          </a:p>
        </p:txBody>
      </p:sp>
      <p:sp>
        <p:nvSpPr>
          <p:cNvPr id="53" name="Body Level One…"/>
          <p:cNvSpPr txBox="1">
            <a:spLocks noGrp="1"/>
          </p:cNvSpPr>
          <p:nvPr>
            <p:ph type="body" sz="quarter" idx="1"/>
          </p:nvPr>
        </p:nvSpPr>
        <p:spPr>
          <a:xfrm>
            <a:off x="1054100" y="4699000"/>
            <a:ext cx="7670800" cy="1485900"/>
          </a:xfrm>
          <a:prstGeom prst="rect">
            <a:avLst/>
          </a:prstGeom>
        </p:spPr>
        <p:txBody>
          <a:bodyPr anchor="ctr"/>
          <a:lstStyle>
            <a:lvl1pPr marL="0" indent="0" algn="ctr">
              <a:spcBef>
                <a:spcPts val="0"/>
              </a:spcBef>
              <a:buClrTx/>
              <a:buSzTx/>
              <a:buNone/>
              <a:defRPr sz="2800"/>
            </a:lvl1pPr>
            <a:lvl2pPr marL="0" indent="0" algn="ctr">
              <a:spcBef>
                <a:spcPts val="0"/>
              </a:spcBef>
              <a:buClrTx/>
              <a:buSzTx/>
              <a:buNone/>
              <a:defRPr sz="2800"/>
            </a:lvl2pPr>
            <a:lvl3pPr marL="0" indent="0" algn="ctr">
              <a:spcBef>
                <a:spcPts val="0"/>
              </a:spcBef>
              <a:buClrTx/>
              <a:buSzTx/>
              <a:buNone/>
              <a:defRPr sz="2800"/>
            </a:lvl3pPr>
            <a:lvl4pPr marL="0" indent="0" algn="ctr">
              <a:spcBef>
                <a:spcPts val="0"/>
              </a:spcBef>
              <a:buClrTx/>
              <a:buSzTx/>
              <a:buNone/>
              <a:defRPr sz="2800"/>
            </a:lvl4pPr>
            <a:lvl5pPr marL="0" indent="0" algn="ctr">
              <a:spcBef>
                <a:spcPts val="0"/>
              </a:spcBef>
              <a:buClrTx/>
              <a:buSzTx/>
              <a:buNone/>
              <a:defRPr sz="28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mgs-logo-icon.jpg" descr="mgs-logo-icon.jpg"/>
          <p:cNvPicPr>
            <a:picLocks noChangeAspect="1"/>
          </p:cNvPicPr>
          <p:nvPr/>
        </p:nvPicPr>
        <p:blipFill>
          <a:blip r:embed="rId6">
            <a:extLst/>
          </a:blip>
          <a:srcRect l="5623" r="5623"/>
          <a:stretch>
            <a:fillRect/>
          </a:stretch>
        </p:blipFill>
        <p:spPr>
          <a:xfrm>
            <a:off x="114300" y="6832600"/>
            <a:ext cx="559379" cy="723900"/>
          </a:xfrm>
          <a:prstGeom prst="rect">
            <a:avLst/>
          </a:prstGeom>
          <a:ln w="12700">
            <a:miter lim="400000"/>
          </a:ln>
        </p:spPr>
      </p:pic>
      <p:sp>
        <p:nvSpPr>
          <p:cNvPr id="3" name="Mountain Goat Software, LLC"/>
          <p:cNvSpPr txBox="1"/>
          <p:nvPr/>
        </p:nvSpPr>
        <p:spPr>
          <a:xfrm>
            <a:off x="689210" y="7207250"/>
            <a:ext cx="2578101" cy="31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l">
              <a:defRPr sz="1600">
                <a:solidFill>
                  <a:srgbClr val="728FBC"/>
                </a:solidFill>
              </a:defRPr>
            </a:lvl1pPr>
          </a:lstStyle>
          <a:p>
            <a:r>
              <a:t>Mountain Goat Software, LLC</a:t>
            </a:r>
          </a:p>
        </p:txBody>
      </p:sp>
      <p:pic>
        <p:nvPicPr>
          <p:cNvPr id="4" name="droppedImage.pdf" descr="droppedImage.pdf"/>
          <p:cNvPicPr>
            <a:picLocks noChangeAspect="1"/>
          </p:cNvPicPr>
          <p:nvPr/>
        </p:nvPicPr>
        <p:blipFill>
          <a:blip r:embed="rId7">
            <a:extLst/>
          </a:blip>
          <a:stretch>
            <a:fillRect/>
          </a:stretch>
        </p:blipFill>
        <p:spPr>
          <a:xfrm>
            <a:off x="8458200" y="6968690"/>
            <a:ext cx="1308100" cy="460810"/>
          </a:xfrm>
          <a:prstGeom prst="rect">
            <a:avLst/>
          </a:prstGeom>
          <a:ln w="12700">
            <a:miter lim="400000"/>
          </a:ln>
        </p:spPr>
      </p:pic>
      <p:pic>
        <p:nvPicPr>
          <p:cNvPr id="5" name="droppedImage.pdf" descr="droppedImage.pdf"/>
          <p:cNvPicPr>
            <a:picLocks noChangeAspect="1"/>
          </p:cNvPicPr>
          <p:nvPr/>
        </p:nvPicPr>
        <p:blipFill>
          <a:blip r:embed="rId8">
            <a:alphaModFix amt="34503"/>
            <a:extLst/>
          </a:blip>
          <a:stretch>
            <a:fillRect/>
          </a:stretch>
        </p:blipFill>
        <p:spPr>
          <a:xfrm>
            <a:off x="5092700" y="952500"/>
            <a:ext cx="4432300" cy="5727700"/>
          </a:xfrm>
          <a:prstGeom prst="rect">
            <a:avLst/>
          </a:prstGeom>
          <a:ln w="12700">
            <a:miter lim="400000"/>
          </a:ln>
        </p:spPr>
      </p:pic>
      <p:sp>
        <p:nvSpPr>
          <p:cNvPr id="6" name="Title Text"/>
          <p:cNvSpPr txBox="1">
            <a:spLocks noGrp="1"/>
          </p:cNvSpPr>
          <p:nvPr>
            <p:ph type="title"/>
          </p:nvPr>
        </p:nvSpPr>
        <p:spPr>
          <a:xfrm>
            <a:off x="342900" y="114300"/>
            <a:ext cx="9461500"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normAutofit/>
          </a:bodyPr>
          <a:lstStyle/>
          <a:p>
            <a:r>
              <a:t>Title Text</a:t>
            </a:r>
          </a:p>
        </p:txBody>
      </p:sp>
      <p:sp>
        <p:nvSpPr>
          <p:cNvPr id="7" name="Body Level One…"/>
          <p:cNvSpPr txBox="1">
            <a:spLocks noGrp="1"/>
          </p:cNvSpPr>
          <p:nvPr>
            <p:ph type="body" idx="1"/>
          </p:nvPr>
        </p:nvSpPr>
        <p:spPr>
          <a:xfrm>
            <a:off x="342900" y="1600200"/>
            <a:ext cx="9461500" cy="508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4940300" y="7251700"/>
            <a:ext cx="266701" cy="279400"/>
          </a:xfrm>
          <a:prstGeom prst="rect">
            <a:avLst/>
          </a:prstGeom>
          <a:ln w="12700">
            <a:miter lim="400000"/>
          </a:ln>
        </p:spPr>
        <p:txBody>
          <a:bodyPr wrap="none" lIns="38100" tIns="38100" rIns="38100" bIns="38100">
            <a:spAutoFit/>
          </a:bodyPr>
          <a:lstStyle>
            <a:lvl1pP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1pPr>
      <a:lvl2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2pPr>
      <a:lvl3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3pPr>
      <a:lvl4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4pPr>
      <a:lvl5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5pPr>
      <a:lvl6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6pPr>
      <a:lvl7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7pPr>
      <a:lvl8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8pPr>
      <a:lvl9pPr marL="0" marR="0" indent="0" algn="l" defTabSz="457200" rtl="0" latinLnBrk="0">
        <a:lnSpc>
          <a:spcPct val="100000"/>
        </a:lnSpc>
        <a:spcBef>
          <a:spcPts val="0"/>
        </a:spcBef>
        <a:spcAft>
          <a:spcPts val="0"/>
        </a:spcAft>
        <a:buClrTx/>
        <a:buSzTx/>
        <a:buFontTx/>
        <a:buNone/>
        <a:tabLst/>
        <a:defRPr sz="6400" b="0" i="0" u="none" strike="noStrike" cap="none" spc="0" baseline="0">
          <a:solidFill>
            <a:srgbClr val="5F7BAE"/>
          </a:solidFill>
          <a:uFillTx/>
          <a:latin typeface="Gill Sans"/>
          <a:ea typeface="Gill Sans"/>
          <a:cs typeface="Gill Sans"/>
          <a:sym typeface="Gill Sans"/>
        </a:defRPr>
      </a:lvl9pPr>
    </p:titleStyle>
    <p:bodyStyle>
      <a:lvl1pPr marL="698500" marR="0" indent="-44450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1pPr>
      <a:lvl2pPr marL="1096962" marR="0" indent="-500062"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2pPr>
      <a:lvl3pPr marL="1511300" marR="0" indent="-57150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3pPr>
      <a:lvl4pPr marL="1962150" marR="0" indent="-66675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4pPr>
      <a:lvl5pPr marL="2305050" marR="0" indent="-66675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5pPr>
      <a:lvl6pPr marL="2647950" marR="0" indent="-66675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6pPr>
      <a:lvl7pPr marL="2990850" marR="0" indent="-66675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7pPr>
      <a:lvl8pPr marL="3333750" marR="0" indent="-66675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8pPr>
      <a:lvl9pPr marL="3676650" marR="0" indent="-666750" algn="l" defTabSz="457200" rtl="0" latinLnBrk="0">
        <a:lnSpc>
          <a:spcPct val="100000"/>
        </a:lnSpc>
        <a:spcBef>
          <a:spcPts val="1800"/>
        </a:spcBef>
        <a:spcAft>
          <a:spcPts val="0"/>
        </a:spcAft>
        <a:buClr>
          <a:srgbClr val="5F7BAE"/>
        </a:buClr>
        <a:buSzPct val="150000"/>
        <a:buFontTx/>
        <a:buChar char="•"/>
        <a:tabLst/>
        <a:defRPr sz="3600" b="0" i="0" u="none" strike="noStrike" cap="none" spc="0" baseline="0">
          <a:solidFill>
            <a:srgbClr val="000000"/>
          </a:solidFill>
          <a:uFillTx/>
          <a:latin typeface="Gill Sans"/>
          <a:ea typeface="Gill Sans"/>
          <a:cs typeface="Gill Sans"/>
          <a:sym typeface="Gill Sans"/>
        </a:defRPr>
      </a:lvl9pPr>
    </p:bodyStyle>
    <p:otherStyle>
      <a:lvl1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1pPr>
      <a:lvl2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2pPr>
      <a:lvl3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3pPr>
      <a:lvl4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4pPr>
      <a:lvl5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5pPr>
      <a:lvl6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6pPr>
      <a:lvl7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7pPr>
      <a:lvl8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8pPr>
      <a:lvl9pPr marL="0" marR="0" indent="0" algn="ctr" defTabSz="4572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3" Type="http://schemas.openxmlformats.org/officeDocument/2006/relationships/hyperlink" Target="http://www.mountangoatsoftware.com/scrum"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15.gif"/><Relationship Id="rId4" Type="http://schemas.openxmlformats.org/officeDocument/2006/relationships/image" Target="../media/image12.gif"/></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40.png"/><Relationship Id="rId5" Type="http://schemas.openxmlformats.org/officeDocument/2006/relationships/image" Target="../media/image26.png"/><Relationship Id="rId10"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38.png"/></Relationships>
</file>

<file path=ppt/slides/_rels/slide3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4.png"/><Relationship Id="rId7" Type="http://schemas.openxmlformats.org/officeDocument/2006/relationships/image" Target="../media/image39.png"/><Relationship Id="rId12" Type="http://schemas.openxmlformats.org/officeDocument/2006/relationships/image" Target="../media/image3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37.png"/><Relationship Id="rId5" Type="http://schemas.openxmlformats.org/officeDocument/2006/relationships/image" Target="../media/image26.png"/><Relationship Id="rId10"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www.mountaingoatsoftware.com/agile" TargetMode="External"/><Relationship Id="rId2" Type="http://schemas.openxmlformats.org/officeDocument/2006/relationships/hyperlink" Target="http://www.mountaingoatsoftware.com/scrum" TargetMode="External"/><Relationship Id="rId1" Type="http://schemas.openxmlformats.org/officeDocument/2006/relationships/slideLayout" Target="../slideLayouts/slideLayout1.xml"/><Relationship Id="rId4" Type="http://schemas.openxmlformats.org/officeDocument/2006/relationships/hyperlink" Target="mailto:scrumdevelopment@yahoogroups.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hyperlink" Target="http://www.mountaingoatsoftware.com" TargetMode="External"/><Relationship Id="rId4" Type="http://schemas.openxmlformats.org/officeDocument/2006/relationships/hyperlink" Target="mailto:mike@mountaingoatsoftwar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www.agilemanifesto.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n Introduction to Scrum"/>
          <p:cNvSpPr txBox="1">
            <a:spLocks noGrp="1"/>
          </p:cNvSpPr>
          <p:nvPr>
            <p:ph type="title"/>
          </p:nvPr>
        </p:nvSpPr>
        <p:spPr>
          <a:prstGeom prst="rect">
            <a:avLst/>
          </a:prstGeom>
        </p:spPr>
        <p:txBody>
          <a:bodyPr/>
          <a:lstStyle/>
          <a:p>
            <a:pPr>
              <a:defRPr sz="6600"/>
            </a:pPr>
            <a:r>
              <a:t>An Introduction</a:t>
            </a:r>
          </a:p>
          <a:p>
            <a:pPr>
              <a:defRPr sz="6600"/>
            </a:pPr>
            <a:r>
              <a:t>to Scrum</a:t>
            </a:r>
          </a:p>
        </p:txBody>
      </p:sp>
      <p:sp>
        <p:nvSpPr>
          <p:cNvPr id="64" name="&lt;your name here&gt;…"/>
          <p:cNvSpPr txBox="1">
            <a:spLocks noGrp="1"/>
          </p:cNvSpPr>
          <p:nvPr>
            <p:ph type="body" sz="quarter" idx="1"/>
          </p:nvPr>
        </p:nvSpPr>
        <p:spPr>
          <a:prstGeom prst="rect">
            <a:avLst/>
          </a:prstGeom>
        </p:spPr>
        <p:txBody>
          <a:bodyPr/>
          <a:lstStyle/>
          <a:p>
            <a:pPr>
              <a:defRPr sz="3800"/>
            </a:pPr>
            <a:r>
              <a:t>&lt;your name here&gt;</a:t>
            </a:r>
          </a:p>
          <a:p>
            <a:pPr>
              <a:defRPr sz="3800"/>
            </a:pPr>
            <a:r>
              <a:t>&lt;date&gt;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roject noise level"/>
          <p:cNvSpPr txBox="1">
            <a:spLocks noGrp="1"/>
          </p:cNvSpPr>
          <p:nvPr>
            <p:ph type="title"/>
          </p:nvPr>
        </p:nvSpPr>
        <p:spPr>
          <a:prstGeom prst="rect">
            <a:avLst/>
          </a:prstGeom>
        </p:spPr>
        <p:txBody>
          <a:bodyPr/>
          <a:lstStyle/>
          <a:p>
            <a:r>
              <a:t>Project noise level</a:t>
            </a:r>
          </a:p>
        </p:txBody>
      </p:sp>
      <p:sp>
        <p:nvSpPr>
          <p:cNvPr id="155" name="Rectangle"/>
          <p:cNvSpPr/>
          <p:nvPr/>
        </p:nvSpPr>
        <p:spPr>
          <a:xfrm>
            <a:off x="-25400" y="1346200"/>
            <a:ext cx="10172700" cy="6324600"/>
          </a:xfrm>
          <a:prstGeom prst="rect">
            <a:avLst/>
          </a:prstGeom>
          <a:blipFill>
            <a:blip r:embed="rId2"/>
          </a:blipFill>
          <a:ln w="12700">
            <a:solidFill>
              <a:srgbClr val="A0A0A0"/>
            </a:solidFill>
            <a:miter lim="400000"/>
          </a:ln>
          <a:effectLst>
            <a:outerShdw blurRad="76200" dist="50800" dir="21480000" rotWithShape="0">
              <a:srgbClr val="000000">
                <a:alpha val="40000"/>
              </a:srgbClr>
            </a:outerShdw>
          </a:effectLst>
        </p:spPr>
        <p:txBody>
          <a:bodyPr lIns="38100" tIns="38100" rIns="38100" bIns="38100" anchor="ctr"/>
          <a:lstStyle/>
          <a:p>
            <a:pPr algn="l">
              <a:lnSpc>
                <a:spcPts val="2000"/>
              </a:lnSpc>
              <a:tabLst>
                <a:tab pos="457200" algn="l"/>
              </a:tabLst>
              <a:defRPr sz="2400">
                <a:solidFill>
                  <a:srgbClr val="515151"/>
                </a:solidFill>
                <a:effectLst>
                  <a:outerShdw blurRad="38100" dist="12700" dir="5400000" rotWithShape="0">
                    <a:srgbClr val="000000">
                      <a:alpha val="50000"/>
                    </a:srgbClr>
                  </a:outerShdw>
                </a:effectLst>
              </a:defRPr>
            </a:pPr>
            <a:endParaRPr/>
          </a:p>
        </p:txBody>
      </p:sp>
      <p:sp>
        <p:nvSpPr>
          <p:cNvPr id="156" name="Circle"/>
          <p:cNvSpPr/>
          <p:nvPr/>
        </p:nvSpPr>
        <p:spPr>
          <a:xfrm>
            <a:off x="1028700" y="3886200"/>
            <a:ext cx="4203700" cy="4203700"/>
          </a:xfrm>
          <a:prstGeom prst="ellipse">
            <a:avLst/>
          </a:prstGeom>
          <a:gradFill>
            <a:gsLst>
              <a:gs pos="0">
                <a:srgbClr val="2497D4"/>
              </a:gs>
              <a:gs pos="100000">
                <a:srgbClr val="FFFFFF"/>
              </a:gs>
            </a:gsLst>
            <a:lin ang="5400000"/>
          </a:gradFill>
          <a:ln w="25400">
            <a:solidFill>
              <a:srgbClr val="000000"/>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57" name="Circle"/>
          <p:cNvSpPr/>
          <p:nvPr/>
        </p:nvSpPr>
        <p:spPr>
          <a:xfrm>
            <a:off x="2019300" y="4940300"/>
            <a:ext cx="2209800" cy="2209800"/>
          </a:xfrm>
          <a:prstGeom prst="ellipse">
            <a:avLst/>
          </a:prstGeom>
          <a:gradFill>
            <a:gsLst>
              <a:gs pos="0">
                <a:srgbClr val="2497D4"/>
              </a:gs>
              <a:gs pos="100000">
                <a:srgbClr val="FFFFFF"/>
              </a:gs>
            </a:gsLst>
            <a:lin ang="5400000"/>
          </a:gradFill>
          <a:ln w="25400">
            <a:solidFill>
              <a:srgbClr val="000000"/>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58" name="Rectangle"/>
          <p:cNvSpPr/>
          <p:nvPr/>
        </p:nvSpPr>
        <p:spPr>
          <a:xfrm>
            <a:off x="1790700" y="6184900"/>
            <a:ext cx="7912100" cy="1435100"/>
          </a:xfrm>
          <a:prstGeom prst="rect">
            <a:avLst/>
          </a:prstGeom>
          <a:blipFill>
            <a:blip r:embed="rId2"/>
          </a:blipFill>
          <a:ln w="12700">
            <a:miter lim="400000"/>
          </a:ln>
        </p:spPr>
        <p:txBody>
          <a:bodyPr lIns="38100" tIns="38100" rIns="38100" bIns="38100" anchor="ctr"/>
          <a:lstStyle/>
          <a:p>
            <a:pPr algn="l">
              <a:lnSpc>
                <a:spcPts val="2000"/>
              </a:lnSpc>
              <a:tabLst>
                <a:tab pos="457200" algn="l"/>
              </a:tabLst>
              <a:defRPr sz="2400">
                <a:solidFill>
                  <a:srgbClr val="515151"/>
                </a:solidFill>
                <a:effectLst>
                  <a:outerShdw blurRad="38100" dist="12700" dir="5400000" rotWithShape="0">
                    <a:srgbClr val="000000">
                      <a:alpha val="50000"/>
                    </a:srgbClr>
                  </a:outerShdw>
                </a:effectLst>
              </a:defRPr>
            </a:pPr>
            <a:endParaRPr/>
          </a:p>
        </p:txBody>
      </p:sp>
      <p:sp>
        <p:nvSpPr>
          <p:cNvPr id="159" name="Rectangle"/>
          <p:cNvSpPr/>
          <p:nvPr/>
        </p:nvSpPr>
        <p:spPr>
          <a:xfrm>
            <a:off x="901700" y="2806700"/>
            <a:ext cx="2006600" cy="4902200"/>
          </a:xfrm>
          <a:prstGeom prst="rect">
            <a:avLst/>
          </a:prstGeom>
          <a:blipFill>
            <a:blip r:embed="rId2"/>
          </a:blipFill>
          <a:ln w="12700">
            <a:miter lim="400000"/>
          </a:ln>
        </p:spPr>
        <p:txBody>
          <a:bodyPr lIns="38100" tIns="38100" rIns="38100" bIns="38100" anchor="ctr"/>
          <a:lstStyle/>
          <a:p>
            <a:pPr algn="l">
              <a:lnSpc>
                <a:spcPts val="2000"/>
              </a:lnSpc>
              <a:tabLst>
                <a:tab pos="457200" algn="l"/>
              </a:tabLst>
              <a:defRPr sz="2400">
                <a:solidFill>
                  <a:srgbClr val="515151"/>
                </a:solidFill>
                <a:effectLst>
                  <a:outerShdw blurRad="38100" dist="12700" dir="5400000" rotWithShape="0">
                    <a:srgbClr val="000000">
                      <a:alpha val="50000"/>
                    </a:srgbClr>
                  </a:outerShdw>
                </a:effectLst>
              </a:defRPr>
            </a:pPr>
            <a:endParaRPr/>
          </a:p>
        </p:txBody>
      </p:sp>
      <p:sp>
        <p:nvSpPr>
          <p:cNvPr id="160" name="Line"/>
          <p:cNvSpPr/>
          <p:nvPr/>
        </p:nvSpPr>
        <p:spPr>
          <a:xfrm flipH="1">
            <a:off x="2933699" y="2590710"/>
            <a:ext cx="2" cy="3646637"/>
          </a:xfrm>
          <a:prstGeom prst="line">
            <a:avLst/>
          </a:prstGeom>
          <a:ln w="50800">
            <a:solidFill>
              <a:srgbClr val="000000"/>
            </a:solidFill>
            <a:miter lim="400000"/>
          </a:ln>
        </p:spPr>
        <p:txBody>
          <a:bodyPr lIns="45718" tIns="45718" rIns="45718" bIns="45718"/>
          <a:lstStyle/>
          <a:p>
            <a:endParaRPr/>
          </a:p>
        </p:txBody>
      </p:sp>
      <p:sp>
        <p:nvSpPr>
          <p:cNvPr id="161" name="Line"/>
          <p:cNvSpPr/>
          <p:nvPr/>
        </p:nvSpPr>
        <p:spPr>
          <a:xfrm flipH="1" flipV="1">
            <a:off x="2921000" y="6211946"/>
            <a:ext cx="4140226" cy="2"/>
          </a:xfrm>
          <a:prstGeom prst="line">
            <a:avLst/>
          </a:prstGeom>
          <a:ln w="50800">
            <a:solidFill>
              <a:srgbClr val="000000"/>
            </a:solidFill>
            <a:miter lim="400000"/>
          </a:ln>
        </p:spPr>
        <p:txBody>
          <a:bodyPr lIns="45718" tIns="45718" rIns="45718" bIns="45718"/>
          <a:lstStyle/>
          <a:p>
            <a:endParaRPr/>
          </a:p>
        </p:txBody>
      </p:sp>
      <p:sp>
        <p:nvSpPr>
          <p:cNvPr id="162" name="Circle"/>
          <p:cNvSpPr/>
          <p:nvPr/>
        </p:nvSpPr>
        <p:spPr>
          <a:xfrm>
            <a:off x="5321300" y="1396999"/>
            <a:ext cx="2921000" cy="2921001"/>
          </a:xfrm>
          <a:prstGeom prst="ellipse">
            <a:avLst/>
          </a:prstGeom>
          <a:gradFill>
            <a:gsLst>
              <a:gs pos="0">
                <a:srgbClr val="FFFFFF"/>
              </a:gs>
              <a:gs pos="100000">
                <a:srgbClr val="2497D4"/>
              </a:gs>
            </a:gsLst>
            <a:lin ang="5400000"/>
          </a:gradFill>
          <a:ln w="25400">
            <a:solidFill>
              <a:srgbClr val="000000"/>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63" name="Rectangle"/>
          <p:cNvSpPr/>
          <p:nvPr/>
        </p:nvSpPr>
        <p:spPr>
          <a:xfrm>
            <a:off x="7010400" y="1358900"/>
            <a:ext cx="1930400" cy="5473700"/>
          </a:xfrm>
          <a:prstGeom prst="rect">
            <a:avLst/>
          </a:prstGeom>
          <a:blipFill>
            <a:blip r:embed="rId2"/>
          </a:blipFill>
          <a:ln w="12700">
            <a:miter lim="400000"/>
          </a:ln>
        </p:spPr>
        <p:txBody>
          <a:bodyPr lIns="38100" tIns="38100" rIns="38100" bIns="38100" anchor="ctr"/>
          <a:lstStyle/>
          <a:p>
            <a:pPr algn="l">
              <a:lnSpc>
                <a:spcPts val="2000"/>
              </a:lnSpc>
              <a:tabLst>
                <a:tab pos="457200" algn="l"/>
              </a:tabLst>
              <a:defRPr sz="2400">
                <a:solidFill>
                  <a:srgbClr val="515151"/>
                </a:solidFill>
                <a:effectLst>
                  <a:outerShdw blurRad="38100" dist="12700" dir="5400000" rotWithShape="0">
                    <a:srgbClr val="000000">
                      <a:alpha val="50000"/>
                    </a:srgbClr>
                  </a:outerShdw>
                </a:effectLst>
              </a:defRPr>
            </a:pPr>
            <a:endParaRPr/>
          </a:p>
        </p:txBody>
      </p:sp>
      <p:sp>
        <p:nvSpPr>
          <p:cNvPr id="164" name="Rectangle"/>
          <p:cNvSpPr/>
          <p:nvPr/>
        </p:nvSpPr>
        <p:spPr>
          <a:xfrm>
            <a:off x="2095500" y="1371600"/>
            <a:ext cx="7912100" cy="1231900"/>
          </a:xfrm>
          <a:prstGeom prst="rect">
            <a:avLst/>
          </a:prstGeom>
          <a:blipFill>
            <a:blip r:embed="rId2"/>
          </a:blipFill>
          <a:ln w="12700">
            <a:miter lim="400000"/>
          </a:ln>
        </p:spPr>
        <p:txBody>
          <a:bodyPr lIns="38100" tIns="38100" rIns="38100" bIns="38100" anchor="ctr"/>
          <a:lstStyle/>
          <a:p>
            <a:pPr algn="l">
              <a:lnSpc>
                <a:spcPts val="2000"/>
              </a:lnSpc>
              <a:tabLst>
                <a:tab pos="457200" algn="l"/>
              </a:tabLst>
              <a:defRPr sz="2400">
                <a:solidFill>
                  <a:srgbClr val="515151"/>
                </a:solidFill>
                <a:effectLst>
                  <a:outerShdw blurRad="38100" dist="12700" dir="5400000" rotWithShape="0">
                    <a:srgbClr val="000000">
                      <a:alpha val="50000"/>
                    </a:srgbClr>
                  </a:outerShdw>
                </a:effectLst>
              </a:defRPr>
            </a:pPr>
            <a:endParaRPr/>
          </a:p>
        </p:txBody>
      </p:sp>
      <p:sp>
        <p:nvSpPr>
          <p:cNvPr id="165" name="Simple"/>
          <p:cNvSpPr txBox="1"/>
          <p:nvPr/>
        </p:nvSpPr>
        <p:spPr>
          <a:xfrm>
            <a:off x="3050919" y="5499100"/>
            <a:ext cx="962771"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600"/>
            </a:lvl1pPr>
          </a:lstStyle>
          <a:p>
            <a:r>
              <a:t>Simple</a:t>
            </a:r>
          </a:p>
        </p:txBody>
      </p:sp>
      <p:sp>
        <p:nvSpPr>
          <p:cNvPr id="166" name="Complex"/>
          <p:cNvSpPr txBox="1"/>
          <p:nvPr/>
        </p:nvSpPr>
        <p:spPr>
          <a:xfrm>
            <a:off x="3913595" y="3517900"/>
            <a:ext cx="1320219"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600"/>
            </a:lvl1pPr>
          </a:lstStyle>
          <a:p>
            <a:r>
              <a:t>Complex</a:t>
            </a:r>
          </a:p>
        </p:txBody>
      </p:sp>
      <p:sp>
        <p:nvSpPr>
          <p:cNvPr id="167" name="Anarchy"/>
          <p:cNvSpPr txBox="1"/>
          <p:nvPr/>
        </p:nvSpPr>
        <p:spPr>
          <a:xfrm>
            <a:off x="5647190" y="3086100"/>
            <a:ext cx="1180431"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600"/>
            </a:lvl1pPr>
          </a:lstStyle>
          <a:p>
            <a:r>
              <a:t>Anarchy</a:t>
            </a:r>
          </a:p>
        </p:txBody>
      </p:sp>
      <p:sp>
        <p:nvSpPr>
          <p:cNvPr id="168" name="Complicated"/>
          <p:cNvSpPr txBox="1"/>
          <p:nvPr/>
        </p:nvSpPr>
        <p:spPr>
          <a:xfrm rot="2509210">
            <a:off x="3246239" y="4686299"/>
            <a:ext cx="1791333"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600"/>
            </a:lvl1pPr>
          </a:lstStyle>
          <a:p>
            <a:r>
              <a:t>Complicated</a:t>
            </a:r>
          </a:p>
        </p:txBody>
      </p:sp>
      <p:sp>
        <p:nvSpPr>
          <p:cNvPr id="169" name="Technology"/>
          <p:cNvSpPr txBox="1"/>
          <p:nvPr/>
        </p:nvSpPr>
        <p:spPr>
          <a:xfrm>
            <a:off x="4281325" y="6184900"/>
            <a:ext cx="1600759"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600"/>
            </a:lvl1pPr>
          </a:lstStyle>
          <a:p>
            <a:r>
              <a:t>Technology</a:t>
            </a:r>
          </a:p>
        </p:txBody>
      </p:sp>
      <p:sp>
        <p:nvSpPr>
          <p:cNvPr id="170" name="Requirements"/>
          <p:cNvSpPr txBox="1"/>
          <p:nvPr/>
        </p:nvSpPr>
        <p:spPr>
          <a:xfrm rot="16200000">
            <a:off x="1720967" y="4165600"/>
            <a:ext cx="1946276"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600"/>
            </a:lvl1pPr>
          </a:lstStyle>
          <a:p>
            <a:r>
              <a:t>Requirements</a:t>
            </a:r>
          </a:p>
        </p:txBody>
      </p:sp>
      <p:sp>
        <p:nvSpPr>
          <p:cNvPr id="171" name="Far from…"/>
          <p:cNvSpPr txBox="1"/>
          <p:nvPr/>
        </p:nvSpPr>
        <p:spPr>
          <a:xfrm>
            <a:off x="1656636" y="2451100"/>
            <a:ext cx="1234629" cy="660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lgn="r">
              <a:defRPr sz="2000"/>
            </a:pPr>
            <a:r>
              <a:t>Far from</a:t>
            </a:r>
          </a:p>
          <a:p>
            <a:pPr algn="r">
              <a:defRPr sz="2000"/>
            </a:pPr>
            <a:r>
              <a:t>Agreement</a:t>
            </a:r>
          </a:p>
        </p:txBody>
      </p:sp>
      <p:sp>
        <p:nvSpPr>
          <p:cNvPr id="172" name="Close to…"/>
          <p:cNvSpPr txBox="1"/>
          <p:nvPr/>
        </p:nvSpPr>
        <p:spPr>
          <a:xfrm>
            <a:off x="1656636" y="5651500"/>
            <a:ext cx="1234629" cy="660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lgn="r">
              <a:defRPr sz="2000"/>
            </a:pPr>
            <a:r>
              <a:t>Close to</a:t>
            </a:r>
          </a:p>
          <a:p>
            <a:pPr algn="r">
              <a:defRPr sz="2000"/>
            </a:pPr>
            <a:r>
              <a:t>Agreement</a:t>
            </a:r>
          </a:p>
        </p:txBody>
      </p:sp>
      <p:sp>
        <p:nvSpPr>
          <p:cNvPr id="173" name="Close to…"/>
          <p:cNvSpPr txBox="1"/>
          <p:nvPr/>
        </p:nvSpPr>
        <p:spPr>
          <a:xfrm rot="16200000">
            <a:off x="2693720" y="6451780"/>
            <a:ext cx="1067570"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lgn="r">
              <a:defRPr sz="2000"/>
            </a:pPr>
            <a:r>
              <a:t>Close to</a:t>
            </a:r>
          </a:p>
          <a:p>
            <a:pPr algn="r">
              <a:defRPr sz="2000"/>
            </a:pPr>
            <a:r>
              <a:t>Certainty</a:t>
            </a:r>
          </a:p>
        </p:txBody>
      </p:sp>
      <p:sp>
        <p:nvSpPr>
          <p:cNvPr id="174" name="Far from…"/>
          <p:cNvSpPr txBox="1"/>
          <p:nvPr/>
        </p:nvSpPr>
        <p:spPr>
          <a:xfrm rot="16200000">
            <a:off x="6237020" y="6451780"/>
            <a:ext cx="1067570" cy="660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lgn="r">
              <a:defRPr sz="2000"/>
            </a:pPr>
            <a:r>
              <a:t>Far from</a:t>
            </a:r>
          </a:p>
          <a:p>
            <a:pPr algn="r">
              <a:defRPr sz="2000"/>
            </a:pPr>
            <a:r>
              <a:t>Certainty</a:t>
            </a:r>
          </a:p>
        </p:txBody>
      </p:sp>
      <p:sp>
        <p:nvSpPr>
          <p:cNvPr id="175" name="Source: Strategic Management and Organizational Dynamics by Ralph Stacey in Agile Software Development with Scrum by Ken Schwaber and Mike Beedle."/>
          <p:cNvSpPr txBox="1"/>
          <p:nvPr/>
        </p:nvSpPr>
        <p:spPr>
          <a:xfrm>
            <a:off x="6694605" y="4927469"/>
            <a:ext cx="3149602" cy="889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algn="l">
              <a:defRPr sz="1400"/>
            </a:pPr>
            <a:r>
              <a:t>Source: </a:t>
            </a:r>
            <a:r>
              <a:rPr i="1"/>
              <a:t>Strategic Management and Organizational Dynamics</a:t>
            </a:r>
            <a:r>
              <a:t> by Ralph Stacey in </a:t>
            </a:r>
            <a:r>
              <a:rPr i="1"/>
              <a:t>Agile Software Development with Scrum</a:t>
            </a:r>
            <a:r>
              <a:t> by Ken Schwaber and Mike Beedle.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crum"/>
          <p:cNvSpPr txBox="1">
            <a:spLocks noGrp="1"/>
          </p:cNvSpPr>
          <p:nvPr>
            <p:ph type="title"/>
          </p:nvPr>
        </p:nvSpPr>
        <p:spPr>
          <a:prstGeom prst="rect">
            <a:avLst/>
          </a:prstGeom>
        </p:spPr>
        <p:txBody>
          <a:bodyPr/>
          <a:lstStyle/>
          <a:p>
            <a:r>
              <a:t>Scrum</a:t>
            </a:r>
          </a:p>
        </p:txBody>
      </p:sp>
      <p:grpSp>
        <p:nvGrpSpPr>
          <p:cNvPr id="180" name="Group"/>
          <p:cNvGrpSpPr/>
          <p:nvPr/>
        </p:nvGrpSpPr>
        <p:grpSpPr>
          <a:xfrm>
            <a:off x="622300" y="5321300"/>
            <a:ext cx="1676400" cy="622300"/>
            <a:chOff x="0" y="0"/>
            <a:chExt cx="1676400" cy="622300"/>
          </a:xfrm>
        </p:grpSpPr>
        <p:pic>
          <p:nvPicPr>
            <p:cNvPr id="178" name="empty_pbi.gif" descr="empty_pbi.gif"/>
            <p:cNvPicPr>
              <a:picLocks noChangeAspect="1"/>
            </p:cNvPicPr>
            <p:nvPr/>
          </p:nvPicPr>
          <p:blipFill>
            <a:blip r:embed="rId2">
              <a:extLst/>
            </a:blip>
            <a:stretch>
              <a:fillRect/>
            </a:stretch>
          </p:blipFill>
          <p:spPr>
            <a:xfrm>
              <a:off x="0" y="0"/>
              <a:ext cx="1676400" cy="622300"/>
            </a:xfrm>
            <a:prstGeom prst="rect">
              <a:avLst/>
            </a:prstGeom>
            <a:ln w="12700" cap="flat">
              <a:noFill/>
              <a:miter lim="400000"/>
            </a:ln>
            <a:effectLst/>
          </p:spPr>
        </p:pic>
        <p:sp>
          <p:nvSpPr>
            <p:cNvPr id="179" name="Cancel"/>
            <p:cNvSpPr txBox="1"/>
            <p:nvPr/>
          </p:nvSpPr>
          <p:spPr>
            <a:xfrm>
              <a:off x="487455" y="165100"/>
              <a:ext cx="933500"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Cancel</a:t>
              </a:r>
            </a:p>
          </p:txBody>
        </p:sp>
      </p:grpSp>
      <p:grpSp>
        <p:nvGrpSpPr>
          <p:cNvPr id="183" name="Group"/>
          <p:cNvGrpSpPr/>
          <p:nvPr/>
        </p:nvGrpSpPr>
        <p:grpSpPr>
          <a:xfrm>
            <a:off x="927100" y="4876800"/>
            <a:ext cx="1676400" cy="622300"/>
            <a:chOff x="0" y="0"/>
            <a:chExt cx="1676400" cy="622300"/>
          </a:xfrm>
        </p:grpSpPr>
        <p:pic>
          <p:nvPicPr>
            <p:cNvPr id="181" name="empty_pbi.gif" descr="empty_pbi.gif"/>
            <p:cNvPicPr>
              <a:picLocks noChangeAspect="1"/>
            </p:cNvPicPr>
            <p:nvPr/>
          </p:nvPicPr>
          <p:blipFill>
            <a:blip r:embed="rId2">
              <a:extLst/>
            </a:blip>
            <a:stretch>
              <a:fillRect/>
            </a:stretch>
          </p:blipFill>
          <p:spPr>
            <a:xfrm>
              <a:off x="0" y="0"/>
              <a:ext cx="1676400" cy="622300"/>
            </a:xfrm>
            <a:prstGeom prst="rect">
              <a:avLst/>
            </a:prstGeom>
            <a:ln w="12700" cap="flat">
              <a:noFill/>
              <a:miter lim="400000"/>
            </a:ln>
            <a:effectLst/>
          </p:spPr>
        </p:pic>
        <p:sp>
          <p:nvSpPr>
            <p:cNvPr id="182" name="Gift wrap"/>
            <p:cNvSpPr txBox="1"/>
            <p:nvPr/>
          </p:nvSpPr>
          <p:spPr>
            <a:xfrm>
              <a:off x="322628" y="165100"/>
              <a:ext cx="1263154"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Gift wrap</a:t>
              </a:r>
            </a:p>
          </p:txBody>
        </p:sp>
      </p:grpSp>
      <p:grpSp>
        <p:nvGrpSpPr>
          <p:cNvPr id="186" name="Group"/>
          <p:cNvGrpSpPr/>
          <p:nvPr/>
        </p:nvGrpSpPr>
        <p:grpSpPr>
          <a:xfrm>
            <a:off x="622300" y="4419600"/>
            <a:ext cx="1676400" cy="622300"/>
            <a:chOff x="0" y="0"/>
            <a:chExt cx="1676400" cy="622300"/>
          </a:xfrm>
        </p:grpSpPr>
        <p:pic>
          <p:nvPicPr>
            <p:cNvPr id="184" name="empty_pbi.gif" descr="empty_pbi.gif"/>
            <p:cNvPicPr>
              <a:picLocks noChangeAspect="1"/>
            </p:cNvPicPr>
            <p:nvPr/>
          </p:nvPicPr>
          <p:blipFill>
            <a:blip r:embed="rId2">
              <a:extLst/>
            </a:blip>
            <a:stretch>
              <a:fillRect/>
            </a:stretch>
          </p:blipFill>
          <p:spPr>
            <a:xfrm>
              <a:off x="0" y="0"/>
              <a:ext cx="1676400" cy="622300"/>
            </a:xfrm>
            <a:prstGeom prst="rect">
              <a:avLst/>
            </a:prstGeom>
            <a:ln w="12700" cap="flat">
              <a:noFill/>
              <a:miter lim="400000"/>
            </a:ln>
            <a:effectLst/>
          </p:spPr>
        </p:pic>
        <p:sp>
          <p:nvSpPr>
            <p:cNvPr id="185" name="Return"/>
            <p:cNvSpPr txBox="1"/>
            <p:nvPr/>
          </p:nvSpPr>
          <p:spPr>
            <a:xfrm>
              <a:off x="481203" y="165100"/>
              <a:ext cx="946003"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Return</a:t>
              </a:r>
            </a:p>
          </p:txBody>
        </p:sp>
      </p:grpSp>
      <p:grpSp>
        <p:nvGrpSpPr>
          <p:cNvPr id="189" name="Group"/>
          <p:cNvGrpSpPr/>
          <p:nvPr/>
        </p:nvGrpSpPr>
        <p:grpSpPr>
          <a:xfrm>
            <a:off x="4622800" y="1879600"/>
            <a:ext cx="2832100" cy="2374900"/>
            <a:chOff x="0" y="0"/>
            <a:chExt cx="2832100" cy="2374900"/>
          </a:xfrm>
        </p:grpSpPr>
        <p:pic>
          <p:nvPicPr>
            <p:cNvPr id="187" name="sprint.gif" descr="sprint.gif"/>
            <p:cNvPicPr>
              <a:picLocks noChangeAspect="1"/>
            </p:cNvPicPr>
            <p:nvPr/>
          </p:nvPicPr>
          <p:blipFill>
            <a:blip r:embed="rId3">
              <a:extLst/>
            </a:blip>
            <a:stretch>
              <a:fillRect/>
            </a:stretch>
          </p:blipFill>
          <p:spPr>
            <a:xfrm>
              <a:off x="0" y="0"/>
              <a:ext cx="2832100" cy="2374900"/>
            </a:xfrm>
            <a:prstGeom prst="rect">
              <a:avLst/>
            </a:prstGeom>
            <a:ln w="12700" cap="flat">
              <a:noFill/>
              <a:miter lim="400000"/>
            </a:ln>
            <a:effectLst/>
          </p:spPr>
        </p:pic>
        <p:sp>
          <p:nvSpPr>
            <p:cNvPr id="188" name="Sprint…"/>
            <p:cNvSpPr txBox="1"/>
            <p:nvPr/>
          </p:nvSpPr>
          <p:spPr>
            <a:xfrm>
              <a:off x="599050" y="571499"/>
              <a:ext cx="1345309" cy="787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p>
              <a:pPr>
                <a:defRPr sz="2400"/>
              </a:pPr>
              <a:r>
                <a:t>Sprint</a:t>
              </a:r>
            </a:p>
            <a:p>
              <a:pPr>
                <a:defRPr sz="2400"/>
              </a:pPr>
              <a:r>
                <a:t>2-4 weeks</a:t>
              </a:r>
            </a:p>
          </p:txBody>
        </p:sp>
      </p:grpSp>
      <p:grpSp>
        <p:nvGrpSpPr>
          <p:cNvPr id="193" name="Group"/>
          <p:cNvGrpSpPr/>
          <p:nvPr/>
        </p:nvGrpSpPr>
        <p:grpSpPr>
          <a:xfrm>
            <a:off x="1054100" y="3086099"/>
            <a:ext cx="1676400" cy="1028701"/>
            <a:chOff x="0" y="0"/>
            <a:chExt cx="1676400" cy="1028700"/>
          </a:xfrm>
        </p:grpSpPr>
        <p:pic>
          <p:nvPicPr>
            <p:cNvPr id="190" name="empty_pbi.gif" descr="empty_pbi.gif"/>
            <p:cNvPicPr>
              <a:picLocks noChangeAspect="1"/>
            </p:cNvPicPr>
            <p:nvPr/>
          </p:nvPicPr>
          <p:blipFill>
            <a:blip r:embed="rId2">
              <a:extLst/>
            </a:blip>
            <a:stretch>
              <a:fillRect/>
            </a:stretch>
          </p:blipFill>
          <p:spPr>
            <a:xfrm>
              <a:off x="0" y="406400"/>
              <a:ext cx="1676400" cy="622301"/>
            </a:xfrm>
            <a:prstGeom prst="rect">
              <a:avLst/>
            </a:prstGeom>
            <a:ln w="12700" cap="flat">
              <a:noFill/>
              <a:miter lim="400000"/>
            </a:ln>
            <a:effectLst/>
          </p:spPr>
        </p:pic>
        <p:sp>
          <p:nvSpPr>
            <p:cNvPr id="191" name="Return"/>
            <p:cNvSpPr txBox="1"/>
            <p:nvPr/>
          </p:nvSpPr>
          <p:spPr>
            <a:xfrm>
              <a:off x="481203" y="571500"/>
              <a:ext cx="946003"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Return</a:t>
              </a:r>
            </a:p>
          </p:txBody>
        </p:sp>
        <p:sp>
          <p:nvSpPr>
            <p:cNvPr id="192" name="Sprint goal"/>
            <p:cNvSpPr txBox="1"/>
            <p:nvPr/>
          </p:nvSpPr>
          <p:spPr>
            <a:xfrm>
              <a:off x="140313" y="-1"/>
              <a:ext cx="1399183"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Sprint goal</a:t>
              </a:r>
            </a:p>
          </p:txBody>
        </p:sp>
      </p:grpSp>
      <p:grpSp>
        <p:nvGrpSpPr>
          <p:cNvPr id="196" name="Group"/>
          <p:cNvGrpSpPr/>
          <p:nvPr/>
        </p:nvGrpSpPr>
        <p:grpSpPr>
          <a:xfrm>
            <a:off x="2806700" y="3632199"/>
            <a:ext cx="2211916" cy="1244601"/>
            <a:chOff x="0" y="0"/>
            <a:chExt cx="2211915" cy="1244600"/>
          </a:xfrm>
        </p:grpSpPr>
        <p:pic>
          <p:nvPicPr>
            <p:cNvPr id="194" name="sprint_backlog.gif" descr="sprint_backlog.gif"/>
            <p:cNvPicPr>
              <a:picLocks noChangeAspect="1"/>
            </p:cNvPicPr>
            <p:nvPr/>
          </p:nvPicPr>
          <p:blipFill>
            <a:blip r:embed="rId4">
              <a:extLst/>
            </a:blip>
            <a:stretch>
              <a:fillRect/>
            </a:stretch>
          </p:blipFill>
          <p:spPr>
            <a:xfrm>
              <a:off x="0" y="-1"/>
              <a:ext cx="1816101" cy="584201"/>
            </a:xfrm>
            <a:prstGeom prst="rect">
              <a:avLst/>
            </a:prstGeom>
            <a:ln w="12700" cap="flat">
              <a:noFill/>
              <a:miter lim="400000"/>
            </a:ln>
            <a:effectLst/>
          </p:spPr>
        </p:pic>
        <p:sp>
          <p:nvSpPr>
            <p:cNvPr id="195" name="Sprint backlog"/>
            <p:cNvSpPr txBox="1"/>
            <p:nvPr/>
          </p:nvSpPr>
          <p:spPr>
            <a:xfrm>
              <a:off x="510114" y="457200"/>
              <a:ext cx="1701802" cy="787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defRPr sz="2400"/>
              </a:lvl1pPr>
            </a:lstStyle>
            <a:p>
              <a:r>
                <a:t>Sprint backlog</a:t>
              </a:r>
            </a:p>
          </p:txBody>
        </p:sp>
      </p:grpSp>
      <p:grpSp>
        <p:nvGrpSpPr>
          <p:cNvPr id="199" name="Group"/>
          <p:cNvGrpSpPr/>
          <p:nvPr/>
        </p:nvGrpSpPr>
        <p:grpSpPr>
          <a:xfrm>
            <a:off x="7721599" y="3263899"/>
            <a:ext cx="2693016" cy="2400301"/>
            <a:chOff x="0" y="0"/>
            <a:chExt cx="2693015" cy="2400300"/>
          </a:xfrm>
        </p:grpSpPr>
        <p:pic>
          <p:nvPicPr>
            <p:cNvPr id="197" name="product_increment.gif" descr="product_increment.gif"/>
            <p:cNvPicPr>
              <a:picLocks noChangeAspect="1"/>
            </p:cNvPicPr>
            <p:nvPr/>
          </p:nvPicPr>
          <p:blipFill>
            <a:blip r:embed="rId5">
              <a:extLst/>
            </a:blip>
            <a:stretch>
              <a:fillRect/>
            </a:stretch>
          </p:blipFill>
          <p:spPr>
            <a:xfrm>
              <a:off x="0" y="0"/>
              <a:ext cx="1473203" cy="952500"/>
            </a:xfrm>
            <a:prstGeom prst="rect">
              <a:avLst/>
            </a:prstGeom>
            <a:ln w="12700" cap="flat">
              <a:noFill/>
              <a:miter lim="400000"/>
            </a:ln>
            <a:effectLst/>
          </p:spPr>
        </p:pic>
        <p:sp>
          <p:nvSpPr>
            <p:cNvPr id="198" name="Potentially shippable…"/>
            <p:cNvSpPr txBox="1"/>
            <p:nvPr/>
          </p:nvSpPr>
          <p:spPr>
            <a:xfrm>
              <a:off x="104398" y="1612900"/>
              <a:ext cx="2588618" cy="787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p>
              <a:pPr>
                <a:defRPr sz="2400"/>
              </a:pPr>
              <a:r>
                <a:t>Potentially shippable</a:t>
              </a:r>
            </a:p>
            <a:p>
              <a:pPr>
                <a:defRPr sz="2400"/>
              </a:pPr>
              <a:r>
                <a:t>product increment</a:t>
              </a:r>
            </a:p>
          </p:txBody>
        </p:sp>
      </p:grpSp>
      <p:sp>
        <p:nvSpPr>
          <p:cNvPr id="200" name="Product…"/>
          <p:cNvSpPr txBox="1"/>
          <p:nvPr/>
        </p:nvSpPr>
        <p:spPr>
          <a:xfrm>
            <a:off x="1220136" y="5880100"/>
            <a:ext cx="1068338" cy="787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defRPr sz="2400"/>
            </a:pPr>
            <a:r>
              <a:t>Product</a:t>
            </a:r>
          </a:p>
          <a:p>
            <a:pPr>
              <a:defRPr sz="2400"/>
            </a:pPr>
            <a:r>
              <a:t>backlog</a:t>
            </a:r>
          </a:p>
        </p:txBody>
      </p:sp>
      <p:grpSp>
        <p:nvGrpSpPr>
          <p:cNvPr id="203" name="Group"/>
          <p:cNvGrpSpPr/>
          <p:nvPr/>
        </p:nvGrpSpPr>
        <p:grpSpPr>
          <a:xfrm>
            <a:off x="2882900" y="5321300"/>
            <a:ext cx="1676400" cy="622300"/>
            <a:chOff x="0" y="0"/>
            <a:chExt cx="1676400" cy="622300"/>
          </a:xfrm>
        </p:grpSpPr>
        <p:pic>
          <p:nvPicPr>
            <p:cNvPr id="201" name="empty_pbi.gif" descr="empty_pbi.gif"/>
            <p:cNvPicPr>
              <a:picLocks noChangeAspect="1"/>
            </p:cNvPicPr>
            <p:nvPr/>
          </p:nvPicPr>
          <p:blipFill>
            <a:blip r:embed="rId2">
              <a:extLst/>
            </a:blip>
            <a:stretch>
              <a:fillRect/>
            </a:stretch>
          </p:blipFill>
          <p:spPr>
            <a:xfrm>
              <a:off x="0" y="0"/>
              <a:ext cx="1676400" cy="622300"/>
            </a:xfrm>
            <a:prstGeom prst="rect">
              <a:avLst/>
            </a:prstGeom>
            <a:ln w="12700" cap="flat">
              <a:noFill/>
              <a:miter lim="400000"/>
            </a:ln>
            <a:effectLst/>
          </p:spPr>
        </p:pic>
        <p:sp>
          <p:nvSpPr>
            <p:cNvPr id="202" name="Coupons"/>
            <p:cNvSpPr txBox="1"/>
            <p:nvPr/>
          </p:nvSpPr>
          <p:spPr>
            <a:xfrm>
              <a:off x="346440" y="165100"/>
              <a:ext cx="1215529"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Coupons</a:t>
              </a:r>
            </a:p>
          </p:txBody>
        </p:sp>
      </p:grpSp>
      <p:grpSp>
        <p:nvGrpSpPr>
          <p:cNvPr id="206" name="Group"/>
          <p:cNvGrpSpPr/>
          <p:nvPr/>
        </p:nvGrpSpPr>
        <p:grpSpPr>
          <a:xfrm>
            <a:off x="622300" y="5321300"/>
            <a:ext cx="1676400" cy="622300"/>
            <a:chOff x="0" y="0"/>
            <a:chExt cx="1676400" cy="622300"/>
          </a:xfrm>
        </p:grpSpPr>
        <p:pic>
          <p:nvPicPr>
            <p:cNvPr id="204" name="empty_pbi.gif" descr="empty_pbi.gif"/>
            <p:cNvPicPr>
              <a:picLocks noChangeAspect="1"/>
            </p:cNvPicPr>
            <p:nvPr/>
          </p:nvPicPr>
          <p:blipFill>
            <a:blip r:embed="rId2">
              <a:extLst/>
            </a:blip>
            <a:stretch>
              <a:fillRect/>
            </a:stretch>
          </p:blipFill>
          <p:spPr>
            <a:xfrm>
              <a:off x="0" y="0"/>
              <a:ext cx="1676400" cy="622300"/>
            </a:xfrm>
            <a:prstGeom prst="rect">
              <a:avLst/>
            </a:prstGeom>
            <a:ln w="12700" cap="flat">
              <a:noFill/>
              <a:miter lim="400000"/>
            </a:ln>
            <a:effectLst/>
          </p:spPr>
        </p:pic>
        <p:sp>
          <p:nvSpPr>
            <p:cNvPr id="205" name="Gift wrap"/>
            <p:cNvSpPr txBox="1"/>
            <p:nvPr/>
          </p:nvSpPr>
          <p:spPr>
            <a:xfrm>
              <a:off x="322628" y="165100"/>
              <a:ext cx="1263154"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Gift wrap</a:t>
              </a:r>
            </a:p>
          </p:txBody>
        </p:sp>
      </p:grpSp>
      <p:grpSp>
        <p:nvGrpSpPr>
          <p:cNvPr id="209" name="Group"/>
          <p:cNvGrpSpPr/>
          <p:nvPr/>
        </p:nvGrpSpPr>
        <p:grpSpPr>
          <a:xfrm>
            <a:off x="927100" y="4876800"/>
            <a:ext cx="1676400" cy="622300"/>
            <a:chOff x="0" y="0"/>
            <a:chExt cx="1676400" cy="622300"/>
          </a:xfrm>
        </p:grpSpPr>
        <p:pic>
          <p:nvPicPr>
            <p:cNvPr id="207" name="empty_pbi.gif" descr="empty_pbi.gif"/>
            <p:cNvPicPr>
              <a:picLocks noChangeAspect="1"/>
            </p:cNvPicPr>
            <p:nvPr/>
          </p:nvPicPr>
          <p:blipFill>
            <a:blip r:embed="rId2">
              <a:extLst/>
            </a:blip>
            <a:stretch>
              <a:fillRect/>
            </a:stretch>
          </p:blipFill>
          <p:spPr>
            <a:xfrm>
              <a:off x="0" y="0"/>
              <a:ext cx="1676400" cy="622300"/>
            </a:xfrm>
            <a:prstGeom prst="rect">
              <a:avLst/>
            </a:prstGeom>
            <a:ln w="12700" cap="flat">
              <a:noFill/>
              <a:miter lim="400000"/>
            </a:ln>
            <a:effectLst/>
          </p:spPr>
        </p:pic>
        <p:sp>
          <p:nvSpPr>
            <p:cNvPr id="208" name="Coupons"/>
            <p:cNvSpPr txBox="1"/>
            <p:nvPr/>
          </p:nvSpPr>
          <p:spPr>
            <a:xfrm>
              <a:off x="346440" y="165100"/>
              <a:ext cx="1215529"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Coupons</a:t>
              </a:r>
            </a:p>
          </p:txBody>
        </p:sp>
      </p:grpSp>
      <p:grpSp>
        <p:nvGrpSpPr>
          <p:cNvPr id="212" name="Group"/>
          <p:cNvGrpSpPr/>
          <p:nvPr/>
        </p:nvGrpSpPr>
        <p:grpSpPr>
          <a:xfrm>
            <a:off x="622300" y="4419600"/>
            <a:ext cx="1676400" cy="622300"/>
            <a:chOff x="0" y="0"/>
            <a:chExt cx="1676400" cy="622300"/>
          </a:xfrm>
        </p:grpSpPr>
        <p:pic>
          <p:nvPicPr>
            <p:cNvPr id="210" name="empty_pbi.gif" descr="empty_pbi.gif"/>
            <p:cNvPicPr>
              <a:picLocks noChangeAspect="1"/>
            </p:cNvPicPr>
            <p:nvPr/>
          </p:nvPicPr>
          <p:blipFill>
            <a:blip r:embed="rId2">
              <a:extLst/>
            </a:blip>
            <a:stretch>
              <a:fillRect/>
            </a:stretch>
          </p:blipFill>
          <p:spPr>
            <a:xfrm>
              <a:off x="0" y="0"/>
              <a:ext cx="1676400" cy="622300"/>
            </a:xfrm>
            <a:prstGeom prst="rect">
              <a:avLst/>
            </a:prstGeom>
            <a:ln w="12700" cap="flat">
              <a:noFill/>
              <a:miter lim="400000"/>
            </a:ln>
            <a:effectLst/>
          </p:spPr>
        </p:pic>
        <p:sp>
          <p:nvSpPr>
            <p:cNvPr id="211" name="Cancel"/>
            <p:cNvSpPr txBox="1"/>
            <p:nvPr/>
          </p:nvSpPr>
          <p:spPr>
            <a:xfrm>
              <a:off x="487455" y="165100"/>
              <a:ext cx="933500"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Cancel</a:t>
              </a:r>
            </a:p>
          </p:txBody>
        </p:sp>
      </p:grpSp>
      <p:grpSp>
        <p:nvGrpSpPr>
          <p:cNvPr id="215" name="Group"/>
          <p:cNvGrpSpPr/>
          <p:nvPr/>
        </p:nvGrpSpPr>
        <p:grpSpPr>
          <a:xfrm>
            <a:off x="4838700" y="850899"/>
            <a:ext cx="1358900" cy="1511301"/>
            <a:chOff x="0" y="0"/>
            <a:chExt cx="1358900" cy="1511300"/>
          </a:xfrm>
        </p:grpSpPr>
        <p:pic>
          <p:nvPicPr>
            <p:cNvPr id="213" name="daily_scrum.gif" descr="daily_scrum.gif"/>
            <p:cNvPicPr>
              <a:picLocks noChangeAspect="1"/>
            </p:cNvPicPr>
            <p:nvPr/>
          </p:nvPicPr>
          <p:blipFill>
            <a:blip r:embed="rId6">
              <a:extLst/>
            </a:blip>
            <a:stretch>
              <a:fillRect/>
            </a:stretch>
          </p:blipFill>
          <p:spPr>
            <a:xfrm>
              <a:off x="0" y="419100"/>
              <a:ext cx="1358900" cy="1092201"/>
            </a:xfrm>
            <a:prstGeom prst="rect">
              <a:avLst/>
            </a:prstGeom>
            <a:ln w="12700" cap="flat">
              <a:noFill/>
              <a:miter lim="400000"/>
            </a:ln>
            <a:effectLst/>
          </p:spPr>
        </p:pic>
        <p:sp>
          <p:nvSpPr>
            <p:cNvPr id="214" name="24 hours"/>
            <p:cNvSpPr txBox="1"/>
            <p:nvPr/>
          </p:nvSpPr>
          <p:spPr>
            <a:xfrm>
              <a:off x="92836" y="-1"/>
              <a:ext cx="1189337"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24 hours</a:t>
              </a: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89"/>
                                        </p:tgtEl>
                                        <p:attrNameLst>
                                          <p:attrName>style.visibility</p:attrName>
                                        </p:attrNameLst>
                                      </p:cBhvr>
                                      <p:to>
                                        <p:strVal val="visible"/>
                                      </p:to>
                                    </p:set>
                                    <p:animEffect transition="in" filter="wipe(left)">
                                      <p:cBhvr>
                                        <p:cTn id="7" dur="10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fill="hold" grpId="2" nodeType="clickEffect">
                                  <p:stCondLst>
                                    <p:cond delay="0"/>
                                  </p:stCondLst>
                                  <p:iterate>
                                    <p:tmAbs val="0"/>
                                  </p:iterate>
                                  <p:childTnLst>
                                    <p:animEffect transition="out" filter="dissolve">
                                      <p:cBhvr>
                                        <p:cTn id="11" dur="1000" fill="hold"/>
                                        <p:tgtEl>
                                          <p:spTgt spid="186"/>
                                        </p:tgtEl>
                                      </p:cBhvr>
                                    </p:animEffect>
                                    <p:set>
                                      <p:cBhvr>
                                        <p:cTn id="12" fill="hold">
                                          <p:stCondLst>
                                            <p:cond delay="999"/>
                                          </p:stCondLst>
                                        </p:cTn>
                                        <p:tgtEl>
                                          <p:spTgt spid="186"/>
                                        </p:tgtEl>
                                        <p:attrNameLst>
                                          <p:attrName>style.visibility</p:attrName>
                                        </p:attrNameLst>
                                      </p:cBhvr>
                                      <p:to>
                                        <p:strVal val="hidden"/>
                                      </p:to>
                                    </p:set>
                                  </p:childTnLst>
                                </p:cTn>
                              </p:par>
                            </p:childTnLst>
                          </p:cTn>
                        </p:par>
                        <p:par>
                          <p:cTn id="13" fill="hold">
                            <p:stCondLst>
                              <p:cond delay="1000"/>
                            </p:stCondLst>
                            <p:childTnLst>
                              <p:par>
                                <p:cTn id="14" presetID="9" presetClass="entr" fill="hold" grpId="3" nodeType="afterEffect">
                                  <p:stCondLst>
                                    <p:cond delay="0"/>
                                  </p:stCondLst>
                                  <p:iterate>
                                    <p:tmAbs val="0"/>
                                  </p:iterate>
                                  <p:childTnLst>
                                    <p:set>
                                      <p:cBhvr>
                                        <p:cTn id="15" fill="hold"/>
                                        <p:tgtEl>
                                          <p:spTgt spid="193"/>
                                        </p:tgtEl>
                                        <p:attrNameLst>
                                          <p:attrName>style.visibility</p:attrName>
                                        </p:attrNameLst>
                                      </p:cBhvr>
                                      <p:to>
                                        <p:strVal val="visible"/>
                                      </p:to>
                                    </p:set>
                                    <p:animEffect transition="in" filter="dissolve">
                                      <p:cBhvr>
                                        <p:cTn id="16" dur="1000"/>
                                        <p:tgtEl>
                                          <p:spTgt spid="19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4" nodeType="clickEffect">
                                  <p:stCondLst>
                                    <p:cond delay="0"/>
                                  </p:stCondLst>
                                  <p:iterate>
                                    <p:tmAbs val="0"/>
                                  </p:iterate>
                                  <p:childTnLst>
                                    <p:set>
                                      <p:cBhvr>
                                        <p:cTn id="20" fill="hold"/>
                                        <p:tgtEl>
                                          <p:spTgt spid="196"/>
                                        </p:tgtEl>
                                        <p:attrNameLst>
                                          <p:attrName>style.visibility</p:attrName>
                                        </p:attrNameLst>
                                      </p:cBhvr>
                                      <p:to>
                                        <p:strVal val="visible"/>
                                      </p:to>
                                    </p:set>
                                    <p:anim calcmode="lin" valueType="num">
                                      <p:cBhvr>
                                        <p:cTn id="21" dur="1000" fill="hold"/>
                                        <p:tgtEl>
                                          <p:spTgt spid="196"/>
                                        </p:tgtEl>
                                        <p:attrNameLst>
                                          <p:attrName>ppt_x</p:attrName>
                                        </p:attrNameLst>
                                      </p:cBhvr>
                                      <p:tavLst>
                                        <p:tav tm="0">
                                          <p:val>
                                            <p:strVal val="0-#ppt_w/2"/>
                                          </p:val>
                                        </p:tav>
                                        <p:tav tm="100000">
                                          <p:val>
                                            <p:strVal val="#ppt_x"/>
                                          </p:val>
                                        </p:tav>
                                      </p:tavLst>
                                    </p:anim>
                                    <p:anim calcmode="lin" valueType="num">
                                      <p:cBhvr>
                                        <p:cTn id="22" dur="1000" fill="hold"/>
                                        <p:tgtEl>
                                          <p:spTgt spid="19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5" nodeType="clickEffect">
                                  <p:stCondLst>
                                    <p:cond delay="0"/>
                                  </p:stCondLst>
                                  <p:iterate>
                                    <p:tmAbs val="0"/>
                                  </p:iterate>
                                  <p:childTnLst>
                                    <p:set>
                                      <p:cBhvr>
                                        <p:cTn id="26" fill="hold"/>
                                        <p:tgtEl>
                                          <p:spTgt spid="199"/>
                                        </p:tgtEl>
                                        <p:attrNameLst>
                                          <p:attrName>style.visibility</p:attrName>
                                        </p:attrNameLst>
                                      </p:cBhvr>
                                      <p:to>
                                        <p:strVal val="visible"/>
                                      </p:to>
                                    </p:set>
                                    <p:anim calcmode="lin" valueType="num">
                                      <p:cBhvr>
                                        <p:cTn id="27" dur="1000" fill="hold"/>
                                        <p:tgtEl>
                                          <p:spTgt spid="199"/>
                                        </p:tgtEl>
                                        <p:attrNameLst>
                                          <p:attrName>ppt_x</p:attrName>
                                        </p:attrNameLst>
                                      </p:cBhvr>
                                      <p:tavLst>
                                        <p:tav tm="0">
                                          <p:val>
                                            <p:strVal val="1+#ppt_w/2"/>
                                          </p:val>
                                        </p:tav>
                                        <p:tav tm="100000">
                                          <p:val>
                                            <p:strVal val="#ppt_x"/>
                                          </p:val>
                                        </p:tav>
                                      </p:tavLst>
                                    </p:anim>
                                    <p:anim calcmode="lin" valueType="num">
                                      <p:cBhvr>
                                        <p:cTn id="28" dur="1000" fill="hold"/>
                                        <p:tgtEl>
                                          <p:spTgt spid="19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6" nodeType="clickEffect">
                                  <p:stCondLst>
                                    <p:cond delay="0"/>
                                  </p:stCondLst>
                                  <p:iterate>
                                    <p:tmAbs val="0"/>
                                  </p:iterate>
                                  <p:childTnLst>
                                    <p:set>
                                      <p:cBhvr>
                                        <p:cTn id="32" fill="hold"/>
                                        <p:tgtEl>
                                          <p:spTgt spid="203"/>
                                        </p:tgtEl>
                                        <p:attrNameLst>
                                          <p:attrName>style.visibility</p:attrName>
                                        </p:attrNameLst>
                                      </p:cBhvr>
                                      <p:to>
                                        <p:strVal val="visible"/>
                                      </p:to>
                                    </p:set>
                                    <p:anim calcmode="lin" valueType="num">
                                      <p:cBhvr>
                                        <p:cTn id="33" dur="1000" fill="hold"/>
                                        <p:tgtEl>
                                          <p:spTgt spid="203"/>
                                        </p:tgtEl>
                                        <p:attrNameLst>
                                          <p:attrName>ppt_x</p:attrName>
                                        </p:attrNameLst>
                                      </p:cBhvr>
                                      <p:tavLst>
                                        <p:tav tm="0">
                                          <p:val>
                                            <p:strVal val="1+#ppt_w/2"/>
                                          </p:val>
                                        </p:tav>
                                        <p:tav tm="100000">
                                          <p:val>
                                            <p:strVal val="#ppt_x"/>
                                          </p:val>
                                        </p:tav>
                                      </p:tavLst>
                                    </p:anim>
                                    <p:anim calcmode="lin" valueType="num">
                                      <p:cBhvr>
                                        <p:cTn id="34" dur="1000" fill="hold"/>
                                        <p:tgtEl>
                                          <p:spTgt spid="20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xit" fill="hold" grpId="7" nodeType="clickEffect">
                                  <p:stCondLst>
                                    <p:cond delay="0"/>
                                  </p:stCondLst>
                                  <p:iterate>
                                    <p:tmAbs val="0"/>
                                  </p:iterate>
                                  <p:childTnLst>
                                    <p:animEffect transition="out" filter="dissolve">
                                      <p:cBhvr>
                                        <p:cTn id="38" dur="1000" fill="hold"/>
                                        <p:tgtEl>
                                          <p:spTgt spid="180"/>
                                        </p:tgtEl>
                                      </p:cBhvr>
                                    </p:animEffect>
                                    <p:set>
                                      <p:cBhvr>
                                        <p:cTn id="39" fill="hold">
                                          <p:stCondLst>
                                            <p:cond delay="999"/>
                                          </p:stCondLst>
                                        </p:cTn>
                                        <p:tgtEl>
                                          <p:spTgt spid="180"/>
                                        </p:tgtEl>
                                        <p:attrNameLst>
                                          <p:attrName>style.visibility</p:attrName>
                                        </p:attrNameLst>
                                      </p:cBhvr>
                                      <p:to>
                                        <p:strVal val="hidden"/>
                                      </p:to>
                                    </p:set>
                                  </p:childTnLst>
                                </p:cTn>
                              </p:par>
                            </p:childTnLst>
                          </p:cTn>
                        </p:par>
                        <p:par>
                          <p:cTn id="40" fill="hold">
                            <p:stCondLst>
                              <p:cond delay="1000"/>
                            </p:stCondLst>
                            <p:childTnLst>
                              <p:par>
                                <p:cTn id="41" presetID="9" presetClass="entr" fill="hold" grpId="8" nodeType="afterEffect">
                                  <p:stCondLst>
                                    <p:cond delay="500"/>
                                  </p:stCondLst>
                                  <p:iterate>
                                    <p:tmAbs val="0"/>
                                  </p:iterate>
                                  <p:childTnLst>
                                    <p:set>
                                      <p:cBhvr>
                                        <p:cTn id="42" fill="hold"/>
                                        <p:tgtEl>
                                          <p:spTgt spid="212"/>
                                        </p:tgtEl>
                                        <p:attrNameLst>
                                          <p:attrName>style.visibility</p:attrName>
                                        </p:attrNameLst>
                                      </p:cBhvr>
                                      <p:to>
                                        <p:strVal val="visible"/>
                                      </p:to>
                                    </p:set>
                                    <p:animEffect transition="in" filter="dissolve">
                                      <p:cBhvr>
                                        <p:cTn id="43" dur="1000"/>
                                        <p:tgtEl>
                                          <p:spTgt spid="212"/>
                                        </p:tgtEl>
                                      </p:cBhvr>
                                    </p:animEffect>
                                  </p:childTnLst>
                                </p:cTn>
                              </p:par>
                            </p:childTnLst>
                          </p:cTn>
                        </p:par>
                        <p:par>
                          <p:cTn id="44" fill="hold">
                            <p:stCondLst>
                              <p:cond delay="2500"/>
                            </p:stCondLst>
                            <p:childTnLst>
                              <p:par>
                                <p:cTn id="45" presetID="9" presetClass="exit" fill="hold" grpId="9" nodeType="afterEffect">
                                  <p:stCondLst>
                                    <p:cond delay="500"/>
                                  </p:stCondLst>
                                  <p:iterate>
                                    <p:tmAbs val="0"/>
                                  </p:iterate>
                                  <p:childTnLst>
                                    <p:animEffect transition="out" filter="dissolve">
                                      <p:cBhvr>
                                        <p:cTn id="46" dur="1000" fill="hold"/>
                                        <p:tgtEl>
                                          <p:spTgt spid="183"/>
                                        </p:tgtEl>
                                      </p:cBhvr>
                                    </p:animEffect>
                                    <p:set>
                                      <p:cBhvr>
                                        <p:cTn id="47" fill="hold">
                                          <p:stCondLst>
                                            <p:cond delay="999"/>
                                          </p:stCondLst>
                                        </p:cTn>
                                        <p:tgtEl>
                                          <p:spTgt spid="183"/>
                                        </p:tgtEl>
                                        <p:attrNameLst>
                                          <p:attrName>style.visibility</p:attrName>
                                        </p:attrNameLst>
                                      </p:cBhvr>
                                      <p:to>
                                        <p:strVal val="hidden"/>
                                      </p:to>
                                    </p:set>
                                  </p:childTnLst>
                                </p:cTn>
                              </p:par>
                            </p:childTnLst>
                          </p:cTn>
                        </p:par>
                        <p:par>
                          <p:cTn id="48" fill="hold">
                            <p:stCondLst>
                              <p:cond delay="4000"/>
                            </p:stCondLst>
                            <p:childTnLst>
                              <p:par>
                                <p:cTn id="49" presetID="9" presetClass="entr" fill="hold" grpId="10" nodeType="afterEffect">
                                  <p:stCondLst>
                                    <p:cond delay="500"/>
                                  </p:stCondLst>
                                  <p:iterate>
                                    <p:tmAbs val="0"/>
                                  </p:iterate>
                                  <p:childTnLst>
                                    <p:set>
                                      <p:cBhvr>
                                        <p:cTn id="50" fill="hold"/>
                                        <p:tgtEl>
                                          <p:spTgt spid="206"/>
                                        </p:tgtEl>
                                        <p:attrNameLst>
                                          <p:attrName>style.visibility</p:attrName>
                                        </p:attrNameLst>
                                      </p:cBhvr>
                                      <p:to>
                                        <p:strVal val="visible"/>
                                      </p:to>
                                    </p:set>
                                    <p:animEffect transition="in" filter="dissolve">
                                      <p:cBhvr>
                                        <p:cTn id="51" dur="1000"/>
                                        <p:tgtEl>
                                          <p:spTgt spid="206"/>
                                        </p:tgtEl>
                                      </p:cBhvr>
                                    </p:animEffect>
                                  </p:childTnLst>
                                </p:cTn>
                              </p:par>
                            </p:childTnLst>
                          </p:cTn>
                        </p:par>
                        <p:par>
                          <p:cTn id="52" fill="hold">
                            <p:stCondLst>
                              <p:cond delay="5500"/>
                            </p:stCondLst>
                            <p:childTnLst>
                              <p:par>
                                <p:cTn id="53" presetID="9" presetClass="exit" fill="hold" grpId="11" nodeType="afterEffect">
                                  <p:stCondLst>
                                    <p:cond delay="500"/>
                                  </p:stCondLst>
                                  <p:iterate>
                                    <p:tmAbs val="0"/>
                                  </p:iterate>
                                  <p:childTnLst>
                                    <p:animEffect transition="out" filter="dissolve">
                                      <p:cBhvr>
                                        <p:cTn id="54" dur="1000" fill="hold"/>
                                        <p:tgtEl>
                                          <p:spTgt spid="203"/>
                                        </p:tgtEl>
                                      </p:cBhvr>
                                    </p:animEffect>
                                    <p:set>
                                      <p:cBhvr>
                                        <p:cTn id="55" fill="hold">
                                          <p:stCondLst>
                                            <p:cond delay="999"/>
                                          </p:stCondLst>
                                        </p:cTn>
                                        <p:tgtEl>
                                          <p:spTgt spid="203"/>
                                        </p:tgtEl>
                                        <p:attrNameLst>
                                          <p:attrName>style.visibility</p:attrName>
                                        </p:attrNameLst>
                                      </p:cBhvr>
                                      <p:to>
                                        <p:strVal val="hidden"/>
                                      </p:to>
                                    </p:set>
                                  </p:childTnLst>
                                </p:cTn>
                              </p:par>
                            </p:childTnLst>
                          </p:cTn>
                        </p:par>
                        <p:par>
                          <p:cTn id="56" fill="hold">
                            <p:stCondLst>
                              <p:cond delay="7000"/>
                            </p:stCondLst>
                            <p:childTnLst>
                              <p:par>
                                <p:cTn id="57" presetID="9" presetClass="entr" fill="hold" grpId="12" nodeType="afterEffect">
                                  <p:stCondLst>
                                    <p:cond delay="500"/>
                                  </p:stCondLst>
                                  <p:iterate>
                                    <p:tmAbs val="0"/>
                                  </p:iterate>
                                  <p:childTnLst>
                                    <p:set>
                                      <p:cBhvr>
                                        <p:cTn id="58" fill="hold"/>
                                        <p:tgtEl>
                                          <p:spTgt spid="209"/>
                                        </p:tgtEl>
                                        <p:attrNameLst>
                                          <p:attrName>style.visibility</p:attrName>
                                        </p:attrNameLst>
                                      </p:cBhvr>
                                      <p:to>
                                        <p:strVal val="visible"/>
                                      </p:to>
                                    </p:set>
                                    <p:animEffect transition="in" filter="dissolve">
                                      <p:cBhvr>
                                        <p:cTn id="59" dur="1000"/>
                                        <p:tgtEl>
                                          <p:spTgt spid="209"/>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13" nodeType="clickEffect">
                                  <p:stCondLst>
                                    <p:cond delay="0"/>
                                  </p:stCondLst>
                                  <p:iterate>
                                    <p:tmAbs val="0"/>
                                  </p:iterate>
                                  <p:childTnLst>
                                    <p:set>
                                      <p:cBhvr>
                                        <p:cTn id="63" fill="hold"/>
                                        <p:tgtEl>
                                          <p:spTgt spid="215"/>
                                        </p:tgtEl>
                                        <p:attrNameLst>
                                          <p:attrName>style.visibility</p:attrName>
                                        </p:attrNameLst>
                                      </p:cBhvr>
                                      <p:to>
                                        <p:strVal val="visible"/>
                                      </p:to>
                                    </p:set>
                                    <p:anim calcmode="lin" valueType="num">
                                      <p:cBhvr>
                                        <p:cTn id="64" dur="1000" fill="hold"/>
                                        <p:tgtEl>
                                          <p:spTgt spid="215"/>
                                        </p:tgtEl>
                                        <p:attrNameLst>
                                          <p:attrName>ppt_w</p:attrName>
                                        </p:attrNameLst>
                                      </p:cBhvr>
                                      <p:tavLst>
                                        <p:tav tm="0">
                                          <p:val>
                                            <p:fltVal val="0"/>
                                          </p:val>
                                        </p:tav>
                                        <p:tav tm="100000">
                                          <p:val>
                                            <p:strVal val="#ppt_w"/>
                                          </p:val>
                                        </p:tav>
                                      </p:tavLst>
                                    </p:anim>
                                    <p:anim calcmode="lin" valueType="num">
                                      <p:cBhvr>
                                        <p:cTn id="65" dur="1000" fill="hold"/>
                                        <p:tgtEl>
                                          <p:spTgt spid="2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7" animBg="1" advAuto="0"/>
      <p:bldP spid="183" grpId="9" animBg="1" advAuto="0"/>
      <p:bldP spid="186" grpId="2" animBg="1" advAuto="0"/>
      <p:bldP spid="189" grpId="1" animBg="1" advAuto="0"/>
      <p:bldP spid="193" grpId="3" animBg="1" advAuto="0"/>
      <p:bldP spid="196" grpId="4" animBg="1" advAuto="0"/>
      <p:bldP spid="199" grpId="5" animBg="1" advAuto="0"/>
      <p:bldP spid="203" grpId="6" animBg="1" advAuto="0"/>
      <p:bldP spid="203" grpId="11" animBg="1" advAuto="0"/>
      <p:bldP spid="206" grpId="10" animBg="1" advAuto="0"/>
      <p:bldP spid="209" grpId="12" animBg="1" advAuto="0"/>
      <p:bldP spid="212" grpId="8" animBg="1" advAuto="0"/>
      <p:bldP spid="215" grpId="1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utting it all together"/>
          <p:cNvSpPr txBox="1">
            <a:spLocks noGrp="1"/>
          </p:cNvSpPr>
          <p:nvPr>
            <p:ph type="title"/>
          </p:nvPr>
        </p:nvSpPr>
        <p:spPr>
          <a:prstGeom prst="rect">
            <a:avLst/>
          </a:prstGeom>
        </p:spPr>
        <p:txBody>
          <a:bodyPr/>
          <a:lstStyle/>
          <a:p>
            <a:r>
              <a:t>Putting it all together</a:t>
            </a:r>
          </a:p>
        </p:txBody>
      </p:sp>
      <p:pic>
        <p:nvPicPr>
          <p:cNvPr id="218" name="ScrumLargeLabelled.png" descr="ScrumLargeLabelled.png"/>
          <p:cNvPicPr>
            <a:picLocks noChangeAspect="1"/>
          </p:cNvPicPr>
          <p:nvPr/>
        </p:nvPicPr>
        <p:blipFill>
          <a:blip r:embed="rId2">
            <a:extLst/>
          </a:blip>
          <a:stretch>
            <a:fillRect/>
          </a:stretch>
        </p:blipFill>
        <p:spPr>
          <a:xfrm>
            <a:off x="165100" y="1594317"/>
            <a:ext cx="9804400" cy="4552483"/>
          </a:xfrm>
          <a:prstGeom prst="rect">
            <a:avLst/>
          </a:prstGeom>
          <a:ln w="12700">
            <a:miter lim="400000"/>
          </a:ln>
        </p:spPr>
      </p:pic>
      <p:sp>
        <p:nvSpPr>
          <p:cNvPr id="219" name="Image available at www.mountaingoatsoftware.com/scrum"/>
          <p:cNvSpPr txBox="1"/>
          <p:nvPr/>
        </p:nvSpPr>
        <p:spPr>
          <a:xfrm>
            <a:off x="1546324" y="6134100"/>
            <a:ext cx="6743701" cy="86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a:defRPr sz="2700"/>
            </a:pPr>
            <a:r>
              <a:t>Image available at </a:t>
            </a:r>
            <a:r>
              <a:rPr u="sng">
                <a:solidFill>
                  <a:srgbClr val="0000FF"/>
                </a:solidFill>
                <a:uFill>
                  <a:solidFill>
                    <a:srgbClr val="0000FF"/>
                  </a:solidFill>
                </a:uFill>
                <a:hlinkClick r:id="rId3"/>
              </a:rPr>
              <a:t>www.mountaingoatsoftware.com/scrum</a:t>
            </a:r>
          </a:p>
        </p:txBody>
      </p:sp>
    </p:spTree>
  </p:cSld>
  <p:clrMapOvr>
    <a:masterClrMapping/>
  </p:clrMapOvr>
  <mc:AlternateContent xmlns:mc="http://schemas.openxmlformats.org/markup-compatibility/2006">
    <mc:Choice xmlns:p15="http://schemas.microsoft.com/office/powerpoint/2012/main" xmlns:a14="http://schemas.microsoft.com/office/drawing/2010/main" xmlns:m="http://schemas.openxmlformats.org/officeDocument/2006/math" xmlns="" Requires="p15">
      <p:transition xmlns:p14="http://schemas.microsoft.com/office/powerpoint/2010/main" spd="med" advClick="1" p14:dur="1000">
        <p15:prstTrans prst="fallOve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prints"/>
          <p:cNvSpPr txBox="1">
            <a:spLocks noGrp="1"/>
          </p:cNvSpPr>
          <p:nvPr>
            <p:ph type="title"/>
          </p:nvPr>
        </p:nvSpPr>
        <p:spPr>
          <a:prstGeom prst="rect">
            <a:avLst/>
          </a:prstGeom>
        </p:spPr>
        <p:txBody>
          <a:bodyPr/>
          <a:lstStyle/>
          <a:p>
            <a:r>
              <a:t>Sprints</a:t>
            </a:r>
          </a:p>
        </p:txBody>
      </p:sp>
      <p:sp>
        <p:nvSpPr>
          <p:cNvPr id="222" name="Scrum projects make progress in a series of “sprints”…"/>
          <p:cNvSpPr txBox="1">
            <a:spLocks noGrp="1"/>
          </p:cNvSpPr>
          <p:nvPr>
            <p:ph type="body" idx="1"/>
          </p:nvPr>
        </p:nvSpPr>
        <p:spPr>
          <a:prstGeom prst="rect">
            <a:avLst/>
          </a:prstGeom>
        </p:spPr>
        <p:txBody>
          <a:bodyPr/>
          <a:lstStyle/>
          <a:p>
            <a:pPr marL="684530" indent="-435609" defTabSz="448055">
              <a:spcBef>
                <a:spcPts val="1700"/>
              </a:spcBef>
              <a:defRPr sz="3528"/>
            </a:pPr>
            <a:r>
              <a:t>Scrum projects make progress in a series of “sprints”</a:t>
            </a:r>
          </a:p>
          <a:p>
            <a:pPr marL="1020572" lvl="1" indent="-435609" defTabSz="448055">
              <a:spcBef>
                <a:spcPts val="1700"/>
              </a:spcBef>
              <a:buClrTx/>
              <a:defRPr sz="3136"/>
            </a:pPr>
            <a:r>
              <a:t>Analogous to Extreme Programming iterations</a:t>
            </a:r>
          </a:p>
          <a:p>
            <a:pPr marL="684530" indent="-435609" defTabSz="448055">
              <a:spcBef>
                <a:spcPts val="1700"/>
              </a:spcBef>
              <a:defRPr sz="3528"/>
            </a:pPr>
            <a:r>
              <a:t>Typical duration is 2–4 weeks or a calendar month at most</a:t>
            </a:r>
          </a:p>
          <a:p>
            <a:pPr marL="684530" indent="-435609" defTabSz="448055">
              <a:spcBef>
                <a:spcPts val="1700"/>
              </a:spcBef>
              <a:defRPr sz="3528"/>
            </a:pPr>
            <a:r>
              <a:t>A constant duration leads to a better rhythm</a:t>
            </a:r>
          </a:p>
          <a:p>
            <a:pPr marL="684530" indent="-435609" defTabSz="448055">
              <a:spcBef>
                <a:spcPts val="1700"/>
              </a:spcBef>
              <a:defRPr sz="3528"/>
            </a:pPr>
            <a:r>
              <a:t>Product is designed, coded, and tested during the sprint</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a14="http://schemas.microsoft.com/office/drawing/2010/main" xmlns:m="http://schemas.openxmlformats.org/officeDocument/2006/math"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equential vs. overlapping development"/>
          <p:cNvSpPr txBox="1">
            <a:spLocks noGrp="1"/>
          </p:cNvSpPr>
          <p:nvPr>
            <p:ph type="title"/>
          </p:nvPr>
        </p:nvSpPr>
        <p:spPr>
          <a:xfrm>
            <a:off x="342900" y="0"/>
            <a:ext cx="9461500" cy="1752600"/>
          </a:xfrm>
          <a:prstGeom prst="rect">
            <a:avLst/>
          </a:prstGeom>
        </p:spPr>
        <p:txBody>
          <a:bodyPr anchor="t"/>
          <a:lstStyle>
            <a:lvl1pPr>
              <a:lnSpc>
                <a:spcPct val="70000"/>
              </a:lnSpc>
            </a:lvl1pPr>
          </a:lstStyle>
          <a:p>
            <a:r>
              <a:t>Sequential vs. overlapping development</a:t>
            </a:r>
          </a:p>
        </p:txBody>
      </p:sp>
      <p:pic>
        <p:nvPicPr>
          <p:cNvPr id="225" name="droppedImage.pdf" descr="droppedImage.pdf"/>
          <p:cNvPicPr>
            <a:picLocks noChangeAspect="1"/>
          </p:cNvPicPr>
          <p:nvPr/>
        </p:nvPicPr>
        <p:blipFill>
          <a:blip r:embed="rId2">
            <a:extLst/>
          </a:blip>
          <a:stretch>
            <a:fillRect/>
          </a:stretch>
        </p:blipFill>
        <p:spPr>
          <a:xfrm>
            <a:off x="2044700" y="5499100"/>
            <a:ext cx="6254750" cy="996950"/>
          </a:xfrm>
          <a:prstGeom prst="rect">
            <a:avLst/>
          </a:prstGeom>
          <a:ln w="12700">
            <a:miter lim="400000"/>
          </a:ln>
        </p:spPr>
      </p:pic>
      <p:sp>
        <p:nvSpPr>
          <p:cNvPr id="226" name="Line"/>
          <p:cNvSpPr/>
          <p:nvPr/>
        </p:nvSpPr>
        <p:spPr>
          <a:xfrm>
            <a:off x="1524000" y="2857500"/>
            <a:ext cx="7315223" cy="128"/>
          </a:xfrm>
          <a:prstGeom prst="line">
            <a:avLst/>
          </a:prstGeom>
          <a:ln w="63500">
            <a:solidFill>
              <a:srgbClr val="000000"/>
            </a:solidFill>
            <a:miter lim="400000"/>
          </a:ln>
        </p:spPr>
        <p:txBody>
          <a:bodyPr lIns="45718" tIns="45718" rIns="45718" bIns="45718"/>
          <a:lstStyle/>
          <a:p>
            <a:endParaRPr/>
          </a:p>
        </p:txBody>
      </p:sp>
      <p:sp>
        <p:nvSpPr>
          <p:cNvPr id="227" name="Line"/>
          <p:cNvSpPr/>
          <p:nvPr/>
        </p:nvSpPr>
        <p:spPr>
          <a:xfrm>
            <a:off x="1549400" y="6438900"/>
            <a:ext cx="7315223" cy="128"/>
          </a:xfrm>
          <a:prstGeom prst="line">
            <a:avLst/>
          </a:prstGeom>
          <a:ln w="63500">
            <a:solidFill>
              <a:srgbClr val="000000"/>
            </a:solidFill>
            <a:miter lim="400000"/>
          </a:ln>
        </p:spPr>
        <p:txBody>
          <a:bodyPr lIns="45718" tIns="45718" rIns="45718" bIns="45718"/>
          <a:lstStyle/>
          <a:p>
            <a:endParaRPr/>
          </a:p>
        </p:txBody>
      </p:sp>
      <p:sp>
        <p:nvSpPr>
          <p:cNvPr id="228" name="Source: “The New New Product Development Game” by Takeuchi and Nonaka. Harvard Business Review, January 1986."/>
          <p:cNvSpPr txBox="1"/>
          <p:nvPr/>
        </p:nvSpPr>
        <p:spPr>
          <a:xfrm>
            <a:off x="954204" y="6794456"/>
            <a:ext cx="5041903" cy="482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p>
            <a:pPr algn="l">
              <a:defRPr sz="1400"/>
            </a:pPr>
            <a:r>
              <a:t>Source: “The New New Product Development Game” by Takeuchi and Nonaka. </a:t>
            </a:r>
            <a:r>
              <a:rPr i="1"/>
              <a:t>Harvard Business Review,</a:t>
            </a:r>
            <a:r>
              <a:t> January 1986.</a:t>
            </a:r>
          </a:p>
        </p:txBody>
      </p:sp>
      <p:sp>
        <p:nvSpPr>
          <p:cNvPr id="229" name="Rounded Rectangle"/>
          <p:cNvSpPr/>
          <p:nvPr/>
        </p:nvSpPr>
        <p:spPr>
          <a:xfrm>
            <a:off x="1295400" y="3162300"/>
            <a:ext cx="4140200" cy="1231900"/>
          </a:xfrm>
          <a:prstGeom prst="roundRect">
            <a:avLst>
              <a:gd name="adj" fmla="val 24742"/>
            </a:avLst>
          </a:prstGeom>
          <a:blipFill>
            <a:blip r:embed="rId3"/>
          </a:blipFill>
          <a:ln w="25400">
            <a:solidFill>
              <a:srgbClr val="005192"/>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30" name="Rounded Rectangle"/>
          <p:cNvSpPr/>
          <p:nvPr/>
        </p:nvSpPr>
        <p:spPr>
          <a:xfrm>
            <a:off x="5003800" y="4076700"/>
            <a:ext cx="4140200" cy="1231900"/>
          </a:xfrm>
          <a:prstGeom prst="roundRect">
            <a:avLst>
              <a:gd name="adj" fmla="val 24742"/>
            </a:avLst>
          </a:prstGeom>
          <a:blipFill>
            <a:blip r:embed="rId4"/>
          </a:blipFill>
          <a:ln w="25400">
            <a:solidFill>
              <a:srgbClr val="10612B"/>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31" name="Rather than doing all of one thing at a time..."/>
          <p:cNvSpPr txBox="1"/>
          <p:nvPr/>
        </p:nvSpPr>
        <p:spPr>
          <a:xfrm>
            <a:off x="1422882" y="3289300"/>
            <a:ext cx="3873503" cy="1012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600"/>
              </a:lnSpc>
              <a:tabLst>
                <a:tab pos="1066800" algn="l"/>
              </a:tabLst>
              <a:defRPr sz="3000">
                <a:solidFill>
                  <a:srgbClr val="FFFFFF"/>
                </a:solidFill>
              </a:defRPr>
            </a:lvl1pPr>
          </a:lstStyle>
          <a:p>
            <a:r>
              <a:t>Rather than doing all of one thing at a time...</a:t>
            </a:r>
          </a:p>
        </p:txBody>
      </p:sp>
      <p:sp>
        <p:nvSpPr>
          <p:cNvPr id="232" name="...Scrum teams do a little of everything all the time"/>
          <p:cNvSpPr txBox="1"/>
          <p:nvPr/>
        </p:nvSpPr>
        <p:spPr>
          <a:xfrm>
            <a:off x="5055082" y="4203700"/>
            <a:ext cx="4025902" cy="1012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600"/>
              </a:lnSpc>
              <a:tabLst>
                <a:tab pos="1066800" algn="l"/>
              </a:tabLst>
              <a:defRPr sz="3000">
                <a:solidFill>
                  <a:srgbClr val="FFFFFF"/>
                </a:solidFill>
              </a:defRPr>
            </a:lvl1pPr>
          </a:lstStyle>
          <a:p>
            <a:r>
              <a:t>...Scrum teams do a little of everything all the time</a:t>
            </a:r>
          </a:p>
        </p:txBody>
      </p:sp>
      <p:grpSp>
        <p:nvGrpSpPr>
          <p:cNvPr id="235" name="Requirements"/>
          <p:cNvGrpSpPr/>
          <p:nvPr/>
        </p:nvGrpSpPr>
        <p:grpSpPr>
          <a:xfrm>
            <a:off x="736600" y="1955800"/>
            <a:ext cx="1968500" cy="596900"/>
            <a:chOff x="0" y="0"/>
            <a:chExt cx="1968500" cy="596900"/>
          </a:xfrm>
        </p:grpSpPr>
        <p:sp>
          <p:nvSpPr>
            <p:cNvPr id="233" name="Rectangle"/>
            <p:cNvSpPr/>
            <p:nvPr/>
          </p:nvSpPr>
          <p:spPr>
            <a:xfrm>
              <a:off x="0" y="0"/>
              <a:ext cx="1968500" cy="596900"/>
            </a:xfrm>
            <a:prstGeom prst="rect">
              <a:avLst/>
            </a:prstGeom>
            <a:solidFill>
              <a:srgbClr val="FF99CC"/>
            </a:solidFill>
            <a:ln w="25400" cap="flat">
              <a:solidFill>
                <a:srgbClr val="000000"/>
              </a:solidFill>
              <a:prstDash val="solid"/>
              <a:miter lim="400000"/>
            </a:ln>
            <a:effectLst/>
          </p:spPr>
          <p:txBody>
            <a:bodyPr wrap="square" lIns="38100" tIns="38100" rIns="38100" bIns="38100" numCol="1" anchor="ctr">
              <a:noAutofit/>
            </a:bodyPr>
            <a:lstStyle/>
            <a:p>
              <a:pPr>
                <a:defRPr sz="2600">
                  <a:solidFill>
                    <a:srgbClr val="FFFFFF"/>
                  </a:solidFill>
                </a:defRPr>
              </a:pPr>
              <a:endParaRPr/>
            </a:p>
          </p:txBody>
        </p:sp>
        <p:sp>
          <p:nvSpPr>
            <p:cNvPr id="234" name="Requirements"/>
            <p:cNvSpPr txBox="1"/>
            <p:nvPr/>
          </p:nvSpPr>
          <p:spPr>
            <a:xfrm>
              <a:off x="0" y="107950"/>
              <a:ext cx="1968500"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600">
                  <a:solidFill>
                    <a:srgbClr val="FFFFFF"/>
                  </a:solidFill>
                </a:defRPr>
              </a:lvl1pPr>
            </a:lstStyle>
            <a:p>
              <a:r>
                <a:t>Requirements</a:t>
              </a:r>
            </a:p>
          </p:txBody>
        </p:sp>
      </p:grpSp>
      <p:grpSp>
        <p:nvGrpSpPr>
          <p:cNvPr id="238" name="Design"/>
          <p:cNvGrpSpPr/>
          <p:nvPr/>
        </p:nvGrpSpPr>
        <p:grpSpPr>
          <a:xfrm>
            <a:off x="2895600" y="1955800"/>
            <a:ext cx="1968500" cy="596900"/>
            <a:chOff x="0" y="0"/>
            <a:chExt cx="1968500" cy="596900"/>
          </a:xfrm>
        </p:grpSpPr>
        <p:sp>
          <p:nvSpPr>
            <p:cNvPr id="236" name="Rectangle"/>
            <p:cNvSpPr/>
            <p:nvPr/>
          </p:nvSpPr>
          <p:spPr>
            <a:xfrm>
              <a:off x="0" y="0"/>
              <a:ext cx="1968500" cy="596900"/>
            </a:xfrm>
            <a:prstGeom prst="rect">
              <a:avLst/>
            </a:prstGeom>
            <a:solidFill>
              <a:srgbClr val="01FF01"/>
            </a:solidFill>
            <a:ln w="25400" cap="flat">
              <a:solidFill>
                <a:srgbClr val="000000"/>
              </a:solidFill>
              <a:prstDash val="solid"/>
              <a:miter lim="400000"/>
            </a:ln>
            <a:effectLst/>
          </p:spPr>
          <p:txBody>
            <a:bodyPr wrap="square" lIns="38100" tIns="38100" rIns="38100" bIns="38100" numCol="1" anchor="ctr">
              <a:noAutofit/>
            </a:bodyPr>
            <a:lstStyle/>
            <a:p>
              <a:pPr>
                <a:defRPr sz="2600">
                  <a:solidFill>
                    <a:srgbClr val="FFFFFF"/>
                  </a:solidFill>
                </a:defRPr>
              </a:pPr>
              <a:endParaRPr/>
            </a:p>
          </p:txBody>
        </p:sp>
        <p:sp>
          <p:nvSpPr>
            <p:cNvPr id="237" name="Design"/>
            <p:cNvSpPr txBox="1"/>
            <p:nvPr/>
          </p:nvSpPr>
          <p:spPr>
            <a:xfrm>
              <a:off x="0" y="107950"/>
              <a:ext cx="1968500"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600">
                  <a:solidFill>
                    <a:srgbClr val="FFFFFF"/>
                  </a:solidFill>
                </a:defRPr>
              </a:lvl1pPr>
            </a:lstStyle>
            <a:p>
              <a:r>
                <a:t>Design</a:t>
              </a:r>
            </a:p>
          </p:txBody>
        </p:sp>
      </p:grpSp>
      <p:grpSp>
        <p:nvGrpSpPr>
          <p:cNvPr id="241" name="Code"/>
          <p:cNvGrpSpPr/>
          <p:nvPr/>
        </p:nvGrpSpPr>
        <p:grpSpPr>
          <a:xfrm>
            <a:off x="5054600" y="1955800"/>
            <a:ext cx="1968500" cy="596900"/>
            <a:chOff x="0" y="0"/>
            <a:chExt cx="1968500" cy="596900"/>
          </a:xfrm>
        </p:grpSpPr>
        <p:sp>
          <p:nvSpPr>
            <p:cNvPr id="239" name="Rectangle"/>
            <p:cNvSpPr/>
            <p:nvPr/>
          </p:nvSpPr>
          <p:spPr>
            <a:xfrm>
              <a:off x="0" y="0"/>
              <a:ext cx="1968500" cy="596900"/>
            </a:xfrm>
            <a:prstGeom prst="rect">
              <a:avLst/>
            </a:prstGeom>
            <a:solidFill>
              <a:srgbClr val="00CCFF"/>
            </a:solidFill>
            <a:ln w="25400" cap="flat">
              <a:solidFill>
                <a:srgbClr val="000000"/>
              </a:solidFill>
              <a:prstDash val="solid"/>
              <a:miter lim="400000"/>
            </a:ln>
            <a:effectLst/>
          </p:spPr>
          <p:txBody>
            <a:bodyPr wrap="square" lIns="38100" tIns="38100" rIns="38100" bIns="38100" numCol="1" anchor="ctr">
              <a:noAutofit/>
            </a:bodyPr>
            <a:lstStyle/>
            <a:p>
              <a:pPr>
                <a:defRPr sz="2600">
                  <a:solidFill>
                    <a:srgbClr val="FFFFFF"/>
                  </a:solidFill>
                </a:defRPr>
              </a:pPr>
              <a:endParaRPr/>
            </a:p>
          </p:txBody>
        </p:sp>
        <p:sp>
          <p:nvSpPr>
            <p:cNvPr id="240" name="Code"/>
            <p:cNvSpPr txBox="1"/>
            <p:nvPr/>
          </p:nvSpPr>
          <p:spPr>
            <a:xfrm>
              <a:off x="0" y="107950"/>
              <a:ext cx="1968500"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600">
                  <a:solidFill>
                    <a:srgbClr val="FFFFFF"/>
                  </a:solidFill>
                </a:defRPr>
              </a:lvl1pPr>
            </a:lstStyle>
            <a:p>
              <a:r>
                <a:t>Code</a:t>
              </a:r>
            </a:p>
          </p:txBody>
        </p:sp>
      </p:grpSp>
      <p:grpSp>
        <p:nvGrpSpPr>
          <p:cNvPr id="244" name="Test"/>
          <p:cNvGrpSpPr/>
          <p:nvPr/>
        </p:nvGrpSpPr>
        <p:grpSpPr>
          <a:xfrm>
            <a:off x="7213600" y="1955800"/>
            <a:ext cx="1968500" cy="596900"/>
            <a:chOff x="0" y="0"/>
            <a:chExt cx="1968500" cy="596900"/>
          </a:xfrm>
        </p:grpSpPr>
        <p:sp>
          <p:nvSpPr>
            <p:cNvPr id="242" name="Rectangle"/>
            <p:cNvSpPr/>
            <p:nvPr/>
          </p:nvSpPr>
          <p:spPr>
            <a:xfrm>
              <a:off x="0" y="0"/>
              <a:ext cx="1968500" cy="596900"/>
            </a:xfrm>
            <a:prstGeom prst="rect">
              <a:avLst/>
            </a:prstGeom>
            <a:solidFill>
              <a:srgbClr val="3366FF"/>
            </a:solidFill>
            <a:ln w="25400" cap="flat">
              <a:solidFill>
                <a:srgbClr val="000000"/>
              </a:solidFill>
              <a:prstDash val="solid"/>
              <a:miter lim="400000"/>
            </a:ln>
            <a:effectLst/>
          </p:spPr>
          <p:txBody>
            <a:bodyPr wrap="square" lIns="38100" tIns="38100" rIns="38100" bIns="38100" numCol="1" anchor="ctr">
              <a:noAutofit/>
            </a:bodyPr>
            <a:lstStyle/>
            <a:p>
              <a:pPr>
                <a:defRPr sz="2600">
                  <a:solidFill>
                    <a:srgbClr val="FFFFFF"/>
                  </a:solidFill>
                </a:defRPr>
              </a:pPr>
              <a:endParaRPr/>
            </a:p>
          </p:txBody>
        </p:sp>
        <p:sp>
          <p:nvSpPr>
            <p:cNvPr id="243" name="Test"/>
            <p:cNvSpPr txBox="1"/>
            <p:nvPr/>
          </p:nvSpPr>
          <p:spPr>
            <a:xfrm>
              <a:off x="0" y="107950"/>
              <a:ext cx="1968500" cy="381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600">
                  <a:solidFill>
                    <a:srgbClr val="FFFFFF"/>
                  </a:solidFill>
                </a:defRPr>
              </a:lvl1pPr>
            </a:lstStyle>
            <a:p>
              <a:r>
                <a:t>Test</a:t>
              </a:r>
            </a:p>
          </p:txBody>
        </p:sp>
      </p:gr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a14="http://schemas.microsoft.com/office/drawing/2010/main" xmlns:m="http://schemas.openxmlformats.org/officeDocument/2006/math"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No changes during a sprint"/>
          <p:cNvSpPr txBox="1">
            <a:spLocks noGrp="1"/>
          </p:cNvSpPr>
          <p:nvPr>
            <p:ph type="title"/>
          </p:nvPr>
        </p:nvSpPr>
        <p:spPr>
          <a:prstGeom prst="rect">
            <a:avLst/>
          </a:prstGeom>
        </p:spPr>
        <p:txBody>
          <a:bodyPr/>
          <a:lstStyle/>
          <a:p>
            <a:r>
              <a:t>No changes during a sprint</a:t>
            </a:r>
          </a:p>
        </p:txBody>
      </p:sp>
      <p:sp>
        <p:nvSpPr>
          <p:cNvPr id="247" name="Plan sprint durations around how long you can commit to keeping change out of the sprint"/>
          <p:cNvSpPr txBox="1">
            <a:spLocks noGrp="1"/>
          </p:cNvSpPr>
          <p:nvPr>
            <p:ph type="body" sz="quarter" idx="1"/>
          </p:nvPr>
        </p:nvSpPr>
        <p:spPr>
          <a:xfrm>
            <a:off x="342900" y="5410200"/>
            <a:ext cx="9461500" cy="1270000"/>
          </a:xfrm>
          <a:prstGeom prst="rect">
            <a:avLst/>
          </a:prstGeom>
        </p:spPr>
        <p:txBody>
          <a:bodyPr/>
          <a:lstStyle/>
          <a:p>
            <a:r>
              <a:t>Plan sprint durations around how long you can commit to keeping change out of the sprint</a:t>
            </a:r>
          </a:p>
        </p:txBody>
      </p:sp>
      <p:pic>
        <p:nvPicPr>
          <p:cNvPr id="248" name="droppedImage.pdf" descr="droppedImage.pdf"/>
          <p:cNvPicPr>
            <a:picLocks noChangeAspect="1"/>
          </p:cNvPicPr>
          <p:nvPr/>
        </p:nvPicPr>
        <p:blipFill>
          <a:blip r:embed="rId2">
            <a:extLst/>
          </a:blip>
          <a:stretch>
            <a:fillRect/>
          </a:stretch>
        </p:blipFill>
        <p:spPr>
          <a:xfrm rot="20640000">
            <a:off x="826578" y="1751720"/>
            <a:ext cx="1816102" cy="1385406"/>
          </a:xfrm>
          <a:prstGeom prst="rect">
            <a:avLst/>
          </a:prstGeom>
          <a:ln w="12700">
            <a:miter lim="400000"/>
          </a:ln>
        </p:spPr>
      </p:pic>
      <p:grpSp>
        <p:nvGrpSpPr>
          <p:cNvPr id="251" name="Group"/>
          <p:cNvGrpSpPr/>
          <p:nvPr/>
        </p:nvGrpSpPr>
        <p:grpSpPr>
          <a:xfrm>
            <a:off x="2794000" y="1881926"/>
            <a:ext cx="3975100" cy="3060702"/>
            <a:chOff x="0" y="0"/>
            <a:chExt cx="3975100" cy="3060701"/>
          </a:xfrm>
        </p:grpSpPr>
        <p:pic>
          <p:nvPicPr>
            <p:cNvPr id="249" name="droppedImage.pdf" descr="droppedImage.pdf"/>
            <p:cNvPicPr>
              <a:picLocks noChangeAspect="1"/>
            </p:cNvPicPr>
            <p:nvPr/>
          </p:nvPicPr>
          <p:blipFill>
            <a:blip r:embed="rId3">
              <a:extLst/>
            </a:blip>
            <a:stretch>
              <a:fillRect/>
            </a:stretch>
          </p:blipFill>
          <p:spPr>
            <a:xfrm>
              <a:off x="0" y="0"/>
              <a:ext cx="3975100" cy="3060702"/>
            </a:xfrm>
            <a:prstGeom prst="rect">
              <a:avLst/>
            </a:prstGeom>
            <a:ln w="12700" cap="flat">
              <a:noFill/>
              <a:miter lim="400000"/>
            </a:ln>
            <a:effectLst/>
          </p:spPr>
        </p:pic>
        <p:sp>
          <p:nvSpPr>
            <p:cNvPr id="250" name="Rectangle"/>
            <p:cNvSpPr/>
            <p:nvPr/>
          </p:nvSpPr>
          <p:spPr>
            <a:xfrm>
              <a:off x="355600" y="404073"/>
              <a:ext cx="3263900" cy="2235203"/>
            </a:xfrm>
            <a:prstGeom prst="rect">
              <a:avLst/>
            </a:prstGeom>
            <a:solidFill>
              <a:srgbClr val="FFFFFF"/>
            </a:solidFill>
            <a:ln w="12700" cap="flat">
              <a:solidFill>
                <a:srgbClr val="000000"/>
              </a:solidFill>
              <a:prstDash val="solid"/>
              <a:miter lim="400000"/>
            </a:ln>
            <a:effectLst/>
          </p:spPr>
          <p:txBody>
            <a:bodyPr wrap="square" lIns="38100" tIns="38100" rIns="38100" bIns="38100" numCol="1"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grpSp>
      <p:grpSp>
        <p:nvGrpSpPr>
          <p:cNvPr id="254" name="Group"/>
          <p:cNvGrpSpPr/>
          <p:nvPr/>
        </p:nvGrpSpPr>
        <p:grpSpPr>
          <a:xfrm>
            <a:off x="3755795" y="2324099"/>
            <a:ext cx="2060809" cy="2171703"/>
            <a:chOff x="0" y="0"/>
            <a:chExt cx="2060807" cy="2171702"/>
          </a:xfrm>
        </p:grpSpPr>
        <p:pic>
          <p:nvPicPr>
            <p:cNvPr id="252" name="sprint.gif" descr="sprint.gif"/>
            <p:cNvPicPr>
              <a:picLocks noChangeAspect="1"/>
            </p:cNvPicPr>
            <p:nvPr/>
          </p:nvPicPr>
          <p:blipFill>
            <a:blip r:embed="rId4">
              <a:extLst/>
            </a:blip>
            <a:stretch>
              <a:fillRect/>
            </a:stretch>
          </p:blipFill>
          <p:spPr>
            <a:xfrm>
              <a:off x="0" y="443581"/>
              <a:ext cx="2060808" cy="1728122"/>
            </a:xfrm>
            <a:prstGeom prst="rect">
              <a:avLst/>
            </a:prstGeom>
            <a:ln w="12700" cap="flat">
              <a:noFill/>
              <a:miter lim="400000"/>
            </a:ln>
            <a:effectLst/>
          </p:spPr>
        </p:pic>
        <p:pic>
          <p:nvPicPr>
            <p:cNvPr id="253" name="daily_scrum.gif" descr="daily_scrum.gif"/>
            <p:cNvPicPr>
              <a:picLocks noChangeAspect="1"/>
            </p:cNvPicPr>
            <p:nvPr/>
          </p:nvPicPr>
          <p:blipFill>
            <a:blip r:embed="rId5">
              <a:extLst/>
            </a:blip>
            <a:stretch>
              <a:fillRect/>
            </a:stretch>
          </p:blipFill>
          <p:spPr>
            <a:xfrm>
              <a:off x="157100" y="0"/>
              <a:ext cx="988821" cy="794752"/>
            </a:xfrm>
            <a:prstGeom prst="rect">
              <a:avLst/>
            </a:prstGeom>
            <a:ln w="12700" cap="flat">
              <a:noFill/>
              <a:miter lim="400000"/>
            </a:ln>
            <a:effectLst/>
          </p:spPr>
        </p:pic>
      </p:grpSp>
      <p:sp>
        <p:nvSpPr>
          <p:cNvPr id="255" name="Change"/>
          <p:cNvSpPr txBox="1"/>
          <p:nvPr/>
        </p:nvSpPr>
        <p:spPr>
          <a:xfrm>
            <a:off x="503039" y="2489200"/>
            <a:ext cx="1324571"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r>
              <a:t>Change</a:t>
            </a:r>
          </a:p>
        </p:txBody>
      </p:sp>
    </p:spTree>
  </p:cSld>
  <p:clrMapOvr>
    <a:masterClrMapping/>
  </p:clrMapOvr>
  <mc:AlternateContent xmlns:mc="http://schemas.openxmlformats.org/markup-compatibility/2006" xmlns:p14="http://schemas.microsoft.com/office/powerpoint/2010/main">
    <mc:Choice Requires="p14">
      <p:transition spd="slow">
        <p:blinds dir="vert"/>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crum framework"/>
          <p:cNvSpPr txBox="1">
            <a:spLocks noGrp="1"/>
          </p:cNvSpPr>
          <p:nvPr>
            <p:ph type="title"/>
          </p:nvPr>
        </p:nvSpPr>
        <p:spPr>
          <a:prstGeom prst="rect">
            <a:avLst/>
          </a:prstGeom>
        </p:spPr>
        <p:txBody>
          <a:bodyPr/>
          <a:lstStyle/>
          <a:p>
            <a:r>
              <a:t>Scrum framework</a:t>
            </a:r>
          </a:p>
        </p:txBody>
      </p:sp>
      <p:grpSp>
        <p:nvGrpSpPr>
          <p:cNvPr id="266" name="Group"/>
          <p:cNvGrpSpPr/>
          <p:nvPr/>
        </p:nvGrpSpPr>
        <p:grpSpPr>
          <a:xfrm>
            <a:off x="723899" y="1079499"/>
            <a:ext cx="4140201" cy="2044701"/>
            <a:chOff x="0" y="0"/>
            <a:chExt cx="4140200" cy="2044700"/>
          </a:xfrm>
        </p:grpSpPr>
        <p:sp>
          <p:nvSpPr>
            <p:cNvPr id="258" name="Rounded Rectangle"/>
            <p:cNvSpPr/>
            <p:nvPr/>
          </p:nvSpPr>
          <p:spPr>
            <a:xfrm>
              <a:off x="12700" y="0"/>
              <a:ext cx="4127501" cy="2044700"/>
            </a:xfrm>
            <a:prstGeom prst="roundRect">
              <a:avLst>
                <a:gd name="adj" fmla="val 14907"/>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59" name="Product owner…"/>
            <p:cNvSpPr txBox="1"/>
            <p:nvPr/>
          </p:nvSpPr>
          <p:spPr>
            <a:xfrm>
              <a:off x="152883" y="622300"/>
              <a:ext cx="2806701" cy="1357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SzPct val="125000"/>
                <a:buChar char="•"/>
                <a:tabLst>
                  <a:tab pos="1066800" algn="l"/>
                </a:tabLst>
                <a:defRPr sz="2800">
                  <a:solidFill>
                    <a:srgbClr val="FFFFFF"/>
                  </a:solidFill>
                </a:defRPr>
              </a:pPr>
              <a:r>
                <a:t>Product owner</a:t>
              </a:r>
            </a:p>
            <a:p>
              <a:pPr marL="228600" indent="-228600" algn="l">
                <a:lnSpc>
                  <a:spcPts val="3300"/>
                </a:lnSpc>
                <a:buSzPct val="125000"/>
                <a:buChar char="•"/>
                <a:tabLst>
                  <a:tab pos="1066800" algn="l"/>
                </a:tabLst>
                <a:defRPr sz="2800">
                  <a:solidFill>
                    <a:srgbClr val="FFFFFF"/>
                  </a:solidFill>
                </a:defRPr>
              </a:pPr>
              <a:r>
                <a:t>ScrumMaster</a:t>
              </a:r>
            </a:p>
            <a:p>
              <a:pPr marL="228600" indent="-228600" algn="l">
                <a:lnSpc>
                  <a:spcPts val="3300"/>
                </a:lnSpc>
                <a:buSzPct val="125000"/>
                <a:buChar char="•"/>
                <a:tabLst>
                  <a:tab pos="1066800" algn="l"/>
                </a:tabLst>
                <a:defRPr sz="2800">
                  <a:solidFill>
                    <a:srgbClr val="FFFFFF"/>
                  </a:solidFill>
                </a:defRPr>
              </a:pPr>
              <a:r>
                <a:t>Team</a:t>
              </a:r>
            </a:p>
          </p:txBody>
        </p:sp>
        <p:sp>
          <p:nvSpPr>
            <p:cNvPr id="260" name="Rectangle"/>
            <p:cNvSpPr/>
            <p:nvPr/>
          </p:nvSpPr>
          <p:spPr>
            <a:xfrm>
              <a:off x="482599" y="-1"/>
              <a:ext cx="1905001" cy="5969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61"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62"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63" name="Rectangle"/>
            <p:cNvSpPr/>
            <p:nvPr/>
          </p:nvSpPr>
          <p:spPr>
            <a:xfrm>
              <a:off x="-1" y="342899"/>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64" name="Rectangle"/>
            <p:cNvSpPr/>
            <p:nvPr/>
          </p:nvSpPr>
          <p:spPr>
            <a:xfrm>
              <a:off x="2146300" y="-1"/>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65" name="Role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Roles</a:t>
              </a:r>
            </a:p>
          </p:txBody>
        </p:sp>
      </p:grpSp>
      <p:grpSp>
        <p:nvGrpSpPr>
          <p:cNvPr id="275" name="Group"/>
          <p:cNvGrpSpPr/>
          <p:nvPr/>
        </p:nvGrpSpPr>
        <p:grpSpPr>
          <a:xfrm>
            <a:off x="3162299" y="2692399"/>
            <a:ext cx="4140201" cy="2527301"/>
            <a:chOff x="0" y="0"/>
            <a:chExt cx="4140200" cy="2527300"/>
          </a:xfrm>
        </p:grpSpPr>
        <p:sp>
          <p:nvSpPr>
            <p:cNvPr id="267" name="Rounded Rectangle"/>
            <p:cNvSpPr/>
            <p:nvPr/>
          </p:nvSpPr>
          <p:spPr>
            <a:xfrm>
              <a:off x="12700" y="0"/>
              <a:ext cx="4127501" cy="2527300"/>
            </a:xfrm>
            <a:prstGeom prst="roundRect">
              <a:avLst>
                <a:gd name="adj" fmla="val 12060"/>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68" name="Sprint planning…"/>
            <p:cNvSpPr txBox="1"/>
            <p:nvPr/>
          </p:nvSpPr>
          <p:spPr>
            <a:xfrm>
              <a:off x="152882" y="622300"/>
              <a:ext cx="3683002" cy="17761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SzPct val="125000"/>
                <a:buChar char="•"/>
                <a:tabLst>
                  <a:tab pos="1066800" algn="l"/>
                </a:tabLst>
                <a:defRPr sz="2800">
                  <a:solidFill>
                    <a:srgbClr val="FFFFFF"/>
                  </a:solidFill>
                </a:defRPr>
              </a:pPr>
              <a:r>
                <a:t>Sprint planning</a:t>
              </a:r>
            </a:p>
            <a:p>
              <a:pPr marL="228600" indent="-228600" algn="l">
                <a:lnSpc>
                  <a:spcPts val="3300"/>
                </a:lnSpc>
                <a:buSzPct val="125000"/>
                <a:buChar char="•"/>
                <a:tabLst>
                  <a:tab pos="1066800" algn="l"/>
                </a:tabLst>
                <a:defRPr sz="2800">
                  <a:solidFill>
                    <a:srgbClr val="FFFFFF"/>
                  </a:solidFill>
                </a:defRPr>
              </a:pPr>
              <a:r>
                <a:t>Sprint review</a:t>
              </a:r>
            </a:p>
            <a:p>
              <a:pPr marL="228600" indent="-228600" algn="l">
                <a:lnSpc>
                  <a:spcPts val="3300"/>
                </a:lnSpc>
                <a:buSzPct val="125000"/>
                <a:buChar char="•"/>
                <a:tabLst>
                  <a:tab pos="1066800" algn="l"/>
                </a:tabLst>
                <a:defRPr sz="2800">
                  <a:solidFill>
                    <a:srgbClr val="FFFFFF"/>
                  </a:solidFill>
                </a:defRPr>
              </a:pPr>
              <a:r>
                <a:t>Sprint retrospective</a:t>
              </a:r>
            </a:p>
            <a:p>
              <a:pPr marL="228600" indent="-228600" algn="l">
                <a:lnSpc>
                  <a:spcPts val="3300"/>
                </a:lnSpc>
                <a:buSzPct val="125000"/>
                <a:buChar char="•"/>
                <a:tabLst>
                  <a:tab pos="1066800" algn="l"/>
                </a:tabLst>
                <a:defRPr sz="2800">
                  <a:solidFill>
                    <a:srgbClr val="FFFFFF"/>
                  </a:solidFill>
                </a:defRPr>
              </a:pPr>
              <a:r>
                <a:t>Daily scrum meeting</a:t>
              </a:r>
            </a:p>
          </p:txBody>
        </p:sp>
        <p:sp>
          <p:nvSpPr>
            <p:cNvPr id="269" name="Rectangle"/>
            <p:cNvSpPr/>
            <p:nvPr/>
          </p:nvSpPr>
          <p:spPr>
            <a:xfrm>
              <a:off x="482599" y="-1"/>
              <a:ext cx="1905001" cy="5969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70"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71"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72" name="Rectangle"/>
            <p:cNvSpPr/>
            <p:nvPr/>
          </p:nvSpPr>
          <p:spPr>
            <a:xfrm>
              <a:off x="-1" y="342899"/>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73" name="Rectangle"/>
            <p:cNvSpPr/>
            <p:nvPr/>
          </p:nvSpPr>
          <p:spPr>
            <a:xfrm>
              <a:off x="2146300" y="-1"/>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74" name="Ceremonie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Ceremonies</a:t>
              </a:r>
            </a:p>
          </p:txBody>
        </p:sp>
      </p:grpSp>
      <p:grpSp>
        <p:nvGrpSpPr>
          <p:cNvPr id="284" name="Group"/>
          <p:cNvGrpSpPr/>
          <p:nvPr/>
        </p:nvGrpSpPr>
        <p:grpSpPr>
          <a:xfrm>
            <a:off x="5105399" y="5105399"/>
            <a:ext cx="4140201" cy="2044701"/>
            <a:chOff x="0" y="0"/>
            <a:chExt cx="4140200" cy="2044700"/>
          </a:xfrm>
        </p:grpSpPr>
        <p:sp>
          <p:nvSpPr>
            <p:cNvPr id="276" name="Rounded Rectangle"/>
            <p:cNvSpPr/>
            <p:nvPr/>
          </p:nvSpPr>
          <p:spPr>
            <a:xfrm>
              <a:off x="12700" y="0"/>
              <a:ext cx="4127501" cy="2044700"/>
            </a:xfrm>
            <a:prstGeom prst="roundRect">
              <a:avLst>
                <a:gd name="adj" fmla="val 14907"/>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77" name="Product backlog…"/>
            <p:cNvSpPr txBox="1"/>
            <p:nvPr/>
          </p:nvSpPr>
          <p:spPr>
            <a:xfrm>
              <a:off x="152882" y="622300"/>
              <a:ext cx="3771902" cy="1357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SzPct val="125000"/>
                <a:buChar char="•"/>
                <a:tabLst>
                  <a:tab pos="1066800" algn="l"/>
                </a:tabLst>
                <a:defRPr sz="2800">
                  <a:solidFill>
                    <a:srgbClr val="FFFFFF"/>
                  </a:solidFill>
                </a:defRPr>
              </a:pPr>
              <a:r>
                <a:t>Product backlog</a:t>
              </a:r>
            </a:p>
            <a:p>
              <a:pPr marL="228600" indent="-228600" algn="l">
                <a:lnSpc>
                  <a:spcPts val="3300"/>
                </a:lnSpc>
                <a:buSzPct val="125000"/>
                <a:buChar char="•"/>
                <a:tabLst>
                  <a:tab pos="1066800" algn="l"/>
                </a:tabLst>
                <a:defRPr sz="2800">
                  <a:solidFill>
                    <a:srgbClr val="FFFFFF"/>
                  </a:solidFill>
                </a:defRPr>
              </a:pPr>
              <a:r>
                <a:t>Sprint backlog</a:t>
              </a:r>
            </a:p>
            <a:p>
              <a:pPr marL="228600" indent="-228600" algn="l">
                <a:lnSpc>
                  <a:spcPts val="3300"/>
                </a:lnSpc>
                <a:buSzPct val="125000"/>
                <a:buChar char="•"/>
                <a:tabLst>
                  <a:tab pos="1066800" algn="l"/>
                </a:tabLst>
                <a:defRPr sz="2800">
                  <a:solidFill>
                    <a:srgbClr val="FFFFFF"/>
                  </a:solidFill>
                </a:defRPr>
              </a:pPr>
              <a:r>
                <a:t>Burndown charts</a:t>
              </a:r>
            </a:p>
          </p:txBody>
        </p:sp>
        <p:sp>
          <p:nvSpPr>
            <p:cNvPr id="278" name="Rectangle"/>
            <p:cNvSpPr/>
            <p:nvPr/>
          </p:nvSpPr>
          <p:spPr>
            <a:xfrm>
              <a:off x="482599" y="-1"/>
              <a:ext cx="1905001" cy="5969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79"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80"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81" name="Rectangle"/>
            <p:cNvSpPr/>
            <p:nvPr/>
          </p:nvSpPr>
          <p:spPr>
            <a:xfrm>
              <a:off x="-1" y="342899"/>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82" name="Rectangle"/>
            <p:cNvSpPr/>
            <p:nvPr/>
          </p:nvSpPr>
          <p:spPr>
            <a:xfrm>
              <a:off x="2146300" y="-1"/>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83" name="Artifact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Artifacts</a:t>
              </a:r>
            </a:p>
          </p:txBody>
        </p:sp>
      </p:gr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crum framework"/>
          <p:cNvSpPr txBox="1">
            <a:spLocks noGrp="1"/>
          </p:cNvSpPr>
          <p:nvPr>
            <p:ph type="title"/>
          </p:nvPr>
        </p:nvSpPr>
        <p:spPr>
          <a:prstGeom prst="rect">
            <a:avLst/>
          </a:prstGeom>
        </p:spPr>
        <p:txBody>
          <a:bodyPr/>
          <a:lstStyle/>
          <a:p>
            <a:r>
              <a:t>Scrum framework</a:t>
            </a:r>
          </a:p>
        </p:txBody>
      </p:sp>
      <p:grpSp>
        <p:nvGrpSpPr>
          <p:cNvPr id="295" name="Group"/>
          <p:cNvGrpSpPr/>
          <p:nvPr/>
        </p:nvGrpSpPr>
        <p:grpSpPr>
          <a:xfrm>
            <a:off x="3162299" y="2692399"/>
            <a:ext cx="4140201" cy="2527301"/>
            <a:chOff x="0" y="0"/>
            <a:chExt cx="4140200" cy="2527300"/>
          </a:xfrm>
        </p:grpSpPr>
        <p:sp>
          <p:nvSpPr>
            <p:cNvPr id="287" name="Rounded Rectangle"/>
            <p:cNvSpPr/>
            <p:nvPr/>
          </p:nvSpPr>
          <p:spPr>
            <a:xfrm>
              <a:off x="12700" y="0"/>
              <a:ext cx="4127501" cy="2527300"/>
            </a:xfrm>
            <a:prstGeom prst="roundRect">
              <a:avLst>
                <a:gd name="adj" fmla="val 12060"/>
              </a:avLst>
            </a:prstGeom>
            <a:solidFill>
              <a:srgbClr val="EBEBEB"/>
            </a:solidFill>
            <a:ln w="25400" cap="flat">
              <a:solidFill>
                <a:srgbClr val="C0C0C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88" name="Sprint planning…"/>
            <p:cNvSpPr txBox="1"/>
            <p:nvPr/>
          </p:nvSpPr>
          <p:spPr>
            <a:xfrm>
              <a:off x="152882" y="622300"/>
              <a:ext cx="3683002" cy="17761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Clr>
                  <a:srgbClr val="C0C0C0"/>
                </a:buClr>
                <a:buSzPct val="125000"/>
                <a:buChar char="•"/>
                <a:tabLst>
                  <a:tab pos="1066800" algn="l"/>
                </a:tabLst>
                <a:defRPr sz="2800">
                  <a:solidFill>
                    <a:srgbClr val="C0C0C0"/>
                  </a:solidFill>
                </a:defRPr>
              </a:pPr>
              <a:r>
                <a:t>Sprint planning</a:t>
              </a:r>
            </a:p>
            <a:p>
              <a:pPr marL="228600" indent="-228600" algn="l">
                <a:lnSpc>
                  <a:spcPts val="3300"/>
                </a:lnSpc>
                <a:buClr>
                  <a:srgbClr val="C0C0C0"/>
                </a:buClr>
                <a:buSzPct val="125000"/>
                <a:buChar char="•"/>
                <a:tabLst>
                  <a:tab pos="1066800" algn="l"/>
                </a:tabLst>
                <a:defRPr sz="2800">
                  <a:solidFill>
                    <a:srgbClr val="C0C0C0"/>
                  </a:solidFill>
                </a:defRPr>
              </a:pPr>
              <a:r>
                <a:t>Sprint review</a:t>
              </a:r>
            </a:p>
            <a:p>
              <a:pPr marL="228600" indent="-228600" algn="l">
                <a:lnSpc>
                  <a:spcPts val="3300"/>
                </a:lnSpc>
                <a:buClr>
                  <a:srgbClr val="C0C0C0"/>
                </a:buClr>
                <a:buSzPct val="125000"/>
                <a:buChar char="•"/>
                <a:tabLst>
                  <a:tab pos="1066800" algn="l"/>
                </a:tabLst>
                <a:defRPr sz="2800">
                  <a:solidFill>
                    <a:srgbClr val="C0C0C0"/>
                  </a:solidFill>
                </a:defRPr>
              </a:pPr>
              <a:r>
                <a:t>Sprint retrospective</a:t>
              </a:r>
            </a:p>
            <a:p>
              <a:pPr marL="228600" indent="-228600" algn="l">
                <a:lnSpc>
                  <a:spcPts val="3300"/>
                </a:lnSpc>
                <a:buClr>
                  <a:srgbClr val="C0C0C0"/>
                </a:buClr>
                <a:buSzPct val="125000"/>
                <a:buChar char="•"/>
                <a:tabLst>
                  <a:tab pos="1066800" algn="l"/>
                </a:tabLst>
                <a:defRPr sz="2800">
                  <a:solidFill>
                    <a:srgbClr val="C0C0C0"/>
                  </a:solidFill>
                </a:defRPr>
              </a:pPr>
              <a:r>
                <a:t>Daily scrum meeting</a:t>
              </a:r>
            </a:p>
          </p:txBody>
        </p:sp>
        <p:sp>
          <p:nvSpPr>
            <p:cNvPr id="289" name="Rectangle"/>
            <p:cNvSpPr/>
            <p:nvPr/>
          </p:nvSpPr>
          <p:spPr>
            <a:xfrm>
              <a:off x="482599" y="-1"/>
              <a:ext cx="1905001" cy="5969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90"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91"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92" name="Rectangle"/>
            <p:cNvSpPr/>
            <p:nvPr/>
          </p:nvSpPr>
          <p:spPr>
            <a:xfrm>
              <a:off x="-1" y="342899"/>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93" name="Rectangle"/>
            <p:cNvSpPr/>
            <p:nvPr/>
          </p:nvSpPr>
          <p:spPr>
            <a:xfrm>
              <a:off x="2146300" y="-1"/>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94" name="Ceremonies"/>
            <p:cNvSpPr txBox="1"/>
            <p:nvPr/>
          </p:nvSpPr>
          <p:spPr>
            <a:xfrm>
              <a:off x="165583" y="12699"/>
              <a:ext cx="2120901" cy="581344"/>
            </a:xfrm>
            <a:prstGeom prst="rect">
              <a:avLst/>
            </a:prstGeom>
            <a:solidFill>
              <a:srgbClr val="C0C0C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Ceremonies</a:t>
              </a:r>
            </a:p>
          </p:txBody>
        </p:sp>
      </p:grpSp>
      <p:sp>
        <p:nvSpPr>
          <p:cNvPr id="296" name="Rounded Rectangle"/>
          <p:cNvSpPr/>
          <p:nvPr/>
        </p:nvSpPr>
        <p:spPr>
          <a:xfrm>
            <a:off x="5118100" y="5105400"/>
            <a:ext cx="4127500" cy="2044700"/>
          </a:xfrm>
          <a:prstGeom prst="roundRect">
            <a:avLst>
              <a:gd name="adj" fmla="val 14907"/>
            </a:avLst>
          </a:prstGeom>
          <a:solidFill>
            <a:srgbClr val="EBEBEB"/>
          </a:solidFill>
          <a:ln w="25400">
            <a:solidFill>
              <a:srgbClr val="C0C0C0"/>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297" name="Product backlog…"/>
          <p:cNvSpPr txBox="1"/>
          <p:nvPr/>
        </p:nvSpPr>
        <p:spPr>
          <a:xfrm>
            <a:off x="5258282" y="5727700"/>
            <a:ext cx="3771902" cy="1357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marL="228600" indent="-228600" algn="l">
              <a:lnSpc>
                <a:spcPts val="3300"/>
              </a:lnSpc>
              <a:buClr>
                <a:srgbClr val="C0C0C0"/>
              </a:buClr>
              <a:buSzPct val="125000"/>
              <a:buChar char="•"/>
              <a:tabLst>
                <a:tab pos="1066800" algn="l"/>
              </a:tabLst>
              <a:defRPr sz="2800">
                <a:solidFill>
                  <a:srgbClr val="C0C0C0"/>
                </a:solidFill>
              </a:defRPr>
            </a:pPr>
            <a:r>
              <a:t>Product backlog</a:t>
            </a:r>
          </a:p>
          <a:p>
            <a:pPr marL="228600" indent="-228600" algn="l">
              <a:lnSpc>
                <a:spcPts val="3300"/>
              </a:lnSpc>
              <a:buClr>
                <a:srgbClr val="C0C0C0"/>
              </a:buClr>
              <a:buSzPct val="125000"/>
              <a:buChar char="•"/>
              <a:tabLst>
                <a:tab pos="1066800" algn="l"/>
              </a:tabLst>
              <a:defRPr sz="2800">
                <a:solidFill>
                  <a:srgbClr val="C0C0C0"/>
                </a:solidFill>
              </a:defRPr>
            </a:pPr>
            <a:r>
              <a:t>Sprint backlog</a:t>
            </a:r>
          </a:p>
          <a:p>
            <a:pPr marL="228600" indent="-228600" algn="l">
              <a:lnSpc>
                <a:spcPts val="3300"/>
              </a:lnSpc>
              <a:buClr>
                <a:srgbClr val="C0C0C0"/>
              </a:buClr>
              <a:buSzPct val="125000"/>
              <a:buChar char="•"/>
              <a:tabLst>
                <a:tab pos="1066800" algn="l"/>
              </a:tabLst>
              <a:defRPr sz="2800">
                <a:solidFill>
                  <a:srgbClr val="C0C0C0"/>
                </a:solidFill>
              </a:defRPr>
            </a:pPr>
            <a:r>
              <a:t>Burndown charts</a:t>
            </a:r>
          </a:p>
        </p:txBody>
      </p:sp>
      <p:sp>
        <p:nvSpPr>
          <p:cNvPr id="298" name="Rectangle"/>
          <p:cNvSpPr/>
          <p:nvPr/>
        </p:nvSpPr>
        <p:spPr>
          <a:xfrm>
            <a:off x="5588000" y="5105400"/>
            <a:ext cx="1905000" cy="596900"/>
          </a:xfrm>
          <a:prstGeom prst="rect">
            <a:avLst/>
          </a:prstGeom>
          <a:solidFill>
            <a:srgbClr val="C0C0C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299" name="Shape"/>
          <p:cNvSpPr/>
          <p:nvPr/>
        </p:nvSpPr>
        <p:spPr>
          <a:xfrm rot="10800000">
            <a:off x="7378699" y="5245100"/>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00" name="Shape"/>
          <p:cNvSpPr/>
          <p:nvPr/>
        </p:nvSpPr>
        <p:spPr>
          <a:xfrm>
            <a:off x="5105399" y="5105399"/>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01" name="Rectangle"/>
          <p:cNvSpPr/>
          <p:nvPr/>
        </p:nvSpPr>
        <p:spPr>
          <a:xfrm>
            <a:off x="5105400" y="5448300"/>
            <a:ext cx="622300" cy="254000"/>
          </a:xfrm>
          <a:prstGeom prst="rect">
            <a:avLst/>
          </a:prstGeom>
          <a:solidFill>
            <a:srgbClr val="C0C0C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02" name="Rectangle"/>
          <p:cNvSpPr/>
          <p:nvPr/>
        </p:nvSpPr>
        <p:spPr>
          <a:xfrm>
            <a:off x="7251700" y="5105400"/>
            <a:ext cx="622300" cy="254000"/>
          </a:xfrm>
          <a:prstGeom prst="rect">
            <a:avLst/>
          </a:prstGeom>
          <a:solidFill>
            <a:srgbClr val="C0C0C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03" name="Artifacts"/>
          <p:cNvSpPr txBox="1"/>
          <p:nvPr/>
        </p:nvSpPr>
        <p:spPr>
          <a:xfrm>
            <a:off x="5270982" y="5118100"/>
            <a:ext cx="2120902" cy="581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800"/>
              </a:lnSpc>
              <a:tabLst>
                <a:tab pos="1066800" algn="l"/>
              </a:tabLst>
              <a:defRPr>
                <a:solidFill>
                  <a:srgbClr val="FFFFFF"/>
                </a:solidFill>
              </a:defRPr>
            </a:lvl1pPr>
          </a:lstStyle>
          <a:p>
            <a:r>
              <a:t>Artifacts</a:t>
            </a:r>
          </a:p>
        </p:txBody>
      </p:sp>
      <p:grpSp>
        <p:nvGrpSpPr>
          <p:cNvPr id="312" name="Group"/>
          <p:cNvGrpSpPr/>
          <p:nvPr/>
        </p:nvGrpSpPr>
        <p:grpSpPr>
          <a:xfrm>
            <a:off x="723899" y="1079499"/>
            <a:ext cx="4140201" cy="2044701"/>
            <a:chOff x="0" y="0"/>
            <a:chExt cx="4140200" cy="2044700"/>
          </a:xfrm>
        </p:grpSpPr>
        <p:sp>
          <p:nvSpPr>
            <p:cNvPr id="304" name="Rounded Rectangle"/>
            <p:cNvSpPr/>
            <p:nvPr/>
          </p:nvSpPr>
          <p:spPr>
            <a:xfrm>
              <a:off x="12700" y="0"/>
              <a:ext cx="4127501" cy="2044700"/>
            </a:xfrm>
            <a:prstGeom prst="roundRect">
              <a:avLst>
                <a:gd name="adj" fmla="val 14907"/>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05" name="Product owner…"/>
            <p:cNvSpPr txBox="1"/>
            <p:nvPr/>
          </p:nvSpPr>
          <p:spPr>
            <a:xfrm>
              <a:off x="152883" y="622300"/>
              <a:ext cx="2806701" cy="1357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SzPct val="125000"/>
                <a:buChar char="•"/>
                <a:tabLst>
                  <a:tab pos="1066800" algn="l"/>
                </a:tabLst>
                <a:defRPr sz="2800">
                  <a:solidFill>
                    <a:srgbClr val="FFFFFF"/>
                  </a:solidFill>
                </a:defRPr>
              </a:pPr>
              <a:r>
                <a:t>Product owner</a:t>
              </a:r>
            </a:p>
            <a:p>
              <a:pPr marL="228600" indent="-228600" algn="l">
                <a:lnSpc>
                  <a:spcPts val="3300"/>
                </a:lnSpc>
                <a:buSzPct val="125000"/>
                <a:buChar char="•"/>
                <a:tabLst>
                  <a:tab pos="1066800" algn="l"/>
                </a:tabLst>
                <a:defRPr sz="2800">
                  <a:solidFill>
                    <a:srgbClr val="FFFFFF"/>
                  </a:solidFill>
                </a:defRPr>
              </a:pPr>
              <a:r>
                <a:t>ScrumMaster</a:t>
              </a:r>
            </a:p>
            <a:p>
              <a:pPr marL="228600" indent="-228600" algn="l">
                <a:lnSpc>
                  <a:spcPts val="3300"/>
                </a:lnSpc>
                <a:buSzPct val="125000"/>
                <a:buChar char="•"/>
                <a:tabLst>
                  <a:tab pos="1066800" algn="l"/>
                </a:tabLst>
                <a:defRPr sz="2800">
                  <a:solidFill>
                    <a:srgbClr val="FFFFFF"/>
                  </a:solidFill>
                </a:defRPr>
              </a:pPr>
              <a:r>
                <a:t>Team</a:t>
              </a:r>
            </a:p>
          </p:txBody>
        </p:sp>
        <p:sp>
          <p:nvSpPr>
            <p:cNvPr id="306" name="Rectangle"/>
            <p:cNvSpPr/>
            <p:nvPr/>
          </p:nvSpPr>
          <p:spPr>
            <a:xfrm>
              <a:off x="482599" y="-1"/>
              <a:ext cx="1905001" cy="5969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07"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08"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09" name="Rectangle"/>
            <p:cNvSpPr/>
            <p:nvPr/>
          </p:nvSpPr>
          <p:spPr>
            <a:xfrm>
              <a:off x="-1" y="342899"/>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10" name="Rectangle"/>
            <p:cNvSpPr/>
            <p:nvPr/>
          </p:nvSpPr>
          <p:spPr>
            <a:xfrm>
              <a:off x="2146300" y="-1"/>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11" name="Role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Roles</a:t>
              </a:r>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roduct owner"/>
          <p:cNvSpPr txBox="1">
            <a:spLocks noGrp="1"/>
          </p:cNvSpPr>
          <p:nvPr>
            <p:ph type="title"/>
          </p:nvPr>
        </p:nvSpPr>
        <p:spPr>
          <a:prstGeom prst="rect">
            <a:avLst/>
          </a:prstGeom>
        </p:spPr>
        <p:txBody>
          <a:bodyPr/>
          <a:lstStyle/>
          <a:p>
            <a:r>
              <a:t>Product owner</a:t>
            </a:r>
          </a:p>
        </p:txBody>
      </p:sp>
      <p:sp>
        <p:nvSpPr>
          <p:cNvPr id="315" name="Define the features of the product…"/>
          <p:cNvSpPr txBox="1">
            <a:spLocks noGrp="1"/>
          </p:cNvSpPr>
          <p:nvPr>
            <p:ph type="body" idx="1"/>
          </p:nvPr>
        </p:nvSpPr>
        <p:spPr>
          <a:prstGeom prst="rect">
            <a:avLst/>
          </a:prstGeom>
        </p:spPr>
        <p:txBody>
          <a:bodyPr lIns="0" tIns="0" rIns="0" bIns="0"/>
          <a:lstStyle/>
          <a:p>
            <a:pPr>
              <a:spcBef>
                <a:spcPts val="1300"/>
              </a:spcBef>
            </a:pPr>
            <a:r>
              <a:t>Define the features of the product</a:t>
            </a:r>
          </a:p>
          <a:p>
            <a:pPr>
              <a:spcBef>
                <a:spcPts val="1300"/>
              </a:spcBef>
            </a:pPr>
            <a:r>
              <a:t>Decide on release date and content</a:t>
            </a:r>
          </a:p>
          <a:p>
            <a:pPr>
              <a:spcBef>
                <a:spcPts val="1300"/>
              </a:spcBef>
            </a:pPr>
            <a:r>
              <a:t>Be responsible for the profitability of the product (ROI)</a:t>
            </a:r>
          </a:p>
          <a:p>
            <a:pPr>
              <a:spcBef>
                <a:spcPts val="1300"/>
              </a:spcBef>
            </a:pPr>
            <a:r>
              <a:t>Prioritize features according to market value </a:t>
            </a:r>
          </a:p>
          <a:p>
            <a:pPr>
              <a:spcBef>
                <a:spcPts val="1300"/>
              </a:spcBef>
            </a:pPr>
            <a:r>
              <a:t>Adjust features and priority every iteration, as needed  </a:t>
            </a:r>
          </a:p>
          <a:p>
            <a:pPr>
              <a:spcBef>
                <a:spcPts val="1300"/>
              </a:spcBef>
            </a:pPr>
            <a:r>
              <a:t>Accept or reject work results</a:t>
            </a:r>
          </a:p>
        </p:txBody>
      </p:sp>
      <p:pic>
        <p:nvPicPr>
          <p:cNvPr id="316" name="bossman-product-M.png" descr="bossman-product-M.png"/>
          <p:cNvPicPr>
            <a:picLocks noChangeAspect="1"/>
          </p:cNvPicPr>
          <p:nvPr/>
        </p:nvPicPr>
        <p:blipFill>
          <a:blip r:embed="rId2">
            <a:extLst/>
          </a:blip>
          <a:stretch>
            <a:fillRect/>
          </a:stretch>
        </p:blipFill>
        <p:spPr>
          <a:xfrm>
            <a:off x="7429500" y="211478"/>
            <a:ext cx="2438401" cy="188402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a14="http://schemas.microsoft.com/office/drawing/2010/main" xmlns:m="http://schemas.openxmlformats.org/officeDocument/2006/math"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he ScrumMaster"/>
          <p:cNvSpPr txBox="1">
            <a:spLocks noGrp="1"/>
          </p:cNvSpPr>
          <p:nvPr>
            <p:ph type="title"/>
          </p:nvPr>
        </p:nvSpPr>
        <p:spPr>
          <a:prstGeom prst="rect">
            <a:avLst/>
          </a:prstGeom>
        </p:spPr>
        <p:txBody>
          <a:bodyPr/>
          <a:lstStyle/>
          <a:p>
            <a:r>
              <a:t>The ScrumMaster</a:t>
            </a:r>
          </a:p>
        </p:txBody>
      </p:sp>
      <p:sp>
        <p:nvSpPr>
          <p:cNvPr id="319" name="Represents management to the project…"/>
          <p:cNvSpPr txBox="1">
            <a:spLocks noGrp="1"/>
          </p:cNvSpPr>
          <p:nvPr>
            <p:ph type="body" idx="1"/>
          </p:nvPr>
        </p:nvSpPr>
        <p:spPr>
          <a:prstGeom prst="rect">
            <a:avLst/>
          </a:prstGeom>
        </p:spPr>
        <p:txBody>
          <a:bodyPr/>
          <a:lstStyle/>
          <a:p>
            <a:pPr marL="648228" indent="-399308" defTabSz="448055">
              <a:spcBef>
                <a:spcPts val="1000"/>
              </a:spcBef>
              <a:defRPr sz="3234"/>
            </a:pPr>
            <a:r>
              <a:t>Represents management to the project</a:t>
            </a:r>
          </a:p>
          <a:p>
            <a:pPr marL="648228" indent="-399308" defTabSz="448055">
              <a:spcBef>
                <a:spcPts val="1000"/>
              </a:spcBef>
              <a:defRPr sz="3234"/>
            </a:pPr>
            <a:r>
              <a:t>Responsible for enacting Scrum values and practices</a:t>
            </a:r>
          </a:p>
          <a:p>
            <a:pPr marL="648228" indent="-399308" defTabSz="448055">
              <a:spcBef>
                <a:spcPts val="1000"/>
              </a:spcBef>
              <a:defRPr sz="3234"/>
            </a:pPr>
            <a:r>
              <a:t>Removes impediments </a:t>
            </a:r>
          </a:p>
          <a:p>
            <a:pPr marL="648228" indent="-399308" defTabSz="448055">
              <a:spcBef>
                <a:spcPts val="1000"/>
              </a:spcBef>
              <a:defRPr sz="3234"/>
            </a:pPr>
            <a:r>
              <a:t>Ensure that the team is fully functional and productive</a:t>
            </a:r>
          </a:p>
          <a:p>
            <a:pPr marL="648228" indent="-399308" defTabSz="448055">
              <a:spcBef>
                <a:spcPts val="1000"/>
              </a:spcBef>
              <a:defRPr sz="3234"/>
            </a:pPr>
            <a:r>
              <a:t>Enable close cooperation across all roles and functions</a:t>
            </a:r>
          </a:p>
          <a:p>
            <a:pPr marL="648228" indent="-399308" defTabSz="448055">
              <a:spcBef>
                <a:spcPts val="1000"/>
              </a:spcBef>
              <a:defRPr sz="3234"/>
            </a:pPr>
            <a:r>
              <a:t>Shield the team from external interferences</a:t>
            </a:r>
          </a:p>
        </p:txBody>
      </p:sp>
      <p:pic>
        <p:nvPicPr>
          <p:cNvPr id="320" name="coach-M.png" descr="coach-M.png"/>
          <p:cNvPicPr>
            <a:picLocks noChangeAspect="1"/>
          </p:cNvPicPr>
          <p:nvPr/>
        </p:nvPicPr>
        <p:blipFill>
          <a:blip r:embed="rId2">
            <a:extLst/>
          </a:blip>
          <a:stretch>
            <a:fillRect/>
          </a:stretch>
        </p:blipFill>
        <p:spPr>
          <a:xfrm>
            <a:off x="7886700" y="375337"/>
            <a:ext cx="1828800" cy="154236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p:cNvSpPr/>
          <p:nvPr/>
        </p:nvSpPr>
        <p:spPr>
          <a:xfrm>
            <a:off x="2794000" y="4445000"/>
            <a:ext cx="4572000" cy="1841500"/>
          </a:xfrm>
          <a:prstGeom prst="roundRect">
            <a:avLst>
              <a:gd name="adj" fmla="val 16552"/>
            </a:avLst>
          </a:prstGeom>
          <a:solidFill>
            <a:srgbClr val="F4F4F4"/>
          </a:solidFill>
          <a:ln w="50800">
            <a:solidFill>
              <a:srgbClr val="921100"/>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69" name="&lt;you&gt;…"/>
          <p:cNvSpPr txBox="1"/>
          <p:nvPr/>
        </p:nvSpPr>
        <p:spPr>
          <a:xfrm>
            <a:off x="3518196" y="5219700"/>
            <a:ext cx="3035302"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r>
              <a:t>&lt;you&gt;</a:t>
            </a:r>
          </a:p>
          <a:p>
            <a:r>
              <a:t>&lt;date&gt;</a:t>
            </a:r>
          </a:p>
        </p:txBody>
      </p:sp>
      <p:sp>
        <p:nvSpPr>
          <p:cNvPr id="70" name="Rectangle"/>
          <p:cNvSpPr/>
          <p:nvPr/>
        </p:nvSpPr>
        <p:spPr>
          <a:xfrm>
            <a:off x="3263900" y="4457700"/>
            <a:ext cx="2362200" cy="647700"/>
          </a:xfrm>
          <a:prstGeom prst="rect">
            <a:avLst/>
          </a:prstGeom>
          <a:solidFill>
            <a:srgbClr val="92110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71" name="Shape"/>
          <p:cNvSpPr/>
          <p:nvPr/>
        </p:nvSpPr>
        <p:spPr>
          <a:xfrm rot="10800000">
            <a:off x="5575299" y="4648200"/>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72" name="Shape"/>
          <p:cNvSpPr/>
          <p:nvPr/>
        </p:nvSpPr>
        <p:spPr>
          <a:xfrm>
            <a:off x="2781299" y="4432299"/>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73" name="Rectangle"/>
          <p:cNvSpPr/>
          <p:nvPr/>
        </p:nvSpPr>
        <p:spPr>
          <a:xfrm>
            <a:off x="2781300" y="4876800"/>
            <a:ext cx="584200" cy="228600"/>
          </a:xfrm>
          <a:prstGeom prst="rect">
            <a:avLst/>
          </a:prstGeom>
          <a:solidFill>
            <a:srgbClr val="92110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74" name="Rectangle"/>
          <p:cNvSpPr/>
          <p:nvPr/>
        </p:nvSpPr>
        <p:spPr>
          <a:xfrm>
            <a:off x="5486400" y="4419600"/>
            <a:ext cx="584200" cy="241300"/>
          </a:xfrm>
          <a:prstGeom prst="rect">
            <a:avLst/>
          </a:prstGeom>
          <a:solidFill>
            <a:srgbClr val="921100"/>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75" name="Presented by"/>
          <p:cNvSpPr txBox="1"/>
          <p:nvPr/>
        </p:nvSpPr>
        <p:spPr>
          <a:xfrm>
            <a:off x="3061182" y="4457700"/>
            <a:ext cx="2514602" cy="643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4300"/>
              </a:lnSpc>
              <a:tabLst>
                <a:tab pos="1066800" algn="l"/>
              </a:tabLst>
              <a:defRPr sz="3600">
                <a:solidFill>
                  <a:srgbClr val="FFFFFF"/>
                </a:solidFill>
              </a:defRPr>
            </a:lvl1pPr>
          </a:lstStyle>
          <a:p>
            <a:r>
              <a:t>Presented by</a:t>
            </a:r>
          </a:p>
        </p:txBody>
      </p:sp>
      <p:sp>
        <p:nvSpPr>
          <p:cNvPr id="76" name="An Introduction to Scrum"/>
          <p:cNvSpPr txBox="1"/>
          <p:nvPr/>
        </p:nvSpPr>
        <p:spPr>
          <a:xfrm>
            <a:off x="762891" y="2159000"/>
            <a:ext cx="8628064" cy="101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6400"/>
            </a:lvl1pPr>
          </a:lstStyle>
          <a:p>
            <a:r>
              <a:t>An Introduction to Scrum</a:t>
            </a:r>
          </a:p>
        </p:txBody>
      </p:sp>
    </p:spTree>
  </p:cSld>
  <p:clrMapOvr>
    <a:masterClrMapping/>
  </p:clrMapOvr>
  <mc:AlternateContent xmlns:mc="http://schemas.openxmlformats.org/markup-compatibility/2006" xmlns:p14="http://schemas.microsoft.com/office/powerpoint/2010/main">
    <mc:Choice Requires="p14">
      <p:transition spd="slow" p14:dur="1200">
        <p:wipe/>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he team"/>
          <p:cNvSpPr txBox="1">
            <a:spLocks noGrp="1"/>
          </p:cNvSpPr>
          <p:nvPr>
            <p:ph type="title"/>
          </p:nvPr>
        </p:nvSpPr>
        <p:spPr>
          <a:prstGeom prst="rect">
            <a:avLst/>
          </a:prstGeom>
        </p:spPr>
        <p:txBody>
          <a:bodyPr/>
          <a:lstStyle/>
          <a:p>
            <a:r>
              <a:t>The team</a:t>
            </a:r>
          </a:p>
        </p:txBody>
      </p:sp>
      <p:sp>
        <p:nvSpPr>
          <p:cNvPr id="323" name="Typically 5-9 people…"/>
          <p:cNvSpPr txBox="1">
            <a:spLocks noGrp="1"/>
          </p:cNvSpPr>
          <p:nvPr>
            <p:ph type="body" idx="1"/>
          </p:nvPr>
        </p:nvSpPr>
        <p:spPr>
          <a:xfrm>
            <a:off x="292100" y="1600200"/>
            <a:ext cx="9664700" cy="5080000"/>
          </a:xfrm>
          <a:prstGeom prst="rect">
            <a:avLst/>
          </a:prstGeom>
        </p:spPr>
        <p:txBody>
          <a:bodyPr/>
          <a:lstStyle/>
          <a:p>
            <a:pPr marL="686152" indent="-432152">
              <a:lnSpc>
                <a:spcPct val="90000"/>
              </a:lnSpc>
              <a:spcBef>
                <a:spcPts val="1400"/>
              </a:spcBef>
              <a:defRPr sz="3500"/>
            </a:pPr>
            <a:r>
              <a:t>Typically 5-9 people</a:t>
            </a:r>
          </a:p>
          <a:p>
            <a:pPr marL="686152" indent="-432152">
              <a:lnSpc>
                <a:spcPct val="90000"/>
              </a:lnSpc>
              <a:spcBef>
                <a:spcPts val="1400"/>
              </a:spcBef>
              <a:defRPr sz="3500"/>
            </a:pPr>
            <a:r>
              <a:t>Cross-functional:</a:t>
            </a:r>
          </a:p>
          <a:p>
            <a:pPr marL="1027508" lvl="1" indent="-430608">
              <a:lnSpc>
                <a:spcPct val="90000"/>
              </a:lnSpc>
              <a:spcBef>
                <a:spcPts val="1400"/>
              </a:spcBef>
              <a:buClrTx/>
              <a:defRPr sz="3100"/>
            </a:pPr>
            <a:r>
              <a:t>Programmers, testers, user experience designers, etc.</a:t>
            </a:r>
          </a:p>
          <a:p>
            <a:pPr marL="636763" indent="-382762">
              <a:lnSpc>
                <a:spcPct val="90000"/>
              </a:lnSpc>
              <a:spcBef>
                <a:spcPts val="1400"/>
              </a:spcBef>
              <a:defRPr sz="3100"/>
            </a:pPr>
            <a:r>
              <a:t>M</a:t>
            </a:r>
            <a:r>
              <a:rPr sz="3500"/>
              <a:t>embers should be full-time</a:t>
            </a:r>
          </a:p>
          <a:p>
            <a:pPr marL="1027508" lvl="1" indent="-430608">
              <a:lnSpc>
                <a:spcPct val="90000"/>
              </a:lnSpc>
              <a:spcBef>
                <a:spcPts val="1400"/>
              </a:spcBef>
              <a:buClrTx/>
              <a:defRPr sz="3100"/>
            </a:pPr>
            <a:r>
              <a:t>May be exceptions (e.g., database administrator)</a:t>
            </a:r>
          </a:p>
          <a:p>
            <a:pPr marL="686152" indent="-432152">
              <a:lnSpc>
                <a:spcPct val="90000"/>
              </a:lnSpc>
              <a:spcBef>
                <a:spcPts val="1400"/>
              </a:spcBef>
              <a:defRPr sz="3500"/>
            </a:pPr>
            <a:r>
              <a:t>Teams are self-organizing</a:t>
            </a:r>
          </a:p>
          <a:p>
            <a:pPr marL="1027508" lvl="1" indent="-430608">
              <a:lnSpc>
                <a:spcPct val="90000"/>
              </a:lnSpc>
              <a:spcBef>
                <a:spcPts val="1400"/>
              </a:spcBef>
              <a:buClrTx/>
              <a:defRPr sz="3100"/>
            </a:pPr>
            <a:r>
              <a:t>Ideally, no titles but rarely a possibility</a:t>
            </a:r>
          </a:p>
          <a:p>
            <a:pPr marL="686152" indent="-432152">
              <a:lnSpc>
                <a:spcPct val="90000"/>
              </a:lnSpc>
              <a:spcBef>
                <a:spcPts val="1400"/>
              </a:spcBef>
              <a:defRPr sz="3500"/>
            </a:pPr>
            <a:r>
              <a:t>Membership should change only between sprints</a:t>
            </a:r>
          </a:p>
        </p:txBody>
      </p:sp>
      <p:grpSp>
        <p:nvGrpSpPr>
          <p:cNvPr id="335" name="Group"/>
          <p:cNvGrpSpPr/>
          <p:nvPr/>
        </p:nvGrpSpPr>
        <p:grpSpPr>
          <a:xfrm>
            <a:off x="6548118" y="579120"/>
            <a:ext cx="2705102" cy="2137693"/>
            <a:chOff x="0" y="0"/>
            <a:chExt cx="2705100" cy="2137691"/>
          </a:xfrm>
        </p:grpSpPr>
        <p:pic>
          <p:nvPicPr>
            <p:cNvPr id="324" name="hacker-dude-S.png" descr="hacker-dude-S.png"/>
            <p:cNvPicPr>
              <a:picLocks noChangeAspect="1"/>
            </p:cNvPicPr>
            <p:nvPr/>
          </p:nvPicPr>
          <p:blipFill>
            <a:blip r:embed="rId2">
              <a:extLst/>
            </a:blip>
            <a:stretch>
              <a:fillRect/>
            </a:stretch>
          </p:blipFill>
          <p:spPr>
            <a:xfrm>
              <a:off x="1441615" y="719160"/>
              <a:ext cx="804934" cy="699370"/>
            </a:xfrm>
            <a:prstGeom prst="rect">
              <a:avLst/>
            </a:prstGeom>
            <a:ln w="12700" cap="flat">
              <a:noFill/>
              <a:miter lim="400000"/>
            </a:ln>
            <a:effectLst/>
          </p:spPr>
        </p:pic>
        <p:grpSp>
          <p:nvGrpSpPr>
            <p:cNvPr id="334" name="Group"/>
            <p:cNvGrpSpPr/>
            <p:nvPr/>
          </p:nvGrpSpPr>
          <p:grpSpPr>
            <a:xfrm>
              <a:off x="0" y="0"/>
              <a:ext cx="2705101" cy="2137693"/>
              <a:chOff x="0" y="0"/>
              <a:chExt cx="2705100" cy="2137692"/>
            </a:xfrm>
          </p:grpSpPr>
          <p:grpSp>
            <p:nvGrpSpPr>
              <p:cNvPr id="328" name="Group"/>
              <p:cNvGrpSpPr/>
              <p:nvPr/>
            </p:nvGrpSpPr>
            <p:grpSpPr>
              <a:xfrm>
                <a:off x="0" y="0"/>
                <a:ext cx="2705101" cy="699371"/>
                <a:chOff x="0" y="0"/>
                <a:chExt cx="2705101" cy="699370"/>
              </a:xfrm>
            </p:grpSpPr>
            <p:pic>
              <p:nvPicPr>
                <p:cNvPr id="325" name="blue-blonde-S.png" descr="blue-blonde-S.png"/>
                <p:cNvPicPr>
                  <a:picLocks noChangeAspect="1"/>
                </p:cNvPicPr>
                <p:nvPr/>
              </p:nvPicPr>
              <p:blipFill>
                <a:blip r:embed="rId3">
                  <a:extLst/>
                </a:blip>
                <a:stretch>
                  <a:fillRect/>
                </a:stretch>
              </p:blipFill>
              <p:spPr>
                <a:xfrm>
                  <a:off x="-1" y="-1"/>
                  <a:ext cx="804935" cy="699371"/>
                </a:xfrm>
                <a:prstGeom prst="rect">
                  <a:avLst/>
                </a:prstGeom>
                <a:ln w="12700" cap="flat">
                  <a:noFill/>
                  <a:miter lim="400000"/>
                </a:ln>
                <a:effectLst/>
              </p:spPr>
            </p:pic>
            <p:pic>
              <p:nvPicPr>
                <p:cNvPr id="326" name="blue-brunette-S.png" descr="blue-brunette-S.png"/>
                <p:cNvPicPr>
                  <a:picLocks noChangeAspect="1"/>
                </p:cNvPicPr>
                <p:nvPr/>
              </p:nvPicPr>
              <p:blipFill>
                <a:blip r:embed="rId4">
                  <a:extLst/>
                </a:blip>
                <a:stretch>
                  <a:fillRect/>
                </a:stretch>
              </p:blipFill>
              <p:spPr>
                <a:xfrm>
                  <a:off x="950083" y="-1"/>
                  <a:ext cx="804935" cy="699371"/>
                </a:xfrm>
                <a:prstGeom prst="rect">
                  <a:avLst/>
                </a:prstGeom>
                <a:ln w="12700" cap="flat">
                  <a:noFill/>
                  <a:miter lim="400000"/>
                </a:ln>
                <a:effectLst/>
              </p:spPr>
            </p:pic>
            <p:pic>
              <p:nvPicPr>
                <p:cNvPr id="327" name="blue-blonde-S.png" descr="blue-blonde-S.png"/>
                <p:cNvPicPr>
                  <a:picLocks noChangeAspect="1"/>
                </p:cNvPicPr>
                <p:nvPr/>
              </p:nvPicPr>
              <p:blipFill>
                <a:blip r:embed="rId3">
                  <a:extLst/>
                </a:blip>
                <a:stretch>
                  <a:fillRect/>
                </a:stretch>
              </p:blipFill>
              <p:spPr>
                <a:xfrm>
                  <a:off x="1900167" y="-1"/>
                  <a:ext cx="804935" cy="699371"/>
                </a:xfrm>
                <a:prstGeom prst="rect">
                  <a:avLst/>
                </a:prstGeom>
                <a:ln w="12700" cap="flat">
                  <a:noFill/>
                  <a:miter lim="400000"/>
                </a:ln>
                <a:effectLst/>
              </p:spPr>
            </p:pic>
          </p:grpSp>
          <p:pic>
            <p:nvPicPr>
              <p:cNvPr id="329" name="blue-guy-S.png" descr="blue-guy-S.png"/>
              <p:cNvPicPr>
                <a:picLocks noChangeAspect="1"/>
              </p:cNvPicPr>
              <p:nvPr/>
            </p:nvPicPr>
            <p:blipFill>
              <a:blip r:embed="rId5">
                <a:extLst/>
              </a:blip>
              <a:stretch>
                <a:fillRect/>
              </a:stretch>
            </p:blipFill>
            <p:spPr>
              <a:xfrm>
                <a:off x="541020" y="745552"/>
                <a:ext cx="804934" cy="659782"/>
              </a:xfrm>
              <a:prstGeom prst="rect">
                <a:avLst/>
              </a:prstGeom>
              <a:ln w="12700" cap="flat">
                <a:noFill/>
                <a:miter lim="400000"/>
              </a:ln>
              <a:effectLst/>
            </p:spPr>
          </p:pic>
          <p:grpSp>
            <p:nvGrpSpPr>
              <p:cNvPr id="333" name="Group"/>
              <p:cNvGrpSpPr/>
              <p:nvPr/>
            </p:nvGrpSpPr>
            <p:grpSpPr>
              <a:xfrm>
                <a:off x="0" y="1438322"/>
                <a:ext cx="2705101" cy="699371"/>
                <a:chOff x="0" y="0"/>
                <a:chExt cx="2705101" cy="699370"/>
              </a:xfrm>
            </p:grpSpPr>
            <p:pic>
              <p:nvPicPr>
                <p:cNvPr id="330" name="blue-guy-S.png" descr="blue-guy-S.png"/>
                <p:cNvPicPr>
                  <a:picLocks noChangeAspect="1"/>
                </p:cNvPicPr>
                <p:nvPr/>
              </p:nvPicPr>
              <p:blipFill>
                <a:blip r:embed="rId5">
                  <a:extLst/>
                </a:blip>
                <a:stretch>
                  <a:fillRect/>
                </a:stretch>
              </p:blipFill>
              <p:spPr>
                <a:xfrm>
                  <a:off x="-1" y="26391"/>
                  <a:ext cx="804935" cy="659783"/>
                </a:xfrm>
                <a:prstGeom prst="rect">
                  <a:avLst/>
                </a:prstGeom>
                <a:ln w="12700" cap="flat">
                  <a:noFill/>
                  <a:miter lim="400000"/>
                </a:ln>
                <a:effectLst/>
              </p:spPr>
            </p:pic>
            <p:pic>
              <p:nvPicPr>
                <p:cNvPr id="331" name="coach-S.png" descr="coach-S.png"/>
                <p:cNvPicPr>
                  <a:picLocks noChangeAspect="1"/>
                </p:cNvPicPr>
                <p:nvPr/>
              </p:nvPicPr>
              <p:blipFill>
                <a:blip r:embed="rId6">
                  <a:extLst/>
                </a:blip>
                <a:stretch>
                  <a:fillRect/>
                </a:stretch>
              </p:blipFill>
              <p:spPr>
                <a:xfrm>
                  <a:off x="1900167" y="-1"/>
                  <a:ext cx="804935" cy="699371"/>
                </a:xfrm>
                <a:prstGeom prst="rect">
                  <a:avLst/>
                </a:prstGeom>
                <a:ln w="12700" cap="flat">
                  <a:noFill/>
                  <a:miter lim="400000"/>
                </a:ln>
                <a:effectLst/>
              </p:spPr>
            </p:pic>
            <p:pic>
              <p:nvPicPr>
                <p:cNvPr id="332" name="hacker-dude-S.png" descr="hacker-dude-S.png"/>
                <p:cNvPicPr>
                  <a:picLocks noChangeAspect="1"/>
                </p:cNvPicPr>
                <p:nvPr/>
              </p:nvPicPr>
              <p:blipFill>
                <a:blip r:embed="rId2">
                  <a:extLst/>
                </a:blip>
                <a:stretch>
                  <a:fillRect/>
                </a:stretch>
              </p:blipFill>
              <p:spPr>
                <a:xfrm>
                  <a:off x="950083" y="-1"/>
                  <a:ext cx="804935" cy="699371"/>
                </a:xfrm>
                <a:prstGeom prst="rect">
                  <a:avLst/>
                </a:prstGeom>
                <a:ln w="12700" cap="flat">
                  <a:noFill/>
                  <a:miter lim="400000"/>
                </a:ln>
                <a:effectLst/>
              </p:spPr>
            </p:pic>
          </p:grpSp>
        </p:grpSp>
      </p:grpSp>
    </p:spTree>
  </p:cSld>
  <p:clrMapOvr>
    <a:masterClrMapping/>
  </p:clrMapOvr>
  <mc:AlternateContent xmlns:mc="http://schemas.openxmlformats.org/markup-compatibility/2006" xmlns:p14="http://schemas.microsoft.com/office/powerpoint/2010/main">
    <mc:Choice Requires="p14">
      <p:transition spd="slow">
        <p14:prism dir="d"/>
      </p:transition>
    </mc:Choice>
    <mc:Fallback xmlns:a14="http://schemas.microsoft.com/office/drawing/2010/main" xmlns:m="http://schemas.openxmlformats.org/officeDocument/2006/math"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5" name="Group"/>
          <p:cNvGrpSpPr/>
          <p:nvPr/>
        </p:nvGrpSpPr>
        <p:grpSpPr>
          <a:xfrm>
            <a:off x="723899" y="1079499"/>
            <a:ext cx="4140201" cy="2044701"/>
            <a:chOff x="0" y="0"/>
            <a:chExt cx="4140200" cy="2044700"/>
          </a:xfrm>
        </p:grpSpPr>
        <p:sp>
          <p:nvSpPr>
            <p:cNvPr id="337" name="Rounded Rectangle"/>
            <p:cNvSpPr/>
            <p:nvPr/>
          </p:nvSpPr>
          <p:spPr>
            <a:xfrm>
              <a:off x="12700" y="0"/>
              <a:ext cx="4127501" cy="2044700"/>
            </a:xfrm>
            <a:prstGeom prst="roundRect">
              <a:avLst>
                <a:gd name="adj" fmla="val 14907"/>
              </a:avLst>
            </a:prstGeom>
            <a:solidFill>
              <a:srgbClr val="EBEBEB"/>
            </a:solidFill>
            <a:ln w="25400" cap="flat">
              <a:solidFill>
                <a:srgbClr val="C0C0C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38" name="Product owner…"/>
            <p:cNvSpPr txBox="1"/>
            <p:nvPr/>
          </p:nvSpPr>
          <p:spPr>
            <a:xfrm>
              <a:off x="152883" y="622300"/>
              <a:ext cx="2806701" cy="1357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Clr>
                  <a:srgbClr val="C0C0C0"/>
                </a:buClr>
                <a:buSzPct val="125000"/>
                <a:buChar char="•"/>
                <a:tabLst>
                  <a:tab pos="1066800" algn="l"/>
                </a:tabLst>
                <a:defRPr sz="2800">
                  <a:solidFill>
                    <a:srgbClr val="C0C0C0"/>
                  </a:solidFill>
                </a:defRPr>
              </a:pPr>
              <a:r>
                <a:t>Product owner</a:t>
              </a:r>
            </a:p>
            <a:p>
              <a:pPr marL="228600" indent="-228600" algn="l">
                <a:lnSpc>
                  <a:spcPts val="3300"/>
                </a:lnSpc>
                <a:buClr>
                  <a:srgbClr val="C0C0C0"/>
                </a:buClr>
                <a:buSzPct val="125000"/>
                <a:buChar char="•"/>
                <a:tabLst>
                  <a:tab pos="1066800" algn="l"/>
                </a:tabLst>
                <a:defRPr sz="2800">
                  <a:solidFill>
                    <a:srgbClr val="C0C0C0"/>
                  </a:solidFill>
                </a:defRPr>
              </a:pPr>
              <a:r>
                <a:t>ScrumMaster</a:t>
              </a:r>
            </a:p>
            <a:p>
              <a:pPr marL="228600" indent="-228600" algn="l">
                <a:lnSpc>
                  <a:spcPts val="3300"/>
                </a:lnSpc>
                <a:buClr>
                  <a:srgbClr val="C0C0C0"/>
                </a:buClr>
                <a:buSzPct val="125000"/>
                <a:buChar char="•"/>
                <a:tabLst>
                  <a:tab pos="1066800" algn="l"/>
                </a:tabLst>
                <a:defRPr sz="2800">
                  <a:solidFill>
                    <a:srgbClr val="C0C0C0"/>
                  </a:solidFill>
                </a:defRPr>
              </a:pPr>
              <a:r>
                <a:t>Team</a:t>
              </a:r>
            </a:p>
          </p:txBody>
        </p:sp>
        <p:sp>
          <p:nvSpPr>
            <p:cNvPr id="339" name="Rectangle"/>
            <p:cNvSpPr/>
            <p:nvPr/>
          </p:nvSpPr>
          <p:spPr>
            <a:xfrm>
              <a:off x="482599" y="-1"/>
              <a:ext cx="1905001" cy="5969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40"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41"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42" name="Rectangle"/>
            <p:cNvSpPr/>
            <p:nvPr/>
          </p:nvSpPr>
          <p:spPr>
            <a:xfrm>
              <a:off x="-1" y="342899"/>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43" name="Rectangle"/>
            <p:cNvSpPr/>
            <p:nvPr/>
          </p:nvSpPr>
          <p:spPr>
            <a:xfrm>
              <a:off x="2146300" y="-1"/>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44" name="Role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Roles</a:t>
              </a:r>
            </a:p>
          </p:txBody>
        </p:sp>
      </p:grpSp>
      <p:sp>
        <p:nvSpPr>
          <p:cNvPr id="346" name="Scrum framework"/>
          <p:cNvSpPr txBox="1">
            <a:spLocks noGrp="1"/>
          </p:cNvSpPr>
          <p:nvPr>
            <p:ph type="title"/>
          </p:nvPr>
        </p:nvSpPr>
        <p:spPr>
          <a:prstGeom prst="rect">
            <a:avLst/>
          </a:prstGeom>
        </p:spPr>
        <p:txBody>
          <a:bodyPr/>
          <a:lstStyle/>
          <a:p>
            <a:r>
              <a:t>Scrum framework</a:t>
            </a:r>
          </a:p>
        </p:txBody>
      </p:sp>
      <p:grpSp>
        <p:nvGrpSpPr>
          <p:cNvPr id="355" name="Group"/>
          <p:cNvGrpSpPr/>
          <p:nvPr/>
        </p:nvGrpSpPr>
        <p:grpSpPr>
          <a:xfrm>
            <a:off x="5105399" y="5105399"/>
            <a:ext cx="4140201" cy="2044701"/>
            <a:chOff x="0" y="0"/>
            <a:chExt cx="4140200" cy="2044700"/>
          </a:xfrm>
        </p:grpSpPr>
        <p:sp>
          <p:nvSpPr>
            <p:cNvPr id="347" name="Rounded Rectangle"/>
            <p:cNvSpPr/>
            <p:nvPr/>
          </p:nvSpPr>
          <p:spPr>
            <a:xfrm>
              <a:off x="12700" y="0"/>
              <a:ext cx="4127501" cy="2044700"/>
            </a:xfrm>
            <a:prstGeom prst="roundRect">
              <a:avLst>
                <a:gd name="adj" fmla="val 14907"/>
              </a:avLst>
            </a:prstGeom>
            <a:solidFill>
              <a:srgbClr val="EBEBEB"/>
            </a:solidFill>
            <a:ln w="25400" cap="flat">
              <a:solidFill>
                <a:srgbClr val="C0C0C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48" name="Product backlog…"/>
            <p:cNvSpPr txBox="1"/>
            <p:nvPr/>
          </p:nvSpPr>
          <p:spPr>
            <a:xfrm>
              <a:off x="152882" y="622300"/>
              <a:ext cx="3771902" cy="1357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Clr>
                  <a:srgbClr val="C0C0C0"/>
                </a:buClr>
                <a:buSzPct val="125000"/>
                <a:buChar char="•"/>
                <a:tabLst>
                  <a:tab pos="1066800" algn="l"/>
                </a:tabLst>
                <a:defRPr sz="2800">
                  <a:solidFill>
                    <a:srgbClr val="C0C0C0"/>
                  </a:solidFill>
                </a:defRPr>
              </a:pPr>
              <a:r>
                <a:t>Product backlog</a:t>
              </a:r>
            </a:p>
            <a:p>
              <a:pPr marL="228600" indent="-228600" algn="l">
                <a:lnSpc>
                  <a:spcPts val="3300"/>
                </a:lnSpc>
                <a:buClr>
                  <a:srgbClr val="C0C0C0"/>
                </a:buClr>
                <a:buSzPct val="125000"/>
                <a:buChar char="•"/>
                <a:tabLst>
                  <a:tab pos="1066800" algn="l"/>
                </a:tabLst>
                <a:defRPr sz="2800">
                  <a:solidFill>
                    <a:srgbClr val="C0C0C0"/>
                  </a:solidFill>
                </a:defRPr>
              </a:pPr>
              <a:r>
                <a:t>Sprint backlog</a:t>
              </a:r>
            </a:p>
            <a:p>
              <a:pPr marL="228600" indent="-228600" algn="l">
                <a:lnSpc>
                  <a:spcPts val="3300"/>
                </a:lnSpc>
                <a:buClr>
                  <a:srgbClr val="C0C0C0"/>
                </a:buClr>
                <a:buSzPct val="125000"/>
                <a:buChar char="•"/>
                <a:tabLst>
                  <a:tab pos="1066800" algn="l"/>
                </a:tabLst>
                <a:defRPr sz="2800">
                  <a:solidFill>
                    <a:srgbClr val="C0C0C0"/>
                  </a:solidFill>
                </a:defRPr>
              </a:pPr>
              <a:r>
                <a:t>Burndown charts</a:t>
              </a:r>
            </a:p>
          </p:txBody>
        </p:sp>
        <p:sp>
          <p:nvSpPr>
            <p:cNvPr id="349" name="Rectangle"/>
            <p:cNvSpPr/>
            <p:nvPr/>
          </p:nvSpPr>
          <p:spPr>
            <a:xfrm>
              <a:off x="482599" y="-1"/>
              <a:ext cx="1905001" cy="5969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50"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51"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52" name="Rectangle"/>
            <p:cNvSpPr/>
            <p:nvPr/>
          </p:nvSpPr>
          <p:spPr>
            <a:xfrm>
              <a:off x="-1" y="342899"/>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53" name="Rectangle"/>
            <p:cNvSpPr/>
            <p:nvPr/>
          </p:nvSpPr>
          <p:spPr>
            <a:xfrm>
              <a:off x="2146300" y="-1"/>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54" name="Artifact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Artifacts</a:t>
              </a:r>
            </a:p>
          </p:txBody>
        </p:sp>
      </p:grpSp>
      <p:grpSp>
        <p:nvGrpSpPr>
          <p:cNvPr id="364" name="Group"/>
          <p:cNvGrpSpPr/>
          <p:nvPr/>
        </p:nvGrpSpPr>
        <p:grpSpPr>
          <a:xfrm>
            <a:off x="3289299" y="2819399"/>
            <a:ext cx="4140201" cy="2527301"/>
            <a:chOff x="0" y="0"/>
            <a:chExt cx="4140200" cy="2527300"/>
          </a:xfrm>
        </p:grpSpPr>
        <p:sp>
          <p:nvSpPr>
            <p:cNvPr id="356" name="Rounded Rectangle"/>
            <p:cNvSpPr/>
            <p:nvPr/>
          </p:nvSpPr>
          <p:spPr>
            <a:xfrm>
              <a:off x="12700" y="0"/>
              <a:ext cx="4127501" cy="2527300"/>
            </a:xfrm>
            <a:prstGeom prst="roundRect">
              <a:avLst>
                <a:gd name="adj" fmla="val 12060"/>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57" name="Sprint planning…"/>
            <p:cNvSpPr txBox="1"/>
            <p:nvPr/>
          </p:nvSpPr>
          <p:spPr>
            <a:xfrm>
              <a:off x="152882" y="622300"/>
              <a:ext cx="3683002" cy="17761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SzPct val="125000"/>
                <a:buChar char="•"/>
                <a:tabLst>
                  <a:tab pos="1066800" algn="l"/>
                </a:tabLst>
                <a:defRPr sz="2800">
                  <a:solidFill>
                    <a:srgbClr val="FFFFFF"/>
                  </a:solidFill>
                </a:defRPr>
              </a:pPr>
              <a:r>
                <a:t>Sprint planning</a:t>
              </a:r>
            </a:p>
            <a:p>
              <a:pPr marL="228600" indent="-228600" algn="l">
                <a:lnSpc>
                  <a:spcPts val="3300"/>
                </a:lnSpc>
                <a:buSzPct val="125000"/>
                <a:buChar char="•"/>
                <a:tabLst>
                  <a:tab pos="1066800" algn="l"/>
                </a:tabLst>
                <a:defRPr sz="2800">
                  <a:solidFill>
                    <a:srgbClr val="FFFFFF"/>
                  </a:solidFill>
                </a:defRPr>
              </a:pPr>
              <a:r>
                <a:t>Sprint review</a:t>
              </a:r>
            </a:p>
            <a:p>
              <a:pPr marL="228600" indent="-228600" algn="l">
                <a:lnSpc>
                  <a:spcPts val="3300"/>
                </a:lnSpc>
                <a:buSzPct val="125000"/>
                <a:buChar char="•"/>
                <a:tabLst>
                  <a:tab pos="1066800" algn="l"/>
                </a:tabLst>
                <a:defRPr sz="2800">
                  <a:solidFill>
                    <a:srgbClr val="FFFFFF"/>
                  </a:solidFill>
                </a:defRPr>
              </a:pPr>
              <a:r>
                <a:t>Sprint retrospective</a:t>
              </a:r>
            </a:p>
            <a:p>
              <a:pPr marL="228600" indent="-228600" algn="l">
                <a:lnSpc>
                  <a:spcPts val="3300"/>
                </a:lnSpc>
                <a:buSzPct val="125000"/>
                <a:buChar char="•"/>
                <a:tabLst>
                  <a:tab pos="1066800" algn="l"/>
                </a:tabLst>
                <a:defRPr sz="2800">
                  <a:solidFill>
                    <a:srgbClr val="FFFFFF"/>
                  </a:solidFill>
                </a:defRPr>
              </a:pPr>
              <a:r>
                <a:t>Daily scrum meeting</a:t>
              </a:r>
            </a:p>
          </p:txBody>
        </p:sp>
        <p:sp>
          <p:nvSpPr>
            <p:cNvPr id="358" name="Rectangle"/>
            <p:cNvSpPr/>
            <p:nvPr/>
          </p:nvSpPr>
          <p:spPr>
            <a:xfrm>
              <a:off x="482599" y="-1"/>
              <a:ext cx="1905001" cy="5969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59"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60"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61" name="Rectangle"/>
            <p:cNvSpPr/>
            <p:nvPr/>
          </p:nvSpPr>
          <p:spPr>
            <a:xfrm>
              <a:off x="-1" y="342899"/>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62" name="Rectangle"/>
            <p:cNvSpPr/>
            <p:nvPr/>
          </p:nvSpPr>
          <p:spPr>
            <a:xfrm>
              <a:off x="2146300" y="-1"/>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63" name="Ceremonie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Ceremonies</a:t>
              </a:r>
            </a:p>
          </p:txBody>
        </p:sp>
      </p:grpSp>
    </p:spTree>
  </p:cSld>
  <p:clrMapOvr>
    <a:masterClrMapping/>
  </p:clrMapOvr>
  <mc:AlternateContent xmlns:mc="http://schemas.openxmlformats.org/markup-compatibility/2006" xmlns:p14="http://schemas.microsoft.com/office/powerpoint/2010/main">
    <mc:Choice Requires="p14">
      <p:transition spd="slow">
        <p14:prism dir="r"/>
      </p:transition>
    </mc:Choice>
    <mc:Fallback xmlns:a14="http://schemas.microsoft.com/office/drawing/2010/main" xmlns:m="http://schemas.openxmlformats.org/officeDocument/2006/math"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Rounded Rectangle"/>
          <p:cNvSpPr/>
          <p:nvPr/>
        </p:nvSpPr>
        <p:spPr>
          <a:xfrm>
            <a:off x="2463800" y="901700"/>
            <a:ext cx="5092700" cy="6019800"/>
          </a:xfrm>
          <a:prstGeom prst="roundRect">
            <a:avLst>
              <a:gd name="adj" fmla="val 5985"/>
            </a:avLst>
          </a:prstGeom>
          <a:blipFill>
            <a:blip r:embed="rId2"/>
          </a:blipFill>
          <a:ln w="25400">
            <a:solidFill>
              <a:srgbClr val="005192"/>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67" name="Rectangle"/>
          <p:cNvSpPr/>
          <p:nvPr/>
        </p:nvSpPr>
        <p:spPr>
          <a:xfrm>
            <a:off x="2933700" y="901700"/>
            <a:ext cx="3492500" cy="596900"/>
          </a:xfrm>
          <a:prstGeom prst="rect">
            <a:avLst/>
          </a:pr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68" name="Shape"/>
          <p:cNvSpPr/>
          <p:nvPr/>
        </p:nvSpPr>
        <p:spPr>
          <a:xfrm>
            <a:off x="2451099" y="901699"/>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69" name="Rectangle"/>
          <p:cNvSpPr/>
          <p:nvPr/>
        </p:nvSpPr>
        <p:spPr>
          <a:xfrm>
            <a:off x="2451100" y="1244600"/>
            <a:ext cx="622300" cy="254000"/>
          </a:xfrm>
          <a:prstGeom prst="rect">
            <a:avLst/>
          </a:pr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grpSp>
        <p:nvGrpSpPr>
          <p:cNvPr id="372" name="Group"/>
          <p:cNvGrpSpPr/>
          <p:nvPr/>
        </p:nvGrpSpPr>
        <p:grpSpPr>
          <a:xfrm>
            <a:off x="6235699" y="901700"/>
            <a:ext cx="622303" cy="596902"/>
            <a:chOff x="0" y="0"/>
            <a:chExt cx="622301" cy="596901"/>
          </a:xfrm>
        </p:grpSpPr>
        <p:sp>
          <p:nvSpPr>
            <p:cNvPr id="370" name="Shape"/>
            <p:cNvSpPr/>
            <p:nvPr/>
          </p:nvSpPr>
          <p:spPr>
            <a:xfrm rot="10800000">
              <a:off x="127000" y="139700"/>
              <a:ext cx="495302" cy="457202"/>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71" name="Rectangle"/>
            <p:cNvSpPr/>
            <p:nvPr/>
          </p:nvSpPr>
          <p:spPr>
            <a:xfrm>
              <a:off x="-1" y="0"/>
              <a:ext cx="622302"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grpSp>
      <p:sp>
        <p:nvSpPr>
          <p:cNvPr id="373" name="Sprint planning meeting"/>
          <p:cNvSpPr txBox="1"/>
          <p:nvPr/>
        </p:nvSpPr>
        <p:spPr>
          <a:xfrm>
            <a:off x="2616682" y="901700"/>
            <a:ext cx="3975102" cy="5813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800"/>
              </a:lnSpc>
              <a:tabLst>
                <a:tab pos="1066800" algn="l"/>
              </a:tabLst>
              <a:defRPr>
                <a:solidFill>
                  <a:srgbClr val="FFFFFF"/>
                </a:solidFill>
              </a:defRPr>
            </a:lvl1pPr>
          </a:lstStyle>
          <a:p>
            <a:r>
              <a:t>Sprint planning meeting</a:t>
            </a:r>
          </a:p>
        </p:txBody>
      </p:sp>
      <p:grpSp>
        <p:nvGrpSpPr>
          <p:cNvPr id="380" name="Group"/>
          <p:cNvGrpSpPr/>
          <p:nvPr/>
        </p:nvGrpSpPr>
        <p:grpSpPr>
          <a:xfrm>
            <a:off x="2717799" y="1701799"/>
            <a:ext cx="4660901" cy="1866901"/>
            <a:chOff x="0" y="0"/>
            <a:chExt cx="4660900" cy="1866900"/>
          </a:xfrm>
        </p:grpSpPr>
        <p:sp>
          <p:nvSpPr>
            <p:cNvPr id="374" name="Rounded Rectangle"/>
            <p:cNvSpPr/>
            <p:nvPr/>
          </p:nvSpPr>
          <p:spPr>
            <a:xfrm>
              <a:off x="0" y="0"/>
              <a:ext cx="4660900" cy="1866901"/>
            </a:xfrm>
            <a:prstGeom prst="roundRect">
              <a:avLst>
                <a:gd name="adj" fmla="val 16327"/>
              </a:avLst>
            </a:prstGeom>
            <a:blipFill rotWithShape="1">
              <a:blip r:embed="rId3"/>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75" name="Rectangle"/>
            <p:cNvSpPr/>
            <p:nvPr/>
          </p:nvSpPr>
          <p:spPr>
            <a:xfrm>
              <a:off x="482599" y="0"/>
              <a:ext cx="2273301" cy="457201"/>
            </a:xfrm>
            <a:prstGeom prst="rect">
              <a:avLst/>
            </a:prstGeom>
            <a:solidFill>
              <a:srgbClr val="10612B"/>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76" name="Shape"/>
            <p:cNvSpPr/>
            <p:nvPr/>
          </p:nvSpPr>
          <p:spPr>
            <a:xfrm rot="10800000">
              <a:off x="2628900" y="0"/>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77" name="Shape"/>
            <p:cNvSpPr/>
            <p:nvPr/>
          </p:nvSpPr>
          <p:spPr>
            <a:xfrm>
              <a:off x="-1" y="0"/>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78" name="Sprint prioritization"/>
            <p:cNvSpPr txBox="1"/>
            <p:nvPr/>
          </p:nvSpPr>
          <p:spPr>
            <a:xfrm>
              <a:off x="165583" y="0"/>
              <a:ext cx="2552701" cy="4563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2800"/>
                </a:lnSpc>
                <a:tabLst>
                  <a:tab pos="1066800" algn="l"/>
                </a:tabLst>
                <a:defRPr sz="2400">
                  <a:solidFill>
                    <a:srgbClr val="FFFFFF"/>
                  </a:solidFill>
                </a:defRPr>
              </a:lvl1pPr>
            </a:lstStyle>
            <a:p>
              <a:r>
                <a:t>Sprint prioritization</a:t>
              </a:r>
            </a:p>
          </p:txBody>
        </p:sp>
        <p:sp>
          <p:nvSpPr>
            <p:cNvPr id="379" name="Analyze and evaluate product backlog…"/>
            <p:cNvSpPr txBox="1"/>
            <p:nvPr/>
          </p:nvSpPr>
          <p:spPr>
            <a:xfrm>
              <a:off x="63982" y="533400"/>
              <a:ext cx="4318002" cy="11675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2800"/>
                </a:lnSpc>
                <a:buSzPct val="125000"/>
                <a:buChar char="•"/>
                <a:tabLst>
                  <a:tab pos="1066800" algn="l"/>
                </a:tabLst>
                <a:defRPr sz="2400">
                  <a:solidFill>
                    <a:srgbClr val="FFFFFF"/>
                  </a:solidFill>
                </a:defRPr>
              </a:pPr>
              <a:r>
                <a:t>Analyze and evaluate product backlog</a:t>
              </a:r>
            </a:p>
            <a:p>
              <a:pPr marL="228600" indent="-228600" algn="l">
                <a:lnSpc>
                  <a:spcPts val="2800"/>
                </a:lnSpc>
                <a:buSzPct val="125000"/>
                <a:buChar char="•"/>
                <a:tabLst>
                  <a:tab pos="1066800" algn="l"/>
                </a:tabLst>
                <a:defRPr sz="2400">
                  <a:solidFill>
                    <a:srgbClr val="FFFFFF"/>
                  </a:solidFill>
                </a:defRPr>
              </a:pPr>
              <a:r>
                <a:t>Select sprint goal</a:t>
              </a:r>
            </a:p>
          </p:txBody>
        </p:sp>
      </p:grpSp>
      <p:grpSp>
        <p:nvGrpSpPr>
          <p:cNvPr id="387" name="Group"/>
          <p:cNvGrpSpPr/>
          <p:nvPr/>
        </p:nvGrpSpPr>
        <p:grpSpPr>
          <a:xfrm>
            <a:off x="2717799" y="3746498"/>
            <a:ext cx="4660901" cy="2933702"/>
            <a:chOff x="0" y="0"/>
            <a:chExt cx="4660900" cy="2933700"/>
          </a:xfrm>
        </p:grpSpPr>
        <p:sp>
          <p:nvSpPr>
            <p:cNvPr id="381" name="Rounded Rectangle"/>
            <p:cNvSpPr/>
            <p:nvPr/>
          </p:nvSpPr>
          <p:spPr>
            <a:xfrm>
              <a:off x="0" y="0"/>
              <a:ext cx="4660900" cy="2933701"/>
            </a:xfrm>
            <a:prstGeom prst="roundRect">
              <a:avLst>
                <a:gd name="adj" fmla="val 10390"/>
              </a:avLst>
            </a:prstGeom>
            <a:blipFill rotWithShape="1">
              <a:blip r:embed="rId3"/>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382" name="Rectangle"/>
            <p:cNvSpPr/>
            <p:nvPr/>
          </p:nvSpPr>
          <p:spPr>
            <a:xfrm>
              <a:off x="482599" y="0"/>
              <a:ext cx="2273301" cy="457201"/>
            </a:xfrm>
            <a:prstGeom prst="rect">
              <a:avLst/>
            </a:prstGeom>
            <a:solidFill>
              <a:srgbClr val="10612B"/>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83" name="Shape"/>
            <p:cNvSpPr/>
            <p:nvPr/>
          </p:nvSpPr>
          <p:spPr>
            <a:xfrm rot="10800000">
              <a:off x="2628900" y="0"/>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84" name="Shape"/>
            <p:cNvSpPr/>
            <p:nvPr/>
          </p:nvSpPr>
          <p:spPr>
            <a:xfrm>
              <a:off x="-1" y="0"/>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10612B"/>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385" name="Sprint planning"/>
            <p:cNvSpPr txBox="1"/>
            <p:nvPr/>
          </p:nvSpPr>
          <p:spPr>
            <a:xfrm>
              <a:off x="165583" y="0"/>
              <a:ext cx="2552701" cy="4563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2800"/>
                </a:lnSpc>
                <a:tabLst>
                  <a:tab pos="1066800" algn="l"/>
                </a:tabLst>
                <a:defRPr sz="2400">
                  <a:solidFill>
                    <a:srgbClr val="FFFFFF"/>
                  </a:solidFill>
                </a:defRPr>
              </a:lvl1pPr>
            </a:lstStyle>
            <a:p>
              <a:r>
                <a:t>Sprint planning</a:t>
              </a:r>
            </a:p>
          </p:txBody>
        </p:sp>
        <p:sp>
          <p:nvSpPr>
            <p:cNvPr id="386" name="Decide how to achieve sprint goal (design)…"/>
            <p:cNvSpPr txBox="1"/>
            <p:nvPr/>
          </p:nvSpPr>
          <p:spPr>
            <a:xfrm>
              <a:off x="63982" y="533400"/>
              <a:ext cx="4318002" cy="22343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2800"/>
                </a:lnSpc>
                <a:buSzPct val="125000"/>
                <a:buChar char="•"/>
                <a:tabLst>
                  <a:tab pos="1066800" algn="l"/>
                </a:tabLst>
                <a:defRPr sz="2400">
                  <a:solidFill>
                    <a:srgbClr val="FFFFFF"/>
                  </a:solidFill>
                </a:defRPr>
              </a:pPr>
              <a:r>
                <a:t>Decide how to achieve sprint goal (design)</a:t>
              </a:r>
            </a:p>
            <a:p>
              <a:pPr marL="228600" indent="-228600" algn="l">
                <a:lnSpc>
                  <a:spcPts val="2800"/>
                </a:lnSpc>
                <a:buSzPct val="125000"/>
                <a:buChar char="•"/>
                <a:tabLst>
                  <a:tab pos="1066800" algn="l"/>
                </a:tabLst>
                <a:defRPr sz="2400">
                  <a:solidFill>
                    <a:srgbClr val="FFFFFF"/>
                  </a:solidFill>
                </a:defRPr>
              </a:pPr>
              <a:r>
                <a:t>Create sprint backlog (tasks) from product backlog items (user stories / features)</a:t>
              </a:r>
            </a:p>
            <a:p>
              <a:pPr marL="228600" indent="-228600" algn="l">
                <a:lnSpc>
                  <a:spcPts val="2800"/>
                </a:lnSpc>
                <a:buSzPct val="125000"/>
                <a:buChar char="•"/>
                <a:tabLst>
                  <a:tab pos="1066800" algn="l"/>
                </a:tabLst>
                <a:defRPr sz="2400">
                  <a:solidFill>
                    <a:srgbClr val="FFFFFF"/>
                  </a:solidFill>
                </a:defRPr>
              </a:pPr>
              <a:r>
                <a:t>Estimate sprint backlog in hours</a:t>
              </a:r>
            </a:p>
          </p:txBody>
        </p:sp>
      </p:grpSp>
      <p:grpSp>
        <p:nvGrpSpPr>
          <p:cNvPr id="392" name="Group"/>
          <p:cNvGrpSpPr/>
          <p:nvPr/>
        </p:nvGrpSpPr>
        <p:grpSpPr>
          <a:xfrm>
            <a:off x="7378700" y="2057400"/>
            <a:ext cx="2527301" cy="1155700"/>
            <a:chOff x="0" y="0"/>
            <a:chExt cx="2527299" cy="1155700"/>
          </a:xfrm>
        </p:grpSpPr>
        <p:sp>
          <p:nvSpPr>
            <p:cNvPr id="388" name="Line"/>
            <p:cNvSpPr/>
            <p:nvPr/>
          </p:nvSpPr>
          <p:spPr>
            <a:xfrm flipH="1" flipV="1">
              <a:off x="0" y="577416"/>
              <a:ext cx="825605" cy="2"/>
            </a:xfrm>
            <a:prstGeom prst="line">
              <a:avLst/>
            </a:prstGeom>
            <a:noFill/>
            <a:ln w="38100" cap="flat">
              <a:solidFill>
                <a:srgbClr val="000000"/>
              </a:solidFill>
              <a:prstDash val="solid"/>
              <a:miter lim="400000"/>
              <a:headEnd type="triangle" w="med" len="med"/>
            </a:ln>
            <a:effectLst/>
          </p:spPr>
          <p:txBody>
            <a:bodyPr wrap="square" lIns="45718" tIns="45718" rIns="45718" bIns="45718" numCol="1" anchor="t">
              <a:noAutofit/>
            </a:bodyPr>
            <a:lstStyle/>
            <a:p>
              <a:endParaRPr/>
            </a:p>
          </p:txBody>
        </p:sp>
        <p:grpSp>
          <p:nvGrpSpPr>
            <p:cNvPr id="391" name="Sprint…"/>
            <p:cNvGrpSpPr/>
            <p:nvPr/>
          </p:nvGrpSpPr>
          <p:grpSpPr>
            <a:xfrm>
              <a:off x="838200" y="0"/>
              <a:ext cx="1689101" cy="1155700"/>
              <a:chOff x="0" y="0"/>
              <a:chExt cx="1689100" cy="1155700"/>
            </a:xfrm>
          </p:grpSpPr>
          <p:sp>
            <p:nvSpPr>
              <p:cNvPr id="389" name="Rounded Rectangle"/>
              <p:cNvSpPr/>
              <p:nvPr/>
            </p:nvSpPr>
            <p:spPr>
              <a:xfrm>
                <a:off x="0" y="0"/>
                <a:ext cx="1689100" cy="1155700"/>
              </a:xfrm>
              <a:prstGeom prst="roundRect">
                <a:avLst>
                  <a:gd name="adj" fmla="val 26374"/>
                </a:avLst>
              </a:prstGeom>
              <a:blipFill rotWithShape="1">
                <a:blip r:embed="rId4"/>
                <a:srcRect/>
                <a:tile tx="0" ty="0" sx="100000" sy="100000" flip="none" algn="tl"/>
              </a:blipFill>
              <a:ln w="25400" cap="flat">
                <a:solidFill>
                  <a:srgbClr val="9211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800"/>
                  </a:lnSpc>
                  <a:tabLst>
                    <a:tab pos="1066800" algn="l"/>
                  </a:tabLst>
                  <a:defRPr sz="2800">
                    <a:solidFill>
                      <a:srgbClr val="EBF3FF"/>
                    </a:solidFill>
                    <a:effectLst>
                      <a:outerShdw blurRad="38100" dist="12700" dir="5400000" rotWithShape="0">
                        <a:srgbClr val="000000">
                          <a:alpha val="50000"/>
                        </a:srgbClr>
                      </a:outerShdw>
                    </a:effectLst>
                  </a:defRPr>
                </a:pPr>
                <a:endParaRPr/>
              </a:p>
            </p:txBody>
          </p:sp>
          <p:sp>
            <p:nvSpPr>
              <p:cNvPr id="390" name="Sprint…"/>
              <p:cNvSpPr txBox="1"/>
              <p:nvPr/>
            </p:nvSpPr>
            <p:spPr>
              <a:xfrm>
                <a:off x="89274" y="58578"/>
                <a:ext cx="1510552" cy="10385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p>
                <a:pPr>
                  <a:lnSpc>
                    <a:spcPts val="3800"/>
                  </a:lnSpc>
                  <a:tabLst>
                    <a:tab pos="1066800" algn="l"/>
                  </a:tabLst>
                  <a:defRPr>
                    <a:solidFill>
                      <a:srgbClr val="EBF3FF"/>
                    </a:solidFill>
                    <a:effectLst>
                      <a:outerShdw blurRad="38100" dist="12700" dir="5400000" rotWithShape="0">
                        <a:srgbClr val="000000">
                          <a:alpha val="50000"/>
                        </a:srgbClr>
                      </a:outerShdw>
                    </a:effectLst>
                  </a:defRPr>
                </a:pPr>
                <a:r>
                  <a:t>Sprint</a:t>
                </a:r>
              </a:p>
              <a:p>
                <a:pPr>
                  <a:lnSpc>
                    <a:spcPts val="3800"/>
                  </a:lnSpc>
                  <a:tabLst>
                    <a:tab pos="1066800" algn="l"/>
                  </a:tabLst>
                  <a:defRPr>
                    <a:solidFill>
                      <a:srgbClr val="EBF3FF"/>
                    </a:solidFill>
                    <a:effectLst>
                      <a:outerShdw blurRad="38100" dist="12700" dir="5400000" rotWithShape="0">
                        <a:srgbClr val="000000">
                          <a:alpha val="50000"/>
                        </a:srgbClr>
                      </a:outerShdw>
                    </a:effectLst>
                  </a:defRPr>
                </a:pPr>
                <a:r>
                  <a:t>goal</a:t>
                </a:r>
              </a:p>
            </p:txBody>
          </p:sp>
        </p:grpSp>
      </p:grpSp>
      <p:sp>
        <p:nvSpPr>
          <p:cNvPr id="393" name="Line"/>
          <p:cNvSpPr/>
          <p:nvPr/>
        </p:nvSpPr>
        <p:spPr>
          <a:xfrm flipH="1" flipV="1">
            <a:off x="1810627" y="1501641"/>
            <a:ext cx="654094" cy="2"/>
          </a:xfrm>
          <a:prstGeom prst="line">
            <a:avLst/>
          </a:prstGeom>
          <a:ln w="38100">
            <a:solidFill>
              <a:srgbClr val="000000"/>
            </a:solidFill>
            <a:miter lim="400000"/>
            <a:headEnd type="triangle"/>
          </a:ln>
        </p:spPr>
        <p:txBody>
          <a:bodyPr lIns="45718" tIns="45718" rIns="45718" bIns="45718"/>
          <a:lstStyle/>
          <a:p>
            <a:endParaRPr/>
          </a:p>
        </p:txBody>
      </p:sp>
      <p:grpSp>
        <p:nvGrpSpPr>
          <p:cNvPr id="398" name="Group"/>
          <p:cNvGrpSpPr/>
          <p:nvPr/>
        </p:nvGrpSpPr>
        <p:grpSpPr>
          <a:xfrm>
            <a:off x="7378700" y="4622800"/>
            <a:ext cx="2527301" cy="1155700"/>
            <a:chOff x="0" y="0"/>
            <a:chExt cx="2527299" cy="1155700"/>
          </a:xfrm>
        </p:grpSpPr>
        <p:grpSp>
          <p:nvGrpSpPr>
            <p:cNvPr id="396" name="Sprint…"/>
            <p:cNvGrpSpPr/>
            <p:nvPr/>
          </p:nvGrpSpPr>
          <p:grpSpPr>
            <a:xfrm>
              <a:off x="838200" y="0"/>
              <a:ext cx="1689101" cy="1155700"/>
              <a:chOff x="0" y="0"/>
              <a:chExt cx="1689100" cy="1155700"/>
            </a:xfrm>
          </p:grpSpPr>
          <p:sp>
            <p:nvSpPr>
              <p:cNvPr id="394" name="Rounded Rectangle"/>
              <p:cNvSpPr/>
              <p:nvPr/>
            </p:nvSpPr>
            <p:spPr>
              <a:xfrm>
                <a:off x="0" y="0"/>
                <a:ext cx="1689100" cy="1155700"/>
              </a:xfrm>
              <a:prstGeom prst="roundRect">
                <a:avLst>
                  <a:gd name="adj" fmla="val 26374"/>
                </a:avLst>
              </a:prstGeom>
              <a:blipFill rotWithShape="1">
                <a:blip r:embed="rId4"/>
                <a:srcRect/>
                <a:tile tx="0" ty="0" sx="100000" sy="100000" flip="none" algn="tl"/>
              </a:blipFill>
              <a:ln w="25400" cap="flat">
                <a:solidFill>
                  <a:srgbClr val="9211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800"/>
                  </a:lnSpc>
                  <a:tabLst>
                    <a:tab pos="1066800" algn="l"/>
                  </a:tabLst>
                  <a:defRPr sz="2800">
                    <a:solidFill>
                      <a:srgbClr val="EBF3FF"/>
                    </a:solidFill>
                    <a:effectLst>
                      <a:outerShdw blurRad="38100" dist="12700" dir="5400000" rotWithShape="0">
                        <a:srgbClr val="000000">
                          <a:alpha val="50000"/>
                        </a:srgbClr>
                      </a:outerShdw>
                    </a:effectLst>
                  </a:defRPr>
                </a:pPr>
                <a:endParaRPr/>
              </a:p>
            </p:txBody>
          </p:sp>
          <p:sp>
            <p:nvSpPr>
              <p:cNvPr id="395" name="Sprint…"/>
              <p:cNvSpPr txBox="1"/>
              <p:nvPr/>
            </p:nvSpPr>
            <p:spPr>
              <a:xfrm>
                <a:off x="89274" y="58578"/>
                <a:ext cx="1510552" cy="10385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p>
                <a:pPr>
                  <a:lnSpc>
                    <a:spcPts val="3800"/>
                  </a:lnSpc>
                  <a:tabLst>
                    <a:tab pos="1066800" algn="l"/>
                  </a:tabLst>
                  <a:defRPr>
                    <a:solidFill>
                      <a:srgbClr val="EBF3FF"/>
                    </a:solidFill>
                    <a:effectLst>
                      <a:outerShdw blurRad="38100" dist="12700" dir="5400000" rotWithShape="0">
                        <a:srgbClr val="000000">
                          <a:alpha val="50000"/>
                        </a:srgbClr>
                      </a:outerShdw>
                    </a:effectLst>
                  </a:defRPr>
                </a:pPr>
                <a:r>
                  <a:t>Sprint</a:t>
                </a:r>
              </a:p>
              <a:p>
                <a:pPr>
                  <a:lnSpc>
                    <a:spcPts val="3800"/>
                  </a:lnSpc>
                  <a:tabLst>
                    <a:tab pos="1066800" algn="l"/>
                  </a:tabLst>
                  <a:defRPr>
                    <a:solidFill>
                      <a:srgbClr val="EBF3FF"/>
                    </a:solidFill>
                    <a:effectLst>
                      <a:outerShdw blurRad="38100" dist="12700" dir="5400000" rotWithShape="0">
                        <a:srgbClr val="000000">
                          <a:alpha val="50000"/>
                        </a:srgbClr>
                      </a:outerShdw>
                    </a:effectLst>
                  </a:defRPr>
                </a:pPr>
                <a:r>
                  <a:t>backlog</a:t>
                </a:r>
              </a:p>
            </p:txBody>
          </p:sp>
        </p:grpSp>
        <p:sp>
          <p:nvSpPr>
            <p:cNvPr id="397" name="Line"/>
            <p:cNvSpPr/>
            <p:nvPr/>
          </p:nvSpPr>
          <p:spPr>
            <a:xfrm flipH="1" flipV="1">
              <a:off x="0" y="577416"/>
              <a:ext cx="825605" cy="2"/>
            </a:xfrm>
            <a:prstGeom prst="line">
              <a:avLst/>
            </a:prstGeom>
            <a:noFill/>
            <a:ln w="38100" cap="flat">
              <a:solidFill>
                <a:srgbClr val="000000"/>
              </a:solidFill>
              <a:prstDash val="solid"/>
              <a:miter lim="400000"/>
              <a:headEnd type="triangle" w="med" len="med"/>
            </a:ln>
            <a:effectLst/>
          </p:spPr>
          <p:txBody>
            <a:bodyPr wrap="square" lIns="45718" tIns="45718" rIns="45718" bIns="45718" numCol="1" anchor="t">
              <a:noAutofit/>
            </a:bodyPr>
            <a:lstStyle/>
            <a:p>
              <a:endParaRPr/>
            </a:p>
          </p:txBody>
        </p:sp>
      </p:grpSp>
      <p:grpSp>
        <p:nvGrpSpPr>
          <p:cNvPr id="401" name="Business conditions"/>
          <p:cNvGrpSpPr/>
          <p:nvPr/>
        </p:nvGrpSpPr>
        <p:grpSpPr>
          <a:xfrm>
            <a:off x="292100" y="3353236"/>
            <a:ext cx="1524000" cy="1142128"/>
            <a:chOff x="0" y="0"/>
            <a:chExt cx="1524000" cy="1142126"/>
          </a:xfrm>
        </p:grpSpPr>
        <p:sp>
          <p:nvSpPr>
            <p:cNvPr id="399" name="Rounded Rectangle"/>
            <p:cNvSpPr/>
            <p:nvPr/>
          </p:nvSpPr>
          <p:spPr>
            <a:xfrm>
              <a:off x="0" y="63063"/>
              <a:ext cx="1524000" cy="1016001"/>
            </a:xfrm>
            <a:prstGeom prst="roundRect">
              <a:avLst>
                <a:gd name="adj" fmla="val 30000"/>
              </a:avLst>
            </a:prstGeom>
            <a:blipFill rotWithShape="1">
              <a:blip r:embed="rId5"/>
              <a:srcRect/>
              <a:tile tx="0" ty="0" sx="100000" sy="100000" flip="none" algn="tl"/>
            </a:blipFill>
            <a:ln w="25400" cap="flat">
              <a:solidFill>
                <a:srgbClr val="7922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2800"/>
                </a:lnSpc>
                <a:tabLst>
                  <a:tab pos="1066800" algn="l"/>
                </a:tabLst>
                <a:defRPr sz="2400">
                  <a:solidFill>
                    <a:srgbClr val="EBF3FF"/>
                  </a:solidFill>
                </a:defRPr>
              </a:pPr>
              <a:endParaRPr/>
            </a:p>
          </p:txBody>
        </p:sp>
        <p:sp>
          <p:nvSpPr>
            <p:cNvPr id="400" name="Business conditions"/>
            <p:cNvSpPr txBox="1"/>
            <p:nvPr/>
          </p:nvSpPr>
          <p:spPr>
            <a:xfrm>
              <a:off x="89272" y="0"/>
              <a:ext cx="1345456" cy="11421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2800"/>
                </a:lnSpc>
                <a:tabLst>
                  <a:tab pos="1066800" algn="l"/>
                </a:tabLst>
                <a:defRPr sz="2400">
                  <a:solidFill>
                    <a:srgbClr val="EBF3FF"/>
                  </a:solidFill>
                </a:defRPr>
              </a:lvl1pPr>
            </a:lstStyle>
            <a:p>
              <a:r>
                <a:t>Business conditions</a:t>
              </a:r>
            </a:p>
          </p:txBody>
        </p:sp>
      </p:grpSp>
      <p:grpSp>
        <p:nvGrpSpPr>
          <p:cNvPr id="404" name="Team capacity"/>
          <p:cNvGrpSpPr/>
          <p:nvPr/>
        </p:nvGrpSpPr>
        <p:grpSpPr>
          <a:xfrm>
            <a:off x="292100" y="1003300"/>
            <a:ext cx="1524000" cy="1016000"/>
            <a:chOff x="0" y="0"/>
            <a:chExt cx="1524000" cy="1016000"/>
          </a:xfrm>
        </p:grpSpPr>
        <p:sp>
          <p:nvSpPr>
            <p:cNvPr id="402" name="Rounded Rectangle"/>
            <p:cNvSpPr/>
            <p:nvPr/>
          </p:nvSpPr>
          <p:spPr>
            <a:xfrm>
              <a:off x="0" y="0"/>
              <a:ext cx="1524000" cy="1016000"/>
            </a:xfrm>
            <a:prstGeom prst="roundRect">
              <a:avLst>
                <a:gd name="adj" fmla="val 30000"/>
              </a:avLst>
            </a:prstGeom>
            <a:blipFill rotWithShape="1">
              <a:blip r:embed="rId5"/>
              <a:srcRect/>
              <a:tile tx="0" ty="0" sx="100000" sy="100000" flip="none" algn="tl"/>
            </a:blipFill>
            <a:ln w="25400" cap="flat">
              <a:solidFill>
                <a:srgbClr val="7922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2800"/>
                </a:lnSpc>
                <a:tabLst>
                  <a:tab pos="1066800" algn="l"/>
                </a:tabLst>
                <a:defRPr sz="2400">
                  <a:solidFill>
                    <a:srgbClr val="EBF3FF"/>
                  </a:solidFill>
                </a:defRPr>
              </a:pPr>
              <a:endParaRPr/>
            </a:p>
          </p:txBody>
        </p:sp>
        <p:sp>
          <p:nvSpPr>
            <p:cNvPr id="403" name="Team capacity"/>
            <p:cNvSpPr txBox="1"/>
            <p:nvPr/>
          </p:nvSpPr>
          <p:spPr>
            <a:xfrm>
              <a:off x="89272" y="114736"/>
              <a:ext cx="1345456" cy="7865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2800"/>
                </a:lnSpc>
                <a:tabLst>
                  <a:tab pos="1066800" algn="l"/>
                </a:tabLst>
                <a:defRPr sz="2400">
                  <a:solidFill>
                    <a:srgbClr val="EBF3FF"/>
                  </a:solidFill>
                </a:defRPr>
              </a:lvl1pPr>
            </a:lstStyle>
            <a:p>
              <a:r>
                <a:t>Team capacity</a:t>
              </a:r>
            </a:p>
          </p:txBody>
        </p:sp>
      </p:grpSp>
      <p:grpSp>
        <p:nvGrpSpPr>
          <p:cNvPr id="407" name="Product backlog"/>
          <p:cNvGrpSpPr/>
          <p:nvPr/>
        </p:nvGrpSpPr>
        <p:grpSpPr>
          <a:xfrm>
            <a:off x="292100" y="2209800"/>
            <a:ext cx="1524000" cy="1016000"/>
            <a:chOff x="0" y="0"/>
            <a:chExt cx="1524000" cy="1016000"/>
          </a:xfrm>
        </p:grpSpPr>
        <p:sp>
          <p:nvSpPr>
            <p:cNvPr id="405" name="Rounded Rectangle"/>
            <p:cNvSpPr/>
            <p:nvPr/>
          </p:nvSpPr>
          <p:spPr>
            <a:xfrm>
              <a:off x="0" y="0"/>
              <a:ext cx="1524000" cy="1016000"/>
            </a:xfrm>
            <a:prstGeom prst="roundRect">
              <a:avLst>
                <a:gd name="adj" fmla="val 30000"/>
              </a:avLst>
            </a:prstGeom>
            <a:blipFill rotWithShape="1">
              <a:blip r:embed="rId5"/>
              <a:srcRect/>
              <a:tile tx="0" ty="0" sx="100000" sy="100000" flip="none" algn="tl"/>
            </a:blipFill>
            <a:ln w="25400" cap="flat">
              <a:solidFill>
                <a:srgbClr val="7922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2800"/>
                </a:lnSpc>
                <a:tabLst>
                  <a:tab pos="1066800" algn="l"/>
                </a:tabLst>
                <a:defRPr sz="2400">
                  <a:solidFill>
                    <a:srgbClr val="EBF3FF"/>
                  </a:solidFill>
                </a:defRPr>
              </a:pPr>
              <a:endParaRPr/>
            </a:p>
          </p:txBody>
        </p:sp>
        <p:sp>
          <p:nvSpPr>
            <p:cNvPr id="406" name="Product backlog"/>
            <p:cNvSpPr txBox="1"/>
            <p:nvPr/>
          </p:nvSpPr>
          <p:spPr>
            <a:xfrm>
              <a:off x="89272" y="114736"/>
              <a:ext cx="1345456" cy="7865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2800"/>
                </a:lnSpc>
                <a:tabLst>
                  <a:tab pos="1066800" algn="l"/>
                </a:tabLst>
                <a:defRPr sz="2400">
                  <a:solidFill>
                    <a:srgbClr val="EBF3FF"/>
                  </a:solidFill>
                </a:defRPr>
              </a:lvl1pPr>
            </a:lstStyle>
            <a:p>
              <a:r>
                <a:t>Product backlog</a:t>
              </a:r>
            </a:p>
          </p:txBody>
        </p:sp>
      </p:grpSp>
      <p:grpSp>
        <p:nvGrpSpPr>
          <p:cNvPr id="410" name="Technology"/>
          <p:cNvGrpSpPr/>
          <p:nvPr/>
        </p:nvGrpSpPr>
        <p:grpSpPr>
          <a:xfrm>
            <a:off x="292100" y="5829300"/>
            <a:ext cx="1524000" cy="1016000"/>
            <a:chOff x="0" y="0"/>
            <a:chExt cx="1524000" cy="1016000"/>
          </a:xfrm>
        </p:grpSpPr>
        <p:sp>
          <p:nvSpPr>
            <p:cNvPr id="408" name="Rounded Rectangle"/>
            <p:cNvSpPr/>
            <p:nvPr/>
          </p:nvSpPr>
          <p:spPr>
            <a:xfrm>
              <a:off x="0" y="0"/>
              <a:ext cx="1524000" cy="1016000"/>
            </a:xfrm>
            <a:prstGeom prst="roundRect">
              <a:avLst>
                <a:gd name="adj" fmla="val 30000"/>
              </a:avLst>
            </a:prstGeom>
            <a:blipFill rotWithShape="1">
              <a:blip r:embed="rId5"/>
              <a:srcRect/>
              <a:tile tx="0" ty="0" sx="100000" sy="100000" flip="none" algn="tl"/>
            </a:blipFill>
            <a:ln w="25400" cap="flat">
              <a:solidFill>
                <a:srgbClr val="7922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2800"/>
                </a:lnSpc>
                <a:tabLst>
                  <a:tab pos="1066800" algn="l"/>
                </a:tabLst>
                <a:defRPr sz="2400">
                  <a:solidFill>
                    <a:srgbClr val="EBF3FF"/>
                  </a:solidFill>
                </a:defRPr>
              </a:pPr>
              <a:endParaRPr/>
            </a:p>
          </p:txBody>
        </p:sp>
        <p:sp>
          <p:nvSpPr>
            <p:cNvPr id="409" name="Technology"/>
            <p:cNvSpPr txBox="1"/>
            <p:nvPr/>
          </p:nvSpPr>
          <p:spPr>
            <a:xfrm>
              <a:off x="89272" y="114736"/>
              <a:ext cx="1345456" cy="7865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2800"/>
                </a:lnSpc>
                <a:tabLst>
                  <a:tab pos="1066800" algn="l"/>
                </a:tabLst>
                <a:defRPr sz="2400">
                  <a:solidFill>
                    <a:srgbClr val="EBF3FF"/>
                  </a:solidFill>
                </a:defRPr>
              </a:lvl1pPr>
            </a:lstStyle>
            <a:p>
              <a:r>
                <a:t>Technology</a:t>
              </a:r>
            </a:p>
          </p:txBody>
        </p:sp>
      </p:grpSp>
      <p:grpSp>
        <p:nvGrpSpPr>
          <p:cNvPr id="413" name="Current product"/>
          <p:cNvGrpSpPr/>
          <p:nvPr/>
        </p:nvGrpSpPr>
        <p:grpSpPr>
          <a:xfrm>
            <a:off x="292100" y="4622800"/>
            <a:ext cx="1524000" cy="1016000"/>
            <a:chOff x="0" y="0"/>
            <a:chExt cx="1524000" cy="1016000"/>
          </a:xfrm>
        </p:grpSpPr>
        <p:sp>
          <p:nvSpPr>
            <p:cNvPr id="411" name="Rounded Rectangle"/>
            <p:cNvSpPr/>
            <p:nvPr/>
          </p:nvSpPr>
          <p:spPr>
            <a:xfrm>
              <a:off x="0" y="0"/>
              <a:ext cx="1524000" cy="1016000"/>
            </a:xfrm>
            <a:prstGeom prst="roundRect">
              <a:avLst>
                <a:gd name="adj" fmla="val 30000"/>
              </a:avLst>
            </a:prstGeom>
            <a:blipFill rotWithShape="1">
              <a:blip r:embed="rId5"/>
              <a:srcRect/>
              <a:tile tx="0" ty="0" sx="100000" sy="100000" flip="none" algn="tl"/>
            </a:blipFill>
            <a:ln w="25400" cap="flat">
              <a:solidFill>
                <a:srgbClr val="7922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2800"/>
                </a:lnSpc>
                <a:tabLst>
                  <a:tab pos="1066800" algn="l"/>
                </a:tabLst>
                <a:defRPr sz="2400">
                  <a:solidFill>
                    <a:srgbClr val="EBF3FF"/>
                  </a:solidFill>
                </a:defRPr>
              </a:pPr>
              <a:endParaRPr/>
            </a:p>
          </p:txBody>
        </p:sp>
        <p:sp>
          <p:nvSpPr>
            <p:cNvPr id="412" name="Current product"/>
            <p:cNvSpPr txBox="1"/>
            <p:nvPr/>
          </p:nvSpPr>
          <p:spPr>
            <a:xfrm>
              <a:off x="89272" y="114736"/>
              <a:ext cx="1345456" cy="7865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2800"/>
                </a:lnSpc>
                <a:tabLst>
                  <a:tab pos="1066800" algn="l"/>
                </a:tabLst>
                <a:defRPr sz="2400">
                  <a:solidFill>
                    <a:srgbClr val="EBF3FF"/>
                  </a:solidFill>
                </a:defRPr>
              </a:lvl1pPr>
            </a:lstStyle>
            <a:p>
              <a:r>
                <a:t>Current product</a:t>
              </a:r>
            </a:p>
          </p:txBody>
        </p:sp>
      </p:grpSp>
      <p:sp>
        <p:nvSpPr>
          <p:cNvPr id="414" name="Line"/>
          <p:cNvSpPr/>
          <p:nvPr/>
        </p:nvSpPr>
        <p:spPr>
          <a:xfrm flipH="1" flipV="1">
            <a:off x="1810627" y="2708142"/>
            <a:ext cx="654094" cy="129"/>
          </a:xfrm>
          <a:prstGeom prst="line">
            <a:avLst/>
          </a:prstGeom>
          <a:ln w="38100">
            <a:solidFill>
              <a:srgbClr val="000000"/>
            </a:solidFill>
            <a:miter lim="400000"/>
            <a:headEnd type="triangle"/>
          </a:ln>
        </p:spPr>
        <p:txBody>
          <a:bodyPr lIns="45718" tIns="45718" rIns="45718" bIns="45718"/>
          <a:lstStyle/>
          <a:p>
            <a:endParaRPr/>
          </a:p>
        </p:txBody>
      </p:sp>
      <p:sp>
        <p:nvSpPr>
          <p:cNvPr id="415" name="Line"/>
          <p:cNvSpPr/>
          <p:nvPr/>
        </p:nvSpPr>
        <p:spPr>
          <a:xfrm flipH="1" flipV="1">
            <a:off x="1810627" y="3914642"/>
            <a:ext cx="654094" cy="129"/>
          </a:xfrm>
          <a:prstGeom prst="line">
            <a:avLst/>
          </a:prstGeom>
          <a:ln w="38100">
            <a:solidFill>
              <a:srgbClr val="000000"/>
            </a:solidFill>
            <a:miter lim="400000"/>
            <a:headEnd type="triangle"/>
          </a:ln>
        </p:spPr>
        <p:txBody>
          <a:bodyPr lIns="45718" tIns="45718" rIns="45718" bIns="45718"/>
          <a:lstStyle/>
          <a:p>
            <a:endParaRPr/>
          </a:p>
        </p:txBody>
      </p:sp>
      <p:sp>
        <p:nvSpPr>
          <p:cNvPr id="416" name="Line"/>
          <p:cNvSpPr/>
          <p:nvPr/>
        </p:nvSpPr>
        <p:spPr>
          <a:xfrm flipH="1" flipV="1">
            <a:off x="1810627" y="5121142"/>
            <a:ext cx="654094" cy="129"/>
          </a:xfrm>
          <a:prstGeom prst="line">
            <a:avLst/>
          </a:prstGeom>
          <a:ln w="38100">
            <a:solidFill>
              <a:srgbClr val="000000"/>
            </a:solidFill>
            <a:miter lim="400000"/>
            <a:headEnd type="triangle"/>
          </a:ln>
        </p:spPr>
        <p:txBody>
          <a:bodyPr lIns="45718" tIns="45718" rIns="45718" bIns="45718"/>
          <a:lstStyle/>
          <a:p>
            <a:endParaRPr/>
          </a:p>
        </p:txBody>
      </p:sp>
      <p:sp>
        <p:nvSpPr>
          <p:cNvPr id="417" name="Line"/>
          <p:cNvSpPr/>
          <p:nvPr/>
        </p:nvSpPr>
        <p:spPr>
          <a:xfrm flipH="1" flipV="1">
            <a:off x="1810627" y="6327642"/>
            <a:ext cx="654094" cy="129"/>
          </a:xfrm>
          <a:prstGeom prst="line">
            <a:avLst/>
          </a:prstGeom>
          <a:ln w="38100">
            <a:solidFill>
              <a:srgbClr val="000000"/>
            </a:solidFill>
            <a:miter lim="400000"/>
            <a:headEnd type="triangle"/>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380"/>
                                        </p:tgtEl>
                                        <p:attrNameLst>
                                          <p:attrName>style.visibility</p:attrName>
                                        </p:attrNameLst>
                                      </p:cBhvr>
                                      <p:to>
                                        <p:strVal val="visible"/>
                                      </p:to>
                                    </p:set>
                                    <p:animEffect transition="in" filter="dissolve">
                                      <p:cBhvr>
                                        <p:cTn id="7" dur="1000"/>
                                        <p:tgtEl>
                                          <p:spTgt spid="38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392"/>
                                        </p:tgtEl>
                                        <p:attrNameLst>
                                          <p:attrName>style.visibility</p:attrName>
                                        </p:attrNameLst>
                                      </p:cBhvr>
                                      <p:to>
                                        <p:strVal val="visible"/>
                                      </p:to>
                                    </p:set>
                                    <p:animEffect transition="in" filter="dissolve">
                                      <p:cBhvr>
                                        <p:cTn id="12" dur="1000"/>
                                        <p:tgtEl>
                                          <p:spTgt spid="3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387"/>
                                        </p:tgtEl>
                                        <p:attrNameLst>
                                          <p:attrName>style.visibility</p:attrName>
                                        </p:attrNameLst>
                                      </p:cBhvr>
                                      <p:to>
                                        <p:strVal val="visible"/>
                                      </p:to>
                                    </p:set>
                                    <p:animEffect transition="in" filter="dissolve">
                                      <p:cBhvr>
                                        <p:cTn id="17" dur="1000"/>
                                        <p:tgtEl>
                                          <p:spTgt spid="38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398"/>
                                        </p:tgtEl>
                                        <p:attrNameLst>
                                          <p:attrName>style.visibility</p:attrName>
                                        </p:attrNameLst>
                                      </p:cBhvr>
                                      <p:to>
                                        <p:strVal val="visible"/>
                                      </p:to>
                                    </p:set>
                                    <p:animEffect transition="in" filter="dissolve">
                                      <p:cBhvr>
                                        <p:cTn id="22" dur="1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 grpId="1" animBg="1" advAuto="0"/>
      <p:bldP spid="387" grpId="3" animBg="1" advAuto="0"/>
      <p:bldP spid="392" grpId="2" animBg="1" advAuto="0"/>
      <p:bldP spid="398" grpId="4"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print planning"/>
          <p:cNvSpPr txBox="1">
            <a:spLocks noGrp="1"/>
          </p:cNvSpPr>
          <p:nvPr>
            <p:ph type="title"/>
          </p:nvPr>
        </p:nvSpPr>
        <p:spPr>
          <a:prstGeom prst="rect">
            <a:avLst/>
          </a:prstGeom>
        </p:spPr>
        <p:txBody>
          <a:bodyPr/>
          <a:lstStyle/>
          <a:p>
            <a:r>
              <a:t>Sprint planning</a:t>
            </a:r>
          </a:p>
        </p:txBody>
      </p:sp>
      <p:sp>
        <p:nvSpPr>
          <p:cNvPr id="420" name="Team selects items from the product backlog they can commit to completing…"/>
          <p:cNvSpPr txBox="1">
            <a:spLocks noGrp="1"/>
          </p:cNvSpPr>
          <p:nvPr>
            <p:ph type="body" sz="half" idx="1"/>
          </p:nvPr>
        </p:nvSpPr>
        <p:spPr>
          <a:xfrm>
            <a:off x="342900" y="1600200"/>
            <a:ext cx="9461500" cy="2984500"/>
          </a:xfrm>
          <a:prstGeom prst="rect">
            <a:avLst/>
          </a:prstGeom>
        </p:spPr>
        <p:txBody>
          <a:bodyPr/>
          <a:lstStyle/>
          <a:p>
            <a:pPr marL="636763" indent="-382762">
              <a:lnSpc>
                <a:spcPct val="80000"/>
              </a:lnSpc>
              <a:spcBef>
                <a:spcPts val="1400"/>
              </a:spcBef>
              <a:defRPr sz="3100"/>
            </a:pPr>
            <a:r>
              <a:t>Team selects items from the product backlog they can commit to completing</a:t>
            </a:r>
          </a:p>
          <a:p>
            <a:pPr marL="636763" indent="-382762">
              <a:lnSpc>
                <a:spcPct val="80000"/>
              </a:lnSpc>
              <a:spcBef>
                <a:spcPts val="1400"/>
              </a:spcBef>
              <a:defRPr sz="3100"/>
            </a:pPr>
            <a:r>
              <a:t>Sprint backlog is created</a:t>
            </a:r>
          </a:p>
          <a:p>
            <a:pPr marL="971946" lvl="1" indent="-375046">
              <a:lnSpc>
                <a:spcPct val="80000"/>
              </a:lnSpc>
              <a:spcBef>
                <a:spcPts val="1400"/>
              </a:spcBef>
              <a:buClrTx/>
              <a:defRPr sz="2700"/>
            </a:pPr>
            <a:r>
              <a:t>Tasks are identified and each is estimated (1-16 hours)</a:t>
            </a:r>
          </a:p>
          <a:p>
            <a:pPr marL="971946" lvl="1" indent="-375046">
              <a:lnSpc>
                <a:spcPct val="80000"/>
              </a:lnSpc>
              <a:spcBef>
                <a:spcPts val="1400"/>
              </a:spcBef>
              <a:buClrTx/>
              <a:defRPr sz="2700"/>
            </a:pPr>
            <a:r>
              <a:t>Collaboratively, not done alone by the ScrumMaster</a:t>
            </a:r>
          </a:p>
          <a:p>
            <a:pPr>
              <a:lnSpc>
                <a:spcPct val="80000"/>
              </a:lnSpc>
              <a:spcBef>
                <a:spcPts val="1400"/>
              </a:spcBef>
              <a:defRPr sz="3100"/>
            </a:pPr>
            <a:r>
              <a:t>High-level design is considered</a:t>
            </a:r>
          </a:p>
        </p:txBody>
      </p:sp>
      <p:sp>
        <p:nvSpPr>
          <p:cNvPr id="421" name="Line"/>
          <p:cNvSpPr/>
          <p:nvPr/>
        </p:nvSpPr>
        <p:spPr>
          <a:xfrm flipH="1" flipV="1">
            <a:off x="4660900" y="5930899"/>
            <a:ext cx="640641" cy="128"/>
          </a:xfrm>
          <a:prstGeom prst="line">
            <a:avLst/>
          </a:prstGeom>
          <a:ln w="50800">
            <a:solidFill>
              <a:srgbClr val="728FBC">
                <a:alpha val="50000"/>
              </a:srgbClr>
            </a:solidFill>
            <a:miter lim="400000"/>
            <a:headEnd type="triangle"/>
          </a:ln>
        </p:spPr>
        <p:txBody>
          <a:bodyPr lIns="45718" tIns="45718" rIns="45718" bIns="45718"/>
          <a:lstStyle/>
          <a:p>
            <a:endParaRPr/>
          </a:p>
        </p:txBody>
      </p:sp>
      <p:grpSp>
        <p:nvGrpSpPr>
          <p:cNvPr id="424" name="As a vacation planner, I want to see photos of the hotels."/>
          <p:cNvGrpSpPr/>
          <p:nvPr/>
        </p:nvGrpSpPr>
        <p:grpSpPr>
          <a:xfrm>
            <a:off x="770465" y="4614333"/>
            <a:ext cx="3898903" cy="2603502"/>
            <a:chOff x="0" y="0"/>
            <a:chExt cx="3898901" cy="2603501"/>
          </a:xfrm>
        </p:grpSpPr>
        <p:sp>
          <p:nvSpPr>
            <p:cNvPr id="422" name="Rectangle"/>
            <p:cNvSpPr/>
            <p:nvPr/>
          </p:nvSpPr>
          <p:spPr>
            <a:xfrm>
              <a:off x="-1" y="0"/>
              <a:ext cx="3898903" cy="2603501"/>
            </a:xfrm>
            <a:prstGeom prst="rect">
              <a:avLst/>
            </a:prstGeom>
            <a:blipFill rotWithShape="1">
              <a:blip r:embed="rId2"/>
              <a:srcRect/>
              <a:tile tx="0" ty="0" sx="100000" sy="100000" flip="none" algn="tl"/>
            </a:blipFill>
            <a:ln w="12700" cap="flat">
              <a:noFill/>
              <a:miter lim="400000"/>
            </a:ln>
            <a:effectLst>
              <a:outerShdw blurRad="127000" dist="101600" dir="3120000" rotWithShape="0">
                <a:srgbClr val="000000">
                  <a:alpha val="74999"/>
                </a:srgbClr>
              </a:outerShdw>
            </a:effectLst>
          </p:spPr>
          <p:txBody>
            <a:bodyPr wrap="square" lIns="38100" tIns="38100" rIns="38100" bIns="38100" numCol="1" anchor="t">
              <a:noAutofit/>
            </a:bodyPr>
            <a:lstStyle/>
            <a:p>
              <a:pPr algn="l">
                <a:lnSpc>
                  <a:spcPct val="90000"/>
                </a:lnSpc>
                <a:tabLst>
                  <a:tab pos="457200" algn="l"/>
                </a:tabLst>
                <a:defRPr spc="-64">
                  <a:latin typeface="Comic Sans MS"/>
                  <a:ea typeface="Comic Sans MS"/>
                  <a:cs typeface="Comic Sans MS"/>
                  <a:sym typeface="Comic Sans MS"/>
                </a:defRPr>
              </a:pPr>
              <a:endParaRPr/>
            </a:p>
          </p:txBody>
        </p:sp>
        <p:sp>
          <p:nvSpPr>
            <p:cNvPr id="423" name="As a vacation planner, I want to see photos of the hotels."/>
            <p:cNvSpPr txBox="1"/>
            <p:nvPr/>
          </p:nvSpPr>
          <p:spPr>
            <a:xfrm>
              <a:off x="-1" y="0"/>
              <a:ext cx="3898903" cy="237236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2400" tIns="152400" rIns="152400" bIns="152400" numCol="1" anchor="t">
              <a:spAutoFit/>
            </a:bodyPr>
            <a:lstStyle>
              <a:lvl1pPr algn="l">
                <a:lnSpc>
                  <a:spcPct val="90000"/>
                </a:lnSpc>
                <a:tabLst>
                  <a:tab pos="457200" algn="l"/>
                </a:tabLst>
                <a:defRPr spc="-64">
                  <a:latin typeface="Comic Sans MS"/>
                  <a:ea typeface="Comic Sans MS"/>
                  <a:cs typeface="Comic Sans MS"/>
                  <a:sym typeface="Comic Sans MS"/>
                </a:defRPr>
              </a:lvl1pPr>
            </a:lstStyle>
            <a:p>
              <a:r>
                <a:t>As a vacation planner, I want to see photos of the hotels.</a:t>
              </a:r>
            </a:p>
          </p:txBody>
        </p:sp>
      </p:grpSp>
      <p:grpSp>
        <p:nvGrpSpPr>
          <p:cNvPr id="427" name="Group"/>
          <p:cNvGrpSpPr/>
          <p:nvPr/>
        </p:nvGrpSpPr>
        <p:grpSpPr>
          <a:xfrm>
            <a:off x="5308600" y="4787900"/>
            <a:ext cx="4521200" cy="2286000"/>
            <a:chOff x="0" y="0"/>
            <a:chExt cx="4521200" cy="2286000"/>
          </a:xfrm>
        </p:grpSpPr>
        <p:sp>
          <p:nvSpPr>
            <p:cNvPr id="425" name="Rounded Rectangle"/>
            <p:cNvSpPr/>
            <p:nvPr/>
          </p:nvSpPr>
          <p:spPr>
            <a:xfrm>
              <a:off x="0" y="0"/>
              <a:ext cx="4521200" cy="2286000"/>
            </a:xfrm>
            <a:prstGeom prst="roundRect">
              <a:avLst>
                <a:gd name="adj" fmla="val 13333"/>
              </a:avLst>
            </a:prstGeom>
            <a:blipFill rotWithShape="1">
              <a:blip r:embed="rId3"/>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26" name="Code the middle tier (8 hours)…"/>
            <p:cNvSpPr txBox="1"/>
            <p:nvPr/>
          </p:nvSpPr>
          <p:spPr>
            <a:xfrm>
              <a:off x="63982" y="76199"/>
              <a:ext cx="4381502" cy="20674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lnSpc>
                  <a:spcPts val="3100"/>
                </a:lnSpc>
                <a:tabLst>
                  <a:tab pos="1066800" algn="l"/>
                </a:tabLst>
                <a:defRPr sz="2600">
                  <a:solidFill>
                    <a:srgbClr val="FFFFFF"/>
                  </a:solidFill>
                </a:defRPr>
              </a:pPr>
              <a:r>
                <a:t>Code the middle tier (8 hours)</a:t>
              </a:r>
            </a:p>
            <a:p>
              <a:pPr algn="l">
                <a:lnSpc>
                  <a:spcPts val="3100"/>
                </a:lnSpc>
                <a:tabLst>
                  <a:tab pos="1066800" algn="l"/>
                </a:tabLst>
                <a:defRPr sz="2600">
                  <a:solidFill>
                    <a:srgbClr val="FFFFFF"/>
                  </a:solidFill>
                </a:defRPr>
              </a:pPr>
              <a:r>
                <a:t>Code the user interface (4)</a:t>
              </a:r>
            </a:p>
            <a:p>
              <a:pPr algn="l">
                <a:lnSpc>
                  <a:spcPts val="3100"/>
                </a:lnSpc>
                <a:tabLst>
                  <a:tab pos="1066800" algn="l"/>
                </a:tabLst>
                <a:defRPr sz="2600">
                  <a:solidFill>
                    <a:srgbClr val="FFFFFF"/>
                  </a:solidFill>
                </a:defRPr>
              </a:pPr>
              <a:r>
                <a:t>Write test fixtures (4)</a:t>
              </a:r>
            </a:p>
            <a:p>
              <a:pPr algn="l">
                <a:lnSpc>
                  <a:spcPts val="3100"/>
                </a:lnSpc>
                <a:tabLst>
                  <a:tab pos="1066800" algn="l"/>
                </a:tabLst>
                <a:defRPr sz="2600">
                  <a:solidFill>
                    <a:srgbClr val="FFFFFF"/>
                  </a:solidFill>
                </a:defRPr>
              </a:pPr>
              <a:r>
                <a:t>Code the foo class (6)</a:t>
              </a:r>
            </a:p>
            <a:p>
              <a:pPr algn="l">
                <a:lnSpc>
                  <a:spcPts val="3100"/>
                </a:lnSpc>
                <a:tabLst>
                  <a:tab pos="1066800" algn="l"/>
                </a:tabLst>
                <a:defRPr sz="2600">
                  <a:solidFill>
                    <a:srgbClr val="FFFFFF"/>
                  </a:solidFill>
                </a:defRPr>
              </a:pPr>
              <a:r>
                <a:t>Update performance tests (4)</a:t>
              </a:r>
            </a:p>
          </p:txBody>
        </p:sp>
      </p:gr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14="http://schemas.microsoft.com/office/drawing/2010/main" xmlns:m="http://schemas.openxmlformats.org/officeDocument/2006/math"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he daily scrum"/>
          <p:cNvSpPr txBox="1">
            <a:spLocks noGrp="1"/>
          </p:cNvSpPr>
          <p:nvPr>
            <p:ph type="title"/>
          </p:nvPr>
        </p:nvSpPr>
        <p:spPr>
          <a:prstGeom prst="rect">
            <a:avLst/>
          </a:prstGeom>
        </p:spPr>
        <p:txBody>
          <a:bodyPr/>
          <a:lstStyle/>
          <a:p>
            <a:r>
              <a:t>The daily scrum</a:t>
            </a:r>
          </a:p>
        </p:txBody>
      </p:sp>
      <p:sp>
        <p:nvSpPr>
          <p:cNvPr id="430" name="Parameters…"/>
          <p:cNvSpPr txBox="1">
            <a:spLocks noGrp="1"/>
          </p:cNvSpPr>
          <p:nvPr>
            <p:ph type="body" idx="1"/>
          </p:nvPr>
        </p:nvSpPr>
        <p:spPr>
          <a:xfrm>
            <a:off x="342900" y="1600200"/>
            <a:ext cx="9461500" cy="5473700"/>
          </a:xfrm>
          <a:prstGeom prst="rect">
            <a:avLst/>
          </a:prstGeom>
        </p:spPr>
        <p:txBody>
          <a:bodyPr/>
          <a:lstStyle/>
          <a:p>
            <a:pPr>
              <a:lnSpc>
                <a:spcPct val="90000"/>
              </a:lnSpc>
              <a:spcBef>
                <a:spcPts val="1500"/>
              </a:spcBef>
            </a:pPr>
            <a:r>
              <a:t>Parameters</a:t>
            </a:r>
          </a:p>
          <a:p>
            <a:pPr marL="1041400" lvl="1" indent="-444500">
              <a:lnSpc>
                <a:spcPct val="90000"/>
              </a:lnSpc>
              <a:spcBef>
                <a:spcPts val="1500"/>
              </a:spcBef>
              <a:buClrTx/>
              <a:defRPr sz="3200"/>
            </a:pPr>
            <a:r>
              <a:t>Daily</a:t>
            </a:r>
          </a:p>
          <a:p>
            <a:pPr marL="1041400" lvl="1" indent="-444500">
              <a:lnSpc>
                <a:spcPct val="90000"/>
              </a:lnSpc>
              <a:spcBef>
                <a:spcPts val="1500"/>
              </a:spcBef>
              <a:buClrTx/>
              <a:defRPr sz="3200"/>
            </a:pPr>
            <a:r>
              <a:t>15-minutes</a:t>
            </a:r>
          </a:p>
          <a:p>
            <a:pPr marL="1041400" lvl="1" indent="-444500">
              <a:lnSpc>
                <a:spcPct val="90000"/>
              </a:lnSpc>
              <a:spcBef>
                <a:spcPts val="1500"/>
              </a:spcBef>
              <a:buClrTx/>
              <a:defRPr sz="3200"/>
            </a:pPr>
            <a:r>
              <a:t>Stand-up</a:t>
            </a:r>
          </a:p>
          <a:p>
            <a:pPr>
              <a:lnSpc>
                <a:spcPct val="90000"/>
              </a:lnSpc>
              <a:spcBef>
                <a:spcPts val="1500"/>
              </a:spcBef>
            </a:pPr>
            <a:r>
              <a:t>Not for problem solving</a:t>
            </a:r>
          </a:p>
          <a:p>
            <a:pPr marL="1041400" lvl="1" indent="-444500">
              <a:lnSpc>
                <a:spcPct val="90000"/>
              </a:lnSpc>
              <a:spcBef>
                <a:spcPts val="1500"/>
              </a:spcBef>
              <a:buClrTx/>
              <a:defRPr sz="3200"/>
            </a:pPr>
            <a:r>
              <a:t>Whole world is invited</a:t>
            </a:r>
          </a:p>
          <a:p>
            <a:pPr marL="1041400" lvl="1" indent="-444500">
              <a:lnSpc>
                <a:spcPct val="90000"/>
              </a:lnSpc>
              <a:spcBef>
                <a:spcPts val="1500"/>
              </a:spcBef>
              <a:buClrTx/>
              <a:defRPr sz="3200"/>
            </a:pPr>
            <a:r>
              <a:t>Only team members, ScrumMaster, product owner, can talk</a:t>
            </a:r>
          </a:p>
          <a:p>
            <a:pPr>
              <a:lnSpc>
                <a:spcPct val="90000"/>
              </a:lnSpc>
              <a:spcBef>
                <a:spcPts val="1500"/>
              </a:spcBef>
            </a:pPr>
            <a:r>
              <a:t>Helps avoid other unnecessary meetings</a:t>
            </a:r>
          </a:p>
        </p:txBody>
      </p:sp>
      <p:pic>
        <p:nvPicPr>
          <p:cNvPr id="431" name="rude chickens.jpg" descr="rude chickens.jpg"/>
          <p:cNvPicPr>
            <a:picLocks noChangeAspect="1"/>
          </p:cNvPicPr>
          <p:nvPr/>
        </p:nvPicPr>
        <p:blipFill>
          <a:blip r:embed="rId2">
            <a:extLst/>
          </a:blip>
          <a:srcRect l="5419" t="13141" r="2413" b="7811"/>
          <a:stretch>
            <a:fillRect/>
          </a:stretch>
        </p:blipFill>
        <p:spPr>
          <a:xfrm>
            <a:off x="4259962" y="703705"/>
            <a:ext cx="5089129" cy="3057922"/>
          </a:xfrm>
          <a:custGeom>
            <a:avLst/>
            <a:gdLst/>
            <a:ahLst/>
            <a:cxnLst>
              <a:cxn ang="0">
                <a:pos x="wd2" y="hd2"/>
              </a:cxn>
              <a:cxn ang="5400000">
                <a:pos x="wd2" y="hd2"/>
              </a:cxn>
              <a:cxn ang="10800000">
                <a:pos x="wd2" y="hd2"/>
              </a:cxn>
              <a:cxn ang="16200000">
                <a:pos x="wd2" y="hd2"/>
              </a:cxn>
            </a:cxnLst>
            <a:rect l="0" t="0" r="r" b="b"/>
            <a:pathLst>
              <a:path w="21600" h="21600" extrusionOk="0">
                <a:moveTo>
                  <a:pt x="14138" y="0"/>
                </a:moveTo>
                <a:lnTo>
                  <a:pt x="13937" y="67"/>
                </a:lnTo>
                <a:lnTo>
                  <a:pt x="13813" y="123"/>
                </a:lnTo>
                <a:lnTo>
                  <a:pt x="13686" y="154"/>
                </a:lnTo>
                <a:lnTo>
                  <a:pt x="13604" y="264"/>
                </a:lnTo>
                <a:lnTo>
                  <a:pt x="13562" y="345"/>
                </a:lnTo>
                <a:lnTo>
                  <a:pt x="13481" y="303"/>
                </a:lnTo>
                <a:lnTo>
                  <a:pt x="13373" y="280"/>
                </a:lnTo>
                <a:lnTo>
                  <a:pt x="13226" y="373"/>
                </a:lnTo>
                <a:lnTo>
                  <a:pt x="13036" y="589"/>
                </a:lnTo>
                <a:lnTo>
                  <a:pt x="12799" y="934"/>
                </a:lnTo>
                <a:lnTo>
                  <a:pt x="12546" y="1413"/>
                </a:lnTo>
                <a:lnTo>
                  <a:pt x="12317" y="2072"/>
                </a:lnTo>
                <a:lnTo>
                  <a:pt x="12231" y="2380"/>
                </a:lnTo>
                <a:lnTo>
                  <a:pt x="12153" y="2683"/>
                </a:lnTo>
                <a:lnTo>
                  <a:pt x="12096" y="2941"/>
                </a:lnTo>
                <a:lnTo>
                  <a:pt x="12066" y="3120"/>
                </a:lnTo>
                <a:lnTo>
                  <a:pt x="12019" y="3440"/>
                </a:lnTo>
                <a:lnTo>
                  <a:pt x="11951" y="3757"/>
                </a:lnTo>
                <a:lnTo>
                  <a:pt x="11897" y="3933"/>
                </a:lnTo>
                <a:lnTo>
                  <a:pt x="11830" y="4054"/>
                </a:lnTo>
                <a:lnTo>
                  <a:pt x="11722" y="4157"/>
                </a:lnTo>
                <a:lnTo>
                  <a:pt x="11552" y="4270"/>
                </a:lnTo>
                <a:lnTo>
                  <a:pt x="11390" y="4382"/>
                </a:lnTo>
                <a:lnTo>
                  <a:pt x="11274" y="4488"/>
                </a:lnTo>
                <a:lnTo>
                  <a:pt x="11188" y="4612"/>
                </a:lnTo>
                <a:lnTo>
                  <a:pt x="11114" y="4766"/>
                </a:lnTo>
                <a:lnTo>
                  <a:pt x="11022" y="4979"/>
                </a:lnTo>
                <a:lnTo>
                  <a:pt x="10964" y="5069"/>
                </a:lnTo>
                <a:lnTo>
                  <a:pt x="10861" y="4993"/>
                </a:lnTo>
                <a:lnTo>
                  <a:pt x="10740" y="4811"/>
                </a:lnTo>
                <a:lnTo>
                  <a:pt x="10631" y="4575"/>
                </a:lnTo>
                <a:lnTo>
                  <a:pt x="10565" y="4340"/>
                </a:lnTo>
                <a:lnTo>
                  <a:pt x="10457" y="3992"/>
                </a:lnTo>
                <a:lnTo>
                  <a:pt x="10252" y="3600"/>
                </a:lnTo>
                <a:lnTo>
                  <a:pt x="9975" y="3207"/>
                </a:lnTo>
                <a:lnTo>
                  <a:pt x="9660" y="2862"/>
                </a:lnTo>
                <a:lnTo>
                  <a:pt x="9536" y="2747"/>
                </a:lnTo>
                <a:lnTo>
                  <a:pt x="9426" y="2652"/>
                </a:lnTo>
                <a:lnTo>
                  <a:pt x="9345" y="2582"/>
                </a:lnTo>
                <a:lnTo>
                  <a:pt x="9302" y="2554"/>
                </a:lnTo>
                <a:lnTo>
                  <a:pt x="9150" y="2501"/>
                </a:lnTo>
                <a:lnTo>
                  <a:pt x="8997" y="2461"/>
                </a:lnTo>
                <a:lnTo>
                  <a:pt x="8817" y="2436"/>
                </a:lnTo>
                <a:lnTo>
                  <a:pt x="8577" y="2417"/>
                </a:lnTo>
                <a:lnTo>
                  <a:pt x="8080" y="2425"/>
                </a:lnTo>
                <a:lnTo>
                  <a:pt x="7626" y="2506"/>
                </a:lnTo>
                <a:lnTo>
                  <a:pt x="7270" y="2641"/>
                </a:lnTo>
                <a:lnTo>
                  <a:pt x="7076" y="2817"/>
                </a:lnTo>
                <a:lnTo>
                  <a:pt x="7004" y="2890"/>
                </a:lnTo>
                <a:lnTo>
                  <a:pt x="6905" y="2924"/>
                </a:lnTo>
                <a:lnTo>
                  <a:pt x="6785" y="2966"/>
                </a:lnTo>
                <a:lnTo>
                  <a:pt x="6660" y="3070"/>
                </a:lnTo>
                <a:lnTo>
                  <a:pt x="6532" y="3190"/>
                </a:lnTo>
                <a:lnTo>
                  <a:pt x="6401" y="3272"/>
                </a:lnTo>
                <a:lnTo>
                  <a:pt x="6315" y="3330"/>
                </a:lnTo>
                <a:lnTo>
                  <a:pt x="6297" y="3400"/>
                </a:lnTo>
                <a:lnTo>
                  <a:pt x="6266" y="3541"/>
                </a:lnTo>
                <a:lnTo>
                  <a:pt x="6157" y="3765"/>
                </a:lnTo>
                <a:lnTo>
                  <a:pt x="6029" y="4020"/>
                </a:lnTo>
                <a:lnTo>
                  <a:pt x="5956" y="4225"/>
                </a:lnTo>
                <a:lnTo>
                  <a:pt x="5911" y="4382"/>
                </a:lnTo>
                <a:lnTo>
                  <a:pt x="5842" y="4525"/>
                </a:lnTo>
                <a:lnTo>
                  <a:pt x="5771" y="4763"/>
                </a:lnTo>
                <a:lnTo>
                  <a:pt x="5724" y="5200"/>
                </a:lnTo>
                <a:lnTo>
                  <a:pt x="5673" y="5739"/>
                </a:lnTo>
                <a:lnTo>
                  <a:pt x="5596" y="6221"/>
                </a:lnTo>
                <a:lnTo>
                  <a:pt x="5493" y="6633"/>
                </a:lnTo>
                <a:lnTo>
                  <a:pt x="5372" y="6958"/>
                </a:lnTo>
                <a:lnTo>
                  <a:pt x="5254" y="7236"/>
                </a:lnTo>
                <a:lnTo>
                  <a:pt x="5180" y="7465"/>
                </a:lnTo>
                <a:lnTo>
                  <a:pt x="5144" y="7575"/>
                </a:lnTo>
                <a:lnTo>
                  <a:pt x="5079" y="7642"/>
                </a:lnTo>
                <a:lnTo>
                  <a:pt x="4954" y="7681"/>
                </a:lnTo>
                <a:lnTo>
                  <a:pt x="4737" y="7715"/>
                </a:lnTo>
                <a:lnTo>
                  <a:pt x="4129" y="7911"/>
                </a:lnTo>
                <a:lnTo>
                  <a:pt x="3574" y="8360"/>
                </a:lnTo>
                <a:lnTo>
                  <a:pt x="3327" y="8573"/>
                </a:lnTo>
                <a:lnTo>
                  <a:pt x="3091" y="8648"/>
                </a:lnTo>
                <a:lnTo>
                  <a:pt x="2769" y="8741"/>
                </a:lnTo>
                <a:lnTo>
                  <a:pt x="2586" y="8918"/>
                </a:lnTo>
                <a:lnTo>
                  <a:pt x="2582" y="9161"/>
                </a:lnTo>
                <a:lnTo>
                  <a:pt x="2682" y="9405"/>
                </a:lnTo>
                <a:lnTo>
                  <a:pt x="2731" y="9506"/>
                </a:lnTo>
                <a:lnTo>
                  <a:pt x="2719" y="9618"/>
                </a:lnTo>
                <a:lnTo>
                  <a:pt x="2648" y="9739"/>
                </a:lnTo>
                <a:lnTo>
                  <a:pt x="2518" y="9871"/>
                </a:lnTo>
                <a:lnTo>
                  <a:pt x="2414" y="9966"/>
                </a:lnTo>
                <a:lnTo>
                  <a:pt x="2266" y="10106"/>
                </a:lnTo>
                <a:lnTo>
                  <a:pt x="2094" y="10272"/>
                </a:lnTo>
                <a:lnTo>
                  <a:pt x="1917" y="10445"/>
                </a:lnTo>
                <a:lnTo>
                  <a:pt x="1740" y="10619"/>
                </a:lnTo>
                <a:lnTo>
                  <a:pt x="1570" y="10785"/>
                </a:lnTo>
                <a:lnTo>
                  <a:pt x="1423" y="10919"/>
                </a:lnTo>
                <a:lnTo>
                  <a:pt x="1321" y="11012"/>
                </a:lnTo>
                <a:lnTo>
                  <a:pt x="1213" y="11104"/>
                </a:lnTo>
                <a:lnTo>
                  <a:pt x="1051" y="11250"/>
                </a:lnTo>
                <a:lnTo>
                  <a:pt x="859" y="11424"/>
                </a:lnTo>
                <a:lnTo>
                  <a:pt x="657" y="11609"/>
                </a:lnTo>
                <a:lnTo>
                  <a:pt x="463" y="11783"/>
                </a:lnTo>
                <a:lnTo>
                  <a:pt x="295" y="11926"/>
                </a:lnTo>
                <a:lnTo>
                  <a:pt x="167" y="12024"/>
                </a:lnTo>
                <a:lnTo>
                  <a:pt x="101" y="12057"/>
                </a:lnTo>
                <a:lnTo>
                  <a:pt x="47" y="12113"/>
                </a:lnTo>
                <a:lnTo>
                  <a:pt x="10" y="12245"/>
                </a:lnTo>
                <a:lnTo>
                  <a:pt x="0" y="12408"/>
                </a:lnTo>
                <a:lnTo>
                  <a:pt x="24" y="12548"/>
                </a:lnTo>
                <a:lnTo>
                  <a:pt x="108" y="12744"/>
                </a:lnTo>
                <a:lnTo>
                  <a:pt x="212" y="12946"/>
                </a:lnTo>
                <a:lnTo>
                  <a:pt x="308" y="13106"/>
                </a:lnTo>
                <a:lnTo>
                  <a:pt x="367" y="13170"/>
                </a:lnTo>
                <a:lnTo>
                  <a:pt x="426" y="13134"/>
                </a:lnTo>
                <a:lnTo>
                  <a:pt x="551" y="13041"/>
                </a:lnTo>
                <a:lnTo>
                  <a:pt x="726" y="12901"/>
                </a:lnTo>
                <a:lnTo>
                  <a:pt x="932" y="12730"/>
                </a:lnTo>
                <a:lnTo>
                  <a:pt x="1198" y="12514"/>
                </a:lnTo>
                <a:lnTo>
                  <a:pt x="1369" y="12394"/>
                </a:lnTo>
                <a:lnTo>
                  <a:pt x="1477" y="12352"/>
                </a:lnTo>
                <a:lnTo>
                  <a:pt x="1546" y="12377"/>
                </a:lnTo>
                <a:lnTo>
                  <a:pt x="1615" y="12458"/>
                </a:lnTo>
                <a:lnTo>
                  <a:pt x="1647" y="12537"/>
                </a:lnTo>
                <a:lnTo>
                  <a:pt x="1669" y="12713"/>
                </a:lnTo>
                <a:lnTo>
                  <a:pt x="1723" y="12893"/>
                </a:lnTo>
                <a:lnTo>
                  <a:pt x="1760" y="12977"/>
                </a:lnTo>
                <a:lnTo>
                  <a:pt x="1811" y="12994"/>
                </a:lnTo>
                <a:lnTo>
                  <a:pt x="1903" y="12932"/>
                </a:lnTo>
                <a:lnTo>
                  <a:pt x="2072" y="12783"/>
                </a:lnTo>
                <a:lnTo>
                  <a:pt x="2276" y="12621"/>
                </a:lnTo>
                <a:lnTo>
                  <a:pt x="2441" y="12562"/>
                </a:lnTo>
                <a:lnTo>
                  <a:pt x="2609" y="12601"/>
                </a:lnTo>
                <a:lnTo>
                  <a:pt x="2827" y="12741"/>
                </a:lnTo>
                <a:lnTo>
                  <a:pt x="2997" y="12867"/>
                </a:lnTo>
                <a:lnTo>
                  <a:pt x="3157" y="12985"/>
                </a:lnTo>
                <a:lnTo>
                  <a:pt x="3266" y="13086"/>
                </a:lnTo>
                <a:lnTo>
                  <a:pt x="3312" y="13176"/>
                </a:lnTo>
                <a:lnTo>
                  <a:pt x="3337" y="13246"/>
                </a:lnTo>
                <a:lnTo>
                  <a:pt x="3396" y="13305"/>
                </a:lnTo>
                <a:lnTo>
                  <a:pt x="3489" y="13383"/>
                </a:lnTo>
                <a:lnTo>
                  <a:pt x="3593" y="13501"/>
                </a:lnTo>
                <a:lnTo>
                  <a:pt x="3699" y="13605"/>
                </a:lnTo>
                <a:lnTo>
                  <a:pt x="3793" y="13647"/>
                </a:lnTo>
                <a:lnTo>
                  <a:pt x="3905" y="13537"/>
                </a:lnTo>
                <a:lnTo>
                  <a:pt x="4043" y="13288"/>
                </a:lnTo>
                <a:lnTo>
                  <a:pt x="4157" y="13008"/>
                </a:lnTo>
                <a:lnTo>
                  <a:pt x="4189" y="12817"/>
                </a:lnTo>
                <a:lnTo>
                  <a:pt x="4211" y="12694"/>
                </a:lnTo>
                <a:lnTo>
                  <a:pt x="4295" y="12542"/>
                </a:lnTo>
                <a:lnTo>
                  <a:pt x="4418" y="12416"/>
                </a:lnTo>
                <a:lnTo>
                  <a:pt x="4514" y="12509"/>
                </a:lnTo>
                <a:lnTo>
                  <a:pt x="4570" y="12635"/>
                </a:lnTo>
                <a:lnTo>
                  <a:pt x="4580" y="12750"/>
                </a:lnTo>
                <a:lnTo>
                  <a:pt x="4595" y="12848"/>
                </a:lnTo>
                <a:lnTo>
                  <a:pt x="4678" y="12935"/>
                </a:lnTo>
                <a:lnTo>
                  <a:pt x="4774" y="13030"/>
                </a:lnTo>
                <a:lnTo>
                  <a:pt x="4725" y="13207"/>
                </a:lnTo>
                <a:lnTo>
                  <a:pt x="4669" y="13417"/>
                </a:lnTo>
                <a:lnTo>
                  <a:pt x="4647" y="13678"/>
                </a:lnTo>
                <a:lnTo>
                  <a:pt x="4661" y="14008"/>
                </a:lnTo>
                <a:lnTo>
                  <a:pt x="4710" y="14423"/>
                </a:lnTo>
                <a:lnTo>
                  <a:pt x="4760" y="14718"/>
                </a:lnTo>
                <a:lnTo>
                  <a:pt x="4836" y="14956"/>
                </a:lnTo>
                <a:lnTo>
                  <a:pt x="4979" y="15236"/>
                </a:lnTo>
                <a:lnTo>
                  <a:pt x="5234" y="15654"/>
                </a:lnTo>
                <a:lnTo>
                  <a:pt x="5471" y="16049"/>
                </a:lnTo>
                <a:lnTo>
                  <a:pt x="5624" y="16341"/>
                </a:lnTo>
                <a:lnTo>
                  <a:pt x="5722" y="16593"/>
                </a:lnTo>
                <a:lnTo>
                  <a:pt x="5793" y="16862"/>
                </a:lnTo>
                <a:lnTo>
                  <a:pt x="5850" y="17145"/>
                </a:lnTo>
                <a:lnTo>
                  <a:pt x="5874" y="17356"/>
                </a:lnTo>
                <a:lnTo>
                  <a:pt x="5864" y="17591"/>
                </a:lnTo>
                <a:lnTo>
                  <a:pt x="5827" y="17939"/>
                </a:lnTo>
                <a:lnTo>
                  <a:pt x="5731" y="18528"/>
                </a:lnTo>
                <a:lnTo>
                  <a:pt x="5596" y="19074"/>
                </a:lnTo>
                <a:lnTo>
                  <a:pt x="5427" y="19551"/>
                </a:lnTo>
                <a:lnTo>
                  <a:pt x="5232" y="19935"/>
                </a:lnTo>
                <a:lnTo>
                  <a:pt x="4966" y="20336"/>
                </a:lnTo>
                <a:lnTo>
                  <a:pt x="4730" y="20591"/>
                </a:lnTo>
                <a:lnTo>
                  <a:pt x="4447" y="20765"/>
                </a:lnTo>
                <a:lnTo>
                  <a:pt x="4368" y="20795"/>
                </a:lnTo>
                <a:lnTo>
                  <a:pt x="4370" y="20899"/>
                </a:lnTo>
                <a:lnTo>
                  <a:pt x="4220" y="20955"/>
                </a:lnTo>
                <a:lnTo>
                  <a:pt x="4110" y="20978"/>
                </a:lnTo>
                <a:lnTo>
                  <a:pt x="4056" y="21034"/>
                </a:lnTo>
                <a:lnTo>
                  <a:pt x="4061" y="21109"/>
                </a:lnTo>
                <a:lnTo>
                  <a:pt x="4132" y="21182"/>
                </a:lnTo>
                <a:lnTo>
                  <a:pt x="4297" y="21250"/>
                </a:lnTo>
                <a:lnTo>
                  <a:pt x="4503" y="21289"/>
                </a:lnTo>
                <a:lnTo>
                  <a:pt x="4683" y="21294"/>
                </a:lnTo>
                <a:lnTo>
                  <a:pt x="4772" y="21261"/>
                </a:lnTo>
                <a:lnTo>
                  <a:pt x="4813" y="21236"/>
                </a:lnTo>
                <a:lnTo>
                  <a:pt x="4902" y="21213"/>
                </a:lnTo>
                <a:lnTo>
                  <a:pt x="5028" y="21199"/>
                </a:lnTo>
                <a:lnTo>
                  <a:pt x="5178" y="21194"/>
                </a:lnTo>
                <a:lnTo>
                  <a:pt x="5390" y="21196"/>
                </a:lnTo>
                <a:lnTo>
                  <a:pt x="5510" y="21222"/>
                </a:lnTo>
                <a:lnTo>
                  <a:pt x="5569" y="21280"/>
                </a:lnTo>
                <a:lnTo>
                  <a:pt x="5603" y="21393"/>
                </a:lnTo>
                <a:lnTo>
                  <a:pt x="5660" y="21536"/>
                </a:lnTo>
                <a:lnTo>
                  <a:pt x="5734" y="21600"/>
                </a:lnTo>
                <a:lnTo>
                  <a:pt x="5975" y="21578"/>
                </a:lnTo>
                <a:lnTo>
                  <a:pt x="6131" y="21463"/>
                </a:lnTo>
                <a:lnTo>
                  <a:pt x="6201" y="21384"/>
                </a:lnTo>
                <a:lnTo>
                  <a:pt x="6258" y="21351"/>
                </a:lnTo>
                <a:lnTo>
                  <a:pt x="6364" y="21238"/>
                </a:lnTo>
                <a:lnTo>
                  <a:pt x="6426" y="21185"/>
                </a:lnTo>
                <a:lnTo>
                  <a:pt x="6566" y="21143"/>
                </a:lnTo>
                <a:lnTo>
                  <a:pt x="6800" y="21112"/>
                </a:lnTo>
                <a:lnTo>
                  <a:pt x="7144" y="21084"/>
                </a:lnTo>
                <a:lnTo>
                  <a:pt x="7415" y="21070"/>
                </a:lnTo>
                <a:lnTo>
                  <a:pt x="7621" y="21056"/>
                </a:lnTo>
                <a:lnTo>
                  <a:pt x="7770" y="21042"/>
                </a:lnTo>
                <a:lnTo>
                  <a:pt x="7873" y="21031"/>
                </a:lnTo>
                <a:lnTo>
                  <a:pt x="7937" y="21014"/>
                </a:lnTo>
                <a:lnTo>
                  <a:pt x="7989" y="20944"/>
                </a:lnTo>
                <a:lnTo>
                  <a:pt x="7947" y="20829"/>
                </a:lnTo>
                <a:lnTo>
                  <a:pt x="7828" y="20725"/>
                </a:lnTo>
                <a:lnTo>
                  <a:pt x="7649" y="20641"/>
                </a:lnTo>
                <a:lnTo>
                  <a:pt x="7425" y="20588"/>
                </a:lnTo>
                <a:lnTo>
                  <a:pt x="7199" y="20538"/>
                </a:lnTo>
                <a:lnTo>
                  <a:pt x="7076" y="20479"/>
                </a:lnTo>
                <a:lnTo>
                  <a:pt x="7001" y="20403"/>
                </a:lnTo>
                <a:lnTo>
                  <a:pt x="6920" y="20316"/>
                </a:lnTo>
                <a:lnTo>
                  <a:pt x="6891" y="20210"/>
                </a:lnTo>
                <a:lnTo>
                  <a:pt x="6829" y="20061"/>
                </a:lnTo>
                <a:lnTo>
                  <a:pt x="6676" y="19848"/>
                </a:lnTo>
                <a:lnTo>
                  <a:pt x="6473" y="19582"/>
                </a:lnTo>
                <a:lnTo>
                  <a:pt x="6364" y="19326"/>
                </a:lnTo>
                <a:lnTo>
                  <a:pt x="6325" y="18996"/>
                </a:lnTo>
                <a:lnTo>
                  <a:pt x="6330" y="18494"/>
                </a:lnTo>
                <a:lnTo>
                  <a:pt x="6349" y="18101"/>
                </a:lnTo>
                <a:lnTo>
                  <a:pt x="6382" y="17801"/>
                </a:lnTo>
                <a:lnTo>
                  <a:pt x="6441" y="17518"/>
                </a:lnTo>
                <a:lnTo>
                  <a:pt x="6539" y="17171"/>
                </a:lnTo>
                <a:lnTo>
                  <a:pt x="6687" y="16719"/>
                </a:lnTo>
                <a:lnTo>
                  <a:pt x="6800" y="16492"/>
                </a:lnTo>
                <a:lnTo>
                  <a:pt x="6903" y="16461"/>
                </a:lnTo>
                <a:lnTo>
                  <a:pt x="7021" y="16599"/>
                </a:lnTo>
                <a:lnTo>
                  <a:pt x="7184" y="16773"/>
                </a:lnTo>
                <a:lnTo>
                  <a:pt x="7393" y="16888"/>
                </a:lnTo>
                <a:lnTo>
                  <a:pt x="7545" y="16930"/>
                </a:lnTo>
                <a:lnTo>
                  <a:pt x="7693" y="16941"/>
                </a:lnTo>
                <a:lnTo>
                  <a:pt x="7870" y="16924"/>
                </a:lnTo>
                <a:lnTo>
                  <a:pt x="8107" y="16874"/>
                </a:lnTo>
                <a:lnTo>
                  <a:pt x="8244" y="16876"/>
                </a:lnTo>
                <a:lnTo>
                  <a:pt x="8370" y="16924"/>
                </a:lnTo>
                <a:lnTo>
                  <a:pt x="8496" y="16980"/>
                </a:lnTo>
                <a:lnTo>
                  <a:pt x="8648" y="17005"/>
                </a:lnTo>
                <a:lnTo>
                  <a:pt x="8791" y="16997"/>
                </a:lnTo>
                <a:lnTo>
                  <a:pt x="8886" y="16955"/>
                </a:lnTo>
                <a:lnTo>
                  <a:pt x="9012" y="16952"/>
                </a:lnTo>
                <a:lnTo>
                  <a:pt x="9088" y="16910"/>
                </a:lnTo>
                <a:lnTo>
                  <a:pt x="9111" y="16831"/>
                </a:lnTo>
                <a:lnTo>
                  <a:pt x="9170" y="16767"/>
                </a:lnTo>
                <a:lnTo>
                  <a:pt x="9276" y="16674"/>
                </a:lnTo>
                <a:lnTo>
                  <a:pt x="9413" y="16517"/>
                </a:lnTo>
                <a:lnTo>
                  <a:pt x="9571" y="16318"/>
                </a:lnTo>
                <a:lnTo>
                  <a:pt x="9687" y="16551"/>
                </a:lnTo>
                <a:lnTo>
                  <a:pt x="9787" y="16820"/>
                </a:lnTo>
                <a:lnTo>
                  <a:pt x="9868" y="17187"/>
                </a:lnTo>
                <a:lnTo>
                  <a:pt x="9930" y="17639"/>
                </a:lnTo>
                <a:lnTo>
                  <a:pt x="9970" y="18174"/>
                </a:lnTo>
                <a:lnTo>
                  <a:pt x="9972" y="18662"/>
                </a:lnTo>
                <a:lnTo>
                  <a:pt x="9920" y="19071"/>
                </a:lnTo>
                <a:lnTo>
                  <a:pt x="9807" y="19433"/>
                </a:lnTo>
                <a:lnTo>
                  <a:pt x="9627" y="19769"/>
                </a:lnTo>
                <a:lnTo>
                  <a:pt x="9462" y="19971"/>
                </a:lnTo>
                <a:lnTo>
                  <a:pt x="9477" y="20086"/>
                </a:lnTo>
                <a:lnTo>
                  <a:pt x="9371" y="20176"/>
                </a:lnTo>
                <a:lnTo>
                  <a:pt x="9175" y="20271"/>
                </a:lnTo>
                <a:lnTo>
                  <a:pt x="8896" y="20369"/>
                </a:lnTo>
                <a:lnTo>
                  <a:pt x="8653" y="20465"/>
                </a:lnTo>
                <a:lnTo>
                  <a:pt x="8466" y="20588"/>
                </a:lnTo>
                <a:lnTo>
                  <a:pt x="8342" y="20734"/>
                </a:lnTo>
                <a:lnTo>
                  <a:pt x="8288" y="20885"/>
                </a:lnTo>
                <a:lnTo>
                  <a:pt x="8286" y="20896"/>
                </a:lnTo>
                <a:lnTo>
                  <a:pt x="8310" y="20989"/>
                </a:lnTo>
                <a:lnTo>
                  <a:pt x="8429" y="21017"/>
                </a:lnTo>
                <a:lnTo>
                  <a:pt x="8668" y="21028"/>
                </a:lnTo>
                <a:lnTo>
                  <a:pt x="8921" y="21045"/>
                </a:lnTo>
                <a:lnTo>
                  <a:pt x="9177" y="21070"/>
                </a:lnTo>
                <a:lnTo>
                  <a:pt x="9423" y="21098"/>
                </a:lnTo>
                <a:lnTo>
                  <a:pt x="9647" y="21132"/>
                </a:lnTo>
                <a:lnTo>
                  <a:pt x="9836" y="21165"/>
                </a:lnTo>
                <a:lnTo>
                  <a:pt x="9977" y="21199"/>
                </a:lnTo>
                <a:lnTo>
                  <a:pt x="10058" y="21233"/>
                </a:lnTo>
                <a:lnTo>
                  <a:pt x="10201" y="21264"/>
                </a:lnTo>
                <a:lnTo>
                  <a:pt x="10425" y="21250"/>
                </a:lnTo>
                <a:lnTo>
                  <a:pt x="10675" y="21238"/>
                </a:lnTo>
                <a:lnTo>
                  <a:pt x="10877" y="21272"/>
                </a:lnTo>
                <a:lnTo>
                  <a:pt x="11005" y="21297"/>
                </a:lnTo>
                <a:lnTo>
                  <a:pt x="11072" y="21264"/>
                </a:lnTo>
                <a:lnTo>
                  <a:pt x="11155" y="21247"/>
                </a:lnTo>
                <a:lnTo>
                  <a:pt x="11222" y="21272"/>
                </a:lnTo>
                <a:lnTo>
                  <a:pt x="11363" y="21294"/>
                </a:lnTo>
                <a:lnTo>
                  <a:pt x="11557" y="21311"/>
                </a:lnTo>
                <a:lnTo>
                  <a:pt x="11785" y="21322"/>
                </a:lnTo>
                <a:lnTo>
                  <a:pt x="12022" y="21334"/>
                </a:lnTo>
                <a:lnTo>
                  <a:pt x="12244" y="21356"/>
                </a:lnTo>
                <a:lnTo>
                  <a:pt x="12428" y="21381"/>
                </a:lnTo>
                <a:lnTo>
                  <a:pt x="12548" y="21409"/>
                </a:lnTo>
                <a:lnTo>
                  <a:pt x="12768" y="21443"/>
                </a:lnTo>
                <a:lnTo>
                  <a:pt x="12982" y="21401"/>
                </a:lnTo>
                <a:lnTo>
                  <a:pt x="13154" y="21297"/>
                </a:lnTo>
                <a:lnTo>
                  <a:pt x="13252" y="21143"/>
                </a:lnTo>
                <a:lnTo>
                  <a:pt x="13301" y="21006"/>
                </a:lnTo>
                <a:lnTo>
                  <a:pt x="13371" y="20899"/>
                </a:lnTo>
                <a:lnTo>
                  <a:pt x="13469" y="20818"/>
                </a:lnTo>
                <a:lnTo>
                  <a:pt x="13597" y="20759"/>
                </a:lnTo>
                <a:lnTo>
                  <a:pt x="13762" y="20725"/>
                </a:lnTo>
                <a:lnTo>
                  <a:pt x="13968" y="20711"/>
                </a:lnTo>
                <a:lnTo>
                  <a:pt x="14222" y="20717"/>
                </a:lnTo>
                <a:lnTo>
                  <a:pt x="14529" y="20742"/>
                </a:lnTo>
                <a:lnTo>
                  <a:pt x="14744" y="20720"/>
                </a:lnTo>
                <a:lnTo>
                  <a:pt x="15031" y="20650"/>
                </a:lnTo>
                <a:lnTo>
                  <a:pt x="15276" y="20571"/>
                </a:lnTo>
                <a:lnTo>
                  <a:pt x="15475" y="20512"/>
                </a:lnTo>
                <a:lnTo>
                  <a:pt x="15642" y="20476"/>
                </a:lnTo>
                <a:lnTo>
                  <a:pt x="15790" y="20459"/>
                </a:lnTo>
                <a:lnTo>
                  <a:pt x="15937" y="20462"/>
                </a:lnTo>
                <a:lnTo>
                  <a:pt x="16099" y="20481"/>
                </a:lnTo>
                <a:lnTo>
                  <a:pt x="16132" y="20487"/>
                </a:lnTo>
                <a:lnTo>
                  <a:pt x="16163" y="20490"/>
                </a:lnTo>
                <a:lnTo>
                  <a:pt x="16168" y="20495"/>
                </a:lnTo>
                <a:lnTo>
                  <a:pt x="16289" y="20518"/>
                </a:lnTo>
                <a:lnTo>
                  <a:pt x="16523" y="20571"/>
                </a:lnTo>
                <a:lnTo>
                  <a:pt x="16794" y="20630"/>
                </a:lnTo>
                <a:lnTo>
                  <a:pt x="17027" y="20669"/>
                </a:lnTo>
                <a:lnTo>
                  <a:pt x="17197" y="20689"/>
                </a:lnTo>
                <a:lnTo>
                  <a:pt x="17278" y="20683"/>
                </a:lnTo>
                <a:lnTo>
                  <a:pt x="17326" y="20602"/>
                </a:lnTo>
                <a:lnTo>
                  <a:pt x="17337" y="20462"/>
                </a:lnTo>
                <a:lnTo>
                  <a:pt x="17348" y="20338"/>
                </a:lnTo>
                <a:lnTo>
                  <a:pt x="17412" y="20249"/>
                </a:lnTo>
                <a:lnTo>
                  <a:pt x="17532" y="20193"/>
                </a:lnTo>
                <a:lnTo>
                  <a:pt x="17709" y="20167"/>
                </a:lnTo>
                <a:lnTo>
                  <a:pt x="17827" y="20117"/>
                </a:lnTo>
                <a:lnTo>
                  <a:pt x="17889" y="20010"/>
                </a:lnTo>
                <a:lnTo>
                  <a:pt x="17886" y="19887"/>
                </a:lnTo>
                <a:lnTo>
                  <a:pt x="17807" y="19795"/>
                </a:lnTo>
                <a:lnTo>
                  <a:pt x="17695" y="19708"/>
                </a:lnTo>
                <a:lnTo>
                  <a:pt x="17574" y="19579"/>
                </a:lnTo>
                <a:lnTo>
                  <a:pt x="17481" y="19430"/>
                </a:lnTo>
                <a:lnTo>
                  <a:pt x="17495" y="19312"/>
                </a:lnTo>
                <a:lnTo>
                  <a:pt x="17505" y="19228"/>
                </a:lnTo>
                <a:lnTo>
                  <a:pt x="17387" y="19203"/>
                </a:lnTo>
                <a:lnTo>
                  <a:pt x="17204" y="19172"/>
                </a:lnTo>
                <a:lnTo>
                  <a:pt x="17000" y="19099"/>
                </a:lnTo>
                <a:lnTo>
                  <a:pt x="16823" y="19004"/>
                </a:lnTo>
                <a:lnTo>
                  <a:pt x="16717" y="18909"/>
                </a:lnTo>
                <a:lnTo>
                  <a:pt x="16693" y="18816"/>
                </a:lnTo>
                <a:lnTo>
                  <a:pt x="16558" y="18659"/>
                </a:lnTo>
                <a:lnTo>
                  <a:pt x="16289" y="18236"/>
                </a:lnTo>
                <a:lnTo>
                  <a:pt x="16068" y="17619"/>
                </a:lnTo>
                <a:lnTo>
                  <a:pt x="15842" y="16669"/>
                </a:lnTo>
                <a:lnTo>
                  <a:pt x="15767" y="15923"/>
                </a:lnTo>
                <a:lnTo>
                  <a:pt x="15842" y="15379"/>
                </a:lnTo>
                <a:lnTo>
                  <a:pt x="16068" y="15026"/>
                </a:lnTo>
                <a:lnTo>
                  <a:pt x="16186" y="14911"/>
                </a:lnTo>
                <a:lnTo>
                  <a:pt x="16253" y="14816"/>
                </a:lnTo>
                <a:lnTo>
                  <a:pt x="16336" y="14709"/>
                </a:lnTo>
                <a:lnTo>
                  <a:pt x="16493" y="14564"/>
                </a:lnTo>
                <a:lnTo>
                  <a:pt x="16661" y="14376"/>
                </a:lnTo>
                <a:lnTo>
                  <a:pt x="16772" y="14157"/>
                </a:lnTo>
                <a:lnTo>
                  <a:pt x="16851" y="13938"/>
                </a:lnTo>
                <a:lnTo>
                  <a:pt x="16939" y="13748"/>
                </a:lnTo>
                <a:lnTo>
                  <a:pt x="17022" y="13616"/>
                </a:lnTo>
                <a:lnTo>
                  <a:pt x="17109" y="13518"/>
                </a:lnTo>
                <a:lnTo>
                  <a:pt x="17123" y="13386"/>
                </a:lnTo>
                <a:lnTo>
                  <a:pt x="17124" y="13181"/>
                </a:lnTo>
                <a:lnTo>
                  <a:pt x="17116" y="12921"/>
                </a:lnTo>
                <a:lnTo>
                  <a:pt x="17096" y="12615"/>
                </a:lnTo>
                <a:lnTo>
                  <a:pt x="17065" y="12287"/>
                </a:lnTo>
                <a:lnTo>
                  <a:pt x="17028" y="11942"/>
                </a:lnTo>
                <a:lnTo>
                  <a:pt x="16981" y="11603"/>
                </a:lnTo>
                <a:lnTo>
                  <a:pt x="16929" y="11242"/>
                </a:lnTo>
                <a:lnTo>
                  <a:pt x="16895" y="10964"/>
                </a:lnTo>
                <a:lnTo>
                  <a:pt x="16878" y="10757"/>
                </a:lnTo>
                <a:lnTo>
                  <a:pt x="16882" y="10608"/>
                </a:lnTo>
                <a:lnTo>
                  <a:pt x="16909" y="10507"/>
                </a:lnTo>
                <a:lnTo>
                  <a:pt x="16958" y="10440"/>
                </a:lnTo>
                <a:lnTo>
                  <a:pt x="17030" y="10398"/>
                </a:lnTo>
                <a:lnTo>
                  <a:pt x="17129" y="10364"/>
                </a:lnTo>
                <a:lnTo>
                  <a:pt x="17515" y="10249"/>
                </a:lnTo>
                <a:lnTo>
                  <a:pt x="17815" y="10120"/>
                </a:lnTo>
                <a:lnTo>
                  <a:pt x="18098" y="9941"/>
                </a:lnTo>
                <a:lnTo>
                  <a:pt x="18437" y="9672"/>
                </a:lnTo>
                <a:lnTo>
                  <a:pt x="18672" y="9461"/>
                </a:lnTo>
                <a:lnTo>
                  <a:pt x="18888" y="9248"/>
                </a:lnTo>
                <a:lnTo>
                  <a:pt x="19065" y="9052"/>
                </a:lnTo>
                <a:lnTo>
                  <a:pt x="19184" y="8892"/>
                </a:lnTo>
                <a:lnTo>
                  <a:pt x="19378" y="8640"/>
                </a:lnTo>
                <a:lnTo>
                  <a:pt x="19574" y="8489"/>
                </a:lnTo>
                <a:lnTo>
                  <a:pt x="19774" y="8320"/>
                </a:lnTo>
                <a:lnTo>
                  <a:pt x="19826" y="7998"/>
                </a:lnTo>
                <a:lnTo>
                  <a:pt x="19855" y="7824"/>
                </a:lnTo>
                <a:lnTo>
                  <a:pt x="19919" y="7625"/>
                </a:lnTo>
                <a:lnTo>
                  <a:pt x="19988" y="7421"/>
                </a:lnTo>
                <a:lnTo>
                  <a:pt x="20059" y="7129"/>
                </a:lnTo>
                <a:lnTo>
                  <a:pt x="20126" y="6776"/>
                </a:lnTo>
                <a:lnTo>
                  <a:pt x="20183" y="6392"/>
                </a:lnTo>
                <a:lnTo>
                  <a:pt x="20210" y="6268"/>
                </a:lnTo>
                <a:lnTo>
                  <a:pt x="20268" y="6165"/>
                </a:lnTo>
                <a:lnTo>
                  <a:pt x="20367" y="6058"/>
                </a:lnTo>
                <a:lnTo>
                  <a:pt x="20524" y="5932"/>
                </a:lnTo>
                <a:lnTo>
                  <a:pt x="20643" y="5837"/>
                </a:lnTo>
                <a:lnTo>
                  <a:pt x="20739" y="5750"/>
                </a:lnTo>
                <a:lnTo>
                  <a:pt x="20818" y="5640"/>
                </a:lnTo>
                <a:lnTo>
                  <a:pt x="20743" y="5380"/>
                </a:lnTo>
                <a:lnTo>
                  <a:pt x="20689" y="5150"/>
                </a:lnTo>
                <a:lnTo>
                  <a:pt x="20658" y="4968"/>
                </a:lnTo>
                <a:lnTo>
                  <a:pt x="20658" y="4858"/>
                </a:lnTo>
                <a:lnTo>
                  <a:pt x="20704" y="4785"/>
                </a:lnTo>
                <a:lnTo>
                  <a:pt x="20812" y="4676"/>
                </a:lnTo>
                <a:lnTo>
                  <a:pt x="20962" y="4539"/>
                </a:lnTo>
                <a:lnTo>
                  <a:pt x="21142" y="4393"/>
                </a:lnTo>
                <a:lnTo>
                  <a:pt x="21600" y="4040"/>
                </a:lnTo>
                <a:lnTo>
                  <a:pt x="21566" y="3580"/>
                </a:lnTo>
                <a:lnTo>
                  <a:pt x="21529" y="3229"/>
                </a:lnTo>
                <a:lnTo>
                  <a:pt x="21489" y="3028"/>
                </a:lnTo>
                <a:lnTo>
                  <a:pt x="21349" y="2944"/>
                </a:lnTo>
                <a:lnTo>
                  <a:pt x="21187" y="3008"/>
                </a:lnTo>
                <a:lnTo>
                  <a:pt x="21128" y="3058"/>
                </a:lnTo>
                <a:lnTo>
                  <a:pt x="21007" y="3148"/>
                </a:lnTo>
                <a:lnTo>
                  <a:pt x="20837" y="3266"/>
                </a:lnTo>
                <a:lnTo>
                  <a:pt x="20638" y="3398"/>
                </a:lnTo>
                <a:lnTo>
                  <a:pt x="20428" y="3538"/>
                </a:lnTo>
                <a:lnTo>
                  <a:pt x="20225" y="3678"/>
                </a:lnTo>
                <a:lnTo>
                  <a:pt x="20054" y="3796"/>
                </a:lnTo>
                <a:lnTo>
                  <a:pt x="19934" y="3883"/>
                </a:lnTo>
                <a:lnTo>
                  <a:pt x="19777" y="3989"/>
                </a:lnTo>
                <a:lnTo>
                  <a:pt x="19683" y="4034"/>
                </a:lnTo>
                <a:lnTo>
                  <a:pt x="19621" y="4065"/>
                </a:lnTo>
                <a:lnTo>
                  <a:pt x="19486" y="4143"/>
                </a:lnTo>
                <a:lnTo>
                  <a:pt x="19302" y="4261"/>
                </a:lnTo>
                <a:lnTo>
                  <a:pt x="19085" y="4404"/>
                </a:lnTo>
                <a:lnTo>
                  <a:pt x="18538" y="4777"/>
                </a:lnTo>
                <a:lnTo>
                  <a:pt x="18428" y="4606"/>
                </a:lnTo>
                <a:lnTo>
                  <a:pt x="18309" y="4480"/>
                </a:lnTo>
                <a:lnTo>
                  <a:pt x="18140" y="4527"/>
                </a:lnTo>
                <a:lnTo>
                  <a:pt x="17886" y="4808"/>
                </a:lnTo>
                <a:lnTo>
                  <a:pt x="17731" y="5284"/>
                </a:lnTo>
                <a:lnTo>
                  <a:pt x="17690" y="5396"/>
                </a:lnTo>
                <a:lnTo>
                  <a:pt x="17611" y="5525"/>
                </a:lnTo>
                <a:lnTo>
                  <a:pt x="17503" y="5654"/>
                </a:lnTo>
                <a:lnTo>
                  <a:pt x="17382" y="5775"/>
                </a:lnTo>
                <a:lnTo>
                  <a:pt x="17257" y="5876"/>
                </a:lnTo>
                <a:lnTo>
                  <a:pt x="17143" y="5946"/>
                </a:lnTo>
                <a:lnTo>
                  <a:pt x="17052" y="5974"/>
                </a:lnTo>
                <a:lnTo>
                  <a:pt x="16996" y="5949"/>
                </a:lnTo>
                <a:lnTo>
                  <a:pt x="16966" y="5845"/>
                </a:lnTo>
                <a:lnTo>
                  <a:pt x="16998" y="5708"/>
                </a:lnTo>
                <a:lnTo>
                  <a:pt x="17028" y="5539"/>
                </a:lnTo>
                <a:lnTo>
                  <a:pt x="16985" y="5321"/>
                </a:lnTo>
                <a:lnTo>
                  <a:pt x="16929" y="5063"/>
                </a:lnTo>
                <a:lnTo>
                  <a:pt x="16895" y="4777"/>
                </a:lnTo>
                <a:lnTo>
                  <a:pt x="16865" y="4446"/>
                </a:lnTo>
                <a:lnTo>
                  <a:pt x="16821" y="4073"/>
                </a:lnTo>
                <a:lnTo>
                  <a:pt x="16774" y="3726"/>
                </a:lnTo>
                <a:lnTo>
                  <a:pt x="16739" y="3448"/>
                </a:lnTo>
                <a:lnTo>
                  <a:pt x="16695" y="3244"/>
                </a:lnTo>
                <a:lnTo>
                  <a:pt x="16626" y="3075"/>
                </a:lnTo>
                <a:lnTo>
                  <a:pt x="16547" y="2873"/>
                </a:lnTo>
                <a:lnTo>
                  <a:pt x="16479" y="2590"/>
                </a:lnTo>
                <a:lnTo>
                  <a:pt x="16296" y="1993"/>
                </a:lnTo>
                <a:lnTo>
                  <a:pt x="15960" y="1357"/>
                </a:lnTo>
                <a:lnTo>
                  <a:pt x="15704" y="962"/>
                </a:lnTo>
                <a:lnTo>
                  <a:pt x="15489" y="653"/>
                </a:lnTo>
                <a:lnTo>
                  <a:pt x="15332" y="451"/>
                </a:lnTo>
                <a:lnTo>
                  <a:pt x="15246" y="381"/>
                </a:lnTo>
                <a:lnTo>
                  <a:pt x="15160" y="348"/>
                </a:lnTo>
                <a:lnTo>
                  <a:pt x="15037" y="269"/>
                </a:lnTo>
                <a:lnTo>
                  <a:pt x="14556" y="8"/>
                </a:lnTo>
                <a:lnTo>
                  <a:pt x="14138" y="0"/>
                </a:lnTo>
                <a:close/>
                <a:moveTo>
                  <a:pt x="14684" y="15713"/>
                </a:moveTo>
                <a:lnTo>
                  <a:pt x="14729" y="15777"/>
                </a:lnTo>
                <a:lnTo>
                  <a:pt x="14807" y="15946"/>
                </a:lnTo>
                <a:lnTo>
                  <a:pt x="14909" y="16192"/>
                </a:lnTo>
                <a:lnTo>
                  <a:pt x="15020" y="16487"/>
                </a:lnTo>
                <a:lnTo>
                  <a:pt x="15132" y="16795"/>
                </a:lnTo>
                <a:lnTo>
                  <a:pt x="15231" y="17087"/>
                </a:lnTo>
                <a:lnTo>
                  <a:pt x="15305" y="17330"/>
                </a:lnTo>
                <a:lnTo>
                  <a:pt x="15346" y="17499"/>
                </a:lnTo>
                <a:lnTo>
                  <a:pt x="15394" y="17765"/>
                </a:lnTo>
                <a:lnTo>
                  <a:pt x="15440" y="17956"/>
                </a:lnTo>
                <a:lnTo>
                  <a:pt x="15475" y="18163"/>
                </a:lnTo>
                <a:lnTo>
                  <a:pt x="15480" y="18421"/>
                </a:lnTo>
                <a:lnTo>
                  <a:pt x="15458" y="18676"/>
                </a:lnTo>
                <a:lnTo>
                  <a:pt x="15408" y="18872"/>
                </a:lnTo>
                <a:lnTo>
                  <a:pt x="15300" y="19046"/>
                </a:lnTo>
                <a:lnTo>
                  <a:pt x="15142" y="19214"/>
                </a:lnTo>
                <a:lnTo>
                  <a:pt x="14941" y="19405"/>
                </a:lnTo>
                <a:lnTo>
                  <a:pt x="14727" y="19638"/>
                </a:lnTo>
                <a:lnTo>
                  <a:pt x="14488" y="19853"/>
                </a:lnTo>
                <a:lnTo>
                  <a:pt x="14222" y="19991"/>
                </a:lnTo>
                <a:lnTo>
                  <a:pt x="14001" y="20050"/>
                </a:lnTo>
                <a:lnTo>
                  <a:pt x="13865" y="20069"/>
                </a:lnTo>
                <a:lnTo>
                  <a:pt x="13612" y="20033"/>
                </a:lnTo>
                <a:lnTo>
                  <a:pt x="13417" y="19999"/>
                </a:lnTo>
                <a:lnTo>
                  <a:pt x="13265" y="19968"/>
                </a:lnTo>
                <a:lnTo>
                  <a:pt x="13152" y="19935"/>
                </a:lnTo>
                <a:lnTo>
                  <a:pt x="13065" y="19898"/>
                </a:lnTo>
                <a:lnTo>
                  <a:pt x="12997" y="19853"/>
                </a:lnTo>
                <a:lnTo>
                  <a:pt x="12938" y="19797"/>
                </a:lnTo>
                <a:lnTo>
                  <a:pt x="12879" y="19725"/>
                </a:lnTo>
                <a:lnTo>
                  <a:pt x="12723" y="19450"/>
                </a:lnTo>
                <a:lnTo>
                  <a:pt x="12593" y="19055"/>
                </a:lnTo>
                <a:lnTo>
                  <a:pt x="12492" y="18553"/>
                </a:lnTo>
                <a:lnTo>
                  <a:pt x="12425" y="17956"/>
                </a:lnTo>
                <a:lnTo>
                  <a:pt x="12398" y="17367"/>
                </a:lnTo>
                <a:lnTo>
                  <a:pt x="12423" y="16857"/>
                </a:lnTo>
                <a:lnTo>
                  <a:pt x="12500" y="16397"/>
                </a:lnTo>
                <a:lnTo>
                  <a:pt x="12634" y="15971"/>
                </a:lnTo>
                <a:lnTo>
                  <a:pt x="12689" y="15920"/>
                </a:lnTo>
                <a:lnTo>
                  <a:pt x="12789" y="15999"/>
                </a:lnTo>
                <a:lnTo>
                  <a:pt x="12873" y="16063"/>
                </a:lnTo>
                <a:lnTo>
                  <a:pt x="13004" y="16097"/>
                </a:lnTo>
                <a:lnTo>
                  <a:pt x="13215" y="16105"/>
                </a:lnTo>
                <a:lnTo>
                  <a:pt x="13540" y="16094"/>
                </a:lnTo>
                <a:lnTo>
                  <a:pt x="13792" y="16075"/>
                </a:lnTo>
                <a:lnTo>
                  <a:pt x="14008" y="16047"/>
                </a:lnTo>
                <a:lnTo>
                  <a:pt x="14166" y="16016"/>
                </a:lnTo>
                <a:lnTo>
                  <a:pt x="14244" y="15985"/>
                </a:lnTo>
                <a:lnTo>
                  <a:pt x="14337" y="15909"/>
                </a:lnTo>
                <a:lnTo>
                  <a:pt x="14471" y="15819"/>
                </a:lnTo>
                <a:lnTo>
                  <a:pt x="14601" y="15744"/>
                </a:lnTo>
                <a:lnTo>
                  <a:pt x="14684" y="15713"/>
                </a:lnTo>
                <a:close/>
              </a:path>
            </a:pathLst>
          </a:cu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isInverted="1"/>
      </p:transition>
    </mc:Choice>
    <mc:Fallback xmlns:a14="http://schemas.microsoft.com/office/drawing/2010/main" xmlns:m="http://schemas.openxmlformats.org/officeDocument/2006/math"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Everyone answers 3 questions"/>
          <p:cNvSpPr txBox="1">
            <a:spLocks noGrp="1"/>
          </p:cNvSpPr>
          <p:nvPr>
            <p:ph type="title"/>
          </p:nvPr>
        </p:nvSpPr>
        <p:spPr>
          <a:prstGeom prst="rect">
            <a:avLst/>
          </a:prstGeom>
        </p:spPr>
        <p:txBody>
          <a:bodyPr/>
          <a:lstStyle>
            <a:lvl1pPr>
              <a:defRPr sz="5400"/>
            </a:lvl1pPr>
          </a:lstStyle>
          <a:p>
            <a:r>
              <a:t>Everyone answers 3 questions</a:t>
            </a:r>
          </a:p>
        </p:txBody>
      </p:sp>
      <p:sp>
        <p:nvSpPr>
          <p:cNvPr id="434" name="These are not status for the ScrumMaster…"/>
          <p:cNvSpPr txBox="1">
            <a:spLocks noGrp="1"/>
          </p:cNvSpPr>
          <p:nvPr>
            <p:ph type="body" sz="quarter" idx="1"/>
          </p:nvPr>
        </p:nvSpPr>
        <p:spPr>
          <a:xfrm>
            <a:off x="342900" y="5753100"/>
            <a:ext cx="9461500" cy="1143000"/>
          </a:xfrm>
          <a:prstGeom prst="rect">
            <a:avLst/>
          </a:prstGeom>
        </p:spPr>
        <p:txBody>
          <a:bodyPr/>
          <a:lstStyle/>
          <a:p>
            <a:pPr>
              <a:lnSpc>
                <a:spcPct val="70000"/>
              </a:lnSpc>
            </a:pPr>
            <a:r>
              <a:t>These are </a:t>
            </a:r>
            <a:r>
              <a:rPr i="1">
                <a:solidFill>
                  <a:srgbClr val="FF2600"/>
                </a:solidFill>
              </a:rPr>
              <a:t>not</a:t>
            </a:r>
            <a:r>
              <a:t> status for the ScrumMaster</a:t>
            </a:r>
          </a:p>
          <a:p>
            <a:pPr marL="1041400" lvl="1" indent="-444500">
              <a:lnSpc>
                <a:spcPct val="70000"/>
              </a:lnSpc>
              <a:buClrTx/>
              <a:defRPr sz="3200"/>
            </a:pPr>
            <a:r>
              <a:t>They are commitments in front of peers</a:t>
            </a:r>
          </a:p>
        </p:txBody>
      </p:sp>
      <p:grpSp>
        <p:nvGrpSpPr>
          <p:cNvPr id="441" name="Group"/>
          <p:cNvGrpSpPr/>
          <p:nvPr/>
        </p:nvGrpSpPr>
        <p:grpSpPr>
          <a:xfrm>
            <a:off x="1676400" y="1054099"/>
            <a:ext cx="6870701" cy="1524001"/>
            <a:chOff x="0" y="0"/>
            <a:chExt cx="6870700" cy="1524000"/>
          </a:xfrm>
        </p:grpSpPr>
        <p:grpSp>
          <p:nvGrpSpPr>
            <p:cNvPr id="437" name="What did you do yesterday?"/>
            <p:cNvGrpSpPr/>
            <p:nvPr/>
          </p:nvGrpSpPr>
          <p:grpSpPr>
            <a:xfrm>
              <a:off x="-1" y="495300"/>
              <a:ext cx="6769101" cy="1028701"/>
              <a:chOff x="0" y="0"/>
              <a:chExt cx="6769100" cy="1028700"/>
            </a:xfrm>
          </p:grpSpPr>
          <p:sp>
            <p:nvSpPr>
              <p:cNvPr id="435" name="Rounded Rectangle"/>
              <p:cNvSpPr/>
              <p:nvPr/>
            </p:nvSpPr>
            <p:spPr>
              <a:xfrm>
                <a:off x="0" y="0"/>
                <a:ext cx="6769100" cy="1028700"/>
              </a:xfrm>
              <a:prstGeom prst="roundRect">
                <a:avLst>
                  <a:gd name="adj" fmla="val 29630"/>
                </a:avLst>
              </a:prstGeom>
              <a:blipFill rotWithShape="1">
                <a:blip r:embed="rId2"/>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gn="l">
                  <a:lnSpc>
                    <a:spcPts val="4300"/>
                  </a:lnSpc>
                  <a:tabLst>
                    <a:tab pos="1066800" algn="l"/>
                  </a:tabLst>
                  <a:defRPr sz="3600">
                    <a:solidFill>
                      <a:srgbClr val="FFFFFF"/>
                    </a:solidFill>
                    <a:latin typeface="Arial"/>
                    <a:ea typeface="Arial"/>
                    <a:cs typeface="Arial"/>
                    <a:sym typeface="Arial"/>
                  </a:defRPr>
                </a:pPr>
                <a:endParaRPr/>
              </a:p>
            </p:txBody>
          </p:sp>
          <p:sp>
            <p:nvSpPr>
              <p:cNvPr id="436" name="What did you do yesterday?"/>
              <p:cNvSpPr txBox="1"/>
              <p:nvPr/>
            </p:nvSpPr>
            <p:spPr>
              <a:xfrm>
                <a:off x="89274" y="247466"/>
                <a:ext cx="6590552" cy="533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a:lnSpc>
                    <a:spcPts val="4300"/>
                  </a:lnSpc>
                  <a:tabLst>
                    <a:tab pos="1066800" algn="l"/>
                  </a:tabLst>
                  <a:defRPr sz="3600">
                    <a:solidFill>
                      <a:srgbClr val="FFFFFF"/>
                    </a:solidFill>
                    <a:latin typeface="Arial"/>
                    <a:ea typeface="Arial"/>
                    <a:cs typeface="Arial"/>
                    <a:sym typeface="Arial"/>
                  </a:defRPr>
                </a:lvl1pPr>
              </a:lstStyle>
              <a:p>
                <a:r>
                  <a:t>What did you do yesterday?</a:t>
                </a:r>
              </a:p>
            </p:txBody>
          </p:sp>
        </p:grpSp>
        <p:grpSp>
          <p:nvGrpSpPr>
            <p:cNvPr id="440" name="Group"/>
            <p:cNvGrpSpPr/>
            <p:nvPr/>
          </p:nvGrpSpPr>
          <p:grpSpPr>
            <a:xfrm>
              <a:off x="5918200" y="-1"/>
              <a:ext cx="952501" cy="952501"/>
              <a:chOff x="0" y="0"/>
              <a:chExt cx="952500" cy="952500"/>
            </a:xfrm>
          </p:grpSpPr>
          <p:pic>
            <p:nvPicPr>
              <p:cNvPr id="438" name="greenhuge-2.png" descr="greenhuge-2.png"/>
              <p:cNvPicPr>
                <a:picLocks noChangeAspect="1"/>
              </p:cNvPicPr>
              <p:nvPr/>
            </p:nvPicPr>
            <p:blipFill>
              <a:blip r:embed="rId3">
                <a:extLst/>
              </a:blip>
              <a:stretch>
                <a:fillRect/>
              </a:stretch>
            </p:blipFill>
            <p:spPr>
              <a:xfrm>
                <a:off x="0" y="0"/>
                <a:ext cx="952500" cy="952500"/>
              </a:xfrm>
              <a:prstGeom prst="rect">
                <a:avLst/>
              </a:prstGeom>
              <a:ln w="12700" cap="flat">
                <a:noFill/>
                <a:miter lim="400000"/>
              </a:ln>
              <a:effectLst>
                <a:outerShdw blurRad="127000" dist="101600" dir="2700000" rotWithShape="0">
                  <a:srgbClr val="000000">
                    <a:alpha val="80000"/>
                  </a:srgbClr>
                </a:outerShdw>
              </a:effectLst>
            </p:spPr>
          </p:pic>
          <p:sp>
            <p:nvSpPr>
              <p:cNvPr id="439" name="1"/>
              <p:cNvSpPr txBox="1"/>
              <p:nvPr/>
            </p:nvSpPr>
            <p:spPr>
              <a:xfrm>
                <a:off x="195876" y="63500"/>
                <a:ext cx="533402" cy="845146"/>
              </a:xfrm>
              <a:prstGeom prst="rect">
                <a:avLst/>
              </a:prstGeom>
              <a:noFill/>
              <a:ln w="12700" cap="flat">
                <a:noFill/>
                <a:miter lim="400000"/>
              </a:ln>
              <a:effectLst>
                <a:outerShdw blurRad="50800" dist="25400" dir="135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ts val="6000"/>
                  </a:lnSpc>
                  <a:tabLst>
                    <a:tab pos="1066800" algn="l"/>
                  </a:tabLst>
                  <a:defRPr sz="5000">
                    <a:solidFill>
                      <a:srgbClr val="FFFFFF"/>
                    </a:solidFill>
                    <a:latin typeface="Arial Rounded MT Bold"/>
                    <a:ea typeface="Arial Rounded MT Bold"/>
                    <a:cs typeface="Arial Rounded MT Bold"/>
                    <a:sym typeface="Arial Rounded MT Bold"/>
                  </a:defRPr>
                </a:lvl1pPr>
              </a:lstStyle>
              <a:p>
                <a:r>
                  <a:t>1</a:t>
                </a:r>
              </a:p>
            </p:txBody>
          </p:sp>
        </p:grpSp>
      </p:grpSp>
      <p:grpSp>
        <p:nvGrpSpPr>
          <p:cNvPr id="448" name="Group"/>
          <p:cNvGrpSpPr/>
          <p:nvPr/>
        </p:nvGrpSpPr>
        <p:grpSpPr>
          <a:xfrm>
            <a:off x="1676400" y="2590799"/>
            <a:ext cx="6870701" cy="1524001"/>
            <a:chOff x="0" y="0"/>
            <a:chExt cx="6870700" cy="1524000"/>
          </a:xfrm>
        </p:grpSpPr>
        <p:grpSp>
          <p:nvGrpSpPr>
            <p:cNvPr id="444" name="What will you do today?"/>
            <p:cNvGrpSpPr/>
            <p:nvPr/>
          </p:nvGrpSpPr>
          <p:grpSpPr>
            <a:xfrm>
              <a:off x="-1" y="495300"/>
              <a:ext cx="6769101" cy="1028701"/>
              <a:chOff x="0" y="0"/>
              <a:chExt cx="6769100" cy="1028700"/>
            </a:xfrm>
          </p:grpSpPr>
          <p:sp>
            <p:nvSpPr>
              <p:cNvPr id="442" name="Rounded Rectangle"/>
              <p:cNvSpPr/>
              <p:nvPr/>
            </p:nvSpPr>
            <p:spPr>
              <a:xfrm>
                <a:off x="0" y="0"/>
                <a:ext cx="6769100" cy="1028700"/>
              </a:xfrm>
              <a:prstGeom prst="roundRect">
                <a:avLst>
                  <a:gd name="adj" fmla="val 29630"/>
                </a:avLst>
              </a:prstGeom>
              <a:blipFill rotWithShape="1">
                <a:blip r:embed="rId2"/>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gn="l">
                  <a:lnSpc>
                    <a:spcPts val="4300"/>
                  </a:lnSpc>
                  <a:tabLst>
                    <a:tab pos="1066800" algn="l"/>
                  </a:tabLst>
                  <a:defRPr sz="3600">
                    <a:solidFill>
                      <a:srgbClr val="FFFFFF"/>
                    </a:solidFill>
                    <a:latin typeface="Arial"/>
                    <a:ea typeface="Arial"/>
                    <a:cs typeface="Arial"/>
                    <a:sym typeface="Arial"/>
                  </a:defRPr>
                </a:pPr>
                <a:endParaRPr/>
              </a:p>
            </p:txBody>
          </p:sp>
          <p:sp>
            <p:nvSpPr>
              <p:cNvPr id="443" name="What will you do today?"/>
              <p:cNvSpPr txBox="1"/>
              <p:nvPr/>
            </p:nvSpPr>
            <p:spPr>
              <a:xfrm>
                <a:off x="89274" y="247466"/>
                <a:ext cx="6590552" cy="533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a:lnSpc>
                    <a:spcPts val="4300"/>
                  </a:lnSpc>
                  <a:tabLst>
                    <a:tab pos="1066800" algn="l"/>
                  </a:tabLst>
                  <a:defRPr sz="3600">
                    <a:solidFill>
                      <a:srgbClr val="FFFFFF"/>
                    </a:solidFill>
                    <a:latin typeface="Arial"/>
                    <a:ea typeface="Arial"/>
                    <a:cs typeface="Arial"/>
                    <a:sym typeface="Arial"/>
                  </a:defRPr>
                </a:lvl1pPr>
              </a:lstStyle>
              <a:p>
                <a:r>
                  <a:t>What will you do today?</a:t>
                </a:r>
              </a:p>
            </p:txBody>
          </p:sp>
        </p:grpSp>
        <p:grpSp>
          <p:nvGrpSpPr>
            <p:cNvPr id="447" name="Group"/>
            <p:cNvGrpSpPr/>
            <p:nvPr/>
          </p:nvGrpSpPr>
          <p:grpSpPr>
            <a:xfrm>
              <a:off x="5918200" y="-1"/>
              <a:ext cx="952501" cy="952501"/>
              <a:chOff x="0" y="0"/>
              <a:chExt cx="952500" cy="952500"/>
            </a:xfrm>
          </p:grpSpPr>
          <p:pic>
            <p:nvPicPr>
              <p:cNvPr id="445" name="greenhuge-2.png" descr="greenhuge-2.png"/>
              <p:cNvPicPr>
                <a:picLocks noChangeAspect="1"/>
              </p:cNvPicPr>
              <p:nvPr/>
            </p:nvPicPr>
            <p:blipFill>
              <a:blip r:embed="rId3">
                <a:extLst/>
              </a:blip>
              <a:stretch>
                <a:fillRect/>
              </a:stretch>
            </p:blipFill>
            <p:spPr>
              <a:xfrm>
                <a:off x="0" y="0"/>
                <a:ext cx="952500" cy="952500"/>
              </a:xfrm>
              <a:prstGeom prst="rect">
                <a:avLst/>
              </a:prstGeom>
              <a:ln w="12700" cap="flat">
                <a:noFill/>
                <a:miter lim="400000"/>
              </a:ln>
              <a:effectLst>
                <a:outerShdw blurRad="127000" dist="101600" dir="2700000" rotWithShape="0">
                  <a:srgbClr val="000000">
                    <a:alpha val="80000"/>
                  </a:srgbClr>
                </a:outerShdw>
              </a:effectLst>
            </p:spPr>
          </p:pic>
          <p:sp>
            <p:nvSpPr>
              <p:cNvPr id="446" name="2"/>
              <p:cNvSpPr txBox="1"/>
              <p:nvPr/>
            </p:nvSpPr>
            <p:spPr>
              <a:xfrm>
                <a:off x="195876" y="63500"/>
                <a:ext cx="533402" cy="845146"/>
              </a:xfrm>
              <a:prstGeom prst="rect">
                <a:avLst/>
              </a:prstGeom>
              <a:noFill/>
              <a:ln w="12700" cap="flat">
                <a:noFill/>
                <a:miter lim="400000"/>
              </a:ln>
              <a:effectLst>
                <a:outerShdw blurRad="50800" dist="25400" dir="135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ts val="6000"/>
                  </a:lnSpc>
                  <a:tabLst>
                    <a:tab pos="1066800" algn="l"/>
                  </a:tabLst>
                  <a:defRPr sz="5000">
                    <a:solidFill>
                      <a:srgbClr val="FFFFFF"/>
                    </a:solidFill>
                    <a:latin typeface="Arial Rounded MT Bold"/>
                    <a:ea typeface="Arial Rounded MT Bold"/>
                    <a:cs typeface="Arial Rounded MT Bold"/>
                    <a:sym typeface="Arial Rounded MT Bold"/>
                  </a:defRPr>
                </a:lvl1pPr>
              </a:lstStyle>
              <a:p>
                <a:r>
                  <a:t>2</a:t>
                </a:r>
              </a:p>
            </p:txBody>
          </p:sp>
        </p:grpSp>
      </p:grpSp>
      <p:grpSp>
        <p:nvGrpSpPr>
          <p:cNvPr id="455" name="Group"/>
          <p:cNvGrpSpPr/>
          <p:nvPr/>
        </p:nvGrpSpPr>
        <p:grpSpPr>
          <a:xfrm>
            <a:off x="1676400" y="4127499"/>
            <a:ext cx="6870701" cy="1524001"/>
            <a:chOff x="0" y="0"/>
            <a:chExt cx="6870700" cy="1524000"/>
          </a:xfrm>
        </p:grpSpPr>
        <p:grpSp>
          <p:nvGrpSpPr>
            <p:cNvPr id="451" name="Is anything in your way?"/>
            <p:cNvGrpSpPr/>
            <p:nvPr/>
          </p:nvGrpSpPr>
          <p:grpSpPr>
            <a:xfrm>
              <a:off x="-1" y="495300"/>
              <a:ext cx="6769101" cy="1028701"/>
              <a:chOff x="0" y="0"/>
              <a:chExt cx="6769100" cy="1028700"/>
            </a:xfrm>
          </p:grpSpPr>
          <p:sp>
            <p:nvSpPr>
              <p:cNvPr id="449" name="Rounded Rectangle"/>
              <p:cNvSpPr/>
              <p:nvPr/>
            </p:nvSpPr>
            <p:spPr>
              <a:xfrm>
                <a:off x="0" y="0"/>
                <a:ext cx="6769100" cy="1028700"/>
              </a:xfrm>
              <a:prstGeom prst="roundRect">
                <a:avLst>
                  <a:gd name="adj" fmla="val 29630"/>
                </a:avLst>
              </a:prstGeom>
              <a:blipFill rotWithShape="1">
                <a:blip r:embed="rId2"/>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gn="l">
                  <a:lnSpc>
                    <a:spcPts val="4300"/>
                  </a:lnSpc>
                  <a:tabLst>
                    <a:tab pos="1066800" algn="l"/>
                  </a:tabLst>
                  <a:defRPr sz="3600">
                    <a:solidFill>
                      <a:srgbClr val="FFFFFF"/>
                    </a:solidFill>
                    <a:latin typeface="Arial"/>
                    <a:ea typeface="Arial"/>
                    <a:cs typeface="Arial"/>
                    <a:sym typeface="Arial"/>
                  </a:defRPr>
                </a:pPr>
                <a:endParaRPr/>
              </a:p>
            </p:txBody>
          </p:sp>
          <p:sp>
            <p:nvSpPr>
              <p:cNvPr id="450" name="Is anything in your way?"/>
              <p:cNvSpPr txBox="1"/>
              <p:nvPr/>
            </p:nvSpPr>
            <p:spPr>
              <a:xfrm>
                <a:off x="89274" y="247466"/>
                <a:ext cx="6590552" cy="53376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a:lnSpc>
                    <a:spcPts val="4300"/>
                  </a:lnSpc>
                  <a:tabLst>
                    <a:tab pos="1066800" algn="l"/>
                  </a:tabLst>
                  <a:defRPr sz="3600">
                    <a:solidFill>
                      <a:srgbClr val="FFFFFF"/>
                    </a:solidFill>
                    <a:latin typeface="Arial"/>
                    <a:ea typeface="Arial"/>
                    <a:cs typeface="Arial"/>
                    <a:sym typeface="Arial"/>
                  </a:defRPr>
                </a:lvl1pPr>
              </a:lstStyle>
              <a:p>
                <a:r>
                  <a:t>Is anything in your way?</a:t>
                </a:r>
              </a:p>
            </p:txBody>
          </p:sp>
        </p:grpSp>
        <p:grpSp>
          <p:nvGrpSpPr>
            <p:cNvPr id="454" name="Group"/>
            <p:cNvGrpSpPr/>
            <p:nvPr/>
          </p:nvGrpSpPr>
          <p:grpSpPr>
            <a:xfrm>
              <a:off x="5918200" y="-1"/>
              <a:ext cx="952501" cy="952501"/>
              <a:chOff x="0" y="0"/>
              <a:chExt cx="952500" cy="952500"/>
            </a:xfrm>
          </p:grpSpPr>
          <p:pic>
            <p:nvPicPr>
              <p:cNvPr id="452" name="greenhuge-2.png" descr="greenhuge-2.png"/>
              <p:cNvPicPr>
                <a:picLocks noChangeAspect="1"/>
              </p:cNvPicPr>
              <p:nvPr/>
            </p:nvPicPr>
            <p:blipFill>
              <a:blip r:embed="rId3">
                <a:extLst/>
              </a:blip>
              <a:stretch>
                <a:fillRect/>
              </a:stretch>
            </p:blipFill>
            <p:spPr>
              <a:xfrm>
                <a:off x="0" y="0"/>
                <a:ext cx="952500" cy="952500"/>
              </a:xfrm>
              <a:prstGeom prst="rect">
                <a:avLst/>
              </a:prstGeom>
              <a:ln w="12700" cap="flat">
                <a:noFill/>
                <a:miter lim="400000"/>
              </a:ln>
              <a:effectLst>
                <a:outerShdw blurRad="127000" dist="101600" dir="2700000" rotWithShape="0">
                  <a:srgbClr val="000000">
                    <a:alpha val="80000"/>
                  </a:srgbClr>
                </a:outerShdw>
              </a:effectLst>
            </p:spPr>
          </p:pic>
          <p:sp>
            <p:nvSpPr>
              <p:cNvPr id="453" name="3"/>
              <p:cNvSpPr txBox="1"/>
              <p:nvPr/>
            </p:nvSpPr>
            <p:spPr>
              <a:xfrm>
                <a:off x="195876" y="63500"/>
                <a:ext cx="533402" cy="845146"/>
              </a:xfrm>
              <a:prstGeom prst="rect">
                <a:avLst/>
              </a:prstGeom>
              <a:noFill/>
              <a:ln w="12700" cap="flat">
                <a:noFill/>
                <a:miter lim="400000"/>
              </a:ln>
              <a:effectLst>
                <a:outerShdw blurRad="50800" dist="25400" dir="135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nSpc>
                    <a:spcPts val="6000"/>
                  </a:lnSpc>
                  <a:tabLst>
                    <a:tab pos="1066800" algn="l"/>
                  </a:tabLst>
                  <a:defRPr sz="5000">
                    <a:solidFill>
                      <a:srgbClr val="FFFFFF"/>
                    </a:solidFill>
                    <a:latin typeface="Arial Rounded MT Bold"/>
                    <a:ea typeface="Arial Rounded MT Bold"/>
                    <a:cs typeface="Arial Rounded MT Bold"/>
                    <a:sym typeface="Arial Rounded MT Bold"/>
                  </a:defRPr>
                </a:lvl1pPr>
              </a:lstStyle>
              <a:p>
                <a:r>
                  <a:t>3</a:t>
                </a:r>
              </a:p>
            </p:txBody>
          </p:sp>
        </p:gr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a14="http://schemas.microsoft.com/office/drawing/2010/main" xmlns:m="http://schemas.openxmlformats.org/officeDocument/2006/math"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he sprint review"/>
          <p:cNvSpPr txBox="1">
            <a:spLocks noGrp="1"/>
          </p:cNvSpPr>
          <p:nvPr>
            <p:ph type="title"/>
          </p:nvPr>
        </p:nvSpPr>
        <p:spPr>
          <a:prstGeom prst="rect">
            <a:avLst/>
          </a:prstGeom>
        </p:spPr>
        <p:txBody>
          <a:bodyPr/>
          <a:lstStyle/>
          <a:p>
            <a:r>
              <a:t>The sprint review</a:t>
            </a:r>
          </a:p>
        </p:txBody>
      </p:sp>
      <p:sp>
        <p:nvSpPr>
          <p:cNvPr id="458" name="Team presents what it accomplished during the sprint…"/>
          <p:cNvSpPr txBox="1">
            <a:spLocks noGrp="1"/>
          </p:cNvSpPr>
          <p:nvPr>
            <p:ph type="body" idx="1"/>
          </p:nvPr>
        </p:nvSpPr>
        <p:spPr>
          <a:prstGeom prst="rect">
            <a:avLst/>
          </a:prstGeom>
        </p:spPr>
        <p:txBody>
          <a:bodyPr/>
          <a:lstStyle/>
          <a:p>
            <a:pPr>
              <a:lnSpc>
                <a:spcPct val="80000"/>
              </a:lnSpc>
              <a:spcBef>
                <a:spcPts val="1500"/>
              </a:spcBef>
            </a:pPr>
            <a:r>
              <a:t>Team presents what it accomplished during the sprint</a:t>
            </a:r>
          </a:p>
          <a:p>
            <a:pPr>
              <a:lnSpc>
                <a:spcPct val="80000"/>
              </a:lnSpc>
              <a:spcBef>
                <a:spcPts val="1500"/>
              </a:spcBef>
            </a:pPr>
            <a:r>
              <a:t>Typically takes the form of a demo of new features or underlying architecture</a:t>
            </a:r>
          </a:p>
          <a:p>
            <a:pPr>
              <a:lnSpc>
                <a:spcPct val="80000"/>
              </a:lnSpc>
              <a:spcBef>
                <a:spcPts val="1500"/>
              </a:spcBef>
            </a:pPr>
            <a:r>
              <a:t>Informal</a:t>
            </a:r>
          </a:p>
          <a:p>
            <a:pPr marL="1041400" lvl="1" indent="-444500">
              <a:lnSpc>
                <a:spcPct val="80000"/>
              </a:lnSpc>
              <a:spcBef>
                <a:spcPts val="1500"/>
              </a:spcBef>
              <a:buClrTx/>
              <a:defRPr sz="3200"/>
            </a:pPr>
            <a:r>
              <a:t>2-hour prep time rule</a:t>
            </a:r>
          </a:p>
          <a:p>
            <a:pPr marL="1041400" lvl="1" indent="-444500">
              <a:lnSpc>
                <a:spcPct val="80000"/>
              </a:lnSpc>
              <a:spcBef>
                <a:spcPts val="1500"/>
              </a:spcBef>
              <a:buClrTx/>
              <a:defRPr sz="3200"/>
            </a:pPr>
            <a:r>
              <a:t>No slides</a:t>
            </a:r>
          </a:p>
          <a:p>
            <a:pPr>
              <a:lnSpc>
                <a:spcPct val="80000"/>
              </a:lnSpc>
              <a:spcBef>
                <a:spcPts val="1500"/>
              </a:spcBef>
            </a:pPr>
            <a:r>
              <a:t>Whole team participates</a:t>
            </a:r>
          </a:p>
          <a:p>
            <a:pPr>
              <a:lnSpc>
                <a:spcPct val="80000"/>
              </a:lnSpc>
              <a:spcBef>
                <a:spcPts val="1500"/>
              </a:spcBef>
            </a:pPr>
            <a:r>
              <a:t>Invite the world</a:t>
            </a:r>
          </a:p>
        </p:txBody>
      </p:sp>
      <p:pic>
        <p:nvPicPr>
          <p:cNvPr id="459" name="droppedImage.pdf" descr="droppedImage.pdf"/>
          <p:cNvPicPr>
            <a:picLocks noChangeAspect="1"/>
          </p:cNvPicPr>
          <p:nvPr/>
        </p:nvPicPr>
        <p:blipFill>
          <a:blip r:embed="rId2">
            <a:extLst/>
          </a:blip>
          <a:stretch>
            <a:fillRect/>
          </a:stretch>
        </p:blipFill>
        <p:spPr>
          <a:xfrm>
            <a:off x="7086600" y="5207000"/>
            <a:ext cx="2787650" cy="1860550"/>
          </a:xfrm>
          <a:prstGeom prst="rect">
            <a:avLst/>
          </a:prstGeom>
          <a:ln w="12700">
            <a:miter lim="400000"/>
          </a:ln>
        </p:spPr>
      </p:pic>
      <p:pic>
        <p:nvPicPr>
          <p:cNvPr id="460" name="droppedImage.pdf" descr="droppedImage.pdf"/>
          <p:cNvPicPr>
            <a:picLocks noChangeAspect="1"/>
          </p:cNvPicPr>
          <p:nvPr/>
        </p:nvPicPr>
        <p:blipFill>
          <a:blip r:embed="rId3">
            <a:extLst/>
          </a:blip>
          <a:stretch>
            <a:fillRect/>
          </a:stretch>
        </p:blipFill>
        <p:spPr>
          <a:xfrm>
            <a:off x="5626100" y="3556000"/>
            <a:ext cx="2787650" cy="186055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xmlns:a14="http://schemas.microsoft.com/office/drawing/2010/main" xmlns:m="http://schemas.openxmlformats.org/officeDocument/2006/math" xmlns="" Requires="p15">
      <p:transition xmlns:p14="http://schemas.microsoft.com/office/powerpoint/2010/main" spd="med" advClick="1" p14:dur="1000">
        <p15:prstTrans prst="fallOve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Sprint retrospective"/>
          <p:cNvSpPr txBox="1">
            <a:spLocks noGrp="1"/>
          </p:cNvSpPr>
          <p:nvPr>
            <p:ph type="title"/>
          </p:nvPr>
        </p:nvSpPr>
        <p:spPr>
          <a:prstGeom prst="rect">
            <a:avLst/>
          </a:prstGeom>
        </p:spPr>
        <p:txBody>
          <a:bodyPr/>
          <a:lstStyle/>
          <a:p>
            <a:r>
              <a:t>Sprint retrospective</a:t>
            </a:r>
          </a:p>
        </p:txBody>
      </p:sp>
      <p:sp>
        <p:nvSpPr>
          <p:cNvPr id="463" name="Periodically take a look at what is and is not working…"/>
          <p:cNvSpPr txBox="1">
            <a:spLocks noGrp="1"/>
          </p:cNvSpPr>
          <p:nvPr>
            <p:ph type="body" idx="1"/>
          </p:nvPr>
        </p:nvSpPr>
        <p:spPr>
          <a:xfrm>
            <a:off x="342900" y="1600200"/>
            <a:ext cx="9461500" cy="5410200"/>
          </a:xfrm>
          <a:prstGeom prst="rect">
            <a:avLst/>
          </a:prstGeom>
        </p:spPr>
        <p:txBody>
          <a:bodyPr/>
          <a:lstStyle/>
          <a:p>
            <a:pPr>
              <a:lnSpc>
                <a:spcPct val="90000"/>
              </a:lnSpc>
              <a:spcBef>
                <a:spcPts val="1300"/>
              </a:spcBef>
            </a:pPr>
            <a:r>
              <a:t>Periodically take a look at what is and is not working</a:t>
            </a:r>
          </a:p>
          <a:p>
            <a:pPr>
              <a:lnSpc>
                <a:spcPct val="90000"/>
              </a:lnSpc>
              <a:spcBef>
                <a:spcPts val="1300"/>
              </a:spcBef>
            </a:pPr>
            <a:r>
              <a:t>Typically 15–30 minutes</a:t>
            </a:r>
          </a:p>
          <a:p>
            <a:pPr>
              <a:lnSpc>
                <a:spcPct val="90000"/>
              </a:lnSpc>
              <a:spcBef>
                <a:spcPts val="1300"/>
              </a:spcBef>
            </a:pPr>
            <a:r>
              <a:t>Done after every sprint</a:t>
            </a:r>
          </a:p>
          <a:p>
            <a:pPr>
              <a:lnSpc>
                <a:spcPct val="90000"/>
              </a:lnSpc>
              <a:spcBef>
                <a:spcPts val="1300"/>
              </a:spcBef>
            </a:pPr>
            <a:r>
              <a:t>Whole team participates</a:t>
            </a:r>
          </a:p>
          <a:p>
            <a:pPr marL="1041400" lvl="1" indent="-444500">
              <a:lnSpc>
                <a:spcPct val="90000"/>
              </a:lnSpc>
              <a:spcBef>
                <a:spcPts val="1300"/>
              </a:spcBef>
              <a:buClrTx/>
              <a:defRPr sz="3200"/>
            </a:pPr>
            <a:r>
              <a:t>ScrumMaster</a:t>
            </a:r>
          </a:p>
          <a:p>
            <a:pPr marL="1041400" lvl="1" indent="-444500">
              <a:lnSpc>
                <a:spcPct val="90000"/>
              </a:lnSpc>
              <a:spcBef>
                <a:spcPts val="1300"/>
              </a:spcBef>
              <a:buClrTx/>
              <a:defRPr sz="3200"/>
            </a:pPr>
            <a:r>
              <a:t>Product owner</a:t>
            </a:r>
          </a:p>
          <a:p>
            <a:pPr marL="1041400" lvl="1" indent="-444500">
              <a:lnSpc>
                <a:spcPct val="90000"/>
              </a:lnSpc>
              <a:spcBef>
                <a:spcPts val="1300"/>
              </a:spcBef>
              <a:buClrTx/>
              <a:defRPr sz="3200"/>
            </a:pPr>
            <a:r>
              <a:t>Team</a:t>
            </a:r>
          </a:p>
          <a:p>
            <a:pPr marL="1041400" lvl="1" indent="-444500">
              <a:lnSpc>
                <a:spcPct val="90000"/>
              </a:lnSpc>
              <a:spcBef>
                <a:spcPts val="1300"/>
              </a:spcBef>
              <a:buClrTx/>
              <a:defRPr sz="3200"/>
            </a:pPr>
            <a:r>
              <a:t>Possibly customers and others</a:t>
            </a:r>
          </a:p>
        </p:txBody>
      </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14="http://schemas.microsoft.com/office/drawing/2010/main" xmlns:m="http://schemas.openxmlformats.org/officeDocument/2006/math"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tart / Stop / Continue"/>
          <p:cNvSpPr txBox="1">
            <a:spLocks noGrp="1"/>
          </p:cNvSpPr>
          <p:nvPr>
            <p:ph type="title"/>
          </p:nvPr>
        </p:nvSpPr>
        <p:spPr>
          <a:prstGeom prst="rect">
            <a:avLst/>
          </a:prstGeom>
        </p:spPr>
        <p:txBody>
          <a:bodyPr/>
          <a:lstStyle/>
          <a:p>
            <a:r>
              <a:t>Start / Stop / Continue</a:t>
            </a:r>
          </a:p>
        </p:txBody>
      </p:sp>
      <p:sp>
        <p:nvSpPr>
          <p:cNvPr id="466" name="Whole team gathers and discusses what they’d like to:"/>
          <p:cNvSpPr txBox="1">
            <a:spLocks noGrp="1"/>
          </p:cNvSpPr>
          <p:nvPr>
            <p:ph type="body" sz="quarter" idx="1"/>
          </p:nvPr>
        </p:nvSpPr>
        <p:spPr>
          <a:xfrm>
            <a:off x="342900" y="1600200"/>
            <a:ext cx="9461500" cy="1397000"/>
          </a:xfrm>
          <a:prstGeom prst="rect">
            <a:avLst/>
          </a:prstGeom>
        </p:spPr>
        <p:txBody>
          <a:bodyPr/>
          <a:lstStyle/>
          <a:p>
            <a:r>
              <a:t>Whole team gathers and discusses what they’d like to:</a:t>
            </a:r>
          </a:p>
        </p:txBody>
      </p:sp>
      <p:grpSp>
        <p:nvGrpSpPr>
          <p:cNvPr id="469" name="Start doing"/>
          <p:cNvGrpSpPr/>
          <p:nvPr/>
        </p:nvGrpSpPr>
        <p:grpSpPr>
          <a:xfrm>
            <a:off x="1498600" y="2819400"/>
            <a:ext cx="3822700" cy="977900"/>
            <a:chOff x="0" y="0"/>
            <a:chExt cx="3822700" cy="977900"/>
          </a:xfrm>
        </p:grpSpPr>
        <p:sp>
          <p:nvSpPr>
            <p:cNvPr id="467" name="Rounded Rectangle"/>
            <p:cNvSpPr/>
            <p:nvPr/>
          </p:nvSpPr>
          <p:spPr>
            <a:xfrm>
              <a:off x="0" y="0"/>
              <a:ext cx="3822700" cy="977900"/>
            </a:xfrm>
            <a:prstGeom prst="roundRect">
              <a:avLst>
                <a:gd name="adj" fmla="val 31169"/>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4300"/>
                </a:lnSpc>
                <a:tabLst>
                  <a:tab pos="1066800" algn="l"/>
                </a:tabLst>
                <a:defRPr sz="3600">
                  <a:solidFill>
                    <a:srgbClr val="FFFFFF"/>
                  </a:solidFill>
                </a:defRPr>
              </a:pPr>
              <a:endParaRPr/>
            </a:p>
          </p:txBody>
        </p:sp>
        <p:sp>
          <p:nvSpPr>
            <p:cNvPr id="468" name="Start doing"/>
            <p:cNvSpPr txBox="1"/>
            <p:nvPr/>
          </p:nvSpPr>
          <p:spPr>
            <a:xfrm>
              <a:off x="89273" y="179724"/>
              <a:ext cx="3644154" cy="618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4300"/>
                </a:lnSpc>
                <a:tabLst>
                  <a:tab pos="1066800" algn="l"/>
                </a:tabLst>
                <a:defRPr sz="3600">
                  <a:solidFill>
                    <a:srgbClr val="FFFFFF"/>
                  </a:solidFill>
                </a:defRPr>
              </a:lvl1pPr>
            </a:lstStyle>
            <a:p>
              <a:r>
                <a:t>Start doing</a:t>
              </a:r>
            </a:p>
          </p:txBody>
        </p:sp>
      </p:grpSp>
      <p:grpSp>
        <p:nvGrpSpPr>
          <p:cNvPr id="472" name="Stop doing"/>
          <p:cNvGrpSpPr/>
          <p:nvPr/>
        </p:nvGrpSpPr>
        <p:grpSpPr>
          <a:xfrm>
            <a:off x="3162300" y="4051300"/>
            <a:ext cx="3822700" cy="977900"/>
            <a:chOff x="0" y="0"/>
            <a:chExt cx="3822700" cy="977900"/>
          </a:xfrm>
        </p:grpSpPr>
        <p:sp>
          <p:nvSpPr>
            <p:cNvPr id="470" name="Rounded Rectangle"/>
            <p:cNvSpPr/>
            <p:nvPr/>
          </p:nvSpPr>
          <p:spPr>
            <a:xfrm>
              <a:off x="0" y="0"/>
              <a:ext cx="3822700" cy="977900"/>
            </a:xfrm>
            <a:prstGeom prst="roundRect">
              <a:avLst>
                <a:gd name="adj" fmla="val 31169"/>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4300"/>
                </a:lnSpc>
                <a:tabLst>
                  <a:tab pos="1066800" algn="l"/>
                </a:tabLst>
                <a:defRPr sz="3600">
                  <a:solidFill>
                    <a:srgbClr val="FFFFFF"/>
                  </a:solidFill>
                </a:defRPr>
              </a:pPr>
              <a:endParaRPr/>
            </a:p>
          </p:txBody>
        </p:sp>
        <p:sp>
          <p:nvSpPr>
            <p:cNvPr id="471" name="Stop doing"/>
            <p:cNvSpPr txBox="1"/>
            <p:nvPr/>
          </p:nvSpPr>
          <p:spPr>
            <a:xfrm>
              <a:off x="89273" y="179724"/>
              <a:ext cx="3644154" cy="618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4300"/>
                </a:lnSpc>
                <a:tabLst>
                  <a:tab pos="1066800" algn="l"/>
                </a:tabLst>
                <a:defRPr sz="3600">
                  <a:solidFill>
                    <a:srgbClr val="FFFFFF"/>
                  </a:solidFill>
                </a:defRPr>
              </a:lvl1pPr>
            </a:lstStyle>
            <a:p>
              <a:r>
                <a:t>Stop doing</a:t>
              </a:r>
            </a:p>
          </p:txBody>
        </p:sp>
      </p:grpSp>
      <p:grpSp>
        <p:nvGrpSpPr>
          <p:cNvPr id="475" name="Continue doing"/>
          <p:cNvGrpSpPr/>
          <p:nvPr/>
        </p:nvGrpSpPr>
        <p:grpSpPr>
          <a:xfrm>
            <a:off x="4826000" y="5283200"/>
            <a:ext cx="3822700" cy="977900"/>
            <a:chOff x="0" y="0"/>
            <a:chExt cx="3822700" cy="977900"/>
          </a:xfrm>
        </p:grpSpPr>
        <p:sp>
          <p:nvSpPr>
            <p:cNvPr id="473" name="Rounded Rectangle"/>
            <p:cNvSpPr/>
            <p:nvPr/>
          </p:nvSpPr>
          <p:spPr>
            <a:xfrm>
              <a:off x="0" y="0"/>
              <a:ext cx="3822700" cy="977900"/>
            </a:xfrm>
            <a:prstGeom prst="roundRect">
              <a:avLst>
                <a:gd name="adj" fmla="val 31169"/>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4300"/>
                </a:lnSpc>
                <a:tabLst>
                  <a:tab pos="1066800" algn="l"/>
                </a:tabLst>
                <a:defRPr sz="3600">
                  <a:solidFill>
                    <a:srgbClr val="FFFFFF"/>
                  </a:solidFill>
                </a:defRPr>
              </a:pPr>
              <a:endParaRPr/>
            </a:p>
          </p:txBody>
        </p:sp>
        <p:sp>
          <p:nvSpPr>
            <p:cNvPr id="474" name="Continue doing"/>
            <p:cNvSpPr txBox="1"/>
            <p:nvPr/>
          </p:nvSpPr>
          <p:spPr>
            <a:xfrm>
              <a:off x="89273" y="179724"/>
              <a:ext cx="3644154" cy="618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4300"/>
                </a:lnSpc>
                <a:tabLst>
                  <a:tab pos="1066800" algn="l"/>
                </a:tabLst>
                <a:defRPr sz="3600">
                  <a:solidFill>
                    <a:srgbClr val="FFFFFF"/>
                  </a:solidFill>
                </a:defRPr>
              </a:lvl1pPr>
            </a:lstStyle>
            <a:p>
              <a:r>
                <a:t>Continue doing</a:t>
              </a:r>
            </a:p>
          </p:txBody>
        </p:sp>
      </p:grpSp>
      <p:grpSp>
        <p:nvGrpSpPr>
          <p:cNvPr id="478" name="Group"/>
          <p:cNvGrpSpPr/>
          <p:nvPr/>
        </p:nvGrpSpPr>
        <p:grpSpPr>
          <a:xfrm>
            <a:off x="1117600" y="4851400"/>
            <a:ext cx="3098801" cy="2343264"/>
            <a:chOff x="0" y="0"/>
            <a:chExt cx="3098800" cy="2343263"/>
          </a:xfrm>
        </p:grpSpPr>
        <p:pic>
          <p:nvPicPr>
            <p:cNvPr id="476" name="stickb3.png" descr="stickb3.png"/>
            <p:cNvPicPr>
              <a:picLocks noChangeAspect="1"/>
            </p:cNvPicPr>
            <p:nvPr/>
          </p:nvPicPr>
          <p:blipFill>
            <a:blip r:embed="rId3">
              <a:extLst/>
            </a:blip>
            <a:stretch>
              <a:fillRect/>
            </a:stretch>
          </p:blipFill>
          <p:spPr>
            <a:xfrm>
              <a:off x="0" y="0"/>
              <a:ext cx="3098801" cy="2343264"/>
            </a:xfrm>
            <a:prstGeom prst="rect">
              <a:avLst/>
            </a:prstGeom>
            <a:ln w="12700" cap="flat">
              <a:noFill/>
              <a:miter lim="400000"/>
            </a:ln>
            <a:effectLst/>
          </p:spPr>
        </p:pic>
        <p:sp>
          <p:nvSpPr>
            <p:cNvPr id="477" name="This is just one of many ways to do a sprint retrospective."/>
            <p:cNvSpPr txBox="1"/>
            <p:nvPr/>
          </p:nvSpPr>
          <p:spPr>
            <a:xfrm>
              <a:off x="162024" y="229869"/>
              <a:ext cx="2501902" cy="16738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ct val="80000"/>
                </a:lnSpc>
                <a:defRPr sz="2600">
                  <a:solidFill>
                    <a:srgbClr val="FF2600"/>
                  </a:solidFill>
                  <a:latin typeface="Comic Sans MS"/>
                  <a:ea typeface="Comic Sans MS"/>
                  <a:cs typeface="Comic Sans MS"/>
                  <a:sym typeface="Comic Sans MS"/>
                </a:defRPr>
              </a:lvl1pPr>
            </a:lstStyle>
            <a:p>
              <a:r>
                <a:t>This is just one of many ways to do a sprint retrospective.</a:t>
              </a:r>
            </a:p>
          </p:txBody>
        </p:sp>
      </p:grpSp>
    </p:spTree>
  </p:cSld>
  <p:clrMapOvr>
    <a:masterClrMapping/>
  </p:clrMapOvr>
  <mc:AlternateContent xmlns:mc="http://schemas.openxmlformats.org/markup-compatibility/2006" xmlns:p14="http://schemas.microsoft.com/office/powerpoint/2010/main">
    <mc:Choice Requires="p14">
      <p:transition spd="slow">
        <p:cover/>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8" name="Group"/>
          <p:cNvGrpSpPr/>
          <p:nvPr/>
        </p:nvGrpSpPr>
        <p:grpSpPr>
          <a:xfrm>
            <a:off x="723899" y="1079499"/>
            <a:ext cx="4140201" cy="2044701"/>
            <a:chOff x="0" y="0"/>
            <a:chExt cx="4140200" cy="2044700"/>
          </a:xfrm>
        </p:grpSpPr>
        <p:sp>
          <p:nvSpPr>
            <p:cNvPr id="480" name="Rounded Rectangle"/>
            <p:cNvSpPr/>
            <p:nvPr/>
          </p:nvSpPr>
          <p:spPr>
            <a:xfrm>
              <a:off x="12700" y="0"/>
              <a:ext cx="4127501" cy="2044700"/>
            </a:xfrm>
            <a:prstGeom prst="roundRect">
              <a:avLst>
                <a:gd name="adj" fmla="val 14907"/>
              </a:avLst>
            </a:prstGeom>
            <a:solidFill>
              <a:srgbClr val="EBEBEB"/>
            </a:solidFill>
            <a:ln w="25400" cap="flat">
              <a:solidFill>
                <a:srgbClr val="C0C0C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81" name="Product owner…"/>
            <p:cNvSpPr txBox="1"/>
            <p:nvPr/>
          </p:nvSpPr>
          <p:spPr>
            <a:xfrm>
              <a:off x="152883" y="622300"/>
              <a:ext cx="2806701" cy="1357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Clr>
                  <a:srgbClr val="C0C0C0"/>
                </a:buClr>
                <a:buSzPct val="125000"/>
                <a:buChar char="•"/>
                <a:tabLst>
                  <a:tab pos="1066800" algn="l"/>
                </a:tabLst>
                <a:defRPr sz="2800">
                  <a:solidFill>
                    <a:srgbClr val="C0C0C0"/>
                  </a:solidFill>
                </a:defRPr>
              </a:pPr>
              <a:r>
                <a:t>Product owner</a:t>
              </a:r>
            </a:p>
            <a:p>
              <a:pPr marL="228600" indent="-228600" algn="l">
                <a:lnSpc>
                  <a:spcPts val="3300"/>
                </a:lnSpc>
                <a:buClr>
                  <a:srgbClr val="C0C0C0"/>
                </a:buClr>
                <a:buSzPct val="125000"/>
                <a:buChar char="•"/>
                <a:tabLst>
                  <a:tab pos="1066800" algn="l"/>
                </a:tabLst>
                <a:defRPr sz="2800">
                  <a:solidFill>
                    <a:srgbClr val="C0C0C0"/>
                  </a:solidFill>
                </a:defRPr>
              </a:pPr>
              <a:r>
                <a:t>ScrumMaster</a:t>
              </a:r>
            </a:p>
            <a:p>
              <a:pPr marL="228600" indent="-228600" algn="l">
                <a:lnSpc>
                  <a:spcPts val="3300"/>
                </a:lnSpc>
                <a:buClr>
                  <a:srgbClr val="C0C0C0"/>
                </a:buClr>
                <a:buSzPct val="125000"/>
                <a:buChar char="•"/>
                <a:tabLst>
                  <a:tab pos="1066800" algn="l"/>
                </a:tabLst>
                <a:defRPr sz="2800">
                  <a:solidFill>
                    <a:srgbClr val="C0C0C0"/>
                  </a:solidFill>
                </a:defRPr>
              </a:pPr>
              <a:r>
                <a:t>Team</a:t>
              </a:r>
            </a:p>
          </p:txBody>
        </p:sp>
        <p:sp>
          <p:nvSpPr>
            <p:cNvPr id="482" name="Rectangle"/>
            <p:cNvSpPr/>
            <p:nvPr/>
          </p:nvSpPr>
          <p:spPr>
            <a:xfrm>
              <a:off x="482599" y="-1"/>
              <a:ext cx="1905001" cy="5969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83"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84"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85" name="Rectangle"/>
            <p:cNvSpPr/>
            <p:nvPr/>
          </p:nvSpPr>
          <p:spPr>
            <a:xfrm>
              <a:off x="-1" y="342899"/>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86" name="Rectangle"/>
            <p:cNvSpPr/>
            <p:nvPr/>
          </p:nvSpPr>
          <p:spPr>
            <a:xfrm>
              <a:off x="2146300" y="-1"/>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87" name="Role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Roles</a:t>
              </a:r>
            </a:p>
          </p:txBody>
        </p:sp>
      </p:grpSp>
      <p:sp>
        <p:nvSpPr>
          <p:cNvPr id="489" name="Scrum framework"/>
          <p:cNvSpPr txBox="1">
            <a:spLocks noGrp="1"/>
          </p:cNvSpPr>
          <p:nvPr>
            <p:ph type="title"/>
          </p:nvPr>
        </p:nvSpPr>
        <p:spPr>
          <a:prstGeom prst="rect">
            <a:avLst/>
          </a:prstGeom>
        </p:spPr>
        <p:txBody>
          <a:bodyPr/>
          <a:lstStyle/>
          <a:p>
            <a:r>
              <a:t>Scrum framework</a:t>
            </a:r>
          </a:p>
        </p:txBody>
      </p:sp>
      <p:grpSp>
        <p:nvGrpSpPr>
          <p:cNvPr id="498" name="Group"/>
          <p:cNvGrpSpPr/>
          <p:nvPr/>
        </p:nvGrpSpPr>
        <p:grpSpPr>
          <a:xfrm>
            <a:off x="3162299" y="2692399"/>
            <a:ext cx="4140201" cy="2527301"/>
            <a:chOff x="0" y="0"/>
            <a:chExt cx="4140200" cy="2527300"/>
          </a:xfrm>
        </p:grpSpPr>
        <p:sp>
          <p:nvSpPr>
            <p:cNvPr id="490" name="Rounded Rectangle"/>
            <p:cNvSpPr/>
            <p:nvPr/>
          </p:nvSpPr>
          <p:spPr>
            <a:xfrm>
              <a:off x="12700" y="0"/>
              <a:ext cx="4127501" cy="2527300"/>
            </a:xfrm>
            <a:prstGeom prst="roundRect">
              <a:avLst>
                <a:gd name="adj" fmla="val 12060"/>
              </a:avLst>
            </a:prstGeom>
            <a:solidFill>
              <a:srgbClr val="EBEBEB"/>
            </a:solidFill>
            <a:ln w="25400" cap="flat">
              <a:solidFill>
                <a:srgbClr val="C0C0C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491" name="Sprint planning…"/>
            <p:cNvSpPr txBox="1"/>
            <p:nvPr/>
          </p:nvSpPr>
          <p:spPr>
            <a:xfrm>
              <a:off x="152882" y="622300"/>
              <a:ext cx="3683002" cy="17761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Clr>
                  <a:srgbClr val="C0C0C0"/>
                </a:buClr>
                <a:buSzPct val="125000"/>
                <a:buChar char="•"/>
                <a:tabLst>
                  <a:tab pos="1066800" algn="l"/>
                </a:tabLst>
                <a:defRPr sz="2800">
                  <a:solidFill>
                    <a:srgbClr val="C0C0C0"/>
                  </a:solidFill>
                </a:defRPr>
              </a:pPr>
              <a:r>
                <a:t>Sprint planning</a:t>
              </a:r>
            </a:p>
            <a:p>
              <a:pPr marL="228600" indent="-228600" algn="l">
                <a:lnSpc>
                  <a:spcPts val="3300"/>
                </a:lnSpc>
                <a:buClr>
                  <a:srgbClr val="C0C0C0"/>
                </a:buClr>
                <a:buSzPct val="125000"/>
                <a:buChar char="•"/>
                <a:tabLst>
                  <a:tab pos="1066800" algn="l"/>
                </a:tabLst>
                <a:defRPr sz="2800">
                  <a:solidFill>
                    <a:srgbClr val="C0C0C0"/>
                  </a:solidFill>
                </a:defRPr>
              </a:pPr>
              <a:r>
                <a:t>Sprint review</a:t>
              </a:r>
            </a:p>
            <a:p>
              <a:pPr marL="228600" indent="-228600" algn="l">
                <a:lnSpc>
                  <a:spcPts val="3300"/>
                </a:lnSpc>
                <a:buClr>
                  <a:srgbClr val="C0C0C0"/>
                </a:buClr>
                <a:buSzPct val="125000"/>
                <a:buChar char="•"/>
                <a:tabLst>
                  <a:tab pos="1066800" algn="l"/>
                </a:tabLst>
                <a:defRPr sz="2800">
                  <a:solidFill>
                    <a:srgbClr val="C0C0C0"/>
                  </a:solidFill>
                </a:defRPr>
              </a:pPr>
              <a:r>
                <a:t>Sprint retrospective</a:t>
              </a:r>
            </a:p>
            <a:p>
              <a:pPr marL="228600" indent="-228600" algn="l">
                <a:lnSpc>
                  <a:spcPts val="3300"/>
                </a:lnSpc>
                <a:buClr>
                  <a:srgbClr val="C0C0C0"/>
                </a:buClr>
                <a:buSzPct val="125000"/>
                <a:buChar char="•"/>
                <a:tabLst>
                  <a:tab pos="1066800" algn="l"/>
                </a:tabLst>
                <a:defRPr sz="2800">
                  <a:solidFill>
                    <a:srgbClr val="C0C0C0"/>
                  </a:solidFill>
                </a:defRPr>
              </a:pPr>
              <a:r>
                <a:t>Daily scrum meeting</a:t>
              </a:r>
            </a:p>
          </p:txBody>
        </p:sp>
        <p:sp>
          <p:nvSpPr>
            <p:cNvPr id="492" name="Rectangle"/>
            <p:cNvSpPr/>
            <p:nvPr/>
          </p:nvSpPr>
          <p:spPr>
            <a:xfrm>
              <a:off x="482599" y="-1"/>
              <a:ext cx="1905001" cy="5969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93"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94"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95" name="Rectangle"/>
            <p:cNvSpPr/>
            <p:nvPr/>
          </p:nvSpPr>
          <p:spPr>
            <a:xfrm>
              <a:off x="-1" y="342899"/>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96" name="Rectangle"/>
            <p:cNvSpPr/>
            <p:nvPr/>
          </p:nvSpPr>
          <p:spPr>
            <a:xfrm>
              <a:off x="2146300" y="-1"/>
              <a:ext cx="622301" cy="254001"/>
            </a:xfrm>
            <a:prstGeom prst="rect">
              <a:avLst/>
            </a:prstGeom>
            <a:solidFill>
              <a:srgbClr val="C0C0C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97" name="Ceremonies"/>
            <p:cNvSpPr txBox="1"/>
            <p:nvPr/>
          </p:nvSpPr>
          <p:spPr>
            <a:xfrm>
              <a:off x="165583" y="12699"/>
              <a:ext cx="2120901" cy="581344"/>
            </a:xfrm>
            <a:prstGeom prst="rect">
              <a:avLst/>
            </a:prstGeom>
            <a:solidFill>
              <a:srgbClr val="C0C0C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Ceremonies</a:t>
              </a:r>
            </a:p>
          </p:txBody>
        </p:sp>
      </p:grpSp>
      <p:grpSp>
        <p:nvGrpSpPr>
          <p:cNvPr id="507" name="Group"/>
          <p:cNvGrpSpPr/>
          <p:nvPr/>
        </p:nvGrpSpPr>
        <p:grpSpPr>
          <a:xfrm>
            <a:off x="5105399" y="5105399"/>
            <a:ext cx="4140201" cy="2044701"/>
            <a:chOff x="0" y="0"/>
            <a:chExt cx="4140200" cy="2044700"/>
          </a:xfrm>
        </p:grpSpPr>
        <p:sp>
          <p:nvSpPr>
            <p:cNvPr id="499" name="Rounded Rectangle"/>
            <p:cNvSpPr/>
            <p:nvPr/>
          </p:nvSpPr>
          <p:spPr>
            <a:xfrm>
              <a:off x="12700" y="0"/>
              <a:ext cx="4127501" cy="2044700"/>
            </a:xfrm>
            <a:prstGeom prst="roundRect">
              <a:avLst>
                <a:gd name="adj" fmla="val 14907"/>
              </a:avLst>
            </a:prstGeom>
            <a:blipFill rotWithShape="1">
              <a:blip r:embed="rId2"/>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500" name="Product backlog…"/>
            <p:cNvSpPr txBox="1"/>
            <p:nvPr/>
          </p:nvSpPr>
          <p:spPr>
            <a:xfrm>
              <a:off x="152882" y="622300"/>
              <a:ext cx="3771902" cy="135703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marL="228600" indent="-228600" algn="l">
                <a:lnSpc>
                  <a:spcPts val="3300"/>
                </a:lnSpc>
                <a:buSzPct val="125000"/>
                <a:buChar char="•"/>
                <a:tabLst>
                  <a:tab pos="1066800" algn="l"/>
                </a:tabLst>
                <a:defRPr sz="2800">
                  <a:solidFill>
                    <a:srgbClr val="FFFFFF"/>
                  </a:solidFill>
                </a:defRPr>
              </a:pPr>
              <a:r>
                <a:t>Product backlog</a:t>
              </a:r>
            </a:p>
            <a:p>
              <a:pPr marL="228600" indent="-228600" algn="l">
                <a:lnSpc>
                  <a:spcPts val="3300"/>
                </a:lnSpc>
                <a:buSzPct val="125000"/>
                <a:buChar char="•"/>
                <a:tabLst>
                  <a:tab pos="1066800" algn="l"/>
                </a:tabLst>
                <a:defRPr sz="2800">
                  <a:solidFill>
                    <a:srgbClr val="FFFFFF"/>
                  </a:solidFill>
                </a:defRPr>
              </a:pPr>
              <a:r>
                <a:t>Sprint backlog</a:t>
              </a:r>
            </a:p>
            <a:p>
              <a:pPr marL="228600" indent="-228600" algn="l">
                <a:lnSpc>
                  <a:spcPts val="3300"/>
                </a:lnSpc>
                <a:buSzPct val="125000"/>
                <a:buChar char="•"/>
                <a:tabLst>
                  <a:tab pos="1066800" algn="l"/>
                </a:tabLst>
                <a:defRPr sz="2800">
                  <a:solidFill>
                    <a:srgbClr val="FFFFFF"/>
                  </a:solidFill>
                </a:defRPr>
              </a:pPr>
              <a:r>
                <a:t>Burndown charts</a:t>
              </a:r>
            </a:p>
          </p:txBody>
        </p:sp>
        <p:sp>
          <p:nvSpPr>
            <p:cNvPr id="501" name="Rectangle"/>
            <p:cNvSpPr/>
            <p:nvPr/>
          </p:nvSpPr>
          <p:spPr>
            <a:xfrm>
              <a:off x="482599" y="-1"/>
              <a:ext cx="1905001" cy="5969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02" name="Shape"/>
            <p:cNvSpPr/>
            <p:nvPr/>
          </p:nvSpPr>
          <p:spPr>
            <a:xfrm rot="10800000">
              <a:off x="2273300" y="139700"/>
              <a:ext cx="495301" cy="457200"/>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03" name="Shape"/>
            <p:cNvSpPr/>
            <p:nvPr/>
          </p:nvSpPr>
          <p:spPr>
            <a:xfrm>
              <a:off x="-1" y="-1"/>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04" name="Rectangle"/>
            <p:cNvSpPr/>
            <p:nvPr/>
          </p:nvSpPr>
          <p:spPr>
            <a:xfrm>
              <a:off x="-1" y="342899"/>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05" name="Rectangle"/>
            <p:cNvSpPr/>
            <p:nvPr/>
          </p:nvSpPr>
          <p:spPr>
            <a:xfrm>
              <a:off x="2146300" y="-1"/>
              <a:ext cx="622301" cy="254001"/>
            </a:xfrm>
            <a:prstGeom prst="rect">
              <a:avLst/>
            </a:prstGeom>
            <a:solidFill>
              <a:srgbClr val="005192"/>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06" name="Artifacts"/>
            <p:cNvSpPr txBox="1"/>
            <p:nvPr/>
          </p:nvSpPr>
          <p:spPr>
            <a:xfrm>
              <a:off x="165583" y="12699"/>
              <a:ext cx="2120901" cy="5813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800"/>
                </a:lnSpc>
                <a:tabLst>
                  <a:tab pos="1066800" algn="l"/>
                </a:tabLst>
                <a:defRPr>
                  <a:solidFill>
                    <a:srgbClr val="FFFFFF"/>
                  </a:solidFill>
                </a:defRPr>
              </a:lvl1pPr>
            </a:lstStyle>
            <a:p>
              <a:r>
                <a:t>Artifacts</a:t>
              </a:r>
            </a:p>
          </p:txBody>
        </p:sp>
      </p:grpSp>
    </p:spTree>
  </p:cSld>
  <p:clrMapOvr>
    <a:masterClrMapping/>
  </p:clrMapOvr>
  <mc:AlternateContent xmlns:mc="http://schemas.openxmlformats.org/markup-compatibility/2006" xmlns:p14="http://schemas.microsoft.com/office/powerpoint/2010/main">
    <mc:Choice Requires="p14">
      <p:transition spd="slow">
        <p:pull dir="ru"/>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We’re losing the relay race"/>
          <p:cNvSpPr txBox="1">
            <a:spLocks noGrp="1"/>
          </p:cNvSpPr>
          <p:nvPr>
            <p:ph type="title"/>
          </p:nvPr>
        </p:nvSpPr>
        <p:spPr>
          <a:prstGeom prst="rect">
            <a:avLst/>
          </a:prstGeom>
        </p:spPr>
        <p:txBody>
          <a:bodyPr/>
          <a:lstStyle/>
          <a:p>
            <a:r>
              <a:t>We’re losing the relay race</a:t>
            </a:r>
          </a:p>
        </p:txBody>
      </p:sp>
      <p:sp>
        <p:nvSpPr>
          <p:cNvPr id="79" name="Rectangle"/>
          <p:cNvSpPr/>
          <p:nvPr/>
        </p:nvSpPr>
        <p:spPr>
          <a:xfrm>
            <a:off x="-368300" y="5740400"/>
            <a:ext cx="495300" cy="393700"/>
          </a:xfrm>
          <a:prstGeom prst="rect">
            <a:avLst/>
          </a:prstGeom>
          <a:solidFill>
            <a:srgbClr val="FFFFFF"/>
          </a:solidFill>
          <a:ln w="12700">
            <a:miter lim="400000"/>
          </a:ln>
        </p:spPr>
        <p:txBody>
          <a:bodyPr lIns="38100" tIns="38100" rIns="38100" bIns="38100" anchor="ctr"/>
          <a:lstStyle/>
          <a:p>
            <a:pPr defTabSz="584200">
              <a:defRPr sz="1600">
                <a:solidFill>
                  <a:srgbClr val="FFFFFF"/>
                </a:solidFill>
              </a:defRPr>
            </a:pPr>
            <a:endParaRPr/>
          </a:p>
        </p:txBody>
      </p:sp>
      <p:grpSp>
        <p:nvGrpSpPr>
          <p:cNvPr id="89" name="Group"/>
          <p:cNvGrpSpPr/>
          <p:nvPr/>
        </p:nvGrpSpPr>
        <p:grpSpPr>
          <a:xfrm>
            <a:off x="1384300" y="1701800"/>
            <a:ext cx="7772400" cy="4254500"/>
            <a:chOff x="0" y="0"/>
            <a:chExt cx="7772400" cy="4254500"/>
          </a:xfrm>
        </p:grpSpPr>
        <p:sp>
          <p:nvSpPr>
            <p:cNvPr id="80" name="Rounded Rectangle"/>
            <p:cNvSpPr/>
            <p:nvPr/>
          </p:nvSpPr>
          <p:spPr>
            <a:xfrm>
              <a:off x="0" y="0"/>
              <a:ext cx="7772400" cy="4254500"/>
            </a:xfrm>
            <a:prstGeom prst="roundRect">
              <a:avLst>
                <a:gd name="adj" fmla="val 7164"/>
              </a:avLst>
            </a:prstGeom>
            <a:blipFill rotWithShape="1">
              <a:blip r:embed="rId3"/>
              <a:srcRect/>
              <a:tile tx="0" ty="0" sx="100000" sy="100000" flip="none" algn="tl"/>
            </a:blipFill>
            <a:ln w="25400" cap="flat">
              <a:solidFill>
                <a:srgbClr val="FFFFFF"/>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83" name="Hirotaka Takeuchi and Ikujiro Nonaka, “The New New Product Development Game”,  Harvard Business Review, January 1986."/>
            <p:cNvGrpSpPr/>
            <p:nvPr/>
          </p:nvGrpSpPr>
          <p:grpSpPr>
            <a:xfrm>
              <a:off x="3073400" y="3403600"/>
              <a:ext cx="4203701" cy="838201"/>
              <a:chOff x="0" y="0"/>
              <a:chExt cx="4203700" cy="838200"/>
            </a:xfrm>
          </p:grpSpPr>
          <p:sp>
            <p:nvSpPr>
              <p:cNvPr id="81" name="Rectangle"/>
              <p:cNvSpPr/>
              <p:nvPr/>
            </p:nvSpPr>
            <p:spPr>
              <a:xfrm>
                <a:off x="0" y="0"/>
                <a:ext cx="4203700" cy="838200"/>
              </a:xfrm>
              <a:prstGeom prst="rect">
                <a:avLst/>
              </a:prstGeom>
              <a:solidFill>
                <a:srgbClr val="FFFFFF"/>
              </a:solidFill>
              <a:ln w="12700" cap="flat">
                <a:noFill/>
                <a:miter lim="400000"/>
              </a:ln>
              <a:effectLst/>
            </p:spPr>
            <p:txBody>
              <a:bodyPr wrap="square" lIns="38100" tIns="38100" rIns="38100" bIns="38100" numCol="1" anchor="ctr">
                <a:noAutofit/>
              </a:bodyPr>
              <a:lstStyle/>
              <a:p>
                <a:pPr algn="l">
                  <a:defRPr sz="1800"/>
                </a:pPr>
                <a:endParaRPr/>
              </a:p>
            </p:txBody>
          </p:sp>
          <p:sp>
            <p:nvSpPr>
              <p:cNvPr id="82" name="Hirotaka Takeuchi and Ikujiro Nonaka, “The New New Product Development Game”,  Harvard Business Review, January 1986."/>
              <p:cNvSpPr txBox="1"/>
              <p:nvPr/>
            </p:nvSpPr>
            <p:spPr>
              <a:xfrm>
                <a:off x="0" y="19050"/>
                <a:ext cx="4203700" cy="800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indent="165100" algn="l">
                  <a:defRPr sz="1800"/>
                </a:pPr>
                <a:r>
                  <a:t>Hirotaka Takeuchi and Ikujiro Nonaka, “The New New Product Development Game”,  </a:t>
                </a:r>
                <a:r>
                  <a:rPr i="1"/>
                  <a:t>Harvard Business Review</a:t>
                </a:r>
                <a:r>
                  <a:t>,</a:t>
                </a:r>
                <a:r>
                  <a:rPr>
                    <a:effectLst>
                      <a:outerShdw blurRad="38100" dist="12700" dir="5400000" rotWithShape="0">
                        <a:srgbClr val="000000">
                          <a:alpha val="50000"/>
                        </a:srgbClr>
                      </a:outerShdw>
                    </a:effectLst>
                  </a:rPr>
                  <a:t> </a:t>
                </a:r>
                <a:r>
                  <a:t>January 1986.</a:t>
                </a:r>
              </a:p>
            </p:txBody>
          </p:sp>
        </p:grpSp>
        <p:sp>
          <p:nvSpPr>
            <p:cNvPr id="84" name="Shape"/>
            <p:cNvSpPr/>
            <p:nvPr/>
          </p:nvSpPr>
          <p:spPr>
            <a:xfrm rot="10800000">
              <a:off x="7264400" y="3784600"/>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FFFFFF"/>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85" name="Shape"/>
            <p:cNvSpPr/>
            <p:nvPr/>
          </p:nvSpPr>
          <p:spPr>
            <a:xfrm>
              <a:off x="2590799" y="3403600"/>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FFFFFF"/>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86" name="Rectangle"/>
            <p:cNvSpPr/>
            <p:nvPr/>
          </p:nvSpPr>
          <p:spPr>
            <a:xfrm>
              <a:off x="7264400" y="3403600"/>
              <a:ext cx="495301" cy="393701"/>
            </a:xfrm>
            <a:prstGeom prst="rect">
              <a:avLst/>
            </a:prstGeom>
            <a:solidFill>
              <a:srgbClr val="FFFFFF"/>
            </a:solidFill>
            <a:ln w="12700" cap="flat">
              <a:noFill/>
              <a:miter lim="400000"/>
            </a:ln>
            <a:effectLst/>
          </p:spPr>
          <p:txBody>
            <a:bodyPr wrap="square" lIns="38100" tIns="38100" rIns="38100" bIns="38100" numCol="1" anchor="ctr">
              <a:noAutofit/>
            </a:bodyPr>
            <a:lstStyle/>
            <a:p>
              <a:pPr defTabSz="584200">
                <a:defRPr sz="1600">
                  <a:solidFill>
                    <a:srgbClr val="FFFFFF"/>
                  </a:solidFill>
                </a:defRPr>
              </a:pPr>
              <a:endParaRPr/>
            </a:p>
          </p:txBody>
        </p:sp>
        <p:sp>
          <p:nvSpPr>
            <p:cNvPr id="87" name="Rectangle"/>
            <p:cNvSpPr/>
            <p:nvPr/>
          </p:nvSpPr>
          <p:spPr>
            <a:xfrm>
              <a:off x="2590799" y="3848100"/>
              <a:ext cx="495301" cy="393701"/>
            </a:xfrm>
            <a:prstGeom prst="rect">
              <a:avLst/>
            </a:prstGeom>
            <a:solidFill>
              <a:srgbClr val="FFFFFF"/>
            </a:solidFill>
            <a:ln w="12700" cap="flat">
              <a:noFill/>
              <a:miter lim="400000"/>
            </a:ln>
            <a:effectLst/>
          </p:spPr>
          <p:txBody>
            <a:bodyPr wrap="square" lIns="38100" tIns="38100" rIns="38100" bIns="38100" numCol="1" anchor="ctr">
              <a:noAutofit/>
            </a:bodyPr>
            <a:lstStyle/>
            <a:p>
              <a:pPr defTabSz="584200">
                <a:defRPr sz="1600">
                  <a:solidFill>
                    <a:srgbClr val="FFFFFF"/>
                  </a:solidFill>
                </a:defRPr>
              </a:pPr>
              <a:endParaRPr/>
            </a:p>
          </p:txBody>
        </p:sp>
        <p:sp>
          <p:nvSpPr>
            <p:cNvPr id="88" name="“The… ‘relay race’ approach to product development…may conflict with the goals of maximum speed and flexibility. Instead a holistic or ‘rugby’ approach—where a team tries to go the distance as a unit, passing the ball back and forth—may better serve today’s competitive requirements.”"/>
            <p:cNvSpPr txBox="1"/>
            <p:nvPr/>
          </p:nvSpPr>
          <p:spPr>
            <a:xfrm>
              <a:off x="102083" y="63499"/>
              <a:ext cx="7124701" cy="32983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3600"/>
                </a:lnSpc>
                <a:tabLst>
                  <a:tab pos="1066800" algn="l"/>
                </a:tabLst>
                <a:defRPr sz="3000">
                  <a:solidFill>
                    <a:srgbClr val="FFFFFF"/>
                  </a:solidFill>
                </a:defRPr>
              </a:lvl1pPr>
            </a:lstStyle>
            <a:p>
              <a:r>
                <a:t>“The… ‘relay race’ approach to product development…may conflict with the goals of maximum speed and flexibility. Instead a holistic or ‘rugby’ approach—where a team tries to go the distance as a unit, passing the ball back and forth—may better serve today’s competitive requirements.”</a:t>
              </a:r>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a14="http://schemas.microsoft.com/office/drawing/2010/main" xmlns:m="http://schemas.openxmlformats.org/officeDocument/2006/math"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Product backlog"/>
          <p:cNvSpPr txBox="1">
            <a:spLocks noGrp="1"/>
          </p:cNvSpPr>
          <p:nvPr>
            <p:ph type="title"/>
          </p:nvPr>
        </p:nvSpPr>
        <p:spPr>
          <a:prstGeom prst="rect">
            <a:avLst/>
          </a:prstGeom>
        </p:spPr>
        <p:txBody>
          <a:bodyPr/>
          <a:lstStyle/>
          <a:p>
            <a:r>
              <a:t>Product backlog</a:t>
            </a:r>
          </a:p>
        </p:txBody>
      </p:sp>
      <p:sp>
        <p:nvSpPr>
          <p:cNvPr id="510" name="The requirements…"/>
          <p:cNvSpPr txBox="1">
            <a:spLocks noGrp="1"/>
          </p:cNvSpPr>
          <p:nvPr>
            <p:ph type="body" sz="half" idx="1"/>
          </p:nvPr>
        </p:nvSpPr>
        <p:spPr>
          <a:xfrm>
            <a:off x="4483100" y="1739900"/>
            <a:ext cx="5486400" cy="5295900"/>
          </a:xfrm>
          <a:prstGeom prst="rect">
            <a:avLst/>
          </a:prstGeom>
        </p:spPr>
        <p:txBody>
          <a:bodyPr/>
          <a:lstStyle/>
          <a:p>
            <a:pPr marL="560573" indent="-306573">
              <a:lnSpc>
                <a:spcPct val="80000"/>
              </a:lnSpc>
              <a:spcBef>
                <a:spcPts val="1400"/>
              </a:spcBef>
              <a:tabLst>
                <a:tab pos="1181100" algn="l"/>
              </a:tabLst>
              <a:defRPr sz="3000"/>
            </a:pPr>
            <a:r>
              <a:t>The requirements</a:t>
            </a:r>
          </a:p>
          <a:p>
            <a:pPr marL="560573" indent="-306573">
              <a:lnSpc>
                <a:spcPct val="80000"/>
              </a:lnSpc>
              <a:spcBef>
                <a:spcPts val="1400"/>
              </a:spcBef>
              <a:tabLst>
                <a:tab pos="1181100" algn="l"/>
              </a:tabLst>
              <a:defRPr sz="3000"/>
            </a:pPr>
            <a:r>
              <a:t>A list of all desired work on the project</a:t>
            </a:r>
          </a:p>
          <a:p>
            <a:pPr marL="560573" indent="-306573">
              <a:lnSpc>
                <a:spcPct val="80000"/>
              </a:lnSpc>
              <a:spcBef>
                <a:spcPts val="1400"/>
              </a:spcBef>
              <a:tabLst>
                <a:tab pos="1181100" algn="l"/>
              </a:tabLst>
              <a:defRPr sz="3000"/>
            </a:pPr>
            <a:r>
              <a:t>Ideally expressed such that each item has value to the users or customers of the product </a:t>
            </a:r>
          </a:p>
          <a:p>
            <a:pPr marL="560573" indent="-306573">
              <a:lnSpc>
                <a:spcPct val="80000"/>
              </a:lnSpc>
              <a:spcBef>
                <a:spcPts val="1400"/>
              </a:spcBef>
              <a:tabLst>
                <a:tab pos="1181100" algn="l"/>
              </a:tabLst>
              <a:defRPr sz="3000"/>
            </a:pPr>
            <a:r>
              <a:t>Prioritized by the product owner</a:t>
            </a:r>
          </a:p>
          <a:p>
            <a:pPr marL="560573" indent="-306573">
              <a:lnSpc>
                <a:spcPct val="80000"/>
              </a:lnSpc>
              <a:spcBef>
                <a:spcPts val="1400"/>
              </a:spcBef>
              <a:tabLst>
                <a:tab pos="1181100" algn="l"/>
              </a:tabLst>
              <a:defRPr sz="3000"/>
            </a:pPr>
            <a:r>
              <a:t>Reprioritized at the start of each sprint</a:t>
            </a:r>
          </a:p>
        </p:txBody>
      </p:sp>
      <p:pic>
        <p:nvPicPr>
          <p:cNvPr id="511" name="ScrumSmallNoLabels.png" descr="ScrumSmallNoLabels.png"/>
          <p:cNvPicPr>
            <a:picLocks noChangeAspect="1"/>
          </p:cNvPicPr>
          <p:nvPr/>
        </p:nvPicPr>
        <p:blipFill>
          <a:blip r:embed="rId2">
            <a:extLst/>
          </a:blip>
          <a:stretch>
            <a:fillRect/>
          </a:stretch>
        </p:blipFill>
        <p:spPr>
          <a:xfrm>
            <a:off x="241300" y="3322434"/>
            <a:ext cx="4495800" cy="1859167"/>
          </a:xfrm>
          <a:prstGeom prst="rect">
            <a:avLst/>
          </a:prstGeom>
          <a:ln w="12700">
            <a:miter lim="400000"/>
          </a:ln>
        </p:spPr>
      </p:pic>
      <p:grpSp>
        <p:nvGrpSpPr>
          <p:cNvPr id="514" name="This is the product backlog"/>
          <p:cNvGrpSpPr/>
          <p:nvPr/>
        </p:nvGrpSpPr>
        <p:grpSpPr>
          <a:xfrm>
            <a:off x="1587500" y="5943600"/>
            <a:ext cx="2806700" cy="1016000"/>
            <a:chOff x="0" y="0"/>
            <a:chExt cx="2806700" cy="1016000"/>
          </a:xfrm>
        </p:grpSpPr>
        <p:sp>
          <p:nvSpPr>
            <p:cNvPr id="512" name="Rectangle"/>
            <p:cNvSpPr/>
            <p:nvPr/>
          </p:nvSpPr>
          <p:spPr>
            <a:xfrm>
              <a:off x="0" y="0"/>
              <a:ext cx="2806700" cy="1016000"/>
            </a:xfrm>
            <a:prstGeom prst="rect">
              <a:avLst/>
            </a:prstGeom>
            <a:blipFill rotWithShape="1">
              <a:blip r:embed="rId3"/>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700"/>
                </a:lnSpc>
                <a:tabLst>
                  <a:tab pos="1066800" algn="l"/>
                </a:tabLst>
                <a:defRPr sz="3100">
                  <a:solidFill>
                    <a:srgbClr val="FFFFFF"/>
                  </a:solidFill>
                </a:defRPr>
              </a:pPr>
              <a:endParaRPr/>
            </a:p>
          </p:txBody>
        </p:sp>
        <p:sp>
          <p:nvSpPr>
            <p:cNvPr id="513" name="This is the product backlog"/>
            <p:cNvSpPr txBox="1"/>
            <p:nvPr/>
          </p:nvSpPr>
          <p:spPr>
            <a:xfrm>
              <a:off x="0" y="39722"/>
              <a:ext cx="2806700" cy="9365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700"/>
                </a:lnSpc>
                <a:tabLst>
                  <a:tab pos="1066800" algn="l"/>
                </a:tabLst>
                <a:defRPr sz="3100">
                  <a:solidFill>
                    <a:srgbClr val="FFFFFF"/>
                  </a:solidFill>
                </a:defRPr>
              </a:lvl1pPr>
            </a:lstStyle>
            <a:p>
              <a:r>
                <a:t>This is the product backlog</a:t>
              </a:r>
            </a:p>
          </p:txBody>
        </p:sp>
      </p:grpSp>
      <p:sp>
        <p:nvSpPr>
          <p:cNvPr id="515" name="Line"/>
          <p:cNvSpPr/>
          <p:nvPr/>
        </p:nvSpPr>
        <p:spPr>
          <a:xfrm>
            <a:off x="1092200" y="4597400"/>
            <a:ext cx="431801" cy="1524001"/>
          </a:xfrm>
          <a:prstGeom prst="line">
            <a:avLst/>
          </a:prstGeom>
          <a:ln w="38100">
            <a:solidFill>
              <a:srgbClr val="033F7F"/>
            </a:solidFill>
            <a:miter lim="400000"/>
            <a:headEnd type="triangle"/>
          </a:ln>
        </p:spPr>
        <p:txBody>
          <a:bodyPr lIns="45718" tIns="45718" rIns="45718" bIns="45718"/>
          <a:lstStyle/>
          <a:p>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A sample product backlog"/>
          <p:cNvSpPr txBox="1">
            <a:spLocks noGrp="1"/>
          </p:cNvSpPr>
          <p:nvPr>
            <p:ph type="title"/>
          </p:nvPr>
        </p:nvSpPr>
        <p:spPr>
          <a:prstGeom prst="rect">
            <a:avLst/>
          </a:prstGeom>
        </p:spPr>
        <p:txBody>
          <a:bodyPr/>
          <a:lstStyle/>
          <a:p>
            <a:r>
              <a:t>A sample product backlog</a:t>
            </a:r>
          </a:p>
        </p:txBody>
      </p:sp>
      <p:graphicFrame>
        <p:nvGraphicFramePr>
          <p:cNvPr id="518" name="Table"/>
          <p:cNvGraphicFramePr/>
          <p:nvPr/>
        </p:nvGraphicFramePr>
        <p:xfrm>
          <a:off x="787400" y="1460500"/>
          <a:ext cx="8864600" cy="5537200"/>
        </p:xfrm>
        <a:graphic>
          <a:graphicData uri="http://schemas.openxmlformats.org/drawingml/2006/table">
            <a:tbl>
              <a:tblPr firstRow="1">
                <a:tableStyleId>{4C3C2611-4C71-4FC5-86AE-919BDF0F9419}</a:tableStyleId>
              </a:tblPr>
              <a:tblGrid>
                <a:gridCol w="6654799"/>
                <a:gridCol w="2209800"/>
              </a:tblGrid>
              <a:tr h="847978">
                <a:tc>
                  <a:txBody>
                    <a:bodyPr/>
                    <a:lstStyle/>
                    <a:p>
                      <a:pPr>
                        <a:lnSpc>
                          <a:spcPts val="4300"/>
                        </a:lnSpc>
                        <a:tabLst>
                          <a:tab pos="1066800" algn="l"/>
                        </a:tabLst>
                        <a:defRPr sz="1800">
                          <a:solidFill>
                            <a:srgbClr val="000000"/>
                          </a:solidFill>
                        </a:defRPr>
                      </a:pPr>
                      <a:r>
                        <a:rPr sz="3600">
                          <a:solidFill>
                            <a:srgbClr val="FFFFFF"/>
                          </a:solidFill>
                        </a:rPr>
                        <a:t>Backlog item</a:t>
                      </a:r>
                    </a:p>
                  </a:txBody>
                  <a:tcPr marL="38100" marR="38100" marT="38100" marB="38100" anchor="ctr" horzOverflow="overflow">
                    <a:lnL w="25400">
                      <a:solidFill>
                        <a:srgbClr val="005192"/>
                      </a:solidFill>
                      <a:miter lim="400000"/>
                    </a:lnL>
                    <a:lnR w="25400">
                      <a:solidFill>
                        <a:srgbClr val="005192"/>
                      </a:solidFill>
                      <a:miter lim="400000"/>
                    </a:lnR>
                    <a:lnT w="25400">
                      <a:solidFill>
                        <a:srgbClr val="005192"/>
                      </a:solidFill>
                      <a:miter lim="400000"/>
                    </a:lnT>
                    <a:lnB w="25400">
                      <a:solidFill>
                        <a:srgbClr val="005192"/>
                      </a:solidFill>
                      <a:miter lim="400000"/>
                    </a:lnB>
                    <a:solidFill>
                      <a:srgbClr val="3C88DC"/>
                    </a:solidFill>
                  </a:tcPr>
                </a:tc>
                <a:tc>
                  <a:txBody>
                    <a:bodyPr/>
                    <a:lstStyle/>
                    <a:p>
                      <a:pPr>
                        <a:lnSpc>
                          <a:spcPts val="4300"/>
                        </a:lnSpc>
                        <a:tabLst>
                          <a:tab pos="1066800" algn="l"/>
                        </a:tabLst>
                        <a:defRPr sz="1800">
                          <a:solidFill>
                            <a:srgbClr val="000000"/>
                          </a:solidFill>
                        </a:defRPr>
                      </a:pPr>
                      <a:r>
                        <a:rPr sz="3600">
                          <a:solidFill>
                            <a:srgbClr val="FFFFFF"/>
                          </a:solidFill>
                        </a:rPr>
                        <a:t>Estimate</a:t>
                      </a:r>
                    </a:p>
                  </a:txBody>
                  <a:tcPr marL="38100" marR="38100" marT="38100" marB="38100" anchor="ctr" horzOverflow="overflow">
                    <a:lnL w="25400">
                      <a:solidFill>
                        <a:srgbClr val="005192"/>
                      </a:solidFill>
                      <a:miter lim="400000"/>
                    </a:lnL>
                    <a:lnR w="25400">
                      <a:solidFill>
                        <a:srgbClr val="005192"/>
                      </a:solidFill>
                      <a:miter lim="400000"/>
                    </a:lnR>
                    <a:lnT w="25400">
                      <a:solidFill>
                        <a:srgbClr val="005192"/>
                      </a:solidFill>
                      <a:miter lim="400000"/>
                    </a:lnT>
                    <a:lnB w="25400">
                      <a:solidFill>
                        <a:srgbClr val="005192"/>
                      </a:solidFill>
                      <a:miter lim="400000"/>
                    </a:lnB>
                    <a:solidFill>
                      <a:srgbClr val="3C88DC"/>
                    </a:solidFill>
                  </a:tcPr>
                </a:tc>
              </a:tr>
              <a:tr h="579310">
                <a:tc>
                  <a:txBody>
                    <a:bodyPr/>
                    <a:lstStyle/>
                    <a:p>
                      <a:pPr algn="l" defTabSz="914400">
                        <a:tabLst>
                          <a:tab pos="914400" algn="l"/>
                        </a:tabLst>
                        <a:defRPr sz="1800"/>
                      </a:pPr>
                      <a:r>
                        <a:rPr sz="2800"/>
                        <a:t>Allow a guest to make a reservation</a:t>
                      </a:r>
                    </a:p>
                  </a:txBody>
                  <a:tcPr marL="38100" marR="38100" marT="38100" marB="38100" anchor="ctr" horzOverflow="overflow">
                    <a:lnT w="25400">
                      <a:solidFill>
                        <a:srgbClr val="005192"/>
                      </a:solidFill>
                      <a:miter lim="400000"/>
                    </a:lnT>
                    <a:solidFill>
                      <a:srgbClr val="EBEBEB"/>
                    </a:solidFill>
                  </a:tcPr>
                </a:tc>
                <a:tc>
                  <a:txBody>
                    <a:bodyPr/>
                    <a:lstStyle/>
                    <a:p>
                      <a:pPr defTabSz="914400">
                        <a:tabLst>
                          <a:tab pos="914400" algn="l"/>
                        </a:tabLst>
                        <a:defRPr sz="1800"/>
                      </a:pPr>
                      <a:r>
                        <a:rPr sz="2800"/>
                        <a:t>3</a:t>
                      </a:r>
                    </a:p>
                  </a:txBody>
                  <a:tcPr marL="38100" marR="38100" marT="38100" marB="38100" anchor="ctr" horzOverflow="overflow">
                    <a:lnT w="25400">
                      <a:solidFill>
                        <a:srgbClr val="005192"/>
                      </a:solidFill>
                      <a:miter lim="400000"/>
                    </a:lnT>
                    <a:solidFill>
                      <a:srgbClr val="EBEBEB"/>
                    </a:solidFill>
                  </a:tcPr>
                </a:tc>
              </a:tr>
              <a:tr h="579310">
                <a:tc>
                  <a:txBody>
                    <a:bodyPr/>
                    <a:lstStyle/>
                    <a:p>
                      <a:pPr algn="l" defTabSz="914400">
                        <a:tabLst>
                          <a:tab pos="914400" algn="l"/>
                        </a:tabLst>
                        <a:defRPr sz="1800"/>
                      </a:pPr>
                      <a:r>
                        <a:rPr sz="2800"/>
                        <a:t>As a guest, I want to cancel a reservation.</a:t>
                      </a:r>
                    </a:p>
                  </a:txBody>
                  <a:tcPr marL="38100" marR="38100" marT="38100" marB="38100" anchor="ctr" horzOverflow="overflow">
                    <a:solidFill>
                      <a:srgbClr val="EBEBEB"/>
                    </a:solidFill>
                  </a:tcPr>
                </a:tc>
                <a:tc>
                  <a:txBody>
                    <a:bodyPr/>
                    <a:lstStyle/>
                    <a:p>
                      <a:pPr defTabSz="914400">
                        <a:tabLst>
                          <a:tab pos="914400" algn="l"/>
                        </a:tabLst>
                        <a:defRPr sz="1800"/>
                      </a:pPr>
                      <a:r>
                        <a:rPr sz="2800"/>
                        <a:t>5</a:t>
                      </a:r>
                    </a:p>
                  </a:txBody>
                  <a:tcPr marL="38100" marR="38100" marT="38100" marB="38100" anchor="ctr" horzOverflow="overflow">
                    <a:solidFill>
                      <a:srgbClr val="EBEBEB"/>
                    </a:solidFill>
                  </a:tcPr>
                </a:tc>
              </a:tr>
              <a:tr h="946150">
                <a:tc>
                  <a:txBody>
                    <a:bodyPr/>
                    <a:lstStyle/>
                    <a:p>
                      <a:pPr algn="l" defTabSz="914400">
                        <a:tabLst>
                          <a:tab pos="914400" algn="l"/>
                        </a:tabLst>
                        <a:defRPr sz="1800"/>
                      </a:pPr>
                      <a:r>
                        <a:rPr sz="2800"/>
                        <a:t>As a guest, I want to change the dates of a reservation.</a:t>
                      </a:r>
                    </a:p>
                  </a:txBody>
                  <a:tcPr marL="38100" marR="38100" marT="38100" marB="38100" anchor="ctr" horzOverflow="overflow">
                    <a:solidFill>
                      <a:srgbClr val="EBEBEB"/>
                    </a:solidFill>
                  </a:tcPr>
                </a:tc>
                <a:tc>
                  <a:txBody>
                    <a:bodyPr/>
                    <a:lstStyle/>
                    <a:p>
                      <a:pPr defTabSz="914400">
                        <a:tabLst>
                          <a:tab pos="914400" algn="l"/>
                        </a:tabLst>
                        <a:defRPr sz="1800"/>
                      </a:pPr>
                      <a:r>
                        <a:rPr sz="2800"/>
                        <a:t>3</a:t>
                      </a:r>
                    </a:p>
                  </a:txBody>
                  <a:tcPr marL="38100" marR="38100" marT="38100" marB="38100" anchor="ctr" horzOverflow="overflow">
                    <a:solidFill>
                      <a:srgbClr val="EBEBEB"/>
                    </a:solidFill>
                  </a:tcPr>
                </a:tc>
              </a:tr>
              <a:tr h="946150">
                <a:tc>
                  <a:txBody>
                    <a:bodyPr/>
                    <a:lstStyle/>
                    <a:p>
                      <a:pPr algn="l" defTabSz="914400">
                        <a:tabLst>
                          <a:tab pos="914400" algn="l"/>
                        </a:tabLst>
                        <a:defRPr sz="1800"/>
                      </a:pPr>
                      <a:r>
                        <a:rPr sz="2800"/>
                        <a:t>As a hotel employee, I can run RevPAR reports (revenue-per-available-room)</a:t>
                      </a:r>
                    </a:p>
                  </a:txBody>
                  <a:tcPr marL="38100" marR="38100" marT="38100" marB="38100" anchor="ctr" horzOverflow="overflow">
                    <a:solidFill>
                      <a:srgbClr val="EBEBEB"/>
                    </a:solidFill>
                  </a:tcPr>
                </a:tc>
                <a:tc>
                  <a:txBody>
                    <a:bodyPr/>
                    <a:lstStyle/>
                    <a:p>
                      <a:pPr defTabSz="914400">
                        <a:tabLst>
                          <a:tab pos="914400" algn="l"/>
                        </a:tabLst>
                        <a:defRPr sz="1800"/>
                      </a:pPr>
                      <a:r>
                        <a:rPr sz="2800"/>
                        <a:t>8</a:t>
                      </a:r>
                    </a:p>
                  </a:txBody>
                  <a:tcPr marL="38100" marR="38100" marT="38100" marB="38100" anchor="ctr" horzOverflow="overflow">
                    <a:solidFill>
                      <a:srgbClr val="EBEBEB"/>
                    </a:solidFill>
                  </a:tcPr>
                </a:tc>
              </a:tr>
              <a:tr h="571500">
                <a:tc>
                  <a:txBody>
                    <a:bodyPr/>
                    <a:lstStyle/>
                    <a:p>
                      <a:pPr algn="l" defTabSz="914400">
                        <a:tabLst>
                          <a:tab pos="914400" algn="l"/>
                        </a:tabLst>
                        <a:defRPr sz="1800"/>
                      </a:pPr>
                      <a:r>
                        <a:rPr sz="2800"/>
                        <a:t>Improve exception handling</a:t>
                      </a:r>
                    </a:p>
                  </a:txBody>
                  <a:tcPr marL="38100" marR="38100" marT="38100" marB="38100" anchor="ctr" horzOverflow="overflow">
                    <a:solidFill>
                      <a:srgbClr val="EBEBEB"/>
                    </a:solidFill>
                  </a:tcPr>
                </a:tc>
                <a:tc>
                  <a:txBody>
                    <a:bodyPr/>
                    <a:lstStyle/>
                    <a:p>
                      <a:pPr defTabSz="914400">
                        <a:tabLst>
                          <a:tab pos="914400" algn="l"/>
                        </a:tabLst>
                        <a:defRPr sz="1800"/>
                      </a:pPr>
                      <a:r>
                        <a:rPr sz="2800"/>
                        <a:t>8</a:t>
                      </a:r>
                    </a:p>
                  </a:txBody>
                  <a:tcPr marL="38100" marR="38100" marT="38100" marB="38100" anchor="ctr" horzOverflow="overflow">
                    <a:solidFill>
                      <a:srgbClr val="EBEBEB"/>
                    </a:solidFill>
                  </a:tcPr>
                </a:tc>
              </a:tr>
              <a:tr h="533400">
                <a:tc>
                  <a:txBody>
                    <a:bodyPr/>
                    <a:lstStyle/>
                    <a:p>
                      <a:pPr algn="l" defTabSz="914400">
                        <a:tabLst>
                          <a:tab pos="914400" algn="l"/>
                        </a:tabLst>
                        <a:defRPr sz="1800"/>
                      </a:pPr>
                      <a:r>
                        <a:rPr sz="2800"/>
                        <a:t>...</a:t>
                      </a:r>
                    </a:p>
                  </a:txBody>
                  <a:tcPr marL="38100" marR="38100" marT="38100" marB="38100" anchor="ctr" horzOverflow="overflow">
                    <a:solidFill>
                      <a:srgbClr val="EBEBEB"/>
                    </a:solidFill>
                  </a:tcPr>
                </a:tc>
                <a:tc>
                  <a:txBody>
                    <a:bodyPr/>
                    <a:lstStyle/>
                    <a:p>
                      <a:pPr defTabSz="914400">
                        <a:tabLst>
                          <a:tab pos="914400" algn="l"/>
                        </a:tabLst>
                        <a:defRPr sz="1800"/>
                      </a:pPr>
                      <a:r>
                        <a:rPr sz="2800"/>
                        <a:t>30</a:t>
                      </a:r>
                    </a:p>
                  </a:txBody>
                  <a:tcPr marL="38100" marR="38100" marT="38100" marB="38100" anchor="ctr" horzOverflow="overflow">
                    <a:solidFill>
                      <a:srgbClr val="EBEBEB"/>
                    </a:solidFill>
                  </a:tcPr>
                </a:tc>
              </a:tr>
              <a:tr h="533400">
                <a:tc>
                  <a:txBody>
                    <a:bodyPr/>
                    <a:lstStyle/>
                    <a:p>
                      <a:pPr algn="l" defTabSz="914400">
                        <a:tabLst>
                          <a:tab pos="914400" algn="l"/>
                        </a:tabLst>
                        <a:defRPr sz="1800"/>
                      </a:pPr>
                      <a:r>
                        <a:rPr sz="2800"/>
                        <a:t>...</a:t>
                      </a:r>
                    </a:p>
                  </a:txBody>
                  <a:tcPr marL="38100" marR="38100" marT="38100" marB="38100" anchor="ctr" horzOverflow="overflow">
                    <a:solidFill>
                      <a:srgbClr val="EBEBEB"/>
                    </a:solidFill>
                  </a:tcPr>
                </a:tc>
                <a:tc>
                  <a:txBody>
                    <a:bodyPr/>
                    <a:lstStyle/>
                    <a:p>
                      <a:pPr defTabSz="914400">
                        <a:tabLst>
                          <a:tab pos="914400" algn="l"/>
                        </a:tabLst>
                        <a:defRPr sz="1800"/>
                      </a:pPr>
                      <a:r>
                        <a:rPr sz="2800"/>
                        <a:t>50</a:t>
                      </a:r>
                    </a:p>
                  </a:txBody>
                  <a:tcPr marL="38100" marR="38100" marT="38100" marB="38100" anchor="ctr" horzOverflow="overflow">
                    <a:solidFill>
                      <a:srgbClr val="EBEBEB"/>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ripple/>
      </p:transition>
    </mc:Choice>
    <mc:Fallback xmlns:a14="http://schemas.microsoft.com/office/drawing/2010/main" xmlns:m="http://schemas.openxmlformats.org/officeDocument/2006/math"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The sprint goal"/>
          <p:cNvSpPr txBox="1">
            <a:spLocks noGrp="1"/>
          </p:cNvSpPr>
          <p:nvPr>
            <p:ph type="title"/>
          </p:nvPr>
        </p:nvSpPr>
        <p:spPr>
          <a:prstGeom prst="rect">
            <a:avLst/>
          </a:prstGeom>
        </p:spPr>
        <p:txBody>
          <a:bodyPr/>
          <a:lstStyle/>
          <a:p>
            <a:r>
              <a:t>The sprint goal</a:t>
            </a:r>
          </a:p>
        </p:txBody>
      </p:sp>
      <p:sp>
        <p:nvSpPr>
          <p:cNvPr id="521" name="A short statement of what the work will be focused on during the sprint"/>
          <p:cNvSpPr txBox="1">
            <a:spLocks noGrp="1"/>
          </p:cNvSpPr>
          <p:nvPr>
            <p:ph type="body" sz="quarter" idx="1"/>
          </p:nvPr>
        </p:nvSpPr>
        <p:spPr>
          <a:xfrm>
            <a:off x="342900" y="1447800"/>
            <a:ext cx="9461500" cy="1257300"/>
          </a:xfrm>
          <a:prstGeom prst="rect">
            <a:avLst/>
          </a:prstGeom>
        </p:spPr>
        <p:txBody>
          <a:bodyPr/>
          <a:lstStyle/>
          <a:p>
            <a:r>
              <a:t>A short statement of what the work will be focused on during the sprint</a:t>
            </a:r>
          </a:p>
        </p:txBody>
      </p:sp>
      <p:sp>
        <p:nvSpPr>
          <p:cNvPr id="522" name="Rounded Rectangle"/>
          <p:cNvSpPr/>
          <p:nvPr/>
        </p:nvSpPr>
        <p:spPr>
          <a:xfrm>
            <a:off x="342900" y="3746500"/>
            <a:ext cx="4902200" cy="1943100"/>
          </a:xfrm>
          <a:prstGeom prst="roundRect">
            <a:avLst>
              <a:gd name="adj" fmla="val 15686"/>
            </a:avLst>
          </a:prstGeom>
          <a:blipFill>
            <a:blip r:embed="rId2"/>
          </a:blipFill>
          <a:ln w="25400">
            <a:solidFill>
              <a:srgbClr val="005192"/>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523" name="Rectangle"/>
          <p:cNvSpPr/>
          <p:nvPr/>
        </p:nvSpPr>
        <p:spPr>
          <a:xfrm>
            <a:off x="825500" y="3746500"/>
            <a:ext cx="2603500" cy="457200"/>
          </a:xfrm>
          <a:prstGeom prst="rect">
            <a:avLst/>
          </a:pr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24" name="Shape"/>
          <p:cNvSpPr/>
          <p:nvPr/>
        </p:nvSpPr>
        <p:spPr>
          <a:xfrm rot="10800000">
            <a:off x="3327399" y="3746500"/>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25" name="Shape"/>
          <p:cNvSpPr/>
          <p:nvPr/>
        </p:nvSpPr>
        <p:spPr>
          <a:xfrm>
            <a:off x="342899" y="3746499"/>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26" name="Database Application"/>
          <p:cNvSpPr txBox="1"/>
          <p:nvPr/>
        </p:nvSpPr>
        <p:spPr>
          <a:xfrm>
            <a:off x="508483" y="3708400"/>
            <a:ext cx="3149601" cy="518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300"/>
              </a:lnSpc>
              <a:tabLst>
                <a:tab pos="1066800" algn="l"/>
              </a:tabLst>
              <a:defRPr sz="2800">
                <a:solidFill>
                  <a:srgbClr val="FFFFFF"/>
                </a:solidFill>
              </a:defRPr>
            </a:lvl1pPr>
          </a:lstStyle>
          <a:p>
            <a:r>
              <a:t>Database Application</a:t>
            </a:r>
          </a:p>
        </p:txBody>
      </p:sp>
      <p:sp>
        <p:nvSpPr>
          <p:cNvPr id="527" name="Rounded Rectangle"/>
          <p:cNvSpPr/>
          <p:nvPr/>
        </p:nvSpPr>
        <p:spPr>
          <a:xfrm>
            <a:off x="4851400" y="5080000"/>
            <a:ext cx="4902200" cy="1943100"/>
          </a:xfrm>
          <a:prstGeom prst="roundRect">
            <a:avLst>
              <a:gd name="adj" fmla="val 15686"/>
            </a:avLst>
          </a:prstGeom>
          <a:blipFill>
            <a:blip r:embed="rId2"/>
          </a:blipFill>
          <a:ln w="25400">
            <a:solidFill>
              <a:srgbClr val="005192"/>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528" name="Rectangle"/>
          <p:cNvSpPr/>
          <p:nvPr/>
        </p:nvSpPr>
        <p:spPr>
          <a:xfrm>
            <a:off x="5334000" y="5080000"/>
            <a:ext cx="2603500" cy="457200"/>
          </a:xfrm>
          <a:prstGeom prst="rect">
            <a:avLst/>
          </a:pr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29" name="Shape"/>
          <p:cNvSpPr/>
          <p:nvPr/>
        </p:nvSpPr>
        <p:spPr>
          <a:xfrm rot="10800000">
            <a:off x="7835899" y="5080000"/>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30" name="Shape"/>
          <p:cNvSpPr/>
          <p:nvPr/>
        </p:nvSpPr>
        <p:spPr>
          <a:xfrm>
            <a:off x="4851399" y="5079999"/>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31" name="Financial services"/>
          <p:cNvSpPr txBox="1"/>
          <p:nvPr/>
        </p:nvSpPr>
        <p:spPr>
          <a:xfrm>
            <a:off x="5016982" y="5041900"/>
            <a:ext cx="3149602" cy="518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300"/>
              </a:lnSpc>
              <a:tabLst>
                <a:tab pos="1066800" algn="l"/>
              </a:tabLst>
              <a:defRPr sz="2800">
                <a:solidFill>
                  <a:srgbClr val="FFFFFF"/>
                </a:solidFill>
              </a:defRPr>
            </a:lvl1pPr>
          </a:lstStyle>
          <a:p>
            <a:r>
              <a:t>Financial services</a:t>
            </a:r>
          </a:p>
        </p:txBody>
      </p:sp>
      <p:sp>
        <p:nvSpPr>
          <p:cNvPr id="532" name="Rounded Rectangle"/>
          <p:cNvSpPr/>
          <p:nvPr/>
        </p:nvSpPr>
        <p:spPr>
          <a:xfrm>
            <a:off x="4851400" y="2781300"/>
            <a:ext cx="4902200" cy="1536700"/>
          </a:xfrm>
          <a:prstGeom prst="roundRect">
            <a:avLst>
              <a:gd name="adj" fmla="val 19835"/>
            </a:avLst>
          </a:prstGeom>
          <a:blipFill>
            <a:blip r:embed="rId2"/>
          </a:blipFill>
          <a:ln w="25400">
            <a:solidFill>
              <a:srgbClr val="005192"/>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533" name="Rectangle"/>
          <p:cNvSpPr/>
          <p:nvPr/>
        </p:nvSpPr>
        <p:spPr>
          <a:xfrm>
            <a:off x="5334000" y="2781300"/>
            <a:ext cx="2603500" cy="457200"/>
          </a:xfrm>
          <a:prstGeom prst="rect">
            <a:avLst/>
          </a:pr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34" name="Shape"/>
          <p:cNvSpPr/>
          <p:nvPr/>
        </p:nvSpPr>
        <p:spPr>
          <a:xfrm rot="10800000">
            <a:off x="7835899" y="2781300"/>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35" name="Shape"/>
          <p:cNvSpPr/>
          <p:nvPr/>
        </p:nvSpPr>
        <p:spPr>
          <a:xfrm>
            <a:off x="4851399" y="2781299"/>
            <a:ext cx="495302"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192"/>
          </a:solidFill>
          <a:ln w="12700">
            <a:miter lim="400000"/>
          </a:ln>
        </p:spPr>
        <p:txBody>
          <a:bodyPr lIns="38100" tIns="38100" rIns="38100" bIns="381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36" name="Life Sciences"/>
          <p:cNvSpPr txBox="1"/>
          <p:nvPr/>
        </p:nvSpPr>
        <p:spPr>
          <a:xfrm>
            <a:off x="5016982" y="2743200"/>
            <a:ext cx="3149602" cy="518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300"/>
              </a:lnSpc>
              <a:tabLst>
                <a:tab pos="1066800" algn="l"/>
              </a:tabLst>
              <a:defRPr sz="2800">
                <a:solidFill>
                  <a:srgbClr val="FFFFFF"/>
                </a:solidFill>
              </a:defRPr>
            </a:lvl1pPr>
          </a:lstStyle>
          <a:p>
            <a:r>
              <a:t>Life Sciences</a:t>
            </a:r>
          </a:p>
        </p:txBody>
      </p:sp>
      <p:sp>
        <p:nvSpPr>
          <p:cNvPr id="537" name="Support features necessary for population genetics studies."/>
          <p:cNvSpPr txBox="1"/>
          <p:nvPr/>
        </p:nvSpPr>
        <p:spPr>
          <a:xfrm>
            <a:off x="4991582" y="3251200"/>
            <a:ext cx="4660902" cy="937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300"/>
              </a:lnSpc>
              <a:tabLst>
                <a:tab pos="1066800" algn="l"/>
              </a:tabLst>
              <a:defRPr sz="2800">
                <a:solidFill>
                  <a:srgbClr val="FFFFFF"/>
                </a:solidFill>
              </a:defRPr>
            </a:lvl1pPr>
          </a:lstStyle>
          <a:p>
            <a:r>
              <a:t>Support features necessary for population genetics studies.</a:t>
            </a:r>
          </a:p>
        </p:txBody>
      </p:sp>
      <p:sp>
        <p:nvSpPr>
          <p:cNvPr id="538" name="Support more technical indicators than company ABC with real-time, streaming data."/>
          <p:cNvSpPr txBox="1"/>
          <p:nvPr/>
        </p:nvSpPr>
        <p:spPr>
          <a:xfrm>
            <a:off x="4991582" y="5588000"/>
            <a:ext cx="4660902" cy="1357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300"/>
              </a:lnSpc>
              <a:tabLst>
                <a:tab pos="1066800" algn="l"/>
              </a:tabLst>
              <a:defRPr sz="2800">
                <a:solidFill>
                  <a:srgbClr val="FFFFFF"/>
                </a:solidFill>
              </a:defRPr>
            </a:lvl1pPr>
          </a:lstStyle>
          <a:p>
            <a:r>
              <a:t>Support more technical indicators than company ABC with real-time, streaming data.</a:t>
            </a:r>
          </a:p>
        </p:txBody>
      </p:sp>
      <p:sp>
        <p:nvSpPr>
          <p:cNvPr id="539" name="Make the application run on SQL Server in addition to Oracle."/>
          <p:cNvSpPr txBox="1"/>
          <p:nvPr/>
        </p:nvSpPr>
        <p:spPr>
          <a:xfrm>
            <a:off x="457682" y="4267200"/>
            <a:ext cx="4660903" cy="1357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ts val="3300"/>
              </a:lnSpc>
              <a:tabLst>
                <a:tab pos="1066800" algn="l"/>
              </a:tabLst>
              <a:defRPr sz="2800">
                <a:solidFill>
                  <a:srgbClr val="FFFFFF"/>
                </a:solidFill>
              </a:defRPr>
            </a:lvl1pPr>
          </a:lstStyle>
          <a:p>
            <a:r>
              <a:t>Make the application run on SQL Server in addition to Oracle.</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a14="http://schemas.microsoft.com/office/drawing/2010/main" xmlns:m="http://schemas.openxmlformats.org/officeDocument/2006/math"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Managing the sprint backlog"/>
          <p:cNvSpPr txBox="1">
            <a:spLocks noGrp="1"/>
          </p:cNvSpPr>
          <p:nvPr>
            <p:ph type="title"/>
          </p:nvPr>
        </p:nvSpPr>
        <p:spPr>
          <a:prstGeom prst="rect">
            <a:avLst/>
          </a:prstGeom>
        </p:spPr>
        <p:txBody>
          <a:bodyPr/>
          <a:lstStyle>
            <a:lvl1pPr>
              <a:defRPr spc="-100"/>
            </a:lvl1pPr>
          </a:lstStyle>
          <a:p>
            <a:r>
              <a:t>Managing the sprint backlog</a:t>
            </a:r>
          </a:p>
        </p:txBody>
      </p:sp>
      <p:sp>
        <p:nvSpPr>
          <p:cNvPr id="542" name="Individuals sign up for work of their own choosing…"/>
          <p:cNvSpPr txBox="1">
            <a:spLocks noGrp="1"/>
          </p:cNvSpPr>
          <p:nvPr>
            <p:ph type="body" idx="1"/>
          </p:nvPr>
        </p:nvSpPr>
        <p:spPr>
          <a:xfrm>
            <a:off x="342900" y="1536700"/>
            <a:ext cx="9461500" cy="5270500"/>
          </a:xfrm>
          <a:prstGeom prst="rect">
            <a:avLst/>
          </a:prstGeom>
        </p:spPr>
        <p:txBody>
          <a:bodyPr/>
          <a:lstStyle/>
          <a:p>
            <a:pPr marL="649111" indent="-395111">
              <a:spcBef>
                <a:spcPts val="1400"/>
              </a:spcBef>
              <a:defRPr sz="3200"/>
            </a:pPr>
            <a:r>
              <a:t>Individuals sign up for work of their own choosing</a:t>
            </a:r>
          </a:p>
          <a:p>
            <a:pPr marL="985837" lvl="1" indent="-388937">
              <a:spcBef>
                <a:spcPts val="1400"/>
              </a:spcBef>
              <a:buClrTx/>
              <a:defRPr sz="2800"/>
            </a:pPr>
            <a:r>
              <a:t>Work is never assigned</a:t>
            </a:r>
          </a:p>
          <a:p>
            <a:pPr marL="649111" indent="-395111">
              <a:spcBef>
                <a:spcPts val="1400"/>
              </a:spcBef>
              <a:defRPr sz="3200"/>
            </a:pPr>
            <a:r>
              <a:t>Estimated work remaining is updated daily</a:t>
            </a:r>
          </a:p>
          <a:p>
            <a:pPr marL="649111" indent="-395111">
              <a:spcBef>
                <a:spcPts val="1400"/>
              </a:spcBef>
              <a:defRPr sz="3200"/>
            </a:pPr>
            <a:r>
              <a:t>Any team member can add, delete or change the sprint backlog</a:t>
            </a:r>
          </a:p>
          <a:p>
            <a:pPr marL="649111" indent="-395111">
              <a:spcBef>
                <a:spcPts val="1400"/>
              </a:spcBef>
              <a:defRPr sz="3200"/>
            </a:pPr>
            <a:r>
              <a:t>Work for the sprint emerges</a:t>
            </a:r>
          </a:p>
          <a:p>
            <a:pPr marL="649111" indent="-395111">
              <a:spcBef>
                <a:spcPts val="1400"/>
              </a:spcBef>
              <a:defRPr sz="3200"/>
            </a:pPr>
            <a:r>
              <a:t>If work is unclear, define a sprint backlog item with a larger amount of time and break it down later</a:t>
            </a:r>
            <a:endParaRPr sz="4000"/>
          </a:p>
          <a:p>
            <a:pPr marL="649111" indent="-395111">
              <a:spcBef>
                <a:spcPts val="1400"/>
              </a:spcBef>
              <a:defRPr sz="3200"/>
            </a:pPr>
            <a:r>
              <a:t>Update work remaining as more becomes known</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14="http://schemas.microsoft.com/office/drawing/2010/main" xmlns:m="http://schemas.openxmlformats.org/officeDocument/2006/math"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A sprint backlog"/>
          <p:cNvSpPr txBox="1">
            <a:spLocks noGrp="1"/>
          </p:cNvSpPr>
          <p:nvPr>
            <p:ph type="title"/>
          </p:nvPr>
        </p:nvSpPr>
        <p:spPr>
          <a:prstGeom prst="rect">
            <a:avLst/>
          </a:prstGeom>
        </p:spPr>
        <p:txBody>
          <a:bodyPr/>
          <a:lstStyle/>
          <a:p>
            <a:r>
              <a:t>A sprint backlog</a:t>
            </a:r>
          </a:p>
        </p:txBody>
      </p:sp>
      <p:grpSp>
        <p:nvGrpSpPr>
          <p:cNvPr id="547" name="Tasks"/>
          <p:cNvGrpSpPr/>
          <p:nvPr/>
        </p:nvGrpSpPr>
        <p:grpSpPr>
          <a:xfrm>
            <a:off x="698500" y="1917700"/>
            <a:ext cx="3683000" cy="584200"/>
            <a:chOff x="0" y="0"/>
            <a:chExt cx="3683000" cy="584200"/>
          </a:xfrm>
        </p:grpSpPr>
        <p:sp>
          <p:nvSpPr>
            <p:cNvPr id="545" name="Rectangle"/>
            <p:cNvSpPr/>
            <p:nvPr/>
          </p:nvSpPr>
          <p:spPr>
            <a:xfrm>
              <a:off x="0" y="0"/>
              <a:ext cx="3683000" cy="5842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900"/>
                </a:lnSpc>
                <a:tabLst>
                  <a:tab pos="1066800" algn="l"/>
                </a:tabLst>
                <a:defRPr sz="3300">
                  <a:solidFill>
                    <a:srgbClr val="FFFFFF"/>
                  </a:solidFill>
                </a:defRPr>
              </a:pPr>
              <a:endParaRPr/>
            </a:p>
          </p:txBody>
        </p:sp>
        <p:sp>
          <p:nvSpPr>
            <p:cNvPr id="546" name="Tasks"/>
            <p:cNvSpPr txBox="1"/>
            <p:nvPr/>
          </p:nvSpPr>
          <p:spPr>
            <a:xfrm>
              <a:off x="0" y="7585"/>
              <a:ext cx="3683000" cy="5690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3900"/>
                </a:lnSpc>
                <a:tabLst>
                  <a:tab pos="1066800" algn="l"/>
                </a:tabLst>
                <a:defRPr sz="3300">
                  <a:solidFill>
                    <a:srgbClr val="FFFFFF"/>
                  </a:solidFill>
                </a:defRPr>
              </a:lvl1pPr>
            </a:lstStyle>
            <a:p>
              <a:r>
                <a:t>Tasks</a:t>
              </a:r>
            </a:p>
          </p:txBody>
        </p:sp>
      </p:grpSp>
      <p:grpSp>
        <p:nvGrpSpPr>
          <p:cNvPr id="550" name="Code the user interface"/>
          <p:cNvGrpSpPr/>
          <p:nvPr/>
        </p:nvGrpSpPr>
        <p:grpSpPr>
          <a:xfrm>
            <a:off x="698500" y="2501900"/>
            <a:ext cx="3683000" cy="584200"/>
            <a:chOff x="0" y="0"/>
            <a:chExt cx="3683000" cy="584200"/>
          </a:xfrm>
        </p:grpSpPr>
        <p:sp>
          <p:nvSpPr>
            <p:cNvPr id="548" name="Rectangle"/>
            <p:cNvSpPr/>
            <p:nvPr/>
          </p:nvSpPr>
          <p:spPr>
            <a:xfrm>
              <a:off x="0" y="0"/>
              <a:ext cx="3683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800"/>
              </a:pPr>
              <a:endParaRPr/>
            </a:p>
          </p:txBody>
        </p:sp>
        <p:sp>
          <p:nvSpPr>
            <p:cNvPr id="549" name="Code the user interface"/>
            <p:cNvSpPr txBox="1"/>
            <p:nvPr/>
          </p:nvSpPr>
          <p:spPr>
            <a:xfrm>
              <a:off x="0" y="25399"/>
              <a:ext cx="3683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800"/>
              </a:lvl1pPr>
            </a:lstStyle>
            <a:p>
              <a:r>
                <a:t>Code the user interface</a:t>
              </a:r>
            </a:p>
          </p:txBody>
        </p:sp>
      </p:grpSp>
      <p:grpSp>
        <p:nvGrpSpPr>
          <p:cNvPr id="553" name="Code the middle tier"/>
          <p:cNvGrpSpPr/>
          <p:nvPr/>
        </p:nvGrpSpPr>
        <p:grpSpPr>
          <a:xfrm>
            <a:off x="698500" y="3086100"/>
            <a:ext cx="3683000" cy="584200"/>
            <a:chOff x="0" y="0"/>
            <a:chExt cx="3683000" cy="584200"/>
          </a:xfrm>
        </p:grpSpPr>
        <p:sp>
          <p:nvSpPr>
            <p:cNvPr id="551" name="Rectangle"/>
            <p:cNvSpPr/>
            <p:nvPr/>
          </p:nvSpPr>
          <p:spPr>
            <a:xfrm>
              <a:off x="0" y="0"/>
              <a:ext cx="3683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800"/>
              </a:pPr>
              <a:endParaRPr/>
            </a:p>
          </p:txBody>
        </p:sp>
        <p:sp>
          <p:nvSpPr>
            <p:cNvPr id="552" name="Code the middle tier"/>
            <p:cNvSpPr txBox="1"/>
            <p:nvPr/>
          </p:nvSpPr>
          <p:spPr>
            <a:xfrm>
              <a:off x="0" y="25399"/>
              <a:ext cx="3683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800"/>
              </a:lvl1pPr>
            </a:lstStyle>
            <a:p>
              <a:r>
                <a:t>Code the middle tier</a:t>
              </a:r>
            </a:p>
          </p:txBody>
        </p:sp>
      </p:grpSp>
      <p:grpSp>
        <p:nvGrpSpPr>
          <p:cNvPr id="556" name="Test the middle tier"/>
          <p:cNvGrpSpPr/>
          <p:nvPr/>
        </p:nvGrpSpPr>
        <p:grpSpPr>
          <a:xfrm>
            <a:off x="698500" y="3670300"/>
            <a:ext cx="3683000" cy="584200"/>
            <a:chOff x="0" y="0"/>
            <a:chExt cx="3683000" cy="584200"/>
          </a:xfrm>
        </p:grpSpPr>
        <p:sp>
          <p:nvSpPr>
            <p:cNvPr id="554" name="Rectangle"/>
            <p:cNvSpPr/>
            <p:nvPr/>
          </p:nvSpPr>
          <p:spPr>
            <a:xfrm>
              <a:off x="0" y="0"/>
              <a:ext cx="3683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800"/>
              </a:pPr>
              <a:endParaRPr/>
            </a:p>
          </p:txBody>
        </p:sp>
        <p:sp>
          <p:nvSpPr>
            <p:cNvPr id="555" name="Test the middle tier"/>
            <p:cNvSpPr txBox="1"/>
            <p:nvPr/>
          </p:nvSpPr>
          <p:spPr>
            <a:xfrm>
              <a:off x="0" y="25399"/>
              <a:ext cx="3683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800"/>
              </a:lvl1pPr>
            </a:lstStyle>
            <a:p>
              <a:r>
                <a:t>Test the middle tier</a:t>
              </a:r>
            </a:p>
          </p:txBody>
        </p:sp>
      </p:grpSp>
      <p:grpSp>
        <p:nvGrpSpPr>
          <p:cNvPr id="559" name="Write online help"/>
          <p:cNvGrpSpPr/>
          <p:nvPr/>
        </p:nvGrpSpPr>
        <p:grpSpPr>
          <a:xfrm>
            <a:off x="698500" y="4254500"/>
            <a:ext cx="3683000" cy="584200"/>
            <a:chOff x="0" y="0"/>
            <a:chExt cx="3683000" cy="584200"/>
          </a:xfrm>
        </p:grpSpPr>
        <p:sp>
          <p:nvSpPr>
            <p:cNvPr id="557" name="Rectangle"/>
            <p:cNvSpPr/>
            <p:nvPr/>
          </p:nvSpPr>
          <p:spPr>
            <a:xfrm>
              <a:off x="0" y="0"/>
              <a:ext cx="3683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800"/>
              </a:pPr>
              <a:endParaRPr/>
            </a:p>
          </p:txBody>
        </p:sp>
        <p:sp>
          <p:nvSpPr>
            <p:cNvPr id="558" name="Write online help"/>
            <p:cNvSpPr txBox="1"/>
            <p:nvPr/>
          </p:nvSpPr>
          <p:spPr>
            <a:xfrm>
              <a:off x="0" y="25399"/>
              <a:ext cx="3683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800"/>
              </a:lvl1pPr>
            </a:lstStyle>
            <a:p>
              <a:r>
                <a:t>Write online help</a:t>
              </a:r>
            </a:p>
          </p:txBody>
        </p:sp>
      </p:grpSp>
      <p:grpSp>
        <p:nvGrpSpPr>
          <p:cNvPr id="562" name="Write the foo class"/>
          <p:cNvGrpSpPr/>
          <p:nvPr/>
        </p:nvGrpSpPr>
        <p:grpSpPr>
          <a:xfrm>
            <a:off x="698500" y="4838700"/>
            <a:ext cx="3683000" cy="584200"/>
            <a:chOff x="0" y="0"/>
            <a:chExt cx="3683000" cy="584200"/>
          </a:xfrm>
        </p:grpSpPr>
        <p:sp>
          <p:nvSpPr>
            <p:cNvPr id="560" name="Rectangle"/>
            <p:cNvSpPr/>
            <p:nvPr/>
          </p:nvSpPr>
          <p:spPr>
            <a:xfrm>
              <a:off x="0" y="0"/>
              <a:ext cx="3683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800"/>
              </a:pPr>
              <a:endParaRPr/>
            </a:p>
          </p:txBody>
        </p:sp>
        <p:sp>
          <p:nvSpPr>
            <p:cNvPr id="561" name="Write the foo class"/>
            <p:cNvSpPr txBox="1"/>
            <p:nvPr/>
          </p:nvSpPr>
          <p:spPr>
            <a:xfrm>
              <a:off x="0" y="25399"/>
              <a:ext cx="3683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800"/>
              </a:lvl1pPr>
            </a:lstStyle>
            <a:p>
              <a:r>
                <a:t>Write the foo class</a:t>
              </a:r>
            </a:p>
          </p:txBody>
        </p:sp>
      </p:grpSp>
      <p:grpSp>
        <p:nvGrpSpPr>
          <p:cNvPr id="565" name="Mon"/>
          <p:cNvGrpSpPr/>
          <p:nvPr/>
        </p:nvGrpSpPr>
        <p:grpSpPr>
          <a:xfrm>
            <a:off x="4381500" y="1917700"/>
            <a:ext cx="1016000" cy="584200"/>
            <a:chOff x="0" y="0"/>
            <a:chExt cx="1016000" cy="584200"/>
          </a:xfrm>
        </p:grpSpPr>
        <p:sp>
          <p:nvSpPr>
            <p:cNvPr id="563" name="Rectangle"/>
            <p:cNvSpPr/>
            <p:nvPr/>
          </p:nvSpPr>
          <p:spPr>
            <a:xfrm>
              <a:off x="0" y="0"/>
              <a:ext cx="1016000" cy="5842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900"/>
                </a:lnSpc>
                <a:tabLst>
                  <a:tab pos="1066800" algn="l"/>
                </a:tabLst>
                <a:defRPr sz="3300">
                  <a:solidFill>
                    <a:srgbClr val="FFFFFF"/>
                  </a:solidFill>
                </a:defRPr>
              </a:pPr>
              <a:endParaRPr/>
            </a:p>
          </p:txBody>
        </p:sp>
        <p:sp>
          <p:nvSpPr>
            <p:cNvPr id="564" name="Mon"/>
            <p:cNvSpPr txBox="1"/>
            <p:nvPr/>
          </p:nvSpPr>
          <p:spPr>
            <a:xfrm>
              <a:off x="0" y="7585"/>
              <a:ext cx="1016000" cy="5690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3900"/>
                </a:lnSpc>
                <a:tabLst>
                  <a:tab pos="1066800" algn="l"/>
                </a:tabLst>
                <a:defRPr sz="3300">
                  <a:solidFill>
                    <a:srgbClr val="FFFFFF"/>
                  </a:solidFill>
                </a:defRPr>
              </a:lvl1pPr>
            </a:lstStyle>
            <a:p>
              <a:r>
                <a:t>Mon</a:t>
              </a:r>
            </a:p>
          </p:txBody>
        </p:sp>
      </p:grpSp>
      <p:grpSp>
        <p:nvGrpSpPr>
          <p:cNvPr id="581" name="Group"/>
          <p:cNvGrpSpPr/>
          <p:nvPr/>
        </p:nvGrpSpPr>
        <p:grpSpPr>
          <a:xfrm>
            <a:off x="4381500" y="2501900"/>
            <a:ext cx="1016000" cy="2921000"/>
            <a:chOff x="0" y="0"/>
            <a:chExt cx="1016000" cy="2921000"/>
          </a:xfrm>
        </p:grpSpPr>
        <p:grpSp>
          <p:nvGrpSpPr>
            <p:cNvPr id="568" name="8"/>
            <p:cNvGrpSpPr/>
            <p:nvPr/>
          </p:nvGrpSpPr>
          <p:grpSpPr>
            <a:xfrm>
              <a:off x="0" y="-1"/>
              <a:ext cx="1016000" cy="584201"/>
              <a:chOff x="0" y="0"/>
              <a:chExt cx="1016000" cy="584200"/>
            </a:xfrm>
          </p:grpSpPr>
          <p:sp>
            <p:nvSpPr>
              <p:cNvPr id="566"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67"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nvGrpSpPr>
            <p:cNvPr id="571" name="16"/>
            <p:cNvGrpSpPr/>
            <p:nvPr/>
          </p:nvGrpSpPr>
          <p:grpSpPr>
            <a:xfrm>
              <a:off x="0" y="584199"/>
              <a:ext cx="1016000" cy="584201"/>
              <a:chOff x="0" y="0"/>
              <a:chExt cx="1016000" cy="584200"/>
            </a:xfrm>
          </p:grpSpPr>
          <p:sp>
            <p:nvSpPr>
              <p:cNvPr id="569"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70" name="16"/>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16</a:t>
                </a:r>
              </a:p>
            </p:txBody>
          </p:sp>
        </p:grpSp>
        <p:grpSp>
          <p:nvGrpSpPr>
            <p:cNvPr id="574" name="8"/>
            <p:cNvGrpSpPr/>
            <p:nvPr/>
          </p:nvGrpSpPr>
          <p:grpSpPr>
            <a:xfrm>
              <a:off x="0" y="1168400"/>
              <a:ext cx="1016000" cy="584200"/>
              <a:chOff x="0" y="0"/>
              <a:chExt cx="1016000" cy="584200"/>
            </a:xfrm>
          </p:grpSpPr>
          <p:sp>
            <p:nvSpPr>
              <p:cNvPr id="572"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73"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nvGrpSpPr>
            <p:cNvPr id="577" name="12"/>
            <p:cNvGrpSpPr/>
            <p:nvPr/>
          </p:nvGrpSpPr>
          <p:grpSpPr>
            <a:xfrm>
              <a:off x="0" y="1752600"/>
              <a:ext cx="1016000" cy="584201"/>
              <a:chOff x="0" y="0"/>
              <a:chExt cx="1016000" cy="584200"/>
            </a:xfrm>
          </p:grpSpPr>
          <p:sp>
            <p:nvSpPr>
              <p:cNvPr id="575"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76" name="12"/>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12</a:t>
                </a:r>
              </a:p>
            </p:txBody>
          </p:sp>
        </p:grpSp>
        <p:grpSp>
          <p:nvGrpSpPr>
            <p:cNvPr id="580" name="8"/>
            <p:cNvGrpSpPr/>
            <p:nvPr/>
          </p:nvGrpSpPr>
          <p:grpSpPr>
            <a:xfrm>
              <a:off x="0" y="2336800"/>
              <a:ext cx="1016000" cy="584201"/>
              <a:chOff x="0" y="0"/>
              <a:chExt cx="1016000" cy="584200"/>
            </a:xfrm>
          </p:grpSpPr>
          <p:sp>
            <p:nvSpPr>
              <p:cNvPr id="578"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79"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grpSp>
        <p:nvGrpSpPr>
          <p:cNvPr id="584" name="Tues"/>
          <p:cNvGrpSpPr/>
          <p:nvPr/>
        </p:nvGrpSpPr>
        <p:grpSpPr>
          <a:xfrm>
            <a:off x="5397500" y="1917700"/>
            <a:ext cx="1016000" cy="584200"/>
            <a:chOff x="0" y="0"/>
            <a:chExt cx="1016000" cy="584200"/>
          </a:xfrm>
        </p:grpSpPr>
        <p:sp>
          <p:nvSpPr>
            <p:cNvPr id="582" name="Rectangle"/>
            <p:cNvSpPr/>
            <p:nvPr/>
          </p:nvSpPr>
          <p:spPr>
            <a:xfrm>
              <a:off x="0" y="0"/>
              <a:ext cx="1016000" cy="5842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900"/>
                </a:lnSpc>
                <a:tabLst>
                  <a:tab pos="1066800" algn="l"/>
                </a:tabLst>
                <a:defRPr sz="3300">
                  <a:solidFill>
                    <a:srgbClr val="FFFFFF"/>
                  </a:solidFill>
                </a:defRPr>
              </a:pPr>
              <a:endParaRPr/>
            </a:p>
          </p:txBody>
        </p:sp>
        <p:sp>
          <p:nvSpPr>
            <p:cNvPr id="583" name="Tues"/>
            <p:cNvSpPr txBox="1"/>
            <p:nvPr/>
          </p:nvSpPr>
          <p:spPr>
            <a:xfrm>
              <a:off x="0" y="7585"/>
              <a:ext cx="1016000" cy="5690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3900"/>
                </a:lnSpc>
                <a:tabLst>
                  <a:tab pos="1066800" algn="l"/>
                </a:tabLst>
                <a:defRPr sz="3300">
                  <a:solidFill>
                    <a:srgbClr val="FFFFFF"/>
                  </a:solidFill>
                </a:defRPr>
              </a:lvl1pPr>
            </a:lstStyle>
            <a:p>
              <a:r>
                <a:t>Tues</a:t>
              </a:r>
            </a:p>
          </p:txBody>
        </p:sp>
      </p:grpSp>
      <p:grpSp>
        <p:nvGrpSpPr>
          <p:cNvPr id="598" name="Group"/>
          <p:cNvGrpSpPr/>
          <p:nvPr/>
        </p:nvGrpSpPr>
        <p:grpSpPr>
          <a:xfrm>
            <a:off x="5397500" y="2501900"/>
            <a:ext cx="1016000" cy="2921000"/>
            <a:chOff x="0" y="0"/>
            <a:chExt cx="1016000" cy="2921000"/>
          </a:xfrm>
        </p:grpSpPr>
        <p:grpSp>
          <p:nvGrpSpPr>
            <p:cNvPr id="587" name="4"/>
            <p:cNvGrpSpPr/>
            <p:nvPr/>
          </p:nvGrpSpPr>
          <p:grpSpPr>
            <a:xfrm>
              <a:off x="0" y="-1"/>
              <a:ext cx="1016000" cy="584201"/>
              <a:chOff x="0" y="0"/>
              <a:chExt cx="1016000" cy="584200"/>
            </a:xfrm>
          </p:grpSpPr>
          <p:sp>
            <p:nvSpPr>
              <p:cNvPr id="585"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86" name="4"/>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4</a:t>
                </a:r>
              </a:p>
            </p:txBody>
          </p:sp>
        </p:grpSp>
        <p:grpSp>
          <p:nvGrpSpPr>
            <p:cNvPr id="590" name="12"/>
            <p:cNvGrpSpPr/>
            <p:nvPr/>
          </p:nvGrpSpPr>
          <p:grpSpPr>
            <a:xfrm>
              <a:off x="0" y="584199"/>
              <a:ext cx="1016000" cy="584201"/>
              <a:chOff x="0" y="0"/>
              <a:chExt cx="1016000" cy="584200"/>
            </a:xfrm>
          </p:grpSpPr>
          <p:sp>
            <p:nvSpPr>
              <p:cNvPr id="588"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89" name="12"/>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12</a:t>
                </a:r>
              </a:p>
            </p:txBody>
          </p:sp>
        </p:grpSp>
        <p:grpSp>
          <p:nvGrpSpPr>
            <p:cNvPr id="593" name="16"/>
            <p:cNvGrpSpPr/>
            <p:nvPr/>
          </p:nvGrpSpPr>
          <p:grpSpPr>
            <a:xfrm>
              <a:off x="0" y="1168400"/>
              <a:ext cx="1016000" cy="584200"/>
              <a:chOff x="0" y="0"/>
              <a:chExt cx="1016000" cy="584200"/>
            </a:xfrm>
          </p:grpSpPr>
          <p:sp>
            <p:nvSpPr>
              <p:cNvPr id="591"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92" name="16"/>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16</a:t>
                </a:r>
              </a:p>
            </p:txBody>
          </p:sp>
        </p:grpSp>
        <p:sp>
          <p:nvSpPr>
            <p:cNvPr id="594" name="Rectangle"/>
            <p:cNvSpPr/>
            <p:nvPr/>
          </p:nvSpPr>
          <p:spPr>
            <a:xfrm>
              <a:off x="0" y="1752600"/>
              <a:ext cx="1016000"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nvGrpSpPr>
            <p:cNvPr id="597" name="8"/>
            <p:cNvGrpSpPr/>
            <p:nvPr/>
          </p:nvGrpSpPr>
          <p:grpSpPr>
            <a:xfrm>
              <a:off x="0" y="2336800"/>
              <a:ext cx="1016000" cy="584201"/>
              <a:chOff x="0" y="0"/>
              <a:chExt cx="1016000" cy="584200"/>
            </a:xfrm>
          </p:grpSpPr>
          <p:sp>
            <p:nvSpPr>
              <p:cNvPr id="595"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596"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grpSp>
        <p:nvGrpSpPr>
          <p:cNvPr id="601" name="Wed"/>
          <p:cNvGrpSpPr/>
          <p:nvPr/>
        </p:nvGrpSpPr>
        <p:grpSpPr>
          <a:xfrm>
            <a:off x="6413500" y="1917700"/>
            <a:ext cx="1016000" cy="584200"/>
            <a:chOff x="0" y="0"/>
            <a:chExt cx="1016000" cy="584200"/>
          </a:xfrm>
        </p:grpSpPr>
        <p:sp>
          <p:nvSpPr>
            <p:cNvPr id="599" name="Rectangle"/>
            <p:cNvSpPr/>
            <p:nvPr/>
          </p:nvSpPr>
          <p:spPr>
            <a:xfrm>
              <a:off x="0" y="0"/>
              <a:ext cx="1016000" cy="5842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900"/>
                </a:lnSpc>
                <a:tabLst>
                  <a:tab pos="1066800" algn="l"/>
                </a:tabLst>
                <a:defRPr sz="3300">
                  <a:solidFill>
                    <a:srgbClr val="FFFFFF"/>
                  </a:solidFill>
                </a:defRPr>
              </a:pPr>
              <a:endParaRPr/>
            </a:p>
          </p:txBody>
        </p:sp>
        <p:sp>
          <p:nvSpPr>
            <p:cNvPr id="600" name="Wed"/>
            <p:cNvSpPr txBox="1"/>
            <p:nvPr/>
          </p:nvSpPr>
          <p:spPr>
            <a:xfrm>
              <a:off x="0" y="7585"/>
              <a:ext cx="1016000" cy="5690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3900"/>
                </a:lnSpc>
                <a:tabLst>
                  <a:tab pos="1066800" algn="l"/>
                </a:tabLst>
                <a:defRPr sz="3300">
                  <a:solidFill>
                    <a:srgbClr val="FFFFFF"/>
                  </a:solidFill>
                </a:defRPr>
              </a:lvl1pPr>
            </a:lstStyle>
            <a:p>
              <a:r>
                <a:t>Wed</a:t>
              </a:r>
            </a:p>
          </p:txBody>
        </p:sp>
      </p:grpSp>
      <p:grpSp>
        <p:nvGrpSpPr>
          <p:cNvPr id="604" name="Thur"/>
          <p:cNvGrpSpPr/>
          <p:nvPr/>
        </p:nvGrpSpPr>
        <p:grpSpPr>
          <a:xfrm>
            <a:off x="7429500" y="1917700"/>
            <a:ext cx="1016000" cy="584200"/>
            <a:chOff x="0" y="0"/>
            <a:chExt cx="1016000" cy="584200"/>
          </a:xfrm>
        </p:grpSpPr>
        <p:sp>
          <p:nvSpPr>
            <p:cNvPr id="602" name="Rectangle"/>
            <p:cNvSpPr/>
            <p:nvPr/>
          </p:nvSpPr>
          <p:spPr>
            <a:xfrm>
              <a:off x="0" y="0"/>
              <a:ext cx="1016000" cy="5842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900"/>
                </a:lnSpc>
                <a:tabLst>
                  <a:tab pos="1066800" algn="l"/>
                </a:tabLst>
                <a:defRPr sz="3300">
                  <a:solidFill>
                    <a:srgbClr val="FFFFFF"/>
                  </a:solidFill>
                </a:defRPr>
              </a:pPr>
              <a:endParaRPr/>
            </a:p>
          </p:txBody>
        </p:sp>
        <p:sp>
          <p:nvSpPr>
            <p:cNvPr id="603" name="Thur"/>
            <p:cNvSpPr txBox="1"/>
            <p:nvPr/>
          </p:nvSpPr>
          <p:spPr>
            <a:xfrm>
              <a:off x="0" y="7585"/>
              <a:ext cx="1016000" cy="5690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3900"/>
                </a:lnSpc>
                <a:tabLst>
                  <a:tab pos="1066800" algn="l"/>
                </a:tabLst>
                <a:defRPr sz="3300">
                  <a:solidFill>
                    <a:srgbClr val="FFFFFF"/>
                  </a:solidFill>
                </a:defRPr>
              </a:lvl1pPr>
            </a:lstStyle>
            <a:p>
              <a:r>
                <a:t>Thur</a:t>
              </a:r>
            </a:p>
          </p:txBody>
        </p:sp>
      </p:grpSp>
      <p:grpSp>
        <p:nvGrpSpPr>
          <p:cNvPr id="619" name="Group"/>
          <p:cNvGrpSpPr/>
          <p:nvPr/>
        </p:nvGrpSpPr>
        <p:grpSpPr>
          <a:xfrm>
            <a:off x="7429500" y="2501900"/>
            <a:ext cx="1016000" cy="3505200"/>
            <a:chOff x="0" y="0"/>
            <a:chExt cx="1016000" cy="3505200"/>
          </a:xfrm>
        </p:grpSpPr>
        <p:sp>
          <p:nvSpPr>
            <p:cNvPr id="605" name="Rectangle"/>
            <p:cNvSpPr/>
            <p:nvPr/>
          </p:nvSpPr>
          <p:spPr>
            <a:xfrm>
              <a:off x="0" y="-1"/>
              <a:ext cx="1016000"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nvGrpSpPr>
            <p:cNvPr id="608" name="4"/>
            <p:cNvGrpSpPr/>
            <p:nvPr/>
          </p:nvGrpSpPr>
          <p:grpSpPr>
            <a:xfrm>
              <a:off x="0" y="584199"/>
              <a:ext cx="1016000" cy="584201"/>
              <a:chOff x="0" y="0"/>
              <a:chExt cx="1016000" cy="584200"/>
            </a:xfrm>
          </p:grpSpPr>
          <p:sp>
            <p:nvSpPr>
              <p:cNvPr id="606"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07" name="4"/>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4</a:t>
                </a:r>
              </a:p>
            </p:txBody>
          </p:sp>
        </p:grpSp>
        <p:grpSp>
          <p:nvGrpSpPr>
            <p:cNvPr id="611" name="11"/>
            <p:cNvGrpSpPr/>
            <p:nvPr/>
          </p:nvGrpSpPr>
          <p:grpSpPr>
            <a:xfrm>
              <a:off x="0" y="1168399"/>
              <a:ext cx="1016000" cy="584201"/>
              <a:chOff x="0" y="0"/>
              <a:chExt cx="1016000" cy="584200"/>
            </a:xfrm>
          </p:grpSpPr>
          <p:sp>
            <p:nvSpPr>
              <p:cNvPr id="609"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10" name="11"/>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11</a:t>
                </a:r>
              </a:p>
            </p:txBody>
          </p:sp>
        </p:grpSp>
        <p:sp>
          <p:nvSpPr>
            <p:cNvPr id="612" name="Rectangle"/>
            <p:cNvSpPr/>
            <p:nvPr/>
          </p:nvSpPr>
          <p:spPr>
            <a:xfrm>
              <a:off x="0" y="1752600"/>
              <a:ext cx="1016000"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nvGrpSpPr>
            <p:cNvPr id="615" name="8"/>
            <p:cNvGrpSpPr/>
            <p:nvPr/>
          </p:nvGrpSpPr>
          <p:grpSpPr>
            <a:xfrm>
              <a:off x="0" y="2336800"/>
              <a:ext cx="1016000" cy="584201"/>
              <a:chOff x="0" y="0"/>
              <a:chExt cx="1016000" cy="584200"/>
            </a:xfrm>
          </p:grpSpPr>
          <p:sp>
            <p:nvSpPr>
              <p:cNvPr id="613"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14"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nvGrpSpPr>
            <p:cNvPr id="618" name="4"/>
            <p:cNvGrpSpPr/>
            <p:nvPr/>
          </p:nvGrpSpPr>
          <p:grpSpPr>
            <a:xfrm>
              <a:off x="0" y="2921000"/>
              <a:ext cx="1016000" cy="584201"/>
              <a:chOff x="0" y="0"/>
              <a:chExt cx="1016000" cy="584200"/>
            </a:xfrm>
          </p:grpSpPr>
          <p:sp>
            <p:nvSpPr>
              <p:cNvPr id="616"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17" name="4"/>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4</a:t>
                </a:r>
              </a:p>
            </p:txBody>
          </p:sp>
        </p:grpSp>
      </p:grpSp>
      <p:grpSp>
        <p:nvGrpSpPr>
          <p:cNvPr id="622" name="Fri"/>
          <p:cNvGrpSpPr/>
          <p:nvPr/>
        </p:nvGrpSpPr>
        <p:grpSpPr>
          <a:xfrm>
            <a:off x="8445500" y="1917700"/>
            <a:ext cx="1016000" cy="584200"/>
            <a:chOff x="0" y="0"/>
            <a:chExt cx="1016000" cy="584200"/>
          </a:xfrm>
        </p:grpSpPr>
        <p:sp>
          <p:nvSpPr>
            <p:cNvPr id="620" name="Rectangle"/>
            <p:cNvSpPr/>
            <p:nvPr/>
          </p:nvSpPr>
          <p:spPr>
            <a:xfrm>
              <a:off x="0" y="0"/>
              <a:ext cx="1016000" cy="5842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900"/>
                </a:lnSpc>
                <a:tabLst>
                  <a:tab pos="1066800" algn="l"/>
                </a:tabLst>
                <a:defRPr sz="3300">
                  <a:solidFill>
                    <a:srgbClr val="FFFFFF"/>
                  </a:solidFill>
                </a:defRPr>
              </a:pPr>
              <a:endParaRPr/>
            </a:p>
          </p:txBody>
        </p:sp>
        <p:sp>
          <p:nvSpPr>
            <p:cNvPr id="621" name="Fri"/>
            <p:cNvSpPr txBox="1"/>
            <p:nvPr/>
          </p:nvSpPr>
          <p:spPr>
            <a:xfrm>
              <a:off x="0" y="7585"/>
              <a:ext cx="1016000" cy="5690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lvl1pPr>
                <a:lnSpc>
                  <a:spcPts val="3900"/>
                </a:lnSpc>
                <a:tabLst>
                  <a:tab pos="1066800" algn="l"/>
                </a:tabLst>
                <a:defRPr sz="3300">
                  <a:solidFill>
                    <a:srgbClr val="FFFFFF"/>
                  </a:solidFill>
                </a:defRPr>
              </a:lvl1pPr>
            </a:lstStyle>
            <a:p>
              <a:r>
                <a:t>Fri</a:t>
              </a:r>
            </a:p>
          </p:txBody>
        </p:sp>
      </p:grpSp>
      <p:grpSp>
        <p:nvGrpSpPr>
          <p:cNvPr id="633" name="Group"/>
          <p:cNvGrpSpPr/>
          <p:nvPr/>
        </p:nvGrpSpPr>
        <p:grpSpPr>
          <a:xfrm>
            <a:off x="8445500" y="2501900"/>
            <a:ext cx="1016000" cy="3505200"/>
            <a:chOff x="0" y="0"/>
            <a:chExt cx="1016000" cy="3505200"/>
          </a:xfrm>
        </p:grpSpPr>
        <p:sp>
          <p:nvSpPr>
            <p:cNvPr id="623" name="Rectangle"/>
            <p:cNvSpPr/>
            <p:nvPr/>
          </p:nvSpPr>
          <p:spPr>
            <a:xfrm>
              <a:off x="0" y="-1"/>
              <a:ext cx="1016000"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sp>
          <p:nvSpPr>
            <p:cNvPr id="624" name="Rectangle"/>
            <p:cNvSpPr/>
            <p:nvPr/>
          </p:nvSpPr>
          <p:spPr>
            <a:xfrm>
              <a:off x="0" y="584199"/>
              <a:ext cx="1016000"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nvGrpSpPr>
            <p:cNvPr id="627" name="8"/>
            <p:cNvGrpSpPr/>
            <p:nvPr/>
          </p:nvGrpSpPr>
          <p:grpSpPr>
            <a:xfrm>
              <a:off x="0" y="1168399"/>
              <a:ext cx="1016000" cy="584201"/>
              <a:chOff x="0" y="0"/>
              <a:chExt cx="1016000" cy="584200"/>
            </a:xfrm>
          </p:grpSpPr>
          <p:sp>
            <p:nvSpPr>
              <p:cNvPr id="625"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26"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sp>
          <p:nvSpPr>
            <p:cNvPr id="628" name="Rectangle"/>
            <p:cNvSpPr/>
            <p:nvPr/>
          </p:nvSpPr>
          <p:spPr>
            <a:xfrm>
              <a:off x="0" y="1752600"/>
              <a:ext cx="1016000"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nvGrpSpPr>
            <p:cNvPr id="631" name="8"/>
            <p:cNvGrpSpPr/>
            <p:nvPr/>
          </p:nvGrpSpPr>
          <p:grpSpPr>
            <a:xfrm>
              <a:off x="0" y="2336800"/>
              <a:ext cx="1016000" cy="584201"/>
              <a:chOff x="0" y="0"/>
              <a:chExt cx="1016000" cy="584200"/>
            </a:xfrm>
          </p:grpSpPr>
          <p:sp>
            <p:nvSpPr>
              <p:cNvPr id="629"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30"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sp>
          <p:nvSpPr>
            <p:cNvPr id="632" name="Rectangle"/>
            <p:cNvSpPr/>
            <p:nvPr/>
          </p:nvSpPr>
          <p:spPr>
            <a:xfrm>
              <a:off x="0" y="2921000"/>
              <a:ext cx="1016000"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grpSp>
        <p:nvGrpSpPr>
          <p:cNvPr id="655" name="Group"/>
          <p:cNvGrpSpPr/>
          <p:nvPr/>
        </p:nvGrpSpPr>
        <p:grpSpPr>
          <a:xfrm>
            <a:off x="698500" y="2501900"/>
            <a:ext cx="6731001" cy="3505200"/>
            <a:chOff x="0" y="0"/>
            <a:chExt cx="6731000" cy="3505200"/>
          </a:xfrm>
        </p:grpSpPr>
        <p:grpSp>
          <p:nvGrpSpPr>
            <p:cNvPr id="636" name="Add error logging"/>
            <p:cNvGrpSpPr/>
            <p:nvPr/>
          </p:nvGrpSpPr>
          <p:grpSpPr>
            <a:xfrm>
              <a:off x="-1" y="2921000"/>
              <a:ext cx="3683001" cy="584201"/>
              <a:chOff x="0" y="0"/>
              <a:chExt cx="3683000" cy="584200"/>
            </a:xfrm>
          </p:grpSpPr>
          <p:sp>
            <p:nvSpPr>
              <p:cNvPr id="634" name="Rectangle"/>
              <p:cNvSpPr/>
              <p:nvPr/>
            </p:nvSpPr>
            <p:spPr>
              <a:xfrm>
                <a:off x="0" y="0"/>
                <a:ext cx="3683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800"/>
                </a:pPr>
                <a:endParaRPr/>
              </a:p>
            </p:txBody>
          </p:sp>
          <p:sp>
            <p:nvSpPr>
              <p:cNvPr id="635" name="Add error logging"/>
              <p:cNvSpPr txBox="1"/>
              <p:nvPr/>
            </p:nvSpPr>
            <p:spPr>
              <a:xfrm>
                <a:off x="0" y="25399"/>
                <a:ext cx="3683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800"/>
                </a:lvl1pPr>
              </a:lstStyle>
              <a:p>
                <a:r>
                  <a:t>Add error logging</a:t>
                </a:r>
              </a:p>
            </p:txBody>
          </p:sp>
        </p:grpSp>
        <p:sp>
          <p:nvSpPr>
            <p:cNvPr id="637" name="Rectangle"/>
            <p:cNvSpPr/>
            <p:nvPr/>
          </p:nvSpPr>
          <p:spPr>
            <a:xfrm>
              <a:off x="3683000" y="2921000"/>
              <a:ext cx="1016001"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sp>
          <p:nvSpPr>
            <p:cNvPr id="638" name="Rectangle"/>
            <p:cNvSpPr/>
            <p:nvPr/>
          </p:nvSpPr>
          <p:spPr>
            <a:xfrm>
              <a:off x="4699000" y="2921000"/>
              <a:ext cx="1016001"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nvGrpSpPr>
            <p:cNvPr id="641" name="8"/>
            <p:cNvGrpSpPr/>
            <p:nvPr/>
          </p:nvGrpSpPr>
          <p:grpSpPr>
            <a:xfrm>
              <a:off x="5715000" y="-1"/>
              <a:ext cx="1016001" cy="584201"/>
              <a:chOff x="0" y="0"/>
              <a:chExt cx="1016000" cy="584200"/>
            </a:xfrm>
          </p:grpSpPr>
          <p:sp>
            <p:nvSpPr>
              <p:cNvPr id="639"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40"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nvGrpSpPr>
            <p:cNvPr id="644" name="10"/>
            <p:cNvGrpSpPr/>
            <p:nvPr/>
          </p:nvGrpSpPr>
          <p:grpSpPr>
            <a:xfrm>
              <a:off x="5715000" y="584199"/>
              <a:ext cx="1016001" cy="584201"/>
              <a:chOff x="0" y="0"/>
              <a:chExt cx="1016000" cy="584200"/>
            </a:xfrm>
          </p:grpSpPr>
          <p:sp>
            <p:nvSpPr>
              <p:cNvPr id="642"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43" name="10"/>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10</a:t>
                </a:r>
              </a:p>
            </p:txBody>
          </p:sp>
        </p:grpSp>
        <p:grpSp>
          <p:nvGrpSpPr>
            <p:cNvPr id="647" name="16"/>
            <p:cNvGrpSpPr/>
            <p:nvPr/>
          </p:nvGrpSpPr>
          <p:grpSpPr>
            <a:xfrm>
              <a:off x="5715000" y="1168399"/>
              <a:ext cx="1016001" cy="584201"/>
              <a:chOff x="0" y="0"/>
              <a:chExt cx="1016000" cy="584200"/>
            </a:xfrm>
          </p:grpSpPr>
          <p:sp>
            <p:nvSpPr>
              <p:cNvPr id="645"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46" name="16"/>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16</a:t>
                </a:r>
              </a:p>
            </p:txBody>
          </p:sp>
        </p:grpSp>
        <p:sp>
          <p:nvSpPr>
            <p:cNvPr id="648" name="Rectangle"/>
            <p:cNvSpPr/>
            <p:nvPr/>
          </p:nvSpPr>
          <p:spPr>
            <a:xfrm>
              <a:off x="5715000" y="1752600"/>
              <a:ext cx="1016001" cy="5842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latin typeface="Arial"/>
                  <a:ea typeface="Arial"/>
                  <a:cs typeface="Arial"/>
                  <a:sym typeface="Arial"/>
                </a:defRPr>
              </a:pPr>
              <a:endParaRPr/>
            </a:p>
          </p:txBody>
        </p:sp>
        <p:grpSp>
          <p:nvGrpSpPr>
            <p:cNvPr id="651" name="8"/>
            <p:cNvGrpSpPr/>
            <p:nvPr/>
          </p:nvGrpSpPr>
          <p:grpSpPr>
            <a:xfrm>
              <a:off x="5715000" y="2336800"/>
              <a:ext cx="1016001" cy="584201"/>
              <a:chOff x="0" y="0"/>
              <a:chExt cx="1016000" cy="584200"/>
            </a:xfrm>
          </p:grpSpPr>
          <p:sp>
            <p:nvSpPr>
              <p:cNvPr id="649"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50"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nvGrpSpPr>
            <p:cNvPr id="654" name="8"/>
            <p:cNvGrpSpPr/>
            <p:nvPr/>
          </p:nvGrpSpPr>
          <p:grpSpPr>
            <a:xfrm>
              <a:off x="5715000" y="2921000"/>
              <a:ext cx="1016001" cy="584201"/>
              <a:chOff x="0" y="0"/>
              <a:chExt cx="1016000" cy="584200"/>
            </a:xfrm>
          </p:grpSpPr>
          <p:sp>
            <p:nvSpPr>
              <p:cNvPr id="652" name="Rectangle"/>
              <p:cNvSpPr/>
              <p:nvPr/>
            </p:nvSpPr>
            <p:spPr>
              <a:xfrm>
                <a:off x="0" y="0"/>
                <a:ext cx="1016000" cy="584200"/>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800"/>
                </a:pPr>
                <a:endParaRPr/>
              </a:p>
            </p:txBody>
          </p:sp>
          <p:sp>
            <p:nvSpPr>
              <p:cNvPr id="653" name="8"/>
              <p:cNvSpPr txBox="1"/>
              <p:nvPr/>
            </p:nvSpPr>
            <p:spPr>
              <a:xfrm>
                <a:off x="0" y="25399"/>
                <a:ext cx="1016000" cy="533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800"/>
                </a:lvl1pPr>
              </a:lstStyle>
              <a:p>
                <a:r>
                  <a:t>8</a:t>
                </a:r>
              </a:p>
            </p:txBody>
          </p:sp>
        </p:grpSp>
      </p:grpSp>
    </p:spTree>
  </p:cSld>
  <p:clrMapOvr>
    <a:masterClrMapping/>
  </p:clrMapOvr>
  <mc:AlternateContent xmlns:mc="http://schemas.openxmlformats.org/markup-compatibility/2006">
    <mc:Choice xmlns:p15="http://schemas.microsoft.com/office/powerpoint/2012/main" xmlns:a14="http://schemas.microsoft.com/office/drawing/2010/main" xmlns:m="http://schemas.openxmlformats.org/officeDocument/2006/math" xmlns="" Requires="p15">
      <p:transition xmlns:p14="http://schemas.microsoft.com/office/powerpoint/2010/main" spd="med" advClick="1" p14:dur="1000">
        <p15:prstTrans prst="fallOver"/>
      </p:transition>
    </mc:Choice>
    <mc:Fallback>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6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6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 grpId="1" animBg="1" advAuto="0"/>
      <p:bldP spid="619" grpId="3" animBg="1" advAuto="0"/>
      <p:bldP spid="633" grpId="4" animBg="1" advAuto="0"/>
      <p:bldP spid="655" grpId="2"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Rectangle"/>
          <p:cNvSpPr/>
          <p:nvPr/>
        </p:nvSpPr>
        <p:spPr>
          <a:xfrm>
            <a:off x="381000" y="1333500"/>
            <a:ext cx="9385300" cy="5689600"/>
          </a:xfrm>
          <a:prstGeom prst="rect">
            <a:avLst/>
          </a:prstGeom>
          <a:blipFill>
            <a:blip r:embed="rId2"/>
          </a:blipFill>
          <a:ln w="12700">
            <a:solidFill>
              <a:srgbClr val="A0A0A0"/>
            </a:solidFill>
            <a:miter lim="400000"/>
          </a:ln>
          <a:effectLst>
            <a:outerShdw blurRad="76200" dist="50800" dir="21480000" rotWithShape="0">
              <a:srgbClr val="000000">
                <a:alpha val="40000"/>
              </a:srgbClr>
            </a:outerShdw>
          </a:effectLst>
        </p:spPr>
        <p:txBody>
          <a:bodyPr lIns="38100" tIns="38100" rIns="38100" bIns="38100" anchor="ctr"/>
          <a:lstStyle/>
          <a:p>
            <a:pPr algn="l">
              <a:lnSpc>
                <a:spcPts val="1900"/>
              </a:lnSpc>
              <a:tabLst>
                <a:tab pos="457200" algn="l"/>
              </a:tabLst>
              <a:defRPr sz="2300">
                <a:solidFill>
                  <a:srgbClr val="515151"/>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658" name="A sprint burndown chart"/>
          <p:cNvSpPr txBox="1">
            <a:spLocks noGrp="1"/>
          </p:cNvSpPr>
          <p:nvPr>
            <p:ph type="title"/>
          </p:nvPr>
        </p:nvSpPr>
        <p:spPr>
          <a:prstGeom prst="rect">
            <a:avLst/>
          </a:prstGeom>
        </p:spPr>
        <p:txBody>
          <a:bodyPr/>
          <a:lstStyle/>
          <a:p>
            <a:r>
              <a:t>A sprint burndown chart</a:t>
            </a:r>
          </a:p>
        </p:txBody>
      </p:sp>
      <p:graphicFrame>
        <p:nvGraphicFramePr>
          <p:cNvPr id="659" name="2D Line Chart"/>
          <p:cNvGraphicFramePr/>
          <p:nvPr/>
        </p:nvGraphicFramePr>
        <p:xfrm>
          <a:off x="733432" y="1333500"/>
          <a:ext cx="8778875" cy="5362918"/>
        </p:xfrm>
        <a:graphic>
          <a:graphicData uri="http://schemas.openxmlformats.org/drawingml/2006/chart">
            <c:chart xmlns:c="http://schemas.openxmlformats.org/drawingml/2006/chart" xmlns:r="http://schemas.openxmlformats.org/officeDocument/2006/relationships" r:id="rId3"/>
          </a:graphicData>
        </a:graphic>
      </p:graphicFrame>
      <p:sp>
        <p:nvSpPr>
          <p:cNvPr id="660" name="Hours"/>
          <p:cNvSpPr txBox="1"/>
          <p:nvPr/>
        </p:nvSpPr>
        <p:spPr>
          <a:xfrm rot="16200767">
            <a:off x="-1466205" y="3448533"/>
            <a:ext cx="4178302" cy="444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500"/>
            </a:lvl1pPr>
          </a:lstStyle>
          <a:p>
            <a:r>
              <a:t>Hours</a:t>
            </a:r>
          </a:p>
        </p:txBody>
      </p:sp>
    </p:spTree>
  </p:cSld>
  <p:clrMapOvr>
    <a:masterClrMapping/>
  </p:clrMapOvr>
  <mc:AlternateContent xmlns:mc="http://schemas.openxmlformats.org/markup-compatibility/2006" xmlns:p14="http://schemas.microsoft.com/office/powerpoint/2010/main">
    <mc:Choice Requires="p14">
      <p:transition spd="slow">
        <p14:warp/>
      </p:transition>
    </mc:Choice>
    <mc:Fallback xmlns:a14="http://schemas.microsoft.com/office/drawing/2010/main" xmlns:m="http://schemas.openxmlformats.org/officeDocument/2006/math"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Rectangle"/>
          <p:cNvSpPr/>
          <p:nvPr/>
        </p:nvSpPr>
        <p:spPr>
          <a:xfrm>
            <a:off x="1498600" y="3213100"/>
            <a:ext cx="7632700" cy="4038600"/>
          </a:xfrm>
          <a:prstGeom prst="rect">
            <a:avLst/>
          </a:prstGeom>
          <a:blipFill>
            <a:blip r:embed="rId2"/>
          </a:blipFill>
          <a:ln w="12700">
            <a:solidFill>
              <a:srgbClr val="A0A0A0"/>
            </a:solidFill>
            <a:miter lim="400000"/>
          </a:ln>
          <a:effectLst>
            <a:outerShdw blurRad="76200" dist="50800" dir="21480000" rotWithShape="0">
              <a:srgbClr val="000000">
                <a:alpha val="40000"/>
              </a:srgbClr>
            </a:outerShdw>
          </a:effectLst>
        </p:spPr>
        <p:txBody>
          <a:bodyPr lIns="38100" tIns="38100" rIns="38100" bIns="38100" anchor="ctr"/>
          <a:lstStyle/>
          <a:p>
            <a:pPr algn="l">
              <a:lnSpc>
                <a:spcPts val="2200"/>
              </a:lnSpc>
              <a:tabLst>
                <a:tab pos="457200" algn="l"/>
              </a:tabLst>
              <a:defRPr sz="2500">
                <a:solidFill>
                  <a:srgbClr val="515151"/>
                </a:solidFill>
                <a:effectLst>
                  <a:outerShdw blurRad="38100" dist="12700" dir="5400000" rotWithShape="0">
                    <a:srgbClr val="000000">
                      <a:alpha val="50000"/>
                    </a:srgbClr>
                  </a:outerShdw>
                </a:effectLst>
              </a:defRPr>
            </a:pPr>
            <a:endParaRPr/>
          </a:p>
        </p:txBody>
      </p:sp>
      <p:sp>
        <p:nvSpPr>
          <p:cNvPr id="663" name="Hours"/>
          <p:cNvSpPr txBox="1"/>
          <p:nvPr/>
        </p:nvSpPr>
        <p:spPr>
          <a:xfrm rot="16200767">
            <a:off x="457835" y="4870933"/>
            <a:ext cx="2844802"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300"/>
            </a:lvl1pPr>
          </a:lstStyle>
          <a:p>
            <a:r>
              <a:t>Hours</a:t>
            </a:r>
          </a:p>
        </p:txBody>
      </p:sp>
      <p:sp>
        <p:nvSpPr>
          <p:cNvPr id="664" name="Line"/>
          <p:cNvSpPr/>
          <p:nvPr/>
        </p:nvSpPr>
        <p:spPr>
          <a:xfrm>
            <a:off x="2565399" y="5867400"/>
            <a:ext cx="5994617" cy="128"/>
          </a:xfrm>
          <a:prstGeom prst="line">
            <a:avLst/>
          </a:prstGeom>
          <a:ln w="25400">
            <a:solidFill>
              <a:srgbClr val="728FBC">
                <a:alpha val="50000"/>
              </a:srgbClr>
            </a:solidFill>
            <a:miter lim="400000"/>
          </a:ln>
        </p:spPr>
        <p:txBody>
          <a:bodyPr lIns="45718" tIns="45718" rIns="45718" bIns="45718"/>
          <a:lstStyle/>
          <a:p>
            <a:endParaRPr/>
          </a:p>
        </p:txBody>
      </p:sp>
      <p:sp>
        <p:nvSpPr>
          <p:cNvPr id="665" name="Line"/>
          <p:cNvSpPr/>
          <p:nvPr/>
        </p:nvSpPr>
        <p:spPr>
          <a:xfrm>
            <a:off x="2565399" y="4229100"/>
            <a:ext cx="5994617" cy="128"/>
          </a:xfrm>
          <a:prstGeom prst="line">
            <a:avLst/>
          </a:prstGeom>
          <a:ln w="25400">
            <a:solidFill>
              <a:srgbClr val="728FBC">
                <a:alpha val="50000"/>
              </a:srgbClr>
            </a:solidFill>
            <a:miter lim="400000"/>
          </a:ln>
        </p:spPr>
        <p:txBody>
          <a:bodyPr lIns="45718" tIns="45718" rIns="45718" bIns="45718"/>
          <a:lstStyle/>
          <a:p>
            <a:endParaRPr/>
          </a:p>
        </p:txBody>
      </p:sp>
      <p:sp>
        <p:nvSpPr>
          <p:cNvPr id="666" name="Line"/>
          <p:cNvSpPr/>
          <p:nvPr/>
        </p:nvSpPr>
        <p:spPr>
          <a:xfrm>
            <a:off x="2565399" y="4775200"/>
            <a:ext cx="5994617" cy="128"/>
          </a:xfrm>
          <a:prstGeom prst="line">
            <a:avLst/>
          </a:prstGeom>
          <a:ln w="25400">
            <a:solidFill>
              <a:srgbClr val="728FBC">
                <a:alpha val="50000"/>
              </a:srgbClr>
            </a:solidFill>
            <a:miter lim="400000"/>
          </a:ln>
        </p:spPr>
        <p:txBody>
          <a:bodyPr lIns="45718" tIns="45718" rIns="45718" bIns="45718"/>
          <a:lstStyle/>
          <a:p>
            <a:endParaRPr/>
          </a:p>
        </p:txBody>
      </p:sp>
      <p:sp>
        <p:nvSpPr>
          <p:cNvPr id="667" name="Line"/>
          <p:cNvSpPr/>
          <p:nvPr/>
        </p:nvSpPr>
        <p:spPr>
          <a:xfrm>
            <a:off x="2565399" y="5321300"/>
            <a:ext cx="5994617" cy="128"/>
          </a:xfrm>
          <a:prstGeom prst="line">
            <a:avLst/>
          </a:prstGeom>
          <a:ln w="25400">
            <a:solidFill>
              <a:srgbClr val="728FBC">
                <a:alpha val="50000"/>
              </a:srgbClr>
            </a:solidFill>
            <a:miter lim="400000"/>
          </a:ln>
        </p:spPr>
        <p:txBody>
          <a:bodyPr lIns="45718" tIns="45718" rIns="45718" bIns="45718"/>
          <a:lstStyle/>
          <a:p>
            <a:endParaRPr/>
          </a:p>
        </p:txBody>
      </p:sp>
      <p:sp>
        <p:nvSpPr>
          <p:cNvPr id="668" name="Line"/>
          <p:cNvSpPr/>
          <p:nvPr/>
        </p:nvSpPr>
        <p:spPr>
          <a:xfrm>
            <a:off x="2565399" y="6413500"/>
            <a:ext cx="5994617" cy="128"/>
          </a:xfrm>
          <a:prstGeom prst="line">
            <a:avLst/>
          </a:prstGeom>
          <a:ln w="25400">
            <a:solidFill>
              <a:srgbClr val="728FBC">
                <a:alpha val="50000"/>
              </a:srgbClr>
            </a:solidFill>
            <a:miter lim="400000"/>
          </a:ln>
        </p:spPr>
        <p:txBody>
          <a:bodyPr lIns="45718" tIns="45718" rIns="45718" bIns="45718"/>
          <a:lstStyle/>
          <a:p>
            <a:endParaRPr/>
          </a:p>
        </p:txBody>
      </p:sp>
      <p:sp>
        <p:nvSpPr>
          <p:cNvPr id="669" name="40"/>
          <p:cNvSpPr txBox="1"/>
          <p:nvPr/>
        </p:nvSpPr>
        <p:spPr>
          <a:xfrm>
            <a:off x="1968500" y="4019550"/>
            <a:ext cx="5461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r">
              <a:defRPr sz="2300"/>
            </a:lvl1pPr>
          </a:lstStyle>
          <a:p>
            <a:r>
              <a:t>40</a:t>
            </a:r>
          </a:p>
        </p:txBody>
      </p:sp>
      <p:sp>
        <p:nvSpPr>
          <p:cNvPr id="670" name="30"/>
          <p:cNvSpPr txBox="1"/>
          <p:nvPr/>
        </p:nvSpPr>
        <p:spPr>
          <a:xfrm>
            <a:off x="1968500" y="4565650"/>
            <a:ext cx="5461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r">
              <a:defRPr sz="2300"/>
            </a:lvl1pPr>
          </a:lstStyle>
          <a:p>
            <a:r>
              <a:t>30</a:t>
            </a:r>
          </a:p>
        </p:txBody>
      </p:sp>
      <p:sp>
        <p:nvSpPr>
          <p:cNvPr id="671" name="20"/>
          <p:cNvSpPr txBox="1"/>
          <p:nvPr/>
        </p:nvSpPr>
        <p:spPr>
          <a:xfrm>
            <a:off x="1968500" y="5111750"/>
            <a:ext cx="5461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r">
              <a:defRPr sz="2300"/>
            </a:lvl1pPr>
          </a:lstStyle>
          <a:p>
            <a:r>
              <a:t>20</a:t>
            </a:r>
          </a:p>
        </p:txBody>
      </p:sp>
      <p:sp>
        <p:nvSpPr>
          <p:cNvPr id="672" name="10"/>
          <p:cNvSpPr txBox="1"/>
          <p:nvPr/>
        </p:nvSpPr>
        <p:spPr>
          <a:xfrm>
            <a:off x="1968500" y="5657850"/>
            <a:ext cx="5461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r">
              <a:defRPr sz="2300"/>
            </a:lvl1pPr>
          </a:lstStyle>
          <a:p>
            <a:r>
              <a:t>10</a:t>
            </a:r>
          </a:p>
        </p:txBody>
      </p:sp>
      <p:sp>
        <p:nvSpPr>
          <p:cNvPr id="673" name="0"/>
          <p:cNvSpPr txBox="1"/>
          <p:nvPr/>
        </p:nvSpPr>
        <p:spPr>
          <a:xfrm>
            <a:off x="1968500" y="6178550"/>
            <a:ext cx="5461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r">
              <a:defRPr sz="2300"/>
            </a:lvl1pPr>
          </a:lstStyle>
          <a:p>
            <a:r>
              <a:t>0</a:t>
            </a:r>
          </a:p>
        </p:txBody>
      </p:sp>
      <p:sp>
        <p:nvSpPr>
          <p:cNvPr id="674" name="Mon"/>
          <p:cNvSpPr txBox="1"/>
          <p:nvPr/>
        </p:nvSpPr>
        <p:spPr>
          <a:xfrm>
            <a:off x="2679700" y="6356350"/>
            <a:ext cx="6604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300"/>
            </a:lvl1pPr>
          </a:lstStyle>
          <a:p>
            <a:r>
              <a:t>Mon</a:t>
            </a:r>
          </a:p>
        </p:txBody>
      </p:sp>
      <p:sp>
        <p:nvSpPr>
          <p:cNvPr id="675" name="Tue"/>
          <p:cNvSpPr txBox="1"/>
          <p:nvPr/>
        </p:nvSpPr>
        <p:spPr>
          <a:xfrm>
            <a:off x="3886200" y="6356350"/>
            <a:ext cx="6604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300"/>
            </a:lvl1pPr>
          </a:lstStyle>
          <a:p>
            <a:r>
              <a:t>Tue</a:t>
            </a:r>
          </a:p>
        </p:txBody>
      </p:sp>
      <p:sp>
        <p:nvSpPr>
          <p:cNvPr id="676" name="Wed"/>
          <p:cNvSpPr txBox="1"/>
          <p:nvPr/>
        </p:nvSpPr>
        <p:spPr>
          <a:xfrm>
            <a:off x="5092700" y="6356350"/>
            <a:ext cx="6604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300"/>
            </a:lvl1pPr>
          </a:lstStyle>
          <a:p>
            <a:r>
              <a:t>Wed</a:t>
            </a:r>
          </a:p>
        </p:txBody>
      </p:sp>
      <p:sp>
        <p:nvSpPr>
          <p:cNvPr id="677" name="Thu"/>
          <p:cNvSpPr txBox="1"/>
          <p:nvPr/>
        </p:nvSpPr>
        <p:spPr>
          <a:xfrm>
            <a:off x="6299200" y="6356350"/>
            <a:ext cx="6604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300"/>
            </a:lvl1pPr>
          </a:lstStyle>
          <a:p>
            <a:r>
              <a:t>Thu</a:t>
            </a:r>
          </a:p>
        </p:txBody>
      </p:sp>
      <p:sp>
        <p:nvSpPr>
          <p:cNvPr id="678" name="Fri"/>
          <p:cNvSpPr txBox="1"/>
          <p:nvPr/>
        </p:nvSpPr>
        <p:spPr>
          <a:xfrm>
            <a:off x="7505700" y="6356350"/>
            <a:ext cx="6604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300"/>
            </a:lvl1pPr>
          </a:lstStyle>
          <a:p>
            <a:r>
              <a:t>Fri</a:t>
            </a:r>
          </a:p>
        </p:txBody>
      </p:sp>
      <p:grpSp>
        <p:nvGrpSpPr>
          <p:cNvPr id="681" name="Tasks"/>
          <p:cNvGrpSpPr/>
          <p:nvPr/>
        </p:nvGrpSpPr>
        <p:grpSpPr>
          <a:xfrm>
            <a:off x="698500" y="228600"/>
            <a:ext cx="3683000" cy="495300"/>
            <a:chOff x="0" y="0"/>
            <a:chExt cx="3683000" cy="495300"/>
          </a:xfrm>
        </p:grpSpPr>
        <p:sp>
          <p:nvSpPr>
            <p:cNvPr id="679" name="Rectangle"/>
            <p:cNvSpPr/>
            <p:nvPr/>
          </p:nvSpPr>
          <p:spPr>
            <a:xfrm>
              <a:off x="0" y="0"/>
              <a:ext cx="3683000" cy="4953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700"/>
                </a:lnSpc>
                <a:tabLst>
                  <a:tab pos="1066800" algn="l"/>
                </a:tabLst>
                <a:defRPr sz="3100">
                  <a:solidFill>
                    <a:srgbClr val="FFFFFF"/>
                  </a:solidFill>
                </a:defRPr>
              </a:pPr>
              <a:endParaRPr/>
            </a:p>
          </p:txBody>
        </p:sp>
        <p:sp>
          <p:nvSpPr>
            <p:cNvPr id="680" name="Tasks"/>
            <p:cNvSpPr txBox="1"/>
            <p:nvPr/>
          </p:nvSpPr>
          <p:spPr>
            <a:xfrm>
              <a:off x="0" y="14322"/>
              <a:ext cx="3683000" cy="4666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700"/>
                </a:lnSpc>
                <a:tabLst>
                  <a:tab pos="1066800" algn="l"/>
                </a:tabLst>
                <a:defRPr sz="3100">
                  <a:solidFill>
                    <a:srgbClr val="FFFFFF"/>
                  </a:solidFill>
                </a:defRPr>
              </a:lvl1pPr>
            </a:lstStyle>
            <a:p>
              <a:r>
                <a:t>Tasks</a:t>
              </a:r>
            </a:p>
          </p:txBody>
        </p:sp>
      </p:grpSp>
      <p:grpSp>
        <p:nvGrpSpPr>
          <p:cNvPr id="684" name="Code the user interface"/>
          <p:cNvGrpSpPr/>
          <p:nvPr/>
        </p:nvGrpSpPr>
        <p:grpSpPr>
          <a:xfrm>
            <a:off x="698500" y="717549"/>
            <a:ext cx="3683000" cy="508001"/>
            <a:chOff x="0" y="0"/>
            <a:chExt cx="3683000" cy="508000"/>
          </a:xfrm>
        </p:grpSpPr>
        <p:sp>
          <p:nvSpPr>
            <p:cNvPr id="682" name="Rectangle"/>
            <p:cNvSpPr/>
            <p:nvPr/>
          </p:nvSpPr>
          <p:spPr>
            <a:xfrm>
              <a:off x="0" y="6350"/>
              <a:ext cx="3683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600"/>
              </a:pPr>
              <a:endParaRPr/>
            </a:p>
          </p:txBody>
        </p:sp>
        <p:sp>
          <p:nvSpPr>
            <p:cNvPr id="683" name="Code the user interface"/>
            <p:cNvSpPr txBox="1"/>
            <p:nvPr/>
          </p:nvSpPr>
          <p:spPr>
            <a:xfrm>
              <a:off x="0" y="0"/>
              <a:ext cx="3683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600"/>
              </a:lvl1pPr>
            </a:lstStyle>
            <a:p>
              <a:r>
                <a:t>Code the user interface</a:t>
              </a:r>
            </a:p>
          </p:txBody>
        </p:sp>
      </p:grpSp>
      <p:grpSp>
        <p:nvGrpSpPr>
          <p:cNvPr id="687" name="Code the middle tier"/>
          <p:cNvGrpSpPr/>
          <p:nvPr/>
        </p:nvGrpSpPr>
        <p:grpSpPr>
          <a:xfrm>
            <a:off x="698500" y="1212849"/>
            <a:ext cx="3683000" cy="508001"/>
            <a:chOff x="0" y="0"/>
            <a:chExt cx="3683000" cy="508000"/>
          </a:xfrm>
        </p:grpSpPr>
        <p:sp>
          <p:nvSpPr>
            <p:cNvPr id="685" name="Rectangle"/>
            <p:cNvSpPr/>
            <p:nvPr/>
          </p:nvSpPr>
          <p:spPr>
            <a:xfrm>
              <a:off x="0" y="6350"/>
              <a:ext cx="3683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600"/>
              </a:pPr>
              <a:endParaRPr/>
            </a:p>
          </p:txBody>
        </p:sp>
        <p:sp>
          <p:nvSpPr>
            <p:cNvPr id="686" name="Code the middle tier"/>
            <p:cNvSpPr txBox="1"/>
            <p:nvPr/>
          </p:nvSpPr>
          <p:spPr>
            <a:xfrm>
              <a:off x="0" y="0"/>
              <a:ext cx="3683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600"/>
              </a:lvl1pPr>
            </a:lstStyle>
            <a:p>
              <a:r>
                <a:t>Code the middle tier</a:t>
              </a:r>
            </a:p>
          </p:txBody>
        </p:sp>
      </p:grpSp>
      <p:grpSp>
        <p:nvGrpSpPr>
          <p:cNvPr id="690" name="Test the middle tier"/>
          <p:cNvGrpSpPr/>
          <p:nvPr/>
        </p:nvGrpSpPr>
        <p:grpSpPr>
          <a:xfrm>
            <a:off x="698500" y="1708149"/>
            <a:ext cx="3683000" cy="508001"/>
            <a:chOff x="0" y="0"/>
            <a:chExt cx="3683000" cy="508000"/>
          </a:xfrm>
        </p:grpSpPr>
        <p:sp>
          <p:nvSpPr>
            <p:cNvPr id="688" name="Rectangle"/>
            <p:cNvSpPr/>
            <p:nvPr/>
          </p:nvSpPr>
          <p:spPr>
            <a:xfrm>
              <a:off x="0" y="6350"/>
              <a:ext cx="3683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600"/>
              </a:pPr>
              <a:endParaRPr/>
            </a:p>
          </p:txBody>
        </p:sp>
        <p:sp>
          <p:nvSpPr>
            <p:cNvPr id="689" name="Test the middle tier"/>
            <p:cNvSpPr txBox="1"/>
            <p:nvPr/>
          </p:nvSpPr>
          <p:spPr>
            <a:xfrm>
              <a:off x="0" y="0"/>
              <a:ext cx="3683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600"/>
              </a:lvl1pPr>
            </a:lstStyle>
            <a:p>
              <a:r>
                <a:t>Test the middle tier</a:t>
              </a:r>
            </a:p>
          </p:txBody>
        </p:sp>
      </p:grpSp>
      <p:grpSp>
        <p:nvGrpSpPr>
          <p:cNvPr id="693" name="Write online help"/>
          <p:cNvGrpSpPr/>
          <p:nvPr/>
        </p:nvGrpSpPr>
        <p:grpSpPr>
          <a:xfrm>
            <a:off x="698500" y="2203449"/>
            <a:ext cx="3683000" cy="508001"/>
            <a:chOff x="0" y="0"/>
            <a:chExt cx="3683000" cy="508000"/>
          </a:xfrm>
        </p:grpSpPr>
        <p:sp>
          <p:nvSpPr>
            <p:cNvPr id="691" name="Rectangle"/>
            <p:cNvSpPr/>
            <p:nvPr/>
          </p:nvSpPr>
          <p:spPr>
            <a:xfrm>
              <a:off x="0" y="6350"/>
              <a:ext cx="3683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algn="l">
                <a:defRPr sz="2600"/>
              </a:pPr>
              <a:endParaRPr/>
            </a:p>
          </p:txBody>
        </p:sp>
        <p:sp>
          <p:nvSpPr>
            <p:cNvPr id="692" name="Write online help"/>
            <p:cNvSpPr txBox="1"/>
            <p:nvPr/>
          </p:nvSpPr>
          <p:spPr>
            <a:xfrm>
              <a:off x="0" y="0"/>
              <a:ext cx="3683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algn="l">
                <a:defRPr sz="2600"/>
              </a:lvl1pPr>
            </a:lstStyle>
            <a:p>
              <a:r>
                <a:t>Write online help</a:t>
              </a:r>
            </a:p>
          </p:txBody>
        </p:sp>
      </p:grpSp>
      <p:grpSp>
        <p:nvGrpSpPr>
          <p:cNvPr id="696" name="Mon"/>
          <p:cNvGrpSpPr/>
          <p:nvPr/>
        </p:nvGrpSpPr>
        <p:grpSpPr>
          <a:xfrm>
            <a:off x="4381500" y="228600"/>
            <a:ext cx="1016000" cy="495300"/>
            <a:chOff x="0" y="0"/>
            <a:chExt cx="1016000" cy="495300"/>
          </a:xfrm>
        </p:grpSpPr>
        <p:sp>
          <p:nvSpPr>
            <p:cNvPr id="694" name="Rectangle"/>
            <p:cNvSpPr/>
            <p:nvPr/>
          </p:nvSpPr>
          <p:spPr>
            <a:xfrm>
              <a:off x="0" y="0"/>
              <a:ext cx="1016000" cy="4953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700"/>
                </a:lnSpc>
                <a:tabLst>
                  <a:tab pos="1066800" algn="l"/>
                </a:tabLst>
                <a:defRPr sz="3100">
                  <a:solidFill>
                    <a:srgbClr val="FFFFFF"/>
                  </a:solidFill>
                </a:defRPr>
              </a:pPr>
              <a:endParaRPr/>
            </a:p>
          </p:txBody>
        </p:sp>
        <p:sp>
          <p:nvSpPr>
            <p:cNvPr id="695" name="Mon"/>
            <p:cNvSpPr txBox="1"/>
            <p:nvPr/>
          </p:nvSpPr>
          <p:spPr>
            <a:xfrm>
              <a:off x="0" y="14322"/>
              <a:ext cx="1016000" cy="4666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700"/>
                </a:lnSpc>
                <a:tabLst>
                  <a:tab pos="1066800" algn="l"/>
                </a:tabLst>
                <a:defRPr sz="3100">
                  <a:solidFill>
                    <a:srgbClr val="FFFFFF"/>
                  </a:solidFill>
                </a:defRPr>
              </a:lvl1pPr>
            </a:lstStyle>
            <a:p>
              <a:r>
                <a:t>Mon</a:t>
              </a:r>
            </a:p>
          </p:txBody>
        </p:sp>
      </p:grpSp>
      <p:grpSp>
        <p:nvGrpSpPr>
          <p:cNvPr id="699" name="8"/>
          <p:cNvGrpSpPr/>
          <p:nvPr/>
        </p:nvGrpSpPr>
        <p:grpSpPr>
          <a:xfrm>
            <a:off x="4381500" y="717549"/>
            <a:ext cx="1016000" cy="508001"/>
            <a:chOff x="0" y="0"/>
            <a:chExt cx="1016000" cy="508000"/>
          </a:xfrm>
        </p:grpSpPr>
        <p:sp>
          <p:nvSpPr>
            <p:cNvPr id="697"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698" name="8"/>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8</a:t>
              </a:r>
            </a:p>
          </p:txBody>
        </p:sp>
      </p:grpSp>
      <p:grpSp>
        <p:nvGrpSpPr>
          <p:cNvPr id="702" name="16"/>
          <p:cNvGrpSpPr/>
          <p:nvPr/>
        </p:nvGrpSpPr>
        <p:grpSpPr>
          <a:xfrm>
            <a:off x="4381500" y="1212849"/>
            <a:ext cx="1016000" cy="508001"/>
            <a:chOff x="0" y="0"/>
            <a:chExt cx="1016000" cy="508000"/>
          </a:xfrm>
        </p:grpSpPr>
        <p:sp>
          <p:nvSpPr>
            <p:cNvPr id="700"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01" name="16"/>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16</a:t>
              </a:r>
            </a:p>
          </p:txBody>
        </p:sp>
      </p:grpSp>
      <p:grpSp>
        <p:nvGrpSpPr>
          <p:cNvPr id="705" name="8"/>
          <p:cNvGrpSpPr/>
          <p:nvPr/>
        </p:nvGrpSpPr>
        <p:grpSpPr>
          <a:xfrm>
            <a:off x="4381500" y="1708149"/>
            <a:ext cx="1016000" cy="508001"/>
            <a:chOff x="0" y="0"/>
            <a:chExt cx="1016000" cy="508000"/>
          </a:xfrm>
        </p:grpSpPr>
        <p:sp>
          <p:nvSpPr>
            <p:cNvPr id="703"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04" name="8"/>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8</a:t>
              </a:r>
            </a:p>
          </p:txBody>
        </p:sp>
      </p:grpSp>
      <p:grpSp>
        <p:nvGrpSpPr>
          <p:cNvPr id="708" name="12"/>
          <p:cNvGrpSpPr/>
          <p:nvPr/>
        </p:nvGrpSpPr>
        <p:grpSpPr>
          <a:xfrm>
            <a:off x="4381500" y="2203449"/>
            <a:ext cx="1016000" cy="508001"/>
            <a:chOff x="0" y="0"/>
            <a:chExt cx="1016000" cy="508000"/>
          </a:xfrm>
        </p:grpSpPr>
        <p:sp>
          <p:nvSpPr>
            <p:cNvPr id="706"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07" name="12"/>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12</a:t>
              </a:r>
            </a:p>
          </p:txBody>
        </p:sp>
      </p:grpSp>
      <p:grpSp>
        <p:nvGrpSpPr>
          <p:cNvPr id="711" name="Tues"/>
          <p:cNvGrpSpPr/>
          <p:nvPr/>
        </p:nvGrpSpPr>
        <p:grpSpPr>
          <a:xfrm>
            <a:off x="5397500" y="228600"/>
            <a:ext cx="1016000" cy="495300"/>
            <a:chOff x="0" y="0"/>
            <a:chExt cx="1016000" cy="495300"/>
          </a:xfrm>
        </p:grpSpPr>
        <p:sp>
          <p:nvSpPr>
            <p:cNvPr id="709" name="Rectangle"/>
            <p:cNvSpPr/>
            <p:nvPr/>
          </p:nvSpPr>
          <p:spPr>
            <a:xfrm>
              <a:off x="0" y="0"/>
              <a:ext cx="1016000" cy="4953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700"/>
                </a:lnSpc>
                <a:tabLst>
                  <a:tab pos="1066800" algn="l"/>
                </a:tabLst>
                <a:defRPr sz="3100">
                  <a:solidFill>
                    <a:srgbClr val="FFFFFF"/>
                  </a:solidFill>
                </a:defRPr>
              </a:pPr>
              <a:endParaRPr/>
            </a:p>
          </p:txBody>
        </p:sp>
        <p:sp>
          <p:nvSpPr>
            <p:cNvPr id="710" name="Tues"/>
            <p:cNvSpPr txBox="1"/>
            <p:nvPr/>
          </p:nvSpPr>
          <p:spPr>
            <a:xfrm>
              <a:off x="0" y="14322"/>
              <a:ext cx="1016000" cy="4666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700"/>
                </a:lnSpc>
                <a:tabLst>
                  <a:tab pos="1066800" algn="l"/>
                </a:tabLst>
                <a:defRPr sz="3100">
                  <a:solidFill>
                    <a:srgbClr val="FFFFFF"/>
                  </a:solidFill>
                </a:defRPr>
              </a:lvl1pPr>
            </a:lstStyle>
            <a:p>
              <a:r>
                <a:t>Tues</a:t>
              </a:r>
            </a:p>
          </p:txBody>
        </p:sp>
      </p:grpSp>
      <p:grpSp>
        <p:nvGrpSpPr>
          <p:cNvPr id="714" name="Wed"/>
          <p:cNvGrpSpPr/>
          <p:nvPr/>
        </p:nvGrpSpPr>
        <p:grpSpPr>
          <a:xfrm>
            <a:off x="6413500" y="228600"/>
            <a:ext cx="1016000" cy="495300"/>
            <a:chOff x="0" y="0"/>
            <a:chExt cx="1016000" cy="495300"/>
          </a:xfrm>
        </p:grpSpPr>
        <p:sp>
          <p:nvSpPr>
            <p:cNvPr id="712" name="Rectangle"/>
            <p:cNvSpPr/>
            <p:nvPr/>
          </p:nvSpPr>
          <p:spPr>
            <a:xfrm>
              <a:off x="0" y="0"/>
              <a:ext cx="1016000" cy="4953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700"/>
                </a:lnSpc>
                <a:tabLst>
                  <a:tab pos="1066800" algn="l"/>
                </a:tabLst>
                <a:defRPr sz="3100">
                  <a:solidFill>
                    <a:srgbClr val="FFFFFF"/>
                  </a:solidFill>
                </a:defRPr>
              </a:pPr>
              <a:endParaRPr/>
            </a:p>
          </p:txBody>
        </p:sp>
        <p:sp>
          <p:nvSpPr>
            <p:cNvPr id="713" name="Wed"/>
            <p:cNvSpPr txBox="1"/>
            <p:nvPr/>
          </p:nvSpPr>
          <p:spPr>
            <a:xfrm>
              <a:off x="0" y="14322"/>
              <a:ext cx="1016000" cy="4666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700"/>
                </a:lnSpc>
                <a:tabLst>
                  <a:tab pos="1066800" algn="l"/>
                </a:tabLst>
                <a:defRPr sz="3100">
                  <a:solidFill>
                    <a:srgbClr val="FFFFFF"/>
                  </a:solidFill>
                </a:defRPr>
              </a:lvl1pPr>
            </a:lstStyle>
            <a:p>
              <a:r>
                <a:t>Wed</a:t>
              </a:r>
            </a:p>
          </p:txBody>
        </p:sp>
      </p:grpSp>
      <p:grpSp>
        <p:nvGrpSpPr>
          <p:cNvPr id="717" name="Thur"/>
          <p:cNvGrpSpPr/>
          <p:nvPr/>
        </p:nvGrpSpPr>
        <p:grpSpPr>
          <a:xfrm>
            <a:off x="7429500" y="228600"/>
            <a:ext cx="1016000" cy="495300"/>
            <a:chOff x="0" y="0"/>
            <a:chExt cx="1016000" cy="495300"/>
          </a:xfrm>
        </p:grpSpPr>
        <p:sp>
          <p:nvSpPr>
            <p:cNvPr id="715" name="Rectangle"/>
            <p:cNvSpPr/>
            <p:nvPr/>
          </p:nvSpPr>
          <p:spPr>
            <a:xfrm>
              <a:off x="0" y="0"/>
              <a:ext cx="1016000" cy="4953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700"/>
                </a:lnSpc>
                <a:tabLst>
                  <a:tab pos="1066800" algn="l"/>
                </a:tabLst>
                <a:defRPr sz="3100">
                  <a:solidFill>
                    <a:srgbClr val="FFFFFF"/>
                  </a:solidFill>
                </a:defRPr>
              </a:pPr>
              <a:endParaRPr/>
            </a:p>
          </p:txBody>
        </p:sp>
        <p:sp>
          <p:nvSpPr>
            <p:cNvPr id="716" name="Thur"/>
            <p:cNvSpPr txBox="1"/>
            <p:nvPr/>
          </p:nvSpPr>
          <p:spPr>
            <a:xfrm>
              <a:off x="0" y="14322"/>
              <a:ext cx="1016000" cy="4666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700"/>
                </a:lnSpc>
                <a:tabLst>
                  <a:tab pos="1066800" algn="l"/>
                </a:tabLst>
                <a:defRPr sz="3100">
                  <a:solidFill>
                    <a:srgbClr val="FFFFFF"/>
                  </a:solidFill>
                </a:defRPr>
              </a:lvl1pPr>
            </a:lstStyle>
            <a:p>
              <a:r>
                <a:t>Thur</a:t>
              </a:r>
            </a:p>
          </p:txBody>
        </p:sp>
      </p:grpSp>
      <p:grpSp>
        <p:nvGrpSpPr>
          <p:cNvPr id="720" name="Fri"/>
          <p:cNvGrpSpPr/>
          <p:nvPr/>
        </p:nvGrpSpPr>
        <p:grpSpPr>
          <a:xfrm>
            <a:off x="8445500" y="228600"/>
            <a:ext cx="1016000" cy="495300"/>
            <a:chOff x="0" y="0"/>
            <a:chExt cx="1016000" cy="495300"/>
          </a:xfrm>
        </p:grpSpPr>
        <p:sp>
          <p:nvSpPr>
            <p:cNvPr id="718" name="Rectangle"/>
            <p:cNvSpPr/>
            <p:nvPr/>
          </p:nvSpPr>
          <p:spPr>
            <a:xfrm>
              <a:off x="0" y="0"/>
              <a:ext cx="1016000" cy="495300"/>
            </a:xfrm>
            <a:prstGeom prst="rect">
              <a:avLst/>
            </a:prstGeom>
            <a:solidFill>
              <a:srgbClr val="3C88DC"/>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700"/>
                </a:lnSpc>
                <a:tabLst>
                  <a:tab pos="1066800" algn="l"/>
                </a:tabLst>
                <a:defRPr sz="3100">
                  <a:solidFill>
                    <a:srgbClr val="FFFFFF"/>
                  </a:solidFill>
                </a:defRPr>
              </a:pPr>
              <a:endParaRPr/>
            </a:p>
          </p:txBody>
        </p:sp>
        <p:sp>
          <p:nvSpPr>
            <p:cNvPr id="719" name="Fri"/>
            <p:cNvSpPr txBox="1"/>
            <p:nvPr/>
          </p:nvSpPr>
          <p:spPr>
            <a:xfrm>
              <a:off x="0" y="14322"/>
              <a:ext cx="1016000" cy="4666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700"/>
                </a:lnSpc>
                <a:tabLst>
                  <a:tab pos="1066800" algn="l"/>
                </a:tabLst>
                <a:defRPr sz="3100">
                  <a:solidFill>
                    <a:srgbClr val="FFFFFF"/>
                  </a:solidFill>
                </a:defRPr>
              </a:lvl1pPr>
            </a:lstStyle>
            <a:p>
              <a:r>
                <a:t>Fri</a:t>
              </a:r>
            </a:p>
          </p:txBody>
        </p:sp>
      </p:grpSp>
      <p:sp>
        <p:nvSpPr>
          <p:cNvPr id="721" name="Line"/>
          <p:cNvSpPr/>
          <p:nvPr/>
        </p:nvSpPr>
        <p:spPr>
          <a:xfrm>
            <a:off x="2565399" y="3683000"/>
            <a:ext cx="5994617" cy="128"/>
          </a:xfrm>
          <a:prstGeom prst="line">
            <a:avLst/>
          </a:prstGeom>
          <a:ln w="25400">
            <a:solidFill>
              <a:srgbClr val="728FBC">
                <a:alpha val="50000"/>
              </a:srgbClr>
            </a:solidFill>
            <a:miter lim="400000"/>
          </a:ln>
        </p:spPr>
        <p:txBody>
          <a:bodyPr lIns="45718" tIns="45718" rIns="45718" bIns="45718"/>
          <a:lstStyle/>
          <a:p>
            <a:endParaRPr/>
          </a:p>
        </p:txBody>
      </p:sp>
      <p:sp>
        <p:nvSpPr>
          <p:cNvPr id="722" name="Line"/>
          <p:cNvSpPr/>
          <p:nvPr/>
        </p:nvSpPr>
        <p:spPr>
          <a:xfrm>
            <a:off x="3040129" y="3938480"/>
            <a:ext cx="1159364" cy="785377"/>
          </a:xfrm>
          <a:prstGeom prst="line">
            <a:avLst/>
          </a:prstGeom>
          <a:ln w="38100">
            <a:solidFill>
              <a:srgbClr val="023E7F"/>
            </a:solidFill>
            <a:miter lim="400000"/>
          </a:ln>
        </p:spPr>
        <p:txBody>
          <a:bodyPr lIns="45718" tIns="45718" rIns="45718" bIns="45718"/>
          <a:lstStyle/>
          <a:p>
            <a:endParaRPr/>
          </a:p>
        </p:txBody>
      </p:sp>
      <p:sp>
        <p:nvSpPr>
          <p:cNvPr id="723" name="Circle"/>
          <p:cNvSpPr/>
          <p:nvPr/>
        </p:nvSpPr>
        <p:spPr>
          <a:xfrm>
            <a:off x="2857500" y="37719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800"/>
              </a:lnSpc>
              <a:tabLst>
                <a:tab pos="1066800" algn="l"/>
              </a:tabLst>
              <a:defRPr>
                <a:solidFill>
                  <a:srgbClr val="EBF3FF"/>
                </a:solidFill>
                <a:effectLst>
                  <a:outerShdw blurRad="38100" dist="12700" dir="5400000" rotWithShape="0">
                    <a:srgbClr val="000000">
                      <a:alpha val="50000"/>
                    </a:srgbClr>
                  </a:outerShdw>
                </a:effectLst>
              </a:defRPr>
            </a:pPr>
            <a:endParaRPr/>
          </a:p>
        </p:txBody>
      </p:sp>
      <p:sp>
        <p:nvSpPr>
          <p:cNvPr id="724" name="Circle"/>
          <p:cNvSpPr/>
          <p:nvPr/>
        </p:nvSpPr>
        <p:spPr>
          <a:xfrm>
            <a:off x="4889500" y="28067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a:solidFill>
                  <a:srgbClr val="EBF3FF"/>
                </a:solidFill>
                <a:effectLst>
                  <a:outerShdw blurRad="38100" dist="12700" dir="5400000" rotWithShape="0">
                    <a:srgbClr val="000000">
                      <a:alpha val="50000"/>
                    </a:srgbClr>
                  </a:outerShdw>
                </a:effectLst>
              </a:defRPr>
            </a:pPr>
            <a:endParaRPr/>
          </a:p>
        </p:txBody>
      </p:sp>
      <p:sp>
        <p:nvSpPr>
          <p:cNvPr id="725" name="Circle"/>
          <p:cNvSpPr/>
          <p:nvPr/>
        </p:nvSpPr>
        <p:spPr>
          <a:xfrm>
            <a:off x="5905500" y="28067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a:solidFill>
                  <a:srgbClr val="EBF3FF"/>
                </a:solidFill>
                <a:effectLst>
                  <a:outerShdw blurRad="38100" dist="12700" dir="5400000" rotWithShape="0">
                    <a:srgbClr val="000000">
                      <a:alpha val="50000"/>
                    </a:srgbClr>
                  </a:outerShdw>
                </a:effectLst>
              </a:defRPr>
            </a:pPr>
            <a:endParaRPr/>
          </a:p>
        </p:txBody>
      </p:sp>
      <p:sp>
        <p:nvSpPr>
          <p:cNvPr id="726" name="Circle"/>
          <p:cNvSpPr/>
          <p:nvPr/>
        </p:nvSpPr>
        <p:spPr>
          <a:xfrm>
            <a:off x="6921500" y="28067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a:solidFill>
                  <a:srgbClr val="EBF3FF"/>
                </a:solidFill>
                <a:effectLst>
                  <a:outerShdw blurRad="38100" dist="12700" dir="5400000" rotWithShape="0">
                    <a:srgbClr val="000000">
                      <a:alpha val="50000"/>
                    </a:srgbClr>
                  </a:outerShdw>
                </a:effectLst>
              </a:defRPr>
            </a:pPr>
            <a:endParaRPr/>
          </a:p>
        </p:txBody>
      </p:sp>
      <p:sp>
        <p:nvSpPr>
          <p:cNvPr id="727" name="Circle"/>
          <p:cNvSpPr/>
          <p:nvPr/>
        </p:nvSpPr>
        <p:spPr>
          <a:xfrm>
            <a:off x="7937500" y="28067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a:solidFill>
                  <a:srgbClr val="EBF3FF"/>
                </a:solidFill>
                <a:effectLst>
                  <a:outerShdw blurRad="38100" dist="12700" dir="5400000" rotWithShape="0">
                    <a:srgbClr val="000000">
                      <a:alpha val="50000"/>
                    </a:srgbClr>
                  </a:outerShdw>
                </a:effectLst>
              </a:defRPr>
            </a:pPr>
            <a:endParaRPr/>
          </a:p>
        </p:txBody>
      </p:sp>
      <p:sp>
        <p:nvSpPr>
          <p:cNvPr id="728" name="Circle"/>
          <p:cNvSpPr/>
          <p:nvPr/>
        </p:nvSpPr>
        <p:spPr>
          <a:xfrm>
            <a:off x="8953500" y="28067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a:solidFill>
                  <a:srgbClr val="EBF3FF"/>
                </a:solidFill>
                <a:effectLst>
                  <a:outerShdw blurRad="38100" dist="12700" dir="5400000" rotWithShape="0">
                    <a:srgbClr val="000000">
                      <a:alpha val="50000"/>
                    </a:srgbClr>
                  </a:outerShdw>
                </a:effectLst>
              </a:defRPr>
            </a:pPr>
            <a:endParaRPr/>
          </a:p>
        </p:txBody>
      </p:sp>
      <p:sp>
        <p:nvSpPr>
          <p:cNvPr id="729" name="Line"/>
          <p:cNvSpPr/>
          <p:nvPr/>
        </p:nvSpPr>
        <p:spPr>
          <a:xfrm flipV="1">
            <a:off x="4208841" y="4583608"/>
            <a:ext cx="1224812" cy="149597"/>
          </a:xfrm>
          <a:prstGeom prst="line">
            <a:avLst/>
          </a:prstGeom>
          <a:ln w="38100">
            <a:solidFill>
              <a:srgbClr val="023E7F"/>
            </a:solidFill>
            <a:miter lim="400000"/>
          </a:ln>
        </p:spPr>
        <p:txBody>
          <a:bodyPr lIns="45718" tIns="45718" rIns="45718" bIns="45718"/>
          <a:lstStyle/>
          <a:p>
            <a:endParaRPr/>
          </a:p>
        </p:txBody>
      </p:sp>
      <p:sp>
        <p:nvSpPr>
          <p:cNvPr id="730" name="Circle"/>
          <p:cNvSpPr/>
          <p:nvPr/>
        </p:nvSpPr>
        <p:spPr>
          <a:xfrm>
            <a:off x="4051300" y="45720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800"/>
              </a:lnSpc>
              <a:tabLst>
                <a:tab pos="1066800" algn="l"/>
              </a:tabLst>
              <a:defRPr>
                <a:solidFill>
                  <a:srgbClr val="EBF3FF"/>
                </a:solidFill>
                <a:effectLst>
                  <a:outerShdw blurRad="38100" dist="12700" dir="5400000" rotWithShape="0">
                    <a:srgbClr val="000000">
                      <a:alpha val="50000"/>
                    </a:srgbClr>
                  </a:outerShdw>
                </a:effectLst>
              </a:defRPr>
            </a:pPr>
            <a:endParaRPr/>
          </a:p>
        </p:txBody>
      </p:sp>
      <p:sp>
        <p:nvSpPr>
          <p:cNvPr id="731" name="Line"/>
          <p:cNvSpPr/>
          <p:nvPr/>
        </p:nvSpPr>
        <p:spPr>
          <a:xfrm>
            <a:off x="5414952" y="4602307"/>
            <a:ext cx="1243511" cy="878873"/>
          </a:xfrm>
          <a:prstGeom prst="line">
            <a:avLst/>
          </a:prstGeom>
          <a:ln w="38100">
            <a:solidFill>
              <a:srgbClr val="023E7F"/>
            </a:solidFill>
            <a:miter lim="400000"/>
          </a:ln>
        </p:spPr>
        <p:txBody>
          <a:bodyPr lIns="45718" tIns="45718" rIns="45718" bIns="45718"/>
          <a:lstStyle/>
          <a:p>
            <a:endParaRPr/>
          </a:p>
        </p:txBody>
      </p:sp>
      <p:sp>
        <p:nvSpPr>
          <p:cNvPr id="732" name="Circle"/>
          <p:cNvSpPr/>
          <p:nvPr/>
        </p:nvSpPr>
        <p:spPr>
          <a:xfrm>
            <a:off x="5270500" y="44450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800"/>
              </a:lnSpc>
              <a:tabLst>
                <a:tab pos="1066800" algn="l"/>
              </a:tabLst>
              <a:defRPr>
                <a:solidFill>
                  <a:srgbClr val="EBF3FF"/>
                </a:solidFill>
                <a:effectLst>
                  <a:outerShdw blurRad="38100" dist="12700" dir="5400000" rotWithShape="0">
                    <a:srgbClr val="000000">
                      <a:alpha val="50000"/>
                    </a:srgbClr>
                  </a:outerShdw>
                </a:effectLst>
              </a:defRPr>
            </a:pPr>
            <a:endParaRPr/>
          </a:p>
        </p:txBody>
      </p:sp>
      <p:sp>
        <p:nvSpPr>
          <p:cNvPr id="733" name="Line"/>
          <p:cNvSpPr/>
          <p:nvPr/>
        </p:nvSpPr>
        <p:spPr>
          <a:xfrm>
            <a:off x="6630412" y="5462480"/>
            <a:ext cx="1221851" cy="539401"/>
          </a:xfrm>
          <a:prstGeom prst="line">
            <a:avLst/>
          </a:prstGeom>
          <a:ln w="38100">
            <a:solidFill>
              <a:srgbClr val="023E7F"/>
            </a:solidFill>
            <a:miter lim="400000"/>
          </a:ln>
        </p:spPr>
        <p:txBody>
          <a:bodyPr lIns="45718" tIns="45718" rIns="45718" bIns="45718"/>
          <a:lstStyle/>
          <a:p>
            <a:endParaRPr/>
          </a:p>
        </p:txBody>
      </p:sp>
      <p:sp>
        <p:nvSpPr>
          <p:cNvPr id="734" name="Circle"/>
          <p:cNvSpPr/>
          <p:nvPr/>
        </p:nvSpPr>
        <p:spPr>
          <a:xfrm>
            <a:off x="7683500" y="58420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800"/>
              </a:lnSpc>
              <a:tabLst>
                <a:tab pos="1066800" algn="l"/>
              </a:tabLst>
              <a:defRPr>
                <a:solidFill>
                  <a:srgbClr val="EBF3FF"/>
                </a:solidFill>
                <a:effectLst>
                  <a:outerShdw blurRad="38100" dist="12700" dir="5400000" rotWithShape="0">
                    <a:srgbClr val="000000">
                      <a:alpha val="50000"/>
                    </a:srgbClr>
                  </a:outerShdw>
                </a:effectLst>
              </a:defRPr>
            </a:pPr>
            <a:endParaRPr/>
          </a:p>
        </p:txBody>
      </p:sp>
      <p:sp>
        <p:nvSpPr>
          <p:cNvPr id="735" name="Circle"/>
          <p:cNvSpPr/>
          <p:nvPr/>
        </p:nvSpPr>
        <p:spPr>
          <a:xfrm>
            <a:off x="6477000" y="5308600"/>
            <a:ext cx="292100" cy="292100"/>
          </a:xfrm>
          <a:prstGeom prst="ellipse">
            <a:avLst/>
          </a:prstGeom>
          <a:solidFill>
            <a:srgbClr val="459CE3"/>
          </a:solidFill>
          <a:ln w="25400">
            <a:solidFill>
              <a:srgbClr val="023E7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800"/>
              </a:lnSpc>
              <a:tabLst>
                <a:tab pos="1066800" algn="l"/>
              </a:tabLst>
              <a:defRPr>
                <a:solidFill>
                  <a:srgbClr val="EBF3FF"/>
                </a:solidFill>
                <a:effectLst>
                  <a:outerShdw blurRad="38100" dist="12700" dir="5400000" rotWithShape="0">
                    <a:srgbClr val="000000">
                      <a:alpha val="50000"/>
                    </a:srgbClr>
                  </a:outerShdw>
                </a:effectLst>
              </a:defRPr>
            </a:pPr>
            <a:endParaRPr/>
          </a:p>
        </p:txBody>
      </p:sp>
      <p:grpSp>
        <p:nvGrpSpPr>
          <p:cNvPr id="740" name="Group"/>
          <p:cNvGrpSpPr/>
          <p:nvPr/>
        </p:nvGrpSpPr>
        <p:grpSpPr>
          <a:xfrm>
            <a:off x="6413500" y="723900"/>
            <a:ext cx="1016000" cy="1981200"/>
            <a:chOff x="0" y="0"/>
            <a:chExt cx="1016000" cy="1981200"/>
          </a:xfrm>
        </p:grpSpPr>
        <p:sp>
          <p:nvSpPr>
            <p:cNvPr id="736" name="Rectangle"/>
            <p:cNvSpPr/>
            <p:nvPr/>
          </p:nvSpPr>
          <p:spPr>
            <a:xfrm>
              <a:off x="0" y="-1"/>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37" name="Rectangle"/>
            <p:cNvSpPr/>
            <p:nvPr/>
          </p:nvSpPr>
          <p:spPr>
            <a:xfrm>
              <a:off x="0" y="495299"/>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38" name="Rectangle"/>
            <p:cNvSpPr/>
            <p:nvPr/>
          </p:nvSpPr>
          <p:spPr>
            <a:xfrm>
              <a:off x="0" y="9906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39" name="Rectangle"/>
            <p:cNvSpPr/>
            <p:nvPr/>
          </p:nvSpPr>
          <p:spPr>
            <a:xfrm>
              <a:off x="0" y="14859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grpSp>
        <p:nvGrpSpPr>
          <p:cNvPr id="745" name="Group"/>
          <p:cNvGrpSpPr/>
          <p:nvPr/>
        </p:nvGrpSpPr>
        <p:grpSpPr>
          <a:xfrm>
            <a:off x="5397500" y="723900"/>
            <a:ext cx="1016000" cy="1981200"/>
            <a:chOff x="0" y="0"/>
            <a:chExt cx="1016000" cy="1981200"/>
          </a:xfrm>
        </p:grpSpPr>
        <p:sp>
          <p:nvSpPr>
            <p:cNvPr id="741" name="Rectangle"/>
            <p:cNvSpPr/>
            <p:nvPr/>
          </p:nvSpPr>
          <p:spPr>
            <a:xfrm>
              <a:off x="0" y="-1"/>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42" name="Rectangle"/>
            <p:cNvSpPr/>
            <p:nvPr/>
          </p:nvSpPr>
          <p:spPr>
            <a:xfrm>
              <a:off x="0" y="495299"/>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43" name="Rectangle"/>
            <p:cNvSpPr/>
            <p:nvPr/>
          </p:nvSpPr>
          <p:spPr>
            <a:xfrm>
              <a:off x="0" y="9906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44" name="Rectangle"/>
            <p:cNvSpPr/>
            <p:nvPr/>
          </p:nvSpPr>
          <p:spPr>
            <a:xfrm>
              <a:off x="0" y="14859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grpSp>
        <p:nvGrpSpPr>
          <p:cNvPr id="750" name="Group"/>
          <p:cNvGrpSpPr/>
          <p:nvPr/>
        </p:nvGrpSpPr>
        <p:grpSpPr>
          <a:xfrm>
            <a:off x="8445500" y="723900"/>
            <a:ext cx="1016000" cy="1981200"/>
            <a:chOff x="0" y="0"/>
            <a:chExt cx="1016000" cy="1981200"/>
          </a:xfrm>
        </p:grpSpPr>
        <p:sp>
          <p:nvSpPr>
            <p:cNvPr id="746" name="Rectangle"/>
            <p:cNvSpPr/>
            <p:nvPr/>
          </p:nvSpPr>
          <p:spPr>
            <a:xfrm>
              <a:off x="0" y="-1"/>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47" name="Rectangle"/>
            <p:cNvSpPr/>
            <p:nvPr/>
          </p:nvSpPr>
          <p:spPr>
            <a:xfrm>
              <a:off x="0" y="495299"/>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48" name="Rectangle"/>
            <p:cNvSpPr/>
            <p:nvPr/>
          </p:nvSpPr>
          <p:spPr>
            <a:xfrm>
              <a:off x="0" y="9906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49" name="Rectangle"/>
            <p:cNvSpPr/>
            <p:nvPr/>
          </p:nvSpPr>
          <p:spPr>
            <a:xfrm>
              <a:off x="0" y="14859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grpSp>
        <p:nvGrpSpPr>
          <p:cNvPr id="755" name="Group"/>
          <p:cNvGrpSpPr/>
          <p:nvPr/>
        </p:nvGrpSpPr>
        <p:grpSpPr>
          <a:xfrm>
            <a:off x="7429500" y="723900"/>
            <a:ext cx="1016000" cy="1981200"/>
            <a:chOff x="0" y="0"/>
            <a:chExt cx="1016000" cy="1981200"/>
          </a:xfrm>
        </p:grpSpPr>
        <p:sp>
          <p:nvSpPr>
            <p:cNvPr id="751" name="Rectangle"/>
            <p:cNvSpPr/>
            <p:nvPr/>
          </p:nvSpPr>
          <p:spPr>
            <a:xfrm>
              <a:off x="0" y="-1"/>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52" name="Rectangle"/>
            <p:cNvSpPr/>
            <p:nvPr/>
          </p:nvSpPr>
          <p:spPr>
            <a:xfrm>
              <a:off x="0" y="495299"/>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53" name="Rectangle"/>
            <p:cNvSpPr/>
            <p:nvPr/>
          </p:nvSpPr>
          <p:spPr>
            <a:xfrm>
              <a:off x="0" y="9906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54" name="Rectangle"/>
            <p:cNvSpPr/>
            <p:nvPr/>
          </p:nvSpPr>
          <p:spPr>
            <a:xfrm>
              <a:off x="0" y="14859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grpSp>
        <p:nvGrpSpPr>
          <p:cNvPr id="766" name="Group"/>
          <p:cNvGrpSpPr/>
          <p:nvPr/>
        </p:nvGrpSpPr>
        <p:grpSpPr>
          <a:xfrm>
            <a:off x="5397500" y="717549"/>
            <a:ext cx="1016000" cy="1987551"/>
            <a:chOff x="0" y="0"/>
            <a:chExt cx="1016000" cy="1987550"/>
          </a:xfrm>
        </p:grpSpPr>
        <p:grpSp>
          <p:nvGrpSpPr>
            <p:cNvPr id="758" name="4"/>
            <p:cNvGrpSpPr/>
            <p:nvPr/>
          </p:nvGrpSpPr>
          <p:grpSpPr>
            <a:xfrm>
              <a:off x="0" y="0"/>
              <a:ext cx="1016000" cy="508000"/>
              <a:chOff x="0" y="0"/>
              <a:chExt cx="1016000" cy="508000"/>
            </a:xfrm>
          </p:grpSpPr>
          <p:sp>
            <p:nvSpPr>
              <p:cNvPr id="756"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57" name="4"/>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4</a:t>
                </a:r>
              </a:p>
            </p:txBody>
          </p:sp>
        </p:grpSp>
        <p:grpSp>
          <p:nvGrpSpPr>
            <p:cNvPr id="761" name="12"/>
            <p:cNvGrpSpPr/>
            <p:nvPr/>
          </p:nvGrpSpPr>
          <p:grpSpPr>
            <a:xfrm>
              <a:off x="0" y="495300"/>
              <a:ext cx="1016000" cy="508001"/>
              <a:chOff x="0" y="0"/>
              <a:chExt cx="1016000" cy="508000"/>
            </a:xfrm>
          </p:grpSpPr>
          <p:sp>
            <p:nvSpPr>
              <p:cNvPr id="759"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60" name="12"/>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12</a:t>
                </a:r>
              </a:p>
            </p:txBody>
          </p:sp>
        </p:grpSp>
        <p:grpSp>
          <p:nvGrpSpPr>
            <p:cNvPr id="764" name="16"/>
            <p:cNvGrpSpPr/>
            <p:nvPr/>
          </p:nvGrpSpPr>
          <p:grpSpPr>
            <a:xfrm>
              <a:off x="0" y="990600"/>
              <a:ext cx="1016000" cy="508001"/>
              <a:chOff x="0" y="0"/>
              <a:chExt cx="1016000" cy="508000"/>
            </a:xfrm>
          </p:grpSpPr>
          <p:sp>
            <p:nvSpPr>
              <p:cNvPr id="762"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63" name="16"/>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16</a:t>
                </a:r>
              </a:p>
            </p:txBody>
          </p:sp>
        </p:grpSp>
        <p:sp>
          <p:nvSpPr>
            <p:cNvPr id="765" name="Rectangle"/>
            <p:cNvSpPr/>
            <p:nvPr/>
          </p:nvSpPr>
          <p:spPr>
            <a:xfrm>
              <a:off x="0" y="14922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grpSp>
        <p:nvGrpSpPr>
          <p:cNvPr id="775" name="Group"/>
          <p:cNvGrpSpPr/>
          <p:nvPr/>
        </p:nvGrpSpPr>
        <p:grpSpPr>
          <a:xfrm>
            <a:off x="7429500" y="723900"/>
            <a:ext cx="1016000" cy="1981200"/>
            <a:chOff x="0" y="0"/>
            <a:chExt cx="1016000" cy="1981200"/>
          </a:xfrm>
        </p:grpSpPr>
        <p:sp>
          <p:nvSpPr>
            <p:cNvPr id="767" name="Rectangle"/>
            <p:cNvSpPr/>
            <p:nvPr/>
          </p:nvSpPr>
          <p:spPr>
            <a:xfrm>
              <a:off x="0" y="-1"/>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nvGrpSpPr>
            <p:cNvPr id="770" name="7"/>
            <p:cNvGrpSpPr/>
            <p:nvPr/>
          </p:nvGrpSpPr>
          <p:grpSpPr>
            <a:xfrm>
              <a:off x="0" y="488949"/>
              <a:ext cx="1016000" cy="508001"/>
              <a:chOff x="0" y="0"/>
              <a:chExt cx="1016000" cy="508000"/>
            </a:xfrm>
          </p:grpSpPr>
          <p:sp>
            <p:nvSpPr>
              <p:cNvPr id="768"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69" name="7"/>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7</a:t>
                </a:r>
              </a:p>
            </p:txBody>
          </p:sp>
        </p:grpSp>
        <p:grpSp>
          <p:nvGrpSpPr>
            <p:cNvPr id="773" name="11"/>
            <p:cNvGrpSpPr/>
            <p:nvPr/>
          </p:nvGrpSpPr>
          <p:grpSpPr>
            <a:xfrm>
              <a:off x="0" y="984249"/>
              <a:ext cx="1016000" cy="508001"/>
              <a:chOff x="0" y="0"/>
              <a:chExt cx="1016000" cy="508000"/>
            </a:xfrm>
          </p:grpSpPr>
          <p:sp>
            <p:nvSpPr>
              <p:cNvPr id="771"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72" name="11"/>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11</a:t>
                </a:r>
              </a:p>
            </p:txBody>
          </p:sp>
        </p:grpSp>
        <p:sp>
          <p:nvSpPr>
            <p:cNvPr id="774" name="Rectangle"/>
            <p:cNvSpPr/>
            <p:nvPr/>
          </p:nvSpPr>
          <p:spPr>
            <a:xfrm>
              <a:off x="0" y="14859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grpSp>
        <p:nvGrpSpPr>
          <p:cNvPr id="786" name="Group"/>
          <p:cNvGrpSpPr/>
          <p:nvPr/>
        </p:nvGrpSpPr>
        <p:grpSpPr>
          <a:xfrm>
            <a:off x="6413500" y="717549"/>
            <a:ext cx="1016000" cy="1987551"/>
            <a:chOff x="0" y="0"/>
            <a:chExt cx="1016000" cy="1987550"/>
          </a:xfrm>
        </p:grpSpPr>
        <p:grpSp>
          <p:nvGrpSpPr>
            <p:cNvPr id="778" name="8"/>
            <p:cNvGrpSpPr/>
            <p:nvPr/>
          </p:nvGrpSpPr>
          <p:grpSpPr>
            <a:xfrm>
              <a:off x="0" y="0"/>
              <a:ext cx="1016000" cy="508000"/>
              <a:chOff x="0" y="0"/>
              <a:chExt cx="1016000" cy="508000"/>
            </a:xfrm>
          </p:grpSpPr>
          <p:sp>
            <p:nvSpPr>
              <p:cNvPr id="776"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77" name="8"/>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8</a:t>
                </a:r>
              </a:p>
            </p:txBody>
          </p:sp>
        </p:grpSp>
        <p:grpSp>
          <p:nvGrpSpPr>
            <p:cNvPr id="781" name="10"/>
            <p:cNvGrpSpPr/>
            <p:nvPr/>
          </p:nvGrpSpPr>
          <p:grpSpPr>
            <a:xfrm>
              <a:off x="0" y="495300"/>
              <a:ext cx="1016000" cy="508001"/>
              <a:chOff x="0" y="0"/>
              <a:chExt cx="1016000" cy="508000"/>
            </a:xfrm>
          </p:grpSpPr>
          <p:sp>
            <p:nvSpPr>
              <p:cNvPr id="779"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80" name="10"/>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10</a:t>
                </a:r>
              </a:p>
            </p:txBody>
          </p:sp>
        </p:grpSp>
        <p:grpSp>
          <p:nvGrpSpPr>
            <p:cNvPr id="784" name="16"/>
            <p:cNvGrpSpPr/>
            <p:nvPr/>
          </p:nvGrpSpPr>
          <p:grpSpPr>
            <a:xfrm>
              <a:off x="0" y="990600"/>
              <a:ext cx="1016000" cy="508001"/>
              <a:chOff x="0" y="0"/>
              <a:chExt cx="1016000" cy="508000"/>
            </a:xfrm>
          </p:grpSpPr>
          <p:sp>
            <p:nvSpPr>
              <p:cNvPr id="782"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83" name="16"/>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16</a:t>
                </a:r>
              </a:p>
            </p:txBody>
          </p:sp>
        </p:grpSp>
        <p:sp>
          <p:nvSpPr>
            <p:cNvPr id="785" name="Rectangle"/>
            <p:cNvSpPr/>
            <p:nvPr/>
          </p:nvSpPr>
          <p:spPr>
            <a:xfrm>
              <a:off x="0" y="14922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grpSp>
        <p:nvGrpSpPr>
          <p:cNvPr id="793" name="Group"/>
          <p:cNvGrpSpPr/>
          <p:nvPr/>
        </p:nvGrpSpPr>
        <p:grpSpPr>
          <a:xfrm>
            <a:off x="8445500" y="723900"/>
            <a:ext cx="1016000" cy="1981200"/>
            <a:chOff x="0" y="0"/>
            <a:chExt cx="1016000" cy="1981200"/>
          </a:xfrm>
        </p:grpSpPr>
        <p:sp>
          <p:nvSpPr>
            <p:cNvPr id="787" name="Rectangle"/>
            <p:cNvSpPr/>
            <p:nvPr/>
          </p:nvSpPr>
          <p:spPr>
            <a:xfrm>
              <a:off x="0" y="-1"/>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sp>
          <p:nvSpPr>
            <p:cNvPr id="788" name="Rectangle"/>
            <p:cNvSpPr/>
            <p:nvPr/>
          </p:nvSpPr>
          <p:spPr>
            <a:xfrm>
              <a:off x="0" y="495299"/>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nvGrpSpPr>
            <p:cNvPr id="791" name="8"/>
            <p:cNvGrpSpPr/>
            <p:nvPr/>
          </p:nvGrpSpPr>
          <p:grpSpPr>
            <a:xfrm>
              <a:off x="0" y="984249"/>
              <a:ext cx="1016000" cy="508001"/>
              <a:chOff x="0" y="0"/>
              <a:chExt cx="1016000" cy="508000"/>
            </a:xfrm>
          </p:grpSpPr>
          <p:sp>
            <p:nvSpPr>
              <p:cNvPr id="789" name="Rectangle"/>
              <p:cNvSpPr/>
              <p:nvPr/>
            </p:nvSpPr>
            <p:spPr>
              <a:xfrm>
                <a:off x="0" y="635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600"/>
                </a:pPr>
                <a:endParaRPr/>
              </a:p>
            </p:txBody>
          </p:sp>
          <p:sp>
            <p:nvSpPr>
              <p:cNvPr id="790" name="8"/>
              <p:cNvSpPr txBox="1"/>
              <p:nvPr/>
            </p:nvSpPr>
            <p:spPr>
              <a:xfrm>
                <a:off x="0" y="0"/>
                <a:ext cx="1016000" cy="508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3500" tIns="63500" rIns="63500" bIns="63500" numCol="1" anchor="ctr">
                <a:spAutoFit/>
              </a:bodyPr>
              <a:lstStyle>
                <a:lvl1pPr marR="139567" algn="r">
                  <a:defRPr sz="2600"/>
                </a:lvl1pPr>
              </a:lstStyle>
              <a:p>
                <a:r>
                  <a:t>8</a:t>
                </a:r>
              </a:p>
            </p:txBody>
          </p:sp>
        </p:grpSp>
        <p:sp>
          <p:nvSpPr>
            <p:cNvPr id="792" name="Rectangle"/>
            <p:cNvSpPr/>
            <p:nvPr/>
          </p:nvSpPr>
          <p:spPr>
            <a:xfrm>
              <a:off x="0" y="1485900"/>
              <a:ext cx="1016000" cy="495301"/>
            </a:xfrm>
            <a:prstGeom prst="rect">
              <a:avLst/>
            </a:prstGeom>
            <a:solidFill>
              <a:srgbClr val="EBEBEB"/>
            </a:solidFill>
            <a:ln w="25400" cap="flat">
              <a:solidFill>
                <a:srgbClr val="000000"/>
              </a:solidFill>
              <a:prstDash val="solid"/>
              <a:miter lim="400000"/>
            </a:ln>
            <a:effectLst/>
          </p:spPr>
          <p:txBody>
            <a:bodyPr wrap="square" lIns="38100" tIns="38100" rIns="38100" bIns="38100" numCol="1" anchor="ctr">
              <a:noAutofit/>
            </a:bodyPr>
            <a:lstStyle/>
            <a:p>
              <a:pPr marR="139567" algn="r">
                <a:defRPr sz="2400">
                  <a:latin typeface="Arial"/>
                  <a:ea typeface="Arial"/>
                  <a:cs typeface="Arial"/>
                  <a:sym typeface="Arial"/>
                </a:defRPr>
              </a:pPr>
              <a:endParaRPr/>
            </a:p>
          </p:txBody>
        </p:sp>
      </p:grpSp>
      <p:sp>
        <p:nvSpPr>
          <p:cNvPr id="794" name="50"/>
          <p:cNvSpPr txBox="1"/>
          <p:nvPr/>
        </p:nvSpPr>
        <p:spPr>
          <a:xfrm>
            <a:off x="1968500" y="3473450"/>
            <a:ext cx="546100"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r">
              <a:defRPr sz="2300"/>
            </a:lvl1pPr>
          </a:lstStyle>
          <a:p>
            <a:r>
              <a:t>50</a:t>
            </a:r>
          </a:p>
        </p:txBody>
      </p:sp>
    </p:spTree>
  </p:cSld>
  <p:clrMapOvr>
    <a:masterClrMapping/>
  </p:clrMapOvr>
  <mc:AlternateContent xmlns:mc="http://schemas.openxmlformats.org/markup-compatibility/2006" xmlns:p14="http://schemas.microsoft.com/office/powerpoint/2010/main">
    <mc:Choice Requires="p14">
      <p:transition spd="slow">
        <p:checker dir="vert"/>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fill="hold" grpId="2" nodeType="clickEffect">
                                  <p:stCondLst>
                                    <p:cond delay="0"/>
                                  </p:stCondLst>
                                  <p:iterate>
                                    <p:tmAbs val="0"/>
                                  </p:iterate>
                                  <p:childTnLst>
                                    <p:animEffect transition="out" filter="dissolve">
                                      <p:cBhvr>
                                        <p:cTn id="10" dur="1000" fill="hold"/>
                                        <p:tgtEl>
                                          <p:spTgt spid="724"/>
                                        </p:tgtEl>
                                      </p:cBhvr>
                                    </p:animEffect>
                                    <p:set>
                                      <p:cBhvr>
                                        <p:cTn id="11" fill="hold">
                                          <p:stCondLst>
                                            <p:cond delay="999"/>
                                          </p:stCondLst>
                                        </p:cTn>
                                        <p:tgtEl>
                                          <p:spTgt spid="724"/>
                                        </p:tgtEl>
                                        <p:attrNameLst>
                                          <p:attrName>style.visibility</p:attrName>
                                        </p:attrNameLst>
                                      </p:cBhvr>
                                      <p:to>
                                        <p:strVal val="hidden"/>
                                      </p:to>
                                    </p:set>
                                  </p:childTnLst>
                                </p:cTn>
                              </p:par>
                            </p:childTnLst>
                          </p:cTn>
                        </p:par>
                        <p:par>
                          <p:cTn id="12" fill="hold">
                            <p:stCondLst>
                              <p:cond delay="1000"/>
                            </p:stCondLst>
                            <p:childTnLst>
                              <p:par>
                                <p:cTn id="13" presetID="9" presetClass="entr" fill="hold" grpId="3" nodeType="afterEffect">
                                  <p:stCondLst>
                                    <p:cond delay="500"/>
                                  </p:stCondLst>
                                  <p:iterate>
                                    <p:tmAbs val="0"/>
                                  </p:iterate>
                                  <p:childTnLst>
                                    <p:set>
                                      <p:cBhvr>
                                        <p:cTn id="14" fill="hold"/>
                                        <p:tgtEl>
                                          <p:spTgt spid="723"/>
                                        </p:tgtEl>
                                        <p:attrNameLst>
                                          <p:attrName>style.visibility</p:attrName>
                                        </p:attrNameLst>
                                      </p:cBhvr>
                                      <p:to>
                                        <p:strVal val="visible"/>
                                      </p:to>
                                    </p:set>
                                    <p:animEffect transition="in" filter="dissolve">
                                      <p:cBhvr>
                                        <p:cTn id="15" dur="1000"/>
                                        <p:tgtEl>
                                          <p:spTgt spid="7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76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7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xit" fill="hold" grpId="6" nodeType="clickEffect">
                                  <p:stCondLst>
                                    <p:cond delay="0"/>
                                  </p:stCondLst>
                                  <p:iterate>
                                    <p:tmAbs val="0"/>
                                  </p:iterate>
                                  <p:childTnLst>
                                    <p:animEffect transition="out" filter="dissolve">
                                      <p:cBhvr>
                                        <p:cTn id="27" dur="1000" fill="hold"/>
                                        <p:tgtEl>
                                          <p:spTgt spid="725"/>
                                        </p:tgtEl>
                                      </p:cBhvr>
                                    </p:animEffect>
                                    <p:set>
                                      <p:cBhvr>
                                        <p:cTn id="28" fill="hold">
                                          <p:stCondLst>
                                            <p:cond delay="999"/>
                                          </p:stCondLst>
                                        </p:cTn>
                                        <p:tgtEl>
                                          <p:spTgt spid="725"/>
                                        </p:tgtEl>
                                        <p:attrNameLst>
                                          <p:attrName>style.visibility</p:attrName>
                                        </p:attrNameLst>
                                      </p:cBhvr>
                                      <p:to>
                                        <p:strVal val="hidden"/>
                                      </p:to>
                                    </p:set>
                                  </p:childTnLst>
                                </p:cTn>
                              </p:par>
                            </p:childTnLst>
                          </p:cTn>
                        </p:par>
                        <p:par>
                          <p:cTn id="29" fill="hold">
                            <p:stCondLst>
                              <p:cond delay="1000"/>
                            </p:stCondLst>
                            <p:childTnLst>
                              <p:par>
                                <p:cTn id="30" presetID="9" presetClass="entr" fill="hold" grpId="7" nodeType="afterEffect">
                                  <p:stCondLst>
                                    <p:cond delay="500"/>
                                  </p:stCondLst>
                                  <p:iterate>
                                    <p:tmAbs val="0"/>
                                  </p:iterate>
                                  <p:childTnLst>
                                    <p:set>
                                      <p:cBhvr>
                                        <p:cTn id="31" fill="hold"/>
                                        <p:tgtEl>
                                          <p:spTgt spid="730"/>
                                        </p:tgtEl>
                                        <p:attrNameLst>
                                          <p:attrName>style.visibility</p:attrName>
                                        </p:attrNameLst>
                                      </p:cBhvr>
                                      <p:to>
                                        <p:strVal val="visible"/>
                                      </p:to>
                                    </p:set>
                                    <p:animEffect transition="in" filter="dissolve">
                                      <p:cBhvr>
                                        <p:cTn id="32" dur="1000"/>
                                        <p:tgtEl>
                                          <p:spTgt spid="730"/>
                                        </p:tgtEl>
                                      </p:cBhvr>
                                    </p:animEffect>
                                  </p:childTnLst>
                                </p:cTn>
                              </p:par>
                            </p:childTnLst>
                          </p:cTn>
                        </p:par>
                        <p:par>
                          <p:cTn id="33" fill="hold">
                            <p:stCondLst>
                              <p:cond delay="2500"/>
                            </p:stCondLst>
                            <p:childTnLst>
                              <p:par>
                                <p:cTn id="34" presetID="9" presetClass="entr" fill="hold" grpId="8" nodeType="afterEffect">
                                  <p:stCondLst>
                                    <p:cond delay="0"/>
                                  </p:stCondLst>
                                  <p:iterate>
                                    <p:tmAbs val="0"/>
                                  </p:iterate>
                                  <p:childTnLst>
                                    <p:set>
                                      <p:cBhvr>
                                        <p:cTn id="35" fill="hold"/>
                                        <p:tgtEl>
                                          <p:spTgt spid="722"/>
                                        </p:tgtEl>
                                        <p:attrNameLst>
                                          <p:attrName>style.visibility</p:attrName>
                                        </p:attrNameLst>
                                      </p:cBhvr>
                                      <p:to>
                                        <p:strVal val="visible"/>
                                      </p:to>
                                    </p:set>
                                    <p:animEffect transition="in" filter="dissolve">
                                      <p:cBhvr>
                                        <p:cTn id="36" dur="1000"/>
                                        <p:tgtEl>
                                          <p:spTgt spid="72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9" nodeType="clickEffect">
                                  <p:stCondLst>
                                    <p:cond delay="0"/>
                                  </p:stCondLst>
                                  <p:iterate>
                                    <p:tmAbs val="0"/>
                                  </p:iterate>
                                  <p:childTnLst>
                                    <p:set>
                                      <p:cBhvr>
                                        <p:cTn id="40" fill="hold"/>
                                        <p:tgtEl>
                                          <p:spTgt spid="786"/>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0" nodeType="afterEffect">
                                  <p:stCondLst>
                                    <p:cond delay="1000"/>
                                  </p:stCondLst>
                                  <p:iterate>
                                    <p:tmAbs val="0"/>
                                  </p:iterate>
                                  <p:childTnLst>
                                    <p:set>
                                      <p:cBhvr>
                                        <p:cTn id="43" fill="hold"/>
                                        <p:tgtEl>
                                          <p:spTgt spid="726"/>
                                        </p:tgtEl>
                                        <p:attrNameLst>
                                          <p:attrName>style.visibility</p:attrName>
                                        </p:attrNameLst>
                                      </p:cBhvr>
                                      <p:to>
                                        <p:strVal val="visible"/>
                                      </p:to>
                                    </p:set>
                                  </p:childTnLst>
                                </p:cTn>
                              </p:par>
                            </p:childTnLst>
                          </p:cTn>
                        </p:par>
                        <p:par>
                          <p:cTn id="44" fill="hold">
                            <p:stCondLst>
                              <p:cond delay="1000"/>
                            </p:stCondLst>
                            <p:childTnLst>
                              <p:par>
                                <p:cTn id="45" presetID="9" presetClass="exit" fill="hold" grpId="11" nodeType="afterEffect">
                                  <p:stCondLst>
                                    <p:cond delay="1000"/>
                                  </p:stCondLst>
                                  <p:iterate>
                                    <p:tmAbs val="0"/>
                                  </p:iterate>
                                  <p:childTnLst>
                                    <p:animEffect transition="out" filter="dissolve">
                                      <p:cBhvr>
                                        <p:cTn id="46" dur="1000" fill="hold"/>
                                        <p:tgtEl>
                                          <p:spTgt spid="726"/>
                                        </p:tgtEl>
                                      </p:cBhvr>
                                    </p:animEffect>
                                    <p:set>
                                      <p:cBhvr>
                                        <p:cTn id="47" fill="hold">
                                          <p:stCondLst>
                                            <p:cond delay="999"/>
                                          </p:stCondLst>
                                        </p:cTn>
                                        <p:tgtEl>
                                          <p:spTgt spid="726"/>
                                        </p:tgtEl>
                                        <p:attrNameLst>
                                          <p:attrName>style.visibility</p:attrName>
                                        </p:attrNameLst>
                                      </p:cBhvr>
                                      <p:to>
                                        <p:strVal val="hidden"/>
                                      </p:to>
                                    </p:set>
                                  </p:childTnLst>
                                </p:cTn>
                              </p:par>
                            </p:childTnLst>
                          </p:cTn>
                        </p:par>
                        <p:par>
                          <p:cTn id="48" fill="hold">
                            <p:stCondLst>
                              <p:cond delay="3000"/>
                            </p:stCondLst>
                            <p:childTnLst>
                              <p:par>
                                <p:cTn id="49" presetID="9" presetClass="entr" fill="hold" grpId="12" nodeType="afterEffect">
                                  <p:stCondLst>
                                    <p:cond delay="500"/>
                                  </p:stCondLst>
                                  <p:iterate>
                                    <p:tmAbs val="0"/>
                                  </p:iterate>
                                  <p:childTnLst>
                                    <p:set>
                                      <p:cBhvr>
                                        <p:cTn id="50" fill="hold"/>
                                        <p:tgtEl>
                                          <p:spTgt spid="732"/>
                                        </p:tgtEl>
                                        <p:attrNameLst>
                                          <p:attrName>style.visibility</p:attrName>
                                        </p:attrNameLst>
                                      </p:cBhvr>
                                      <p:to>
                                        <p:strVal val="visible"/>
                                      </p:to>
                                    </p:set>
                                    <p:animEffect transition="in" filter="dissolve">
                                      <p:cBhvr>
                                        <p:cTn id="51" dur="1000"/>
                                        <p:tgtEl>
                                          <p:spTgt spid="732"/>
                                        </p:tgtEl>
                                      </p:cBhvr>
                                    </p:animEffect>
                                  </p:childTnLst>
                                </p:cTn>
                              </p:par>
                            </p:childTnLst>
                          </p:cTn>
                        </p:par>
                        <p:par>
                          <p:cTn id="52" fill="hold">
                            <p:stCondLst>
                              <p:cond delay="4500"/>
                            </p:stCondLst>
                            <p:childTnLst>
                              <p:par>
                                <p:cTn id="53" presetID="9" presetClass="entr" fill="hold" grpId="13" nodeType="afterEffect">
                                  <p:stCondLst>
                                    <p:cond delay="0"/>
                                  </p:stCondLst>
                                  <p:iterate>
                                    <p:tmAbs val="0"/>
                                  </p:iterate>
                                  <p:childTnLst>
                                    <p:set>
                                      <p:cBhvr>
                                        <p:cTn id="54" fill="hold"/>
                                        <p:tgtEl>
                                          <p:spTgt spid="729"/>
                                        </p:tgtEl>
                                        <p:attrNameLst>
                                          <p:attrName>style.visibility</p:attrName>
                                        </p:attrNameLst>
                                      </p:cBhvr>
                                      <p:to>
                                        <p:strVal val="visible"/>
                                      </p:to>
                                    </p:set>
                                    <p:animEffect transition="in" filter="dissolve">
                                      <p:cBhvr>
                                        <p:cTn id="55" dur="1000"/>
                                        <p:tgtEl>
                                          <p:spTgt spid="729"/>
                                        </p:tgtEl>
                                      </p:cBhvr>
                                    </p:animEffect>
                                  </p:childTnLst>
                                </p:cTn>
                              </p:par>
                            </p:childTnLst>
                          </p:cTn>
                        </p:par>
                        <p:par>
                          <p:cTn id="56" fill="hold">
                            <p:stCondLst>
                              <p:cond delay="5500"/>
                            </p:stCondLst>
                            <p:childTnLst>
                              <p:par>
                                <p:cTn id="57" presetID="1" presetClass="entr" presetSubtype="0" fill="hold" grpId="14" nodeType="afterEffect">
                                  <p:stCondLst>
                                    <p:cond delay="0"/>
                                  </p:stCondLst>
                                  <p:iterate>
                                    <p:tmAbs val="0"/>
                                  </p:iterate>
                                  <p:childTnLst>
                                    <p:set>
                                      <p:cBhvr>
                                        <p:cTn id="58" fill="hold"/>
                                        <p:tgtEl>
                                          <p:spTgt spid="775"/>
                                        </p:tgtEl>
                                        <p:attrNameLst>
                                          <p:attrName>style.visibility</p:attrName>
                                        </p:attrNameLst>
                                      </p:cBhvr>
                                      <p:to>
                                        <p:strVal val="visible"/>
                                      </p:to>
                                    </p:set>
                                  </p:childTnLst>
                                </p:cTn>
                              </p:par>
                            </p:childTnLst>
                          </p:cTn>
                        </p:par>
                        <p:par>
                          <p:cTn id="59" fill="hold">
                            <p:stCondLst>
                              <p:cond delay="5500"/>
                            </p:stCondLst>
                            <p:childTnLst>
                              <p:par>
                                <p:cTn id="60" presetID="1" presetClass="entr" presetSubtype="0" fill="hold" grpId="15" nodeType="afterEffect">
                                  <p:stCondLst>
                                    <p:cond delay="0"/>
                                  </p:stCondLst>
                                  <p:iterate>
                                    <p:tmAbs val="0"/>
                                  </p:iterate>
                                  <p:childTnLst>
                                    <p:set>
                                      <p:cBhvr>
                                        <p:cTn id="61" fill="hold"/>
                                        <p:tgtEl>
                                          <p:spTgt spid="727"/>
                                        </p:tgtEl>
                                        <p:attrNameLst>
                                          <p:attrName>style.visibility</p:attrName>
                                        </p:attrNameLst>
                                      </p:cBhvr>
                                      <p:to>
                                        <p:strVal val="visible"/>
                                      </p:to>
                                    </p:set>
                                  </p:childTnLst>
                                </p:cTn>
                              </p:par>
                            </p:childTnLst>
                          </p:cTn>
                        </p:par>
                        <p:par>
                          <p:cTn id="62" fill="hold">
                            <p:stCondLst>
                              <p:cond delay="5500"/>
                            </p:stCondLst>
                            <p:childTnLst>
                              <p:par>
                                <p:cTn id="63" presetID="9" presetClass="exit" fill="hold" grpId="16" nodeType="afterEffect">
                                  <p:stCondLst>
                                    <p:cond delay="0"/>
                                  </p:stCondLst>
                                  <p:iterate>
                                    <p:tmAbs val="0"/>
                                  </p:iterate>
                                  <p:childTnLst>
                                    <p:animEffect transition="out" filter="dissolve">
                                      <p:cBhvr>
                                        <p:cTn id="64" dur="1000" fill="hold"/>
                                        <p:tgtEl>
                                          <p:spTgt spid="727"/>
                                        </p:tgtEl>
                                      </p:cBhvr>
                                    </p:animEffect>
                                    <p:set>
                                      <p:cBhvr>
                                        <p:cTn id="65" fill="hold">
                                          <p:stCondLst>
                                            <p:cond delay="999"/>
                                          </p:stCondLst>
                                        </p:cTn>
                                        <p:tgtEl>
                                          <p:spTgt spid="727"/>
                                        </p:tgtEl>
                                        <p:attrNameLst>
                                          <p:attrName>style.visibility</p:attrName>
                                        </p:attrNameLst>
                                      </p:cBhvr>
                                      <p:to>
                                        <p:strVal val="hidden"/>
                                      </p:to>
                                    </p:set>
                                  </p:childTnLst>
                                </p:cTn>
                              </p:par>
                            </p:childTnLst>
                          </p:cTn>
                        </p:par>
                        <p:par>
                          <p:cTn id="66" fill="hold">
                            <p:stCondLst>
                              <p:cond delay="6500"/>
                            </p:stCondLst>
                            <p:childTnLst>
                              <p:par>
                                <p:cTn id="67" presetID="9" presetClass="entr" fill="hold" grpId="17" nodeType="afterEffect">
                                  <p:stCondLst>
                                    <p:cond delay="500"/>
                                  </p:stCondLst>
                                  <p:iterate>
                                    <p:tmAbs val="0"/>
                                  </p:iterate>
                                  <p:childTnLst>
                                    <p:set>
                                      <p:cBhvr>
                                        <p:cTn id="68" fill="hold"/>
                                        <p:tgtEl>
                                          <p:spTgt spid="735"/>
                                        </p:tgtEl>
                                        <p:attrNameLst>
                                          <p:attrName>style.visibility</p:attrName>
                                        </p:attrNameLst>
                                      </p:cBhvr>
                                      <p:to>
                                        <p:strVal val="visible"/>
                                      </p:to>
                                    </p:set>
                                    <p:animEffect transition="in" filter="dissolve">
                                      <p:cBhvr>
                                        <p:cTn id="69" dur="1000"/>
                                        <p:tgtEl>
                                          <p:spTgt spid="735"/>
                                        </p:tgtEl>
                                      </p:cBhvr>
                                    </p:animEffect>
                                  </p:childTnLst>
                                </p:cTn>
                              </p:par>
                            </p:childTnLst>
                          </p:cTn>
                        </p:par>
                        <p:par>
                          <p:cTn id="70" fill="hold">
                            <p:stCondLst>
                              <p:cond delay="8000"/>
                            </p:stCondLst>
                            <p:childTnLst>
                              <p:par>
                                <p:cTn id="71" presetID="9" presetClass="entr" fill="hold" grpId="18" nodeType="afterEffect">
                                  <p:stCondLst>
                                    <p:cond delay="0"/>
                                  </p:stCondLst>
                                  <p:iterate>
                                    <p:tmAbs val="0"/>
                                  </p:iterate>
                                  <p:childTnLst>
                                    <p:set>
                                      <p:cBhvr>
                                        <p:cTn id="72" fill="hold"/>
                                        <p:tgtEl>
                                          <p:spTgt spid="731"/>
                                        </p:tgtEl>
                                        <p:attrNameLst>
                                          <p:attrName>style.visibility</p:attrName>
                                        </p:attrNameLst>
                                      </p:cBhvr>
                                      <p:to>
                                        <p:strVal val="visible"/>
                                      </p:to>
                                    </p:set>
                                    <p:animEffect transition="in" filter="dissolve">
                                      <p:cBhvr>
                                        <p:cTn id="73" dur="1000"/>
                                        <p:tgtEl>
                                          <p:spTgt spid="731"/>
                                        </p:tgtEl>
                                      </p:cBhvr>
                                    </p:animEffect>
                                  </p:childTnLst>
                                </p:cTn>
                              </p:par>
                            </p:childTnLst>
                          </p:cTn>
                        </p:par>
                        <p:par>
                          <p:cTn id="74" fill="hold">
                            <p:stCondLst>
                              <p:cond delay="9000"/>
                            </p:stCondLst>
                            <p:childTnLst>
                              <p:par>
                                <p:cTn id="75" presetID="1" presetClass="entr" presetSubtype="0" fill="hold" grpId="19" nodeType="afterEffect">
                                  <p:stCondLst>
                                    <p:cond delay="0"/>
                                  </p:stCondLst>
                                  <p:iterate>
                                    <p:tmAbs val="0"/>
                                  </p:iterate>
                                  <p:childTnLst>
                                    <p:set>
                                      <p:cBhvr>
                                        <p:cTn id="76" fill="hold"/>
                                        <p:tgtEl>
                                          <p:spTgt spid="793"/>
                                        </p:tgtEl>
                                        <p:attrNameLst>
                                          <p:attrName>style.visibility</p:attrName>
                                        </p:attrNameLst>
                                      </p:cBhvr>
                                      <p:to>
                                        <p:strVal val="visible"/>
                                      </p:to>
                                    </p:set>
                                  </p:childTnLst>
                                </p:cTn>
                              </p:par>
                            </p:childTnLst>
                          </p:cTn>
                        </p:par>
                        <p:par>
                          <p:cTn id="77" fill="hold">
                            <p:stCondLst>
                              <p:cond delay="9000"/>
                            </p:stCondLst>
                            <p:childTnLst>
                              <p:par>
                                <p:cTn id="78" presetID="1" presetClass="entr" presetSubtype="0" fill="hold" grpId="20" nodeType="afterEffect">
                                  <p:stCondLst>
                                    <p:cond delay="0"/>
                                  </p:stCondLst>
                                  <p:iterate>
                                    <p:tmAbs val="0"/>
                                  </p:iterate>
                                  <p:childTnLst>
                                    <p:set>
                                      <p:cBhvr>
                                        <p:cTn id="79" fill="hold"/>
                                        <p:tgtEl>
                                          <p:spTgt spid="728"/>
                                        </p:tgtEl>
                                        <p:attrNameLst>
                                          <p:attrName>style.visibility</p:attrName>
                                        </p:attrNameLst>
                                      </p:cBhvr>
                                      <p:to>
                                        <p:strVal val="visible"/>
                                      </p:to>
                                    </p:set>
                                  </p:childTnLst>
                                </p:cTn>
                              </p:par>
                            </p:childTnLst>
                          </p:cTn>
                        </p:par>
                        <p:par>
                          <p:cTn id="80" fill="hold">
                            <p:stCondLst>
                              <p:cond delay="9000"/>
                            </p:stCondLst>
                            <p:childTnLst>
                              <p:par>
                                <p:cTn id="81" presetID="9" presetClass="exit" fill="hold" grpId="21" nodeType="afterEffect">
                                  <p:stCondLst>
                                    <p:cond delay="0"/>
                                  </p:stCondLst>
                                  <p:iterate>
                                    <p:tmAbs val="0"/>
                                  </p:iterate>
                                  <p:childTnLst>
                                    <p:animEffect transition="out" filter="dissolve">
                                      <p:cBhvr>
                                        <p:cTn id="82" dur="1000" fill="hold"/>
                                        <p:tgtEl>
                                          <p:spTgt spid="728"/>
                                        </p:tgtEl>
                                      </p:cBhvr>
                                    </p:animEffect>
                                    <p:set>
                                      <p:cBhvr>
                                        <p:cTn id="83" fill="hold">
                                          <p:stCondLst>
                                            <p:cond delay="999"/>
                                          </p:stCondLst>
                                        </p:cTn>
                                        <p:tgtEl>
                                          <p:spTgt spid="728"/>
                                        </p:tgtEl>
                                        <p:attrNameLst>
                                          <p:attrName>style.visibility</p:attrName>
                                        </p:attrNameLst>
                                      </p:cBhvr>
                                      <p:to>
                                        <p:strVal val="hidden"/>
                                      </p:to>
                                    </p:set>
                                  </p:childTnLst>
                                </p:cTn>
                              </p:par>
                            </p:childTnLst>
                          </p:cTn>
                        </p:par>
                        <p:par>
                          <p:cTn id="84" fill="hold">
                            <p:stCondLst>
                              <p:cond delay="10000"/>
                            </p:stCondLst>
                            <p:childTnLst>
                              <p:par>
                                <p:cTn id="85" presetID="9" presetClass="entr" fill="hold" grpId="22" nodeType="afterEffect">
                                  <p:stCondLst>
                                    <p:cond delay="500"/>
                                  </p:stCondLst>
                                  <p:iterate>
                                    <p:tmAbs val="0"/>
                                  </p:iterate>
                                  <p:childTnLst>
                                    <p:set>
                                      <p:cBhvr>
                                        <p:cTn id="86" fill="hold"/>
                                        <p:tgtEl>
                                          <p:spTgt spid="734"/>
                                        </p:tgtEl>
                                        <p:attrNameLst>
                                          <p:attrName>style.visibility</p:attrName>
                                        </p:attrNameLst>
                                      </p:cBhvr>
                                      <p:to>
                                        <p:strVal val="visible"/>
                                      </p:to>
                                    </p:set>
                                    <p:animEffect transition="in" filter="dissolve">
                                      <p:cBhvr>
                                        <p:cTn id="87" dur="1000"/>
                                        <p:tgtEl>
                                          <p:spTgt spid="734"/>
                                        </p:tgtEl>
                                      </p:cBhvr>
                                    </p:animEffect>
                                  </p:childTnLst>
                                </p:cTn>
                              </p:par>
                            </p:childTnLst>
                          </p:cTn>
                        </p:par>
                        <p:par>
                          <p:cTn id="88" fill="hold">
                            <p:stCondLst>
                              <p:cond delay="11500"/>
                            </p:stCondLst>
                            <p:childTnLst>
                              <p:par>
                                <p:cTn id="89" presetID="9" presetClass="entr" fill="hold" grpId="23" nodeType="afterEffect">
                                  <p:stCondLst>
                                    <p:cond delay="0"/>
                                  </p:stCondLst>
                                  <p:iterate>
                                    <p:tmAbs val="0"/>
                                  </p:iterate>
                                  <p:childTnLst>
                                    <p:set>
                                      <p:cBhvr>
                                        <p:cTn id="90" fill="hold"/>
                                        <p:tgtEl>
                                          <p:spTgt spid="733"/>
                                        </p:tgtEl>
                                        <p:attrNameLst>
                                          <p:attrName>style.visibility</p:attrName>
                                        </p:attrNameLst>
                                      </p:cBhvr>
                                      <p:to>
                                        <p:strVal val="visible"/>
                                      </p:to>
                                    </p:set>
                                    <p:animEffect transition="in" filter="dissolve">
                                      <p:cBhvr>
                                        <p:cTn id="91" dur="1000"/>
                                        <p:tgtEl>
                                          <p:spTgt spid="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 grpId="8" animBg="1" advAuto="0"/>
      <p:bldP spid="723" grpId="3" animBg="1" advAuto="0"/>
      <p:bldP spid="724" grpId="1" animBg="1" advAuto="0"/>
      <p:bldP spid="724" grpId="2" animBg="1" advAuto="0"/>
      <p:bldP spid="725" grpId="5" animBg="1" advAuto="0"/>
      <p:bldP spid="725" grpId="6" animBg="1" advAuto="0"/>
      <p:bldP spid="726" grpId="10" animBg="1" advAuto="0"/>
      <p:bldP spid="726" grpId="11" animBg="1" advAuto="0"/>
      <p:bldP spid="727" grpId="15" animBg="1" advAuto="0"/>
      <p:bldP spid="727" grpId="16" animBg="1" advAuto="0"/>
      <p:bldP spid="728" grpId="20" animBg="1" advAuto="0"/>
      <p:bldP spid="728" grpId="21" animBg="1" advAuto="0"/>
      <p:bldP spid="729" grpId="13" animBg="1" advAuto="0"/>
      <p:bldP spid="730" grpId="7" animBg="1" advAuto="0"/>
      <p:bldP spid="731" grpId="18" animBg="1" advAuto="0"/>
      <p:bldP spid="732" grpId="12" animBg="1" advAuto="0"/>
      <p:bldP spid="733" grpId="23" animBg="1" advAuto="0"/>
      <p:bldP spid="734" grpId="22" animBg="1" advAuto="0"/>
      <p:bldP spid="735" grpId="17" animBg="1" advAuto="0"/>
      <p:bldP spid="766" grpId="4" animBg="1" advAuto="0"/>
      <p:bldP spid="775" grpId="14" animBg="1" advAuto="0"/>
      <p:bldP spid="786" grpId="9" animBg="1" advAuto="0"/>
      <p:bldP spid="793" grpId="19"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calability"/>
          <p:cNvSpPr txBox="1">
            <a:spLocks noGrp="1"/>
          </p:cNvSpPr>
          <p:nvPr>
            <p:ph type="title"/>
          </p:nvPr>
        </p:nvSpPr>
        <p:spPr>
          <a:prstGeom prst="rect">
            <a:avLst/>
          </a:prstGeom>
        </p:spPr>
        <p:txBody>
          <a:bodyPr/>
          <a:lstStyle/>
          <a:p>
            <a:r>
              <a:t>Scalability</a:t>
            </a:r>
          </a:p>
        </p:txBody>
      </p:sp>
      <p:sp>
        <p:nvSpPr>
          <p:cNvPr id="797" name="Typical individual team is 7 ± 2 people…"/>
          <p:cNvSpPr txBox="1">
            <a:spLocks noGrp="1"/>
          </p:cNvSpPr>
          <p:nvPr>
            <p:ph type="body" idx="1"/>
          </p:nvPr>
        </p:nvSpPr>
        <p:spPr>
          <a:prstGeom prst="rect">
            <a:avLst/>
          </a:prstGeom>
        </p:spPr>
        <p:txBody>
          <a:bodyPr/>
          <a:lstStyle/>
          <a:p>
            <a:pPr marL="673804" indent="-419804">
              <a:lnSpc>
                <a:spcPct val="90000"/>
              </a:lnSpc>
              <a:spcBef>
                <a:spcPts val="1300"/>
              </a:spcBef>
              <a:defRPr sz="3400"/>
            </a:pPr>
            <a:r>
              <a:t>Typical individual team is 7 ± 2 people</a:t>
            </a:r>
          </a:p>
          <a:p>
            <a:pPr marL="1013617" lvl="1" indent="-416718">
              <a:lnSpc>
                <a:spcPct val="90000"/>
              </a:lnSpc>
              <a:spcBef>
                <a:spcPts val="1300"/>
              </a:spcBef>
              <a:buClrTx/>
              <a:defRPr sz="3000"/>
            </a:pPr>
            <a:r>
              <a:t>Scalability comes from teams of teams</a:t>
            </a:r>
          </a:p>
          <a:p>
            <a:pPr marL="673804" indent="-419804">
              <a:lnSpc>
                <a:spcPct val="90000"/>
              </a:lnSpc>
              <a:spcBef>
                <a:spcPts val="1300"/>
              </a:spcBef>
              <a:defRPr sz="3400"/>
            </a:pPr>
            <a:r>
              <a:t>Factors in scaling</a:t>
            </a:r>
          </a:p>
          <a:p>
            <a:pPr marL="1013617" lvl="1" indent="-416718">
              <a:lnSpc>
                <a:spcPct val="90000"/>
              </a:lnSpc>
              <a:spcBef>
                <a:spcPts val="1300"/>
              </a:spcBef>
              <a:buClrTx/>
              <a:defRPr sz="3000"/>
            </a:pPr>
            <a:r>
              <a:t>Type of application</a:t>
            </a:r>
          </a:p>
          <a:p>
            <a:pPr marL="1013617" lvl="1" indent="-416718">
              <a:lnSpc>
                <a:spcPct val="90000"/>
              </a:lnSpc>
              <a:spcBef>
                <a:spcPts val="1300"/>
              </a:spcBef>
              <a:buClrTx/>
              <a:defRPr sz="3000"/>
            </a:pPr>
            <a:r>
              <a:t>Team size</a:t>
            </a:r>
          </a:p>
          <a:p>
            <a:pPr marL="1013617" lvl="1" indent="-416718">
              <a:lnSpc>
                <a:spcPct val="90000"/>
              </a:lnSpc>
              <a:spcBef>
                <a:spcPts val="1300"/>
              </a:spcBef>
              <a:buClrTx/>
              <a:defRPr sz="3000"/>
            </a:pPr>
            <a:r>
              <a:t>Team dispersion</a:t>
            </a:r>
          </a:p>
          <a:p>
            <a:pPr marL="1013617" lvl="1" indent="-416718">
              <a:lnSpc>
                <a:spcPct val="90000"/>
              </a:lnSpc>
              <a:spcBef>
                <a:spcPts val="1300"/>
              </a:spcBef>
              <a:buClrTx/>
              <a:defRPr sz="3000"/>
            </a:pPr>
            <a:r>
              <a:t>Project duration</a:t>
            </a:r>
          </a:p>
          <a:p>
            <a:pPr marL="673804" indent="-419804">
              <a:lnSpc>
                <a:spcPct val="90000"/>
              </a:lnSpc>
              <a:spcBef>
                <a:spcPts val="1300"/>
              </a:spcBef>
              <a:defRPr sz="3400"/>
            </a:pPr>
            <a:r>
              <a:t>Scrum has been used on multiple 500+ person projects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Rounded Rectangle"/>
          <p:cNvSpPr/>
          <p:nvPr/>
        </p:nvSpPr>
        <p:spPr>
          <a:xfrm>
            <a:off x="165100" y="3886200"/>
            <a:ext cx="3175000" cy="2819400"/>
          </a:xfrm>
          <a:prstGeom prst="roundRect">
            <a:avLst>
              <a:gd name="adj" fmla="val 6757"/>
            </a:avLst>
          </a:prstGeom>
          <a:solidFill>
            <a:srgbClr val="FFFFFF"/>
          </a:solidFill>
          <a:ln w="25400">
            <a:solidFill>
              <a:srgbClr val="005192"/>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00" name="Scaling through the Scrum of scrums"/>
          <p:cNvSpPr txBox="1">
            <a:spLocks noGrp="1"/>
          </p:cNvSpPr>
          <p:nvPr>
            <p:ph type="title"/>
          </p:nvPr>
        </p:nvSpPr>
        <p:spPr>
          <a:xfrm>
            <a:off x="342900" y="114300"/>
            <a:ext cx="9461500" cy="1828800"/>
          </a:xfrm>
          <a:prstGeom prst="rect">
            <a:avLst/>
          </a:prstGeom>
        </p:spPr>
        <p:txBody>
          <a:bodyPr anchor="t"/>
          <a:lstStyle>
            <a:lvl1pPr>
              <a:lnSpc>
                <a:spcPct val="80000"/>
              </a:lnSpc>
            </a:lvl1pPr>
          </a:lstStyle>
          <a:p>
            <a:r>
              <a:t>Scaling through the Scrum of scrums</a:t>
            </a:r>
          </a:p>
        </p:txBody>
      </p:sp>
      <p:sp>
        <p:nvSpPr>
          <p:cNvPr id="801" name="Rounded Rectangle"/>
          <p:cNvSpPr/>
          <p:nvPr/>
        </p:nvSpPr>
        <p:spPr>
          <a:xfrm>
            <a:off x="3492500" y="3886200"/>
            <a:ext cx="3175000" cy="2819400"/>
          </a:xfrm>
          <a:prstGeom prst="roundRect">
            <a:avLst>
              <a:gd name="adj" fmla="val 6757"/>
            </a:avLst>
          </a:prstGeom>
          <a:solidFill>
            <a:srgbClr val="FFFFFF"/>
          </a:solidFill>
          <a:ln w="25400">
            <a:solidFill>
              <a:srgbClr val="10612B"/>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02" name="Rounded Rectangle"/>
          <p:cNvSpPr/>
          <p:nvPr/>
        </p:nvSpPr>
        <p:spPr>
          <a:xfrm>
            <a:off x="6781800" y="3886200"/>
            <a:ext cx="3175000" cy="2819400"/>
          </a:xfrm>
          <a:prstGeom prst="roundRect">
            <a:avLst>
              <a:gd name="adj" fmla="val 6757"/>
            </a:avLst>
          </a:prstGeom>
          <a:solidFill>
            <a:srgbClr val="FFFFFF"/>
          </a:solidFill>
          <a:ln w="25400">
            <a:solidFill>
              <a:srgbClr val="FD402F"/>
            </a:solidFill>
            <a:miter lim="400000"/>
          </a:ln>
          <a:effectLst>
            <a:outerShdw blurRad="114300" dist="63500" dir="2700000" rotWithShape="0">
              <a:srgbClr val="000000">
                <a:alpha val="30000"/>
              </a:srgbClr>
            </a:outerShdw>
          </a:effectLst>
        </p:spPr>
        <p:txBody>
          <a:bodyPr lIns="38100" tIns="38100" rIns="38100" bIns="38100" anchor="ct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pic>
        <p:nvPicPr>
          <p:cNvPr id="803" name="blue-guy-S.png" descr="blue-guy-S.png"/>
          <p:cNvPicPr>
            <a:picLocks noChangeAspect="1"/>
          </p:cNvPicPr>
          <p:nvPr/>
        </p:nvPicPr>
        <p:blipFill>
          <a:blip r:embed="rId2">
            <a:extLst/>
          </a:blip>
          <a:stretch>
            <a:fillRect/>
          </a:stretch>
        </p:blipFill>
        <p:spPr>
          <a:xfrm>
            <a:off x="901700" y="4978400"/>
            <a:ext cx="774700" cy="635000"/>
          </a:xfrm>
          <a:prstGeom prst="rect">
            <a:avLst/>
          </a:prstGeom>
          <a:ln w="12700">
            <a:miter lim="400000"/>
          </a:ln>
        </p:spPr>
      </p:pic>
      <p:grpSp>
        <p:nvGrpSpPr>
          <p:cNvPr id="807" name="Group"/>
          <p:cNvGrpSpPr/>
          <p:nvPr/>
        </p:nvGrpSpPr>
        <p:grpSpPr>
          <a:xfrm>
            <a:off x="381000" y="4102100"/>
            <a:ext cx="2603500" cy="673100"/>
            <a:chOff x="0" y="0"/>
            <a:chExt cx="2603500" cy="673100"/>
          </a:xfrm>
        </p:grpSpPr>
        <p:pic>
          <p:nvPicPr>
            <p:cNvPr id="804" name="blue-blonde-S.png" descr="blue-blonde-S.png"/>
            <p:cNvPicPr>
              <a:picLocks noChangeAspect="1"/>
            </p:cNvPicPr>
            <p:nvPr/>
          </p:nvPicPr>
          <p:blipFill>
            <a:blip r:embed="rId3">
              <a:extLst/>
            </a:blip>
            <a:stretch>
              <a:fillRect/>
            </a:stretch>
          </p:blipFill>
          <p:spPr>
            <a:xfrm>
              <a:off x="-1" y="0"/>
              <a:ext cx="774701" cy="673100"/>
            </a:xfrm>
            <a:prstGeom prst="rect">
              <a:avLst/>
            </a:prstGeom>
            <a:ln w="12700" cap="flat">
              <a:noFill/>
              <a:miter lim="400000"/>
            </a:ln>
            <a:effectLst/>
          </p:spPr>
        </p:pic>
        <p:pic>
          <p:nvPicPr>
            <p:cNvPr id="805" name="blue-brunette-S.png" descr="blue-brunette-S.png"/>
            <p:cNvPicPr>
              <a:picLocks noChangeAspect="1"/>
            </p:cNvPicPr>
            <p:nvPr/>
          </p:nvPicPr>
          <p:blipFill>
            <a:blip r:embed="rId4">
              <a:extLst/>
            </a:blip>
            <a:stretch>
              <a:fillRect/>
            </a:stretch>
          </p:blipFill>
          <p:spPr>
            <a:xfrm>
              <a:off x="914400" y="0"/>
              <a:ext cx="774700" cy="673100"/>
            </a:xfrm>
            <a:prstGeom prst="rect">
              <a:avLst/>
            </a:prstGeom>
            <a:ln w="12700" cap="flat">
              <a:noFill/>
              <a:miter lim="400000"/>
            </a:ln>
            <a:effectLst/>
          </p:spPr>
        </p:pic>
        <p:pic>
          <p:nvPicPr>
            <p:cNvPr id="806" name="blue-blonde-S.png" descr="blue-blonde-S.png"/>
            <p:cNvPicPr>
              <a:picLocks noChangeAspect="1"/>
            </p:cNvPicPr>
            <p:nvPr/>
          </p:nvPicPr>
          <p:blipFill>
            <a:blip r:embed="rId3">
              <a:extLst/>
            </a:blip>
            <a:stretch>
              <a:fillRect/>
            </a:stretch>
          </p:blipFill>
          <p:spPr>
            <a:xfrm>
              <a:off x="1828800" y="0"/>
              <a:ext cx="774701" cy="673100"/>
            </a:xfrm>
            <a:prstGeom prst="rect">
              <a:avLst/>
            </a:prstGeom>
            <a:ln w="12700" cap="flat">
              <a:noFill/>
              <a:miter lim="400000"/>
            </a:ln>
            <a:effectLst/>
          </p:spPr>
        </p:pic>
      </p:grpSp>
      <p:grpSp>
        <p:nvGrpSpPr>
          <p:cNvPr id="811" name="Group"/>
          <p:cNvGrpSpPr/>
          <p:nvPr/>
        </p:nvGrpSpPr>
        <p:grpSpPr>
          <a:xfrm>
            <a:off x="381000" y="5803900"/>
            <a:ext cx="2603500" cy="673100"/>
            <a:chOff x="0" y="0"/>
            <a:chExt cx="2603500" cy="673100"/>
          </a:xfrm>
        </p:grpSpPr>
        <p:pic>
          <p:nvPicPr>
            <p:cNvPr id="808" name="blue-guy-S.png" descr="blue-guy-S.png"/>
            <p:cNvPicPr>
              <a:picLocks noChangeAspect="1"/>
            </p:cNvPicPr>
            <p:nvPr/>
          </p:nvPicPr>
          <p:blipFill>
            <a:blip r:embed="rId2">
              <a:extLst/>
            </a:blip>
            <a:stretch>
              <a:fillRect/>
            </a:stretch>
          </p:blipFill>
          <p:spPr>
            <a:xfrm>
              <a:off x="-1" y="25400"/>
              <a:ext cx="774701" cy="635001"/>
            </a:xfrm>
            <a:prstGeom prst="rect">
              <a:avLst/>
            </a:prstGeom>
            <a:ln w="12700" cap="flat">
              <a:noFill/>
              <a:miter lim="400000"/>
            </a:ln>
            <a:effectLst/>
          </p:spPr>
        </p:pic>
        <p:pic>
          <p:nvPicPr>
            <p:cNvPr id="809" name="coach-S.png" descr="coach-S.png"/>
            <p:cNvPicPr>
              <a:picLocks noChangeAspect="1"/>
            </p:cNvPicPr>
            <p:nvPr/>
          </p:nvPicPr>
          <p:blipFill>
            <a:blip r:embed="rId5">
              <a:extLst/>
            </a:blip>
            <a:stretch>
              <a:fillRect/>
            </a:stretch>
          </p:blipFill>
          <p:spPr>
            <a:xfrm>
              <a:off x="1828800" y="0"/>
              <a:ext cx="774701" cy="673100"/>
            </a:xfrm>
            <a:prstGeom prst="rect">
              <a:avLst/>
            </a:prstGeom>
            <a:ln w="12700" cap="flat">
              <a:noFill/>
              <a:miter lim="400000"/>
            </a:ln>
            <a:effectLst/>
          </p:spPr>
        </p:pic>
        <p:pic>
          <p:nvPicPr>
            <p:cNvPr id="810" name="hacker-dude-S.png" descr="hacker-dude-S.png"/>
            <p:cNvPicPr>
              <a:picLocks noChangeAspect="1"/>
            </p:cNvPicPr>
            <p:nvPr/>
          </p:nvPicPr>
          <p:blipFill>
            <a:blip r:embed="rId6">
              <a:extLst/>
            </a:blip>
            <a:stretch>
              <a:fillRect/>
            </a:stretch>
          </p:blipFill>
          <p:spPr>
            <a:xfrm>
              <a:off x="914400" y="0"/>
              <a:ext cx="774700" cy="673100"/>
            </a:xfrm>
            <a:prstGeom prst="rect">
              <a:avLst/>
            </a:prstGeom>
            <a:ln w="12700" cap="flat">
              <a:noFill/>
              <a:miter lim="400000"/>
            </a:ln>
            <a:effectLst/>
          </p:spPr>
        </p:pic>
      </p:grpSp>
      <p:pic>
        <p:nvPicPr>
          <p:cNvPr id="812" name="coach-S.png" descr="coach-S.png"/>
          <p:cNvPicPr>
            <a:picLocks noChangeAspect="1"/>
          </p:cNvPicPr>
          <p:nvPr/>
        </p:nvPicPr>
        <p:blipFill>
          <a:blip r:embed="rId5">
            <a:extLst/>
          </a:blip>
          <a:stretch>
            <a:fillRect/>
          </a:stretch>
        </p:blipFill>
        <p:spPr>
          <a:xfrm>
            <a:off x="4699000" y="4102100"/>
            <a:ext cx="774700" cy="673100"/>
          </a:xfrm>
          <a:prstGeom prst="rect">
            <a:avLst/>
          </a:prstGeom>
          <a:ln w="12700">
            <a:miter lim="400000"/>
          </a:ln>
        </p:spPr>
      </p:pic>
      <p:pic>
        <p:nvPicPr>
          <p:cNvPr id="813" name="green-blonde-S.png" descr="green-blonde-S.png"/>
          <p:cNvPicPr>
            <a:picLocks noChangeAspect="1"/>
          </p:cNvPicPr>
          <p:nvPr/>
        </p:nvPicPr>
        <p:blipFill>
          <a:blip r:embed="rId7">
            <a:extLst/>
          </a:blip>
          <a:stretch>
            <a:fillRect/>
          </a:stretch>
        </p:blipFill>
        <p:spPr>
          <a:xfrm>
            <a:off x="5600700" y="4102100"/>
            <a:ext cx="774700" cy="673100"/>
          </a:xfrm>
          <a:prstGeom prst="rect">
            <a:avLst/>
          </a:prstGeom>
          <a:ln w="12700">
            <a:miter lim="400000"/>
          </a:ln>
        </p:spPr>
      </p:pic>
      <p:pic>
        <p:nvPicPr>
          <p:cNvPr id="814" name="green-brunette-S.png" descr="green-brunette-S.png"/>
          <p:cNvPicPr>
            <a:picLocks noChangeAspect="1"/>
          </p:cNvPicPr>
          <p:nvPr/>
        </p:nvPicPr>
        <p:blipFill>
          <a:blip r:embed="rId8">
            <a:extLst/>
          </a:blip>
          <a:stretch>
            <a:fillRect/>
          </a:stretch>
        </p:blipFill>
        <p:spPr>
          <a:xfrm>
            <a:off x="4686300" y="4953000"/>
            <a:ext cx="774700" cy="673100"/>
          </a:xfrm>
          <a:prstGeom prst="rect">
            <a:avLst/>
          </a:prstGeom>
          <a:ln w="12700">
            <a:miter lim="400000"/>
          </a:ln>
        </p:spPr>
      </p:pic>
      <p:pic>
        <p:nvPicPr>
          <p:cNvPr id="815" name="hacker-dude-S.png" descr="hacker-dude-S.png"/>
          <p:cNvPicPr>
            <a:picLocks noChangeAspect="1"/>
          </p:cNvPicPr>
          <p:nvPr/>
        </p:nvPicPr>
        <p:blipFill>
          <a:blip r:embed="rId6">
            <a:extLst/>
          </a:blip>
          <a:stretch>
            <a:fillRect/>
          </a:stretch>
        </p:blipFill>
        <p:spPr>
          <a:xfrm>
            <a:off x="3784600" y="4953000"/>
            <a:ext cx="774700" cy="673100"/>
          </a:xfrm>
          <a:prstGeom prst="rect">
            <a:avLst/>
          </a:prstGeom>
          <a:ln w="12700">
            <a:miter lim="400000"/>
          </a:ln>
        </p:spPr>
      </p:pic>
      <p:pic>
        <p:nvPicPr>
          <p:cNvPr id="816" name="hacker-dude-S.png" descr="hacker-dude-S.png"/>
          <p:cNvPicPr>
            <a:picLocks noChangeAspect="1"/>
          </p:cNvPicPr>
          <p:nvPr/>
        </p:nvPicPr>
        <p:blipFill>
          <a:blip r:embed="rId6">
            <a:extLst/>
          </a:blip>
          <a:stretch>
            <a:fillRect/>
          </a:stretch>
        </p:blipFill>
        <p:spPr>
          <a:xfrm>
            <a:off x="4686300" y="5803900"/>
            <a:ext cx="774700" cy="673100"/>
          </a:xfrm>
          <a:prstGeom prst="rect">
            <a:avLst/>
          </a:prstGeom>
          <a:ln w="12700">
            <a:miter lim="400000"/>
          </a:ln>
        </p:spPr>
      </p:pic>
      <p:pic>
        <p:nvPicPr>
          <p:cNvPr id="817" name="green-brunette-S.png" descr="green-brunette-S.png"/>
          <p:cNvPicPr>
            <a:picLocks noChangeAspect="1"/>
          </p:cNvPicPr>
          <p:nvPr/>
        </p:nvPicPr>
        <p:blipFill>
          <a:blip r:embed="rId8">
            <a:extLst/>
          </a:blip>
          <a:stretch>
            <a:fillRect/>
          </a:stretch>
        </p:blipFill>
        <p:spPr>
          <a:xfrm>
            <a:off x="5600700" y="4953000"/>
            <a:ext cx="774700" cy="673100"/>
          </a:xfrm>
          <a:prstGeom prst="rect">
            <a:avLst/>
          </a:prstGeom>
          <a:ln w="12700">
            <a:miter lim="400000"/>
          </a:ln>
        </p:spPr>
      </p:pic>
      <p:pic>
        <p:nvPicPr>
          <p:cNvPr id="818" name="hacker-dude-S.png" descr="hacker-dude-S.png"/>
          <p:cNvPicPr>
            <a:picLocks noChangeAspect="1"/>
          </p:cNvPicPr>
          <p:nvPr/>
        </p:nvPicPr>
        <p:blipFill>
          <a:blip r:embed="rId6">
            <a:extLst/>
          </a:blip>
          <a:stretch>
            <a:fillRect/>
          </a:stretch>
        </p:blipFill>
        <p:spPr>
          <a:xfrm>
            <a:off x="1816100" y="4953000"/>
            <a:ext cx="774700" cy="673100"/>
          </a:xfrm>
          <a:prstGeom prst="rect">
            <a:avLst/>
          </a:prstGeom>
          <a:ln w="12700">
            <a:miter lim="400000"/>
          </a:ln>
        </p:spPr>
      </p:pic>
      <p:pic>
        <p:nvPicPr>
          <p:cNvPr id="819" name="green-guy-S.png" descr="green-guy-S.png"/>
          <p:cNvPicPr>
            <a:picLocks noChangeAspect="1"/>
          </p:cNvPicPr>
          <p:nvPr/>
        </p:nvPicPr>
        <p:blipFill>
          <a:blip r:embed="rId9">
            <a:extLst/>
          </a:blip>
          <a:stretch>
            <a:fillRect/>
          </a:stretch>
        </p:blipFill>
        <p:spPr>
          <a:xfrm>
            <a:off x="3784600" y="4127500"/>
            <a:ext cx="774700" cy="635000"/>
          </a:xfrm>
          <a:prstGeom prst="rect">
            <a:avLst/>
          </a:prstGeom>
          <a:ln w="12700">
            <a:miter lim="400000"/>
          </a:ln>
        </p:spPr>
      </p:pic>
      <p:pic>
        <p:nvPicPr>
          <p:cNvPr id="820" name="red-blonde-S.png" descr="red-blonde-S.png"/>
          <p:cNvPicPr>
            <a:picLocks noChangeAspect="1"/>
          </p:cNvPicPr>
          <p:nvPr/>
        </p:nvPicPr>
        <p:blipFill>
          <a:blip r:embed="rId10">
            <a:extLst/>
          </a:blip>
          <a:stretch>
            <a:fillRect/>
          </a:stretch>
        </p:blipFill>
        <p:spPr>
          <a:xfrm>
            <a:off x="7975600" y="5384800"/>
            <a:ext cx="774700" cy="673100"/>
          </a:xfrm>
          <a:prstGeom prst="rect">
            <a:avLst/>
          </a:prstGeom>
          <a:ln w="12700">
            <a:miter lim="400000"/>
          </a:ln>
        </p:spPr>
      </p:pic>
      <p:pic>
        <p:nvPicPr>
          <p:cNvPr id="821" name="coach-S.png" descr="coach-S.png"/>
          <p:cNvPicPr>
            <a:picLocks noChangeAspect="1"/>
          </p:cNvPicPr>
          <p:nvPr/>
        </p:nvPicPr>
        <p:blipFill>
          <a:blip r:embed="rId5">
            <a:extLst/>
          </a:blip>
          <a:stretch>
            <a:fillRect/>
          </a:stretch>
        </p:blipFill>
        <p:spPr>
          <a:xfrm>
            <a:off x="7581900" y="4533900"/>
            <a:ext cx="774700" cy="673100"/>
          </a:xfrm>
          <a:prstGeom prst="rect">
            <a:avLst/>
          </a:prstGeom>
          <a:ln w="12700">
            <a:miter lim="400000"/>
          </a:ln>
        </p:spPr>
      </p:pic>
      <p:pic>
        <p:nvPicPr>
          <p:cNvPr id="822" name="hacker-dude-S.png" descr="hacker-dude-S.png"/>
          <p:cNvPicPr>
            <a:picLocks noChangeAspect="1"/>
          </p:cNvPicPr>
          <p:nvPr/>
        </p:nvPicPr>
        <p:blipFill>
          <a:blip r:embed="rId6">
            <a:extLst/>
          </a:blip>
          <a:stretch>
            <a:fillRect/>
          </a:stretch>
        </p:blipFill>
        <p:spPr>
          <a:xfrm>
            <a:off x="8483600" y="4559300"/>
            <a:ext cx="774700" cy="673100"/>
          </a:xfrm>
          <a:prstGeom prst="rect">
            <a:avLst/>
          </a:prstGeom>
          <a:ln w="12700">
            <a:miter lim="400000"/>
          </a:ln>
        </p:spPr>
      </p:pic>
      <p:pic>
        <p:nvPicPr>
          <p:cNvPr id="823" name="red-brunette-S.png" descr="red-brunette-S.png"/>
          <p:cNvPicPr>
            <a:picLocks noChangeAspect="1"/>
          </p:cNvPicPr>
          <p:nvPr/>
        </p:nvPicPr>
        <p:blipFill>
          <a:blip r:embed="rId11">
            <a:extLst/>
          </a:blip>
          <a:stretch>
            <a:fillRect/>
          </a:stretch>
        </p:blipFill>
        <p:spPr>
          <a:xfrm>
            <a:off x="7073900" y="5384800"/>
            <a:ext cx="774700" cy="673100"/>
          </a:xfrm>
          <a:prstGeom prst="rect">
            <a:avLst/>
          </a:prstGeom>
          <a:ln w="12700">
            <a:miter lim="400000"/>
          </a:ln>
        </p:spPr>
      </p:pic>
      <p:pic>
        <p:nvPicPr>
          <p:cNvPr id="824" name="red-guy-S.png" descr="red-guy-S.png"/>
          <p:cNvPicPr>
            <a:picLocks noChangeAspect="1"/>
          </p:cNvPicPr>
          <p:nvPr/>
        </p:nvPicPr>
        <p:blipFill>
          <a:blip r:embed="rId12">
            <a:extLst/>
          </a:blip>
          <a:stretch>
            <a:fillRect/>
          </a:stretch>
        </p:blipFill>
        <p:spPr>
          <a:xfrm>
            <a:off x="8890000" y="5410200"/>
            <a:ext cx="774700" cy="635000"/>
          </a:xfrm>
          <a:prstGeom prst="rect">
            <a:avLst/>
          </a:prstGeom>
          <a:ln w="12700">
            <a:miter lim="400000"/>
          </a:ln>
        </p:spPr>
      </p:pic>
      <p:grpSp>
        <p:nvGrpSpPr>
          <p:cNvPr id="829" name="Group"/>
          <p:cNvGrpSpPr/>
          <p:nvPr/>
        </p:nvGrpSpPr>
        <p:grpSpPr>
          <a:xfrm>
            <a:off x="2857500" y="2032000"/>
            <a:ext cx="4445000" cy="1473200"/>
            <a:chOff x="0" y="0"/>
            <a:chExt cx="4445000" cy="1473200"/>
          </a:xfrm>
        </p:grpSpPr>
        <p:sp>
          <p:nvSpPr>
            <p:cNvPr id="825" name="Rounded Rectangle"/>
            <p:cNvSpPr/>
            <p:nvPr/>
          </p:nvSpPr>
          <p:spPr>
            <a:xfrm>
              <a:off x="0" y="0"/>
              <a:ext cx="4445000" cy="1473200"/>
            </a:xfrm>
            <a:prstGeom prst="roundRect">
              <a:avLst>
                <a:gd name="adj" fmla="val 20690"/>
              </a:avLst>
            </a:prstGeom>
            <a:solidFill>
              <a:srgbClr val="FFFFFF"/>
            </a:solidFill>
            <a:ln w="25400" cap="flat">
              <a:solidFill>
                <a:srgbClr val="0000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pic>
          <p:nvPicPr>
            <p:cNvPr id="826" name="hacker-dude-S.png" descr="hacker-dude-S.png"/>
            <p:cNvPicPr>
              <a:picLocks noChangeAspect="1"/>
            </p:cNvPicPr>
            <p:nvPr/>
          </p:nvPicPr>
          <p:blipFill>
            <a:blip r:embed="rId6">
              <a:extLst/>
            </a:blip>
            <a:stretch>
              <a:fillRect/>
            </a:stretch>
          </p:blipFill>
          <p:spPr>
            <a:xfrm>
              <a:off x="469899" y="393699"/>
              <a:ext cx="774701" cy="673101"/>
            </a:xfrm>
            <a:prstGeom prst="rect">
              <a:avLst/>
            </a:prstGeom>
            <a:ln w="12700" cap="flat">
              <a:noFill/>
              <a:miter lim="400000"/>
            </a:ln>
            <a:effectLst/>
          </p:spPr>
        </p:pic>
        <p:pic>
          <p:nvPicPr>
            <p:cNvPr id="827" name="green-guy-S.png" descr="green-guy-S.png"/>
            <p:cNvPicPr>
              <a:picLocks noChangeAspect="1"/>
            </p:cNvPicPr>
            <p:nvPr/>
          </p:nvPicPr>
          <p:blipFill>
            <a:blip r:embed="rId9">
              <a:extLst/>
            </a:blip>
            <a:stretch>
              <a:fillRect/>
            </a:stretch>
          </p:blipFill>
          <p:spPr>
            <a:xfrm>
              <a:off x="1803399" y="419100"/>
              <a:ext cx="774701" cy="635000"/>
            </a:xfrm>
            <a:prstGeom prst="rect">
              <a:avLst/>
            </a:prstGeom>
            <a:ln w="12700" cap="flat">
              <a:noFill/>
              <a:miter lim="400000"/>
            </a:ln>
            <a:effectLst/>
          </p:spPr>
        </p:pic>
        <p:pic>
          <p:nvPicPr>
            <p:cNvPr id="828" name="red-blonde-S.png" descr="red-blonde-S.png"/>
            <p:cNvPicPr>
              <a:picLocks noChangeAspect="1"/>
            </p:cNvPicPr>
            <p:nvPr/>
          </p:nvPicPr>
          <p:blipFill>
            <a:blip r:embed="rId10">
              <a:extLst/>
            </a:blip>
            <a:stretch>
              <a:fillRect/>
            </a:stretch>
          </p:blipFill>
          <p:spPr>
            <a:xfrm>
              <a:off x="3136900" y="393699"/>
              <a:ext cx="774701" cy="673101"/>
            </a:xfrm>
            <a:prstGeom prst="rect">
              <a:avLst/>
            </a:prstGeom>
            <a:ln w="12700" cap="flat">
              <a:noFill/>
              <a:miter lim="400000"/>
            </a:ln>
            <a:effectLst/>
          </p:spPr>
        </p:pic>
      </p:grpSp>
      <p:pic>
        <p:nvPicPr>
          <p:cNvPr id="830" name="hacker-dude-S.png" descr="hacker-dude-S.png"/>
          <p:cNvPicPr>
            <a:picLocks noChangeAspect="1"/>
          </p:cNvPicPr>
          <p:nvPr/>
        </p:nvPicPr>
        <p:blipFill>
          <a:blip r:embed="rId6">
            <a:alphaModFix amt="19924"/>
            <a:extLst/>
          </a:blip>
          <a:stretch>
            <a:fillRect/>
          </a:stretch>
        </p:blipFill>
        <p:spPr>
          <a:xfrm>
            <a:off x="1816100" y="4953000"/>
            <a:ext cx="774700" cy="673100"/>
          </a:xfrm>
          <a:prstGeom prst="rect">
            <a:avLst/>
          </a:prstGeom>
          <a:ln w="12700">
            <a:miter lim="400000"/>
          </a:ln>
        </p:spPr>
      </p:pic>
      <p:pic>
        <p:nvPicPr>
          <p:cNvPr id="831" name="green-guy-S.png" descr="green-guy-S.png"/>
          <p:cNvPicPr>
            <a:picLocks noChangeAspect="1"/>
          </p:cNvPicPr>
          <p:nvPr/>
        </p:nvPicPr>
        <p:blipFill>
          <a:blip r:embed="rId9">
            <a:alphaModFix amt="19924"/>
            <a:extLst/>
          </a:blip>
          <a:stretch>
            <a:fillRect/>
          </a:stretch>
        </p:blipFill>
        <p:spPr>
          <a:xfrm>
            <a:off x="3784600" y="4127500"/>
            <a:ext cx="774700" cy="635000"/>
          </a:xfrm>
          <a:prstGeom prst="rect">
            <a:avLst/>
          </a:prstGeom>
          <a:ln w="12700">
            <a:miter lim="400000"/>
          </a:ln>
        </p:spPr>
      </p:pic>
      <p:pic>
        <p:nvPicPr>
          <p:cNvPr id="832" name="red-blonde-S.png" descr="red-blonde-S.png"/>
          <p:cNvPicPr>
            <a:picLocks noChangeAspect="1"/>
          </p:cNvPicPr>
          <p:nvPr/>
        </p:nvPicPr>
        <p:blipFill>
          <a:blip r:embed="rId10">
            <a:alphaModFix amt="19924"/>
            <a:extLst/>
          </a:blip>
          <a:stretch>
            <a:fillRect/>
          </a:stretch>
        </p:blipFill>
        <p:spPr>
          <a:xfrm>
            <a:off x="7975600" y="5384800"/>
            <a:ext cx="774700" cy="6731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xit" fill="hold" grpId="1" nodeType="clickEffect">
                                  <p:stCondLst>
                                    <p:cond delay="0"/>
                                  </p:stCondLst>
                                  <p:iterate>
                                    <p:tmAbs val="0"/>
                                  </p:iterate>
                                  <p:childTnLst>
                                    <p:animEffect transition="out" filter="dissolve">
                                      <p:cBhvr>
                                        <p:cTn id="6" dur="1000" fill="hold"/>
                                        <p:tgtEl>
                                          <p:spTgt spid="818"/>
                                        </p:tgtEl>
                                      </p:cBhvr>
                                    </p:animEffect>
                                    <p:set>
                                      <p:cBhvr>
                                        <p:cTn id="7" fill="hold">
                                          <p:stCondLst>
                                            <p:cond delay="999"/>
                                          </p:stCondLst>
                                        </p:cTn>
                                        <p:tgtEl>
                                          <p:spTgt spid="818"/>
                                        </p:tgtEl>
                                        <p:attrNameLst>
                                          <p:attrName>style.visibility</p:attrName>
                                        </p:attrNameLst>
                                      </p:cBhvr>
                                      <p:to>
                                        <p:strVal val="hidden"/>
                                      </p:to>
                                    </p:set>
                                  </p:childTnLst>
                                </p:cTn>
                              </p:par>
                            </p:childTnLst>
                          </p:cTn>
                        </p:par>
                        <p:par>
                          <p:cTn id="8" fill="hold">
                            <p:stCondLst>
                              <p:cond delay="1000"/>
                            </p:stCondLst>
                            <p:childTnLst>
                              <p:par>
                                <p:cTn id="9" presetID="9" presetClass="entr" fill="hold" grpId="2" nodeType="afterEffect">
                                  <p:stCondLst>
                                    <p:cond delay="0"/>
                                  </p:stCondLst>
                                  <p:iterate>
                                    <p:tmAbs val="0"/>
                                  </p:iterate>
                                  <p:childTnLst>
                                    <p:set>
                                      <p:cBhvr>
                                        <p:cTn id="10" fill="hold"/>
                                        <p:tgtEl>
                                          <p:spTgt spid="830"/>
                                        </p:tgtEl>
                                        <p:attrNameLst>
                                          <p:attrName>style.visibility</p:attrName>
                                        </p:attrNameLst>
                                      </p:cBhvr>
                                      <p:to>
                                        <p:strVal val="visible"/>
                                      </p:to>
                                    </p:set>
                                    <p:animEffect transition="in" filter="dissolve">
                                      <p:cBhvr>
                                        <p:cTn id="11" dur="1000"/>
                                        <p:tgtEl>
                                          <p:spTgt spid="830"/>
                                        </p:tgtEl>
                                      </p:cBhvr>
                                    </p:animEffect>
                                  </p:childTnLst>
                                </p:cTn>
                              </p:par>
                            </p:childTnLst>
                          </p:cTn>
                        </p:par>
                        <p:par>
                          <p:cTn id="12" fill="hold">
                            <p:stCondLst>
                              <p:cond delay="2000"/>
                            </p:stCondLst>
                            <p:childTnLst>
                              <p:par>
                                <p:cTn id="13" presetID="9" presetClass="exit" fill="hold" grpId="3" nodeType="afterEffect">
                                  <p:stCondLst>
                                    <p:cond delay="0"/>
                                  </p:stCondLst>
                                  <p:iterate>
                                    <p:tmAbs val="0"/>
                                  </p:iterate>
                                  <p:childTnLst>
                                    <p:animEffect transition="out" filter="dissolve">
                                      <p:cBhvr>
                                        <p:cTn id="14" dur="1000" fill="hold"/>
                                        <p:tgtEl>
                                          <p:spTgt spid="819"/>
                                        </p:tgtEl>
                                      </p:cBhvr>
                                    </p:animEffect>
                                    <p:set>
                                      <p:cBhvr>
                                        <p:cTn id="15" fill="hold">
                                          <p:stCondLst>
                                            <p:cond delay="999"/>
                                          </p:stCondLst>
                                        </p:cTn>
                                        <p:tgtEl>
                                          <p:spTgt spid="819"/>
                                        </p:tgtEl>
                                        <p:attrNameLst>
                                          <p:attrName>style.visibility</p:attrName>
                                        </p:attrNameLst>
                                      </p:cBhvr>
                                      <p:to>
                                        <p:strVal val="hidden"/>
                                      </p:to>
                                    </p:set>
                                  </p:childTnLst>
                                </p:cTn>
                              </p:par>
                            </p:childTnLst>
                          </p:cTn>
                        </p:par>
                        <p:par>
                          <p:cTn id="16" fill="hold">
                            <p:stCondLst>
                              <p:cond delay="3000"/>
                            </p:stCondLst>
                            <p:childTnLst>
                              <p:par>
                                <p:cTn id="17" presetID="9" presetClass="entr" fill="hold" grpId="4" nodeType="afterEffect">
                                  <p:stCondLst>
                                    <p:cond delay="0"/>
                                  </p:stCondLst>
                                  <p:iterate>
                                    <p:tmAbs val="0"/>
                                  </p:iterate>
                                  <p:childTnLst>
                                    <p:set>
                                      <p:cBhvr>
                                        <p:cTn id="18" fill="hold"/>
                                        <p:tgtEl>
                                          <p:spTgt spid="831"/>
                                        </p:tgtEl>
                                        <p:attrNameLst>
                                          <p:attrName>style.visibility</p:attrName>
                                        </p:attrNameLst>
                                      </p:cBhvr>
                                      <p:to>
                                        <p:strVal val="visible"/>
                                      </p:to>
                                    </p:set>
                                    <p:animEffect transition="in" filter="dissolve">
                                      <p:cBhvr>
                                        <p:cTn id="19" dur="1000"/>
                                        <p:tgtEl>
                                          <p:spTgt spid="831"/>
                                        </p:tgtEl>
                                      </p:cBhvr>
                                    </p:animEffect>
                                  </p:childTnLst>
                                </p:cTn>
                              </p:par>
                            </p:childTnLst>
                          </p:cTn>
                        </p:par>
                        <p:par>
                          <p:cTn id="20" fill="hold">
                            <p:stCondLst>
                              <p:cond delay="4000"/>
                            </p:stCondLst>
                            <p:childTnLst>
                              <p:par>
                                <p:cTn id="21" presetID="9" presetClass="exit" fill="hold" grpId="5" nodeType="afterEffect">
                                  <p:stCondLst>
                                    <p:cond delay="0"/>
                                  </p:stCondLst>
                                  <p:iterate>
                                    <p:tmAbs val="0"/>
                                  </p:iterate>
                                  <p:childTnLst>
                                    <p:animEffect transition="out" filter="dissolve">
                                      <p:cBhvr>
                                        <p:cTn id="22" dur="1000" fill="hold"/>
                                        <p:tgtEl>
                                          <p:spTgt spid="820"/>
                                        </p:tgtEl>
                                      </p:cBhvr>
                                    </p:animEffect>
                                    <p:set>
                                      <p:cBhvr>
                                        <p:cTn id="23" fill="hold">
                                          <p:stCondLst>
                                            <p:cond delay="999"/>
                                          </p:stCondLst>
                                        </p:cTn>
                                        <p:tgtEl>
                                          <p:spTgt spid="820"/>
                                        </p:tgtEl>
                                        <p:attrNameLst>
                                          <p:attrName>style.visibility</p:attrName>
                                        </p:attrNameLst>
                                      </p:cBhvr>
                                      <p:to>
                                        <p:strVal val="hidden"/>
                                      </p:to>
                                    </p:set>
                                  </p:childTnLst>
                                </p:cTn>
                              </p:par>
                            </p:childTnLst>
                          </p:cTn>
                        </p:par>
                        <p:par>
                          <p:cTn id="24" fill="hold">
                            <p:stCondLst>
                              <p:cond delay="5000"/>
                            </p:stCondLst>
                            <p:childTnLst>
                              <p:par>
                                <p:cTn id="25" presetID="9" presetClass="entr" fill="hold" grpId="6" nodeType="afterEffect">
                                  <p:stCondLst>
                                    <p:cond delay="0"/>
                                  </p:stCondLst>
                                  <p:iterate>
                                    <p:tmAbs val="0"/>
                                  </p:iterate>
                                  <p:childTnLst>
                                    <p:set>
                                      <p:cBhvr>
                                        <p:cTn id="26" fill="hold"/>
                                        <p:tgtEl>
                                          <p:spTgt spid="832"/>
                                        </p:tgtEl>
                                        <p:attrNameLst>
                                          <p:attrName>style.visibility</p:attrName>
                                        </p:attrNameLst>
                                      </p:cBhvr>
                                      <p:to>
                                        <p:strVal val="visible"/>
                                      </p:to>
                                    </p:set>
                                    <p:animEffect transition="in" filter="dissolve">
                                      <p:cBhvr>
                                        <p:cTn id="27" dur="1000"/>
                                        <p:tgtEl>
                                          <p:spTgt spid="832"/>
                                        </p:tgtEl>
                                      </p:cBhvr>
                                    </p:animEffect>
                                  </p:childTnLst>
                                </p:cTn>
                              </p:par>
                            </p:childTnLst>
                          </p:cTn>
                        </p:par>
                        <p:par>
                          <p:cTn id="28" fill="hold">
                            <p:stCondLst>
                              <p:cond delay="6000"/>
                            </p:stCondLst>
                            <p:childTnLst>
                              <p:par>
                                <p:cTn id="29" presetID="9" presetClass="entr" fill="hold" grpId="7" nodeType="afterEffect">
                                  <p:stCondLst>
                                    <p:cond delay="0"/>
                                  </p:stCondLst>
                                  <p:iterate>
                                    <p:tmAbs val="0"/>
                                  </p:iterate>
                                  <p:childTnLst>
                                    <p:set>
                                      <p:cBhvr>
                                        <p:cTn id="30" fill="hold"/>
                                        <p:tgtEl>
                                          <p:spTgt spid="829"/>
                                        </p:tgtEl>
                                        <p:attrNameLst>
                                          <p:attrName>style.visibility</p:attrName>
                                        </p:attrNameLst>
                                      </p:cBhvr>
                                      <p:to>
                                        <p:strVal val="visible"/>
                                      </p:to>
                                    </p:set>
                                    <p:animEffect transition="in" filter="dissolve">
                                      <p:cBhvr>
                                        <p:cTn id="31" dur="1000"/>
                                        <p:tgtEl>
                                          <p:spTgt spid="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 grpId="1" animBg="1" advAuto="0"/>
      <p:bldP spid="819" grpId="3" animBg="1" advAuto="0"/>
      <p:bldP spid="820" grpId="5" animBg="1" advAuto="0"/>
      <p:bldP spid="829" grpId="7" animBg="1" advAuto="0"/>
      <p:bldP spid="830" grpId="2" animBg="1" advAuto="0"/>
      <p:bldP spid="831" grpId="4" animBg="1" advAuto="0"/>
      <p:bldP spid="832" grpId="6"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Scrum of scrums of scrums"/>
          <p:cNvSpPr txBox="1">
            <a:spLocks noGrp="1"/>
          </p:cNvSpPr>
          <p:nvPr>
            <p:ph type="title"/>
          </p:nvPr>
        </p:nvSpPr>
        <p:spPr>
          <a:prstGeom prst="rect">
            <a:avLst/>
          </a:prstGeom>
        </p:spPr>
        <p:txBody>
          <a:bodyPr/>
          <a:lstStyle/>
          <a:p>
            <a:r>
              <a:t>Scrum of scrums of scrums</a:t>
            </a:r>
          </a:p>
        </p:txBody>
      </p:sp>
      <p:grpSp>
        <p:nvGrpSpPr>
          <p:cNvPr id="940" name="Group"/>
          <p:cNvGrpSpPr/>
          <p:nvPr/>
        </p:nvGrpSpPr>
        <p:grpSpPr>
          <a:xfrm>
            <a:off x="406400" y="4229099"/>
            <a:ext cx="9258300" cy="2832101"/>
            <a:chOff x="0" y="0"/>
            <a:chExt cx="9258300" cy="2832100"/>
          </a:xfrm>
        </p:grpSpPr>
        <p:grpSp>
          <p:nvGrpSpPr>
            <p:cNvPr id="876" name="Group"/>
            <p:cNvGrpSpPr/>
            <p:nvPr/>
          </p:nvGrpSpPr>
          <p:grpSpPr>
            <a:xfrm>
              <a:off x="-1" y="-1"/>
              <a:ext cx="2857501" cy="2705101"/>
              <a:chOff x="0" y="0"/>
              <a:chExt cx="2857500" cy="2705100"/>
            </a:xfrm>
          </p:grpSpPr>
          <p:grpSp>
            <p:nvGrpSpPr>
              <p:cNvPr id="853" name="Group"/>
              <p:cNvGrpSpPr/>
              <p:nvPr/>
            </p:nvGrpSpPr>
            <p:grpSpPr>
              <a:xfrm>
                <a:off x="1485900" y="0"/>
                <a:ext cx="1371601" cy="2705100"/>
                <a:chOff x="0" y="0"/>
                <a:chExt cx="1371600" cy="2705100"/>
              </a:xfrm>
            </p:grpSpPr>
            <p:sp>
              <p:nvSpPr>
                <p:cNvPr id="835" name="Rounded Rectangle"/>
                <p:cNvSpPr/>
                <p:nvPr/>
              </p:nvSpPr>
              <p:spPr>
                <a:xfrm>
                  <a:off x="0" y="1409700"/>
                  <a:ext cx="1371600" cy="1295401"/>
                </a:xfrm>
                <a:prstGeom prst="roundRect">
                  <a:avLst>
                    <a:gd name="adj" fmla="val 14706"/>
                  </a:avLst>
                </a:prstGeom>
                <a:solidFill>
                  <a:srgbClr val="FFFFFF"/>
                </a:solid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842" name="Group"/>
                <p:cNvGrpSpPr/>
                <p:nvPr/>
              </p:nvGrpSpPr>
              <p:grpSpPr>
                <a:xfrm>
                  <a:off x="76200" y="1600200"/>
                  <a:ext cx="1219200" cy="898579"/>
                  <a:chOff x="0" y="0"/>
                  <a:chExt cx="1219200" cy="898578"/>
                </a:xfrm>
              </p:grpSpPr>
              <p:pic>
                <p:nvPicPr>
                  <p:cNvPr id="836" name="blue-guy-S.png" descr="blue-guy-S.png"/>
                  <p:cNvPicPr>
                    <a:picLocks noChangeAspect="1"/>
                  </p:cNvPicPr>
                  <p:nvPr/>
                </p:nvPicPr>
                <p:blipFill>
                  <a:blip r:embed="rId2">
                    <a:extLst/>
                  </a:blip>
                  <a:stretch>
                    <a:fillRect/>
                  </a:stretch>
                </p:blipFill>
                <p:spPr>
                  <a:xfrm>
                    <a:off x="393700" y="0"/>
                    <a:ext cx="508001" cy="416395"/>
                  </a:xfrm>
                  <a:prstGeom prst="rect">
                    <a:avLst/>
                  </a:prstGeom>
                  <a:ln w="12700" cap="flat">
                    <a:noFill/>
                    <a:miter lim="400000"/>
                  </a:ln>
                  <a:effectLst/>
                </p:spPr>
              </p:pic>
              <p:pic>
                <p:nvPicPr>
                  <p:cNvPr id="837" name="blue-brunette-S.png" descr="blue-brunette-S.png"/>
                  <p:cNvPicPr>
                    <a:picLocks noChangeAspect="1"/>
                  </p:cNvPicPr>
                  <p:nvPr/>
                </p:nvPicPr>
                <p:blipFill>
                  <a:blip r:embed="rId3">
                    <a:extLst/>
                  </a:blip>
                  <a:stretch>
                    <a:fillRect/>
                  </a:stretch>
                </p:blipFill>
                <p:spPr>
                  <a:xfrm>
                    <a:off x="571500" y="190500"/>
                    <a:ext cx="508001" cy="441379"/>
                  </a:xfrm>
                  <a:prstGeom prst="rect">
                    <a:avLst/>
                  </a:prstGeom>
                  <a:ln w="12700" cap="flat">
                    <a:noFill/>
                    <a:miter lim="400000"/>
                  </a:ln>
                  <a:effectLst/>
                </p:spPr>
              </p:pic>
              <p:pic>
                <p:nvPicPr>
                  <p:cNvPr id="838" name="blue-guy-S.png" descr="blue-guy-S.png"/>
                  <p:cNvPicPr>
                    <a:picLocks noChangeAspect="1"/>
                  </p:cNvPicPr>
                  <p:nvPr/>
                </p:nvPicPr>
                <p:blipFill>
                  <a:blip r:embed="rId2">
                    <a:extLst/>
                  </a:blip>
                  <a:stretch>
                    <a:fillRect/>
                  </a:stretch>
                </p:blipFill>
                <p:spPr>
                  <a:xfrm>
                    <a:off x="190499" y="203200"/>
                    <a:ext cx="508001" cy="416395"/>
                  </a:xfrm>
                  <a:prstGeom prst="rect">
                    <a:avLst/>
                  </a:prstGeom>
                  <a:ln w="12700" cap="flat">
                    <a:noFill/>
                    <a:miter lim="400000"/>
                  </a:ln>
                  <a:effectLst/>
                </p:spPr>
              </p:pic>
              <p:pic>
                <p:nvPicPr>
                  <p:cNvPr id="839" name="blue-blonde-S.png" descr="blue-blonde-S.png"/>
                  <p:cNvPicPr>
                    <a:picLocks noChangeAspect="1"/>
                  </p:cNvPicPr>
                  <p:nvPr/>
                </p:nvPicPr>
                <p:blipFill>
                  <a:blip r:embed="rId4">
                    <a:extLst/>
                  </a:blip>
                  <a:stretch>
                    <a:fillRect/>
                  </a:stretch>
                </p:blipFill>
                <p:spPr>
                  <a:xfrm>
                    <a:off x="-1" y="457200"/>
                    <a:ext cx="508001" cy="441379"/>
                  </a:xfrm>
                  <a:prstGeom prst="rect">
                    <a:avLst/>
                  </a:prstGeom>
                  <a:ln w="12700" cap="flat">
                    <a:noFill/>
                    <a:miter lim="400000"/>
                  </a:ln>
                  <a:effectLst/>
                </p:spPr>
              </p:pic>
              <p:pic>
                <p:nvPicPr>
                  <p:cNvPr id="840" name="blue-brunette-S.png" descr="blue-brunette-S.png"/>
                  <p:cNvPicPr>
                    <a:picLocks noChangeAspect="1"/>
                  </p:cNvPicPr>
                  <p:nvPr/>
                </p:nvPicPr>
                <p:blipFill>
                  <a:blip r:embed="rId3">
                    <a:extLst/>
                  </a:blip>
                  <a:stretch>
                    <a:fillRect/>
                  </a:stretch>
                </p:blipFill>
                <p:spPr>
                  <a:xfrm>
                    <a:off x="393700" y="457200"/>
                    <a:ext cx="508001" cy="441379"/>
                  </a:xfrm>
                  <a:prstGeom prst="rect">
                    <a:avLst/>
                  </a:prstGeom>
                  <a:ln w="12700" cap="flat">
                    <a:noFill/>
                    <a:miter lim="400000"/>
                  </a:ln>
                  <a:effectLst/>
                </p:spPr>
              </p:pic>
              <p:pic>
                <p:nvPicPr>
                  <p:cNvPr id="841" name="coach-S.png" descr="coach-S.png"/>
                  <p:cNvPicPr>
                    <a:picLocks noChangeAspect="1"/>
                  </p:cNvPicPr>
                  <p:nvPr/>
                </p:nvPicPr>
                <p:blipFill>
                  <a:blip r:embed="rId5">
                    <a:extLst/>
                  </a:blip>
                  <a:stretch>
                    <a:fillRect/>
                  </a:stretch>
                </p:blipFill>
                <p:spPr>
                  <a:xfrm>
                    <a:off x="711200" y="457200"/>
                    <a:ext cx="508001" cy="441379"/>
                  </a:xfrm>
                  <a:prstGeom prst="rect">
                    <a:avLst/>
                  </a:prstGeom>
                  <a:ln w="12700" cap="flat">
                    <a:noFill/>
                    <a:miter lim="400000"/>
                  </a:ln>
                  <a:effectLst/>
                </p:spPr>
              </p:pic>
            </p:grpSp>
            <p:sp>
              <p:nvSpPr>
                <p:cNvPr id="843" name="Rounded Rectangle"/>
                <p:cNvSpPr/>
                <p:nvPr/>
              </p:nvSpPr>
              <p:spPr>
                <a:xfrm>
                  <a:off x="0" y="-1"/>
                  <a:ext cx="1371600" cy="1295401"/>
                </a:xfrm>
                <a:prstGeom prst="roundRect">
                  <a:avLst>
                    <a:gd name="adj" fmla="val 14706"/>
                  </a:avLst>
                </a:prstGeom>
                <a:solidFill>
                  <a:srgbClr val="FFFFFF"/>
                </a:solid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852" name="Group"/>
                <p:cNvGrpSpPr/>
                <p:nvPr/>
              </p:nvGrpSpPr>
              <p:grpSpPr>
                <a:xfrm>
                  <a:off x="76200" y="190500"/>
                  <a:ext cx="1219200" cy="911279"/>
                  <a:chOff x="0" y="0"/>
                  <a:chExt cx="1219200" cy="911279"/>
                </a:xfrm>
              </p:grpSpPr>
              <p:pic>
                <p:nvPicPr>
                  <p:cNvPr id="844" name="hacker-dude-S.png" descr="hacker-dude-S.png"/>
                  <p:cNvPicPr>
                    <a:picLocks noChangeAspect="1"/>
                  </p:cNvPicPr>
                  <p:nvPr/>
                </p:nvPicPr>
                <p:blipFill>
                  <a:blip r:embed="rId6">
                    <a:extLst/>
                  </a:blip>
                  <a:stretch>
                    <a:fillRect/>
                  </a:stretch>
                </p:blipFill>
                <p:spPr>
                  <a:xfrm>
                    <a:off x="711200" y="-1"/>
                    <a:ext cx="508001" cy="441380"/>
                  </a:xfrm>
                  <a:prstGeom prst="rect">
                    <a:avLst/>
                  </a:prstGeom>
                  <a:ln w="12700" cap="flat">
                    <a:noFill/>
                    <a:miter lim="400000"/>
                  </a:ln>
                  <a:effectLst/>
                </p:spPr>
              </p:pic>
              <p:pic>
                <p:nvPicPr>
                  <p:cNvPr id="845" name="blue-brunette-S.png" descr="blue-brunette-S.png"/>
                  <p:cNvPicPr>
                    <a:picLocks noChangeAspect="1"/>
                  </p:cNvPicPr>
                  <p:nvPr/>
                </p:nvPicPr>
                <p:blipFill>
                  <a:blip r:embed="rId3">
                    <a:extLst/>
                  </a:blip>
                  <a:stretch>
                    <a:fillRect/>
                  </a:stretch>
                </p:blipFill>
                <p:spPr>
                  <a:xfrm>
                    <a:off x="393700" y="-1"/>
                    <a:ext cx="508001" cy="441380"/>
                  </a:xfrm>
                  <a:prstGeom prst="rect">
                    <a:avLst/>
                  </a:prstGeom>
                  <a:ln w="12700" cap="flat">
                    <a:noFill/>
                    <a:miter lim="400000"/>
                  </a:ln>
                  <a:effectLst/>
                </p:spPr>
              </p:pic>
              <p:pic>
                <p:nvPicPr>
                  <p:cNvPr id="846" name="blue-guy-S.png" descr="blue-guy-S.png"/>
                  <p:cNvPicPr>
                    <a:picLocks noChangeAspect="1"/>
                  </p:cNvPicPr>
                  <p:nvPr/>
                </p:nvPicPr>
                <p:blipFill>
                  <a:blip r:embed="rId2">
                    <a:extLst/>
                  </a:blip>
                  <a:stretch>
                    <a:fillRect/>
                  </a:stretch>
                </p:blipFill>
                <p:spPr>
                  <a:xfrm>
                    <a:off x="-1" y="12700"/>
                    <a:ext cx="508001" cy="416395"/>
                  </a:xfrm>
                  <a:prstGeom prst="rect">
                    <a:avLst/>
                  </a:prstGeom>
                  <a:ln w="12700" cap="flat">
                    <a:noFill/>
                    <a:miter lim="400000"/>
                  </a:ln>
                  <a:effectLst/>
                </p:spPr>
              </p:pic>
              <p:pic>
                <p:nvPicPr>
                  <p:cNvPr id="847" name="hacker-dude-S.png" descr="hacker-dude-S.png"/>
                  <p:cNvPicPr>
                    <a:picLocks noChangeAspect="1"/>
                  </p:cNvPicPr>
                  <p:nvPr/>
                </p:nvPicPr>
                <p:blipFill>
                  <a:blip r:embed="rId6">
                    <a:extLst/>
                  </a:blip>
                  <a:stretch>
                    <a:fillRect/>
                  </a:stretch>
                </p:blipFill>
                <p:spPr>
                  <a:xfrm>
                    <a:off x="584200" y="203200"/>
                    <a:ext cx="508001" cy="441379"/>
                  </a:xfrm>
                  <a:prstGeom prst="rect">
                    <a:avLst/>
                  </a:prstGeom>
                  <a:ln w="12700" cap="flat">
                    <a:noFill/>
                    <a:miter lim="400000"/>
                  </a:ln>
                  <a:effectLst/>
                </p:spPr>
              </p:pic>
              <p:pic>
                <p:nvPicPr>
                  <p:cNvPr id="848" name="blue-guy-S.png" descr="blue-guy-S.png"/>
                  <p:cNvPicPr>
                    <a:picLocks noChangeAspect="1"/>
                  </p:cNvPicPr>
                  <p:nvPr/>
                </p:nvPicPr>
                <p:blipFill>
                  <a:blip r:embed="rId2">
                    <a:extLst/>
                  </a:blip>
                  <a:stretch>
                    <a:fillRect/>
                  </a:stretch>
                </p:blipFill>
                <p:spPr>
                  <a:xfrm>
                    <a:off x="215899" y="215900"/>
                    <a:ext cx="508001" cy="416395"/>
                  </a:xfrm>
                  <a:prstGeom prst="rect">
                    <a:avLst/>
                  </a:prstGeom>
                  <a:ln w="12700" cap="flat">
                    <a:noFill/>
                    <a:miter lim="400000"/>
                  </a:ln>
                  <a:effectLst/>
                </p:spPr>
              </p:pic>
              <p:pic>
                <p:nvPicPr>
                  <p:cNvPr id="849" name="blue-blonde-S.png" descr="blue-blonde-S.png"/>
                  <p:cNvPicPr>
                    <a:picLocks noChangeAspect="1"/>
                  </p:cNvPicPr>
                  <p:nvPr/>
                </p:nvPicPr>
                <p:blipFill>
                  <a:blip r:embed="rId4">
                    <a:extLst/>
                  </a:blip>
                  <a:stretch>
                    <a:fillRect/>
                  </a:stretch>
                </p:blipFill>
                <p:spPr>
                  <a:xfrm>
                    <a:off x="-1" y="469900"/>
                    <a:ext cx="508001" cy="441380"/>
                  </a:xfrm>
                  <a:prstGeom prst="rect">
                    <a:avLst/>
                  </a:prstGeom>
                  <a:ln w="12700" cap="flat">
                    <a:noFill/>
                    <a:miter lim="400000"/>
                  </a:ln>
                  <a:effectLst/>
                </p:spPr>
              </p:pic>
              <p:pic>
                <p:nvPicPr>
                  <p:cNvPr id="850" name="blue-brunette-S.png" descr="blue-brunette-S.png"/>
                  <p:cNvPicPr>
                    <a:picLocks noChangeAspect="1"/>
                  </p:cNvPicPr>
                  <p:nvPr/>
                </p:nvPicPr>
                <p:blipFill>
                  <a:blip r:embed="rId3">
                    <a:extLst/>
                  </a:blip>
                  <a:stretch>
                    <a:fillRect/>
                  </a:stretch>
                </p:blipFill>
                <p:spPr>
                  <a:xfrm>
                    <a:off x="393700" y="469900"/>
                    <a:ext cx="508001" cy="441380"/>
                  </a:xfrm>
                  <a:prstGeom prst="rect">
                    <a:avLst/>
                  </a:prstGeom>
                  <a:ln w="12700" cap="flat">
                    <a:noFill/>
                    <a:miter lim="400000"/>
                  </a:ln>
                  <a:effectLst/>
                </p:spPr>
              </p:pic>
              <p:pic>
                <p:nvPicPr>
                  <p:cNvPr id="851" name="coach-S.png" descr="coach-S.png"/>
                  <p:cNvPicPr>
                    <a:picLocks noChangeAspect="1"/>
                  </p:cNvPicPr>
                  <p:nvPr/>
                </p:nvPicPr>
                <p:blipFill>
                  <a:blip r:embed="rId5">
                    <a:extLst/>
                  </a:blip>
                  <a:stretch>
                    <a:fillRect/>
                  </a:stretch>
                </p:blipFill>
                <p:spPr>
                  <a:xfrm>
                    <a:off x="711200" y="469900"/>
                    <a:ext cx="508001" cy="441380"/>
                  </a:xfrm>
                  <a:prstGeom prst="rect">
                    <a:avLst/>
                  </a:prstGeom>
                  <a:ln w="12700" cap="flat">
                    <a:noFill/>
                    <a:miter lim="400000"/>
                  </a:ln>
                  <a:effectLst/>
                </p:spPr>
              </p:pic>
            </p:grpSp>
          </p:grpSp>
          <p:grpSp>
            <p:nvGrpSpPr>
              <p:cNvPr id="875" name="Group"/>
              <p:cNvGrpSpPr/>
              <p:nvPr/>
            </p:nvGrpSpPr>
            <p:grpSpPr>
              <a:xfrm>
                <a:off x="-1" y="0"/>
                <a:ext cx="1371601" cy="2705100"/>
                <a:chOff x="0" y="0"/>
                <a:chExt cx="1371600" cy="2705100"/>
              </a:xfrm>
            </p:grpSpPr>
            <p:sp>
              <p:nvSpPr>
                <p:cNvPr id="854" name="Rounded Rectangle"/>
                <p:cNvSpPr/>
                <p:nvPr/>
              </p:nvSpPr>
              <p:spPr>
                <a:xfrm>
                  <a:off x="0" y="-1"/>
                  <a:ext cx="1371600" cy="1295401"/>
                </a:xfrm>
                <a:prstGeom prst="roundRect">
                  <a:avLst>
                    <a:gd name="adj" fmla="val 14706"/>
                  </a:avLst>
                </a:prstGeom>
                <a:solidFill>
                  <a:srgbClr val="FFFFFF"/>
                </a:solid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855" name="Rounded Rectangle"/>
                <p:cNvSpPr/>
                <p:nvPr/>
              </p:nvSpPr>
              <p:spPr>
                <a:xfrm>
                  <a:off x="0" y="1409700"/>
                  <a:ext cx="1371600" cy="1295401"/>
                </a:xfrm>
                <a:prstGeom prst="roundRect">
                  <a:avLst>
                    <a:gd name="adj" fmla="val 14706"/>
                  </a:avLst>
                </a:prstGeom>
                <a:solidFill>
                  <a:srgbClr val="FFFFFF"/>
                </a:solid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864" name="Group"/>
                <p:cNvGrpSpPr/>
                <p:nvPr/>
              </p:nvGrpSpPr>
              <p:grpSpPr>
                <a:xfrm>
                  <a:off x="76200" y="1600200"/>
                  <a:ext cx="1219200" cy="911279"/>
                  <a:chOff x="0" y="0"/>
                  <a:chExt cx="1219200" cy="911279"/>
                </a:xfrm>
              </p:grpSpPr>
              <p:pic>
                <p:nvPicPr>
                  <p:cNvPr id="856" name="hacker-dude-S.png" descr="hacker-dude-S.png"/>
                  <p:cNvPicPr>
                    <a:picLocks noChangeAspect="1"/>
                  </p:cNvPicPr>
                  <p:nvPr/>
                </p:nvPicPr>
                <p:blipFill>
                  <a:blip r:embed="rId6">
                    <a:extLst/>
                  </a:blip>
                  <a:stretch>
                    <a:fillRect/>
                  </a:stretch>
                </p:blipFill>
                <p:spPr>
                  <a:xfrm>
                    <a:off x="711200" y="-1"/>
                    <a:ext cx="508001" cy="441380"/>
                  </a:xfrm>
                  <a:prstGeom prst="rect">
                    <a:avLst/>
                  </a:prstGeom>
                  <a:ln w="12700" cap="flat">
                    <a:noFill/>
                    <a:miter lim="400000"/>
                  </a:ln>
                  <a:effectLst/>
                </p:spPr>
              </p:pic>
              <p:pic>
                <p:nvPicPr>
                  <p:cNvPr id="857" name="blue-brunette-S.png" descr="blue-brunette-S.png"/>
                  <p:cNvPicPr>
                    <a:picLocks noChangeAspect="1"/>
                  </p:cNvPicPr>
                  <p:nvPr/>
                </p:nvPicPr>
                <p:blipFill>
                  <a:blip r:embed="rId3">
                    <a:extLst/>
                  </a:blip>
                  <a:stretch>
                    <a:fillRect/>
                  </a:stretch>
                </p:blipFill>
                <p:spPr>
                  <a:xfrm>
                    <a:off x="393700" y="-1"/>
                    <a:ext cx="508001" cy="441380"/>
                  </a:xfrm>
                  <a:prstGeom prst="rect">
                    <a:avLst/>
                  </a:prstGeom>
                  <a:ln w="12700" cap="flat">
                    <a:noFill/>
                    <a:miter lim="400000"/>
                  </a:ln>
                  <a:effectLst/>
                </p:spPr>
              </p:pic>
              <p:pic>
                <p:nvPicPr>
                  <p:cNvPr id="858" name="blue-guy-S.png" descr="blue-guy-S.png"/>
                  <p:cNvPicPr>
                    <a:picLocks noChangeAspect="1"/>
                  </p:cNvPicPr>
                  <p:nvPr/>
                </p:nvPicPr>
                <p:blipFill>
                  <a:blip r:embed="rId2">
                    <a:extLst/>
                  </a:blip>
                  <a:stretch>
                    <a:fillRect/>
                  </a:stretch>
                </p:blipFill>
                <p:spPr>
                  <a:xfrm>
                    <a:off x="-1" y="12700"/>
                    <a:ext cx="508001" cy="416395"/>
                  </a:xfrm>
                  <a:prstGeom prst="rect">
                    <a:avLst/>
                  </a:prstGeom>
                  <a:ln w="12700" cap="flat">
                    <a:noFill/>
                    <a:miter lim="400000"/>
                  </a:ln>
                  <a:effectLst/>
                </p:spPr>
              </p:pic>
              <p:pic>
                <p:nvPicPr>
                  <p:cNvPr id="859" name="hacker-dude-S.png" descr="hacker-dude-S.png"/>
                  <p:cNvPicPr>
                    <a:picLocks noChangeAspect="1"/>
                  </p:cNvPicPr>
                  <p:nvPr/>
                </p:nvPicPr>
                <p:blipFill>
                  <a:blip r:embed="rId6">
                    <a:extLst/>
                  </a:blip>
                  <a:stretch>
                    <a:fillRect/>
                  </a:stretch>
                </p:blipFill>
                <p:spPr>
                  <a:xfrm>
                    <a:off x="584200" y="203200"/>
                    <a:ext cx="508001" cy="441379"/>
                  </a:xfrm>
                  <a:prstGeom prst="rect">
                    <a:avLst/>
                  </a:prstGeom>
                  <a:ln w="12700" cap="flat">
                    <a:noFill/>
                    <a:miter lim="400000"/>
                  </a:ln>
                  <a:effectLst/>
                </p:spPr>
              </p:pic>
              <p:pic>
                <p:nvPicPr>
                  <p:cNvPr id="860" name="blue-guy-S.png" descr="blue-guy-S.png"/>
                  <p:cNvPicPr>
                    <a:picLocks noChangeAspect="1"/>
                  </p:cNvPicPr>
                  <p:nvPr/>
                </p:nvPicPr>
                <p:blipFill>
                  <a:blip r:embed="rId2">
                    <a:extLst/>
                  </a:blip>
                  <a:stretch>
                    <a:fillRect/>
                  </a:stretch>
                </p:blipFill>
                <p:spPr>
                  <a:xfrm>
                    <a:off x="215899" y="215900"/>
                    <a:ext cx="508001" cy="416395"/>
                  </a:xfrm>
                  <a:prstGeom prst="rect">
                    <a:avLst/>
                  </a:prstGeom>
                  <a:ln w="12700" cap="flat">
                    <a:noFill/>
                    <a:miter lim="400000"/>
                  </a:ln>
                  <a:effectLst/>
                </p:spPr>
              </p:pic>
              <p:pic>
                <p:nvPicPr>
                  <p:cNvPr id="861" name="blue-blonde-S.png" descr="blue-blonde-S.png"/>
                  <p:cNvPicPr>
                    <a:picLocks noChangeAspect="1"/>
                  </p:cNvPicPr>
                  <p:nvPr/>
                </p:nvPicPr>
                <p:blipFill>
                  <a:blip r:embed="rId4">
                    <a:extLst/>
                  </a:blip>
                  <a:stretch>
                    <a:fillRect/>
                  </a:stretch>
                </p:blipFill>
                <p:spPr>
                  <a:xfrm>
                    <a:off x="-1" y="469900"/>
                    <a:ext cx="508001" cy="441380"/>
                  </a:xfrm>
                  <a:prstGeom prst="rect">
                    <a:avLst/>
                  </a:prstGeom>
                  <a:ln w="12700" cap="flat">
                    <a:noFill/>
                    <a:miter lim="400000"/>
                  </a:ln>
                  <a:effectLst/>
                </p:spPr>
              </p:pic>
              <p:pic>
                <p:nvPicPr>
                  <p:cNvPr id="862" name="blue-brunette-S.png" descr="blue-brunette-S.png"/>
                  <p:cNvPicPr>
                    <a:picLocks noChangeAspect="1"/>
                  </p:cNvPicPr>
                  <p:nvPr/>
                </p:nvPicPr>
                <p:blipFill>
                  <a:blip r:embed="rId3">
                    <a:extLst/>
                  </a:blip>
                  <a:stretch>
                    <a:fillRect/>
                  </a:stretch>
                </p:blipFill>
                <p:spPr>
                  <a:xfrm>
                    <a:off x="393700" y="469900"/>
                    <a:ext cx="508001" cy="441380"/>
                  </a:xfrm>
                  <a:prstGeom prst="rect">
                    <a:avLst/>
                  </a:prstGeom>
                  <a:ln w="12700" cap="flat">
                    <a:noFill/>
                    <a:miter lim="400000"/>
                  </a:ln>
                  <a:effectLst/>
                </p:spPr>
              </p:pic>
              <p:pic>
                <p:nvPicPr>
                  <p:cNvPr id="863" name="coach-S.png" descr="coach-S.png"/>
                  <p:cNvPicPr>
                    <a:picLocks noChangeAspect="1"/>
                  </p:cNvPicPr>
                  <p:nvPr/>
                </p:nvPicPr>
                <p:blipFill>
                  <a:blip r:embed="rId5">
                    <a:extLst/>
                  </a:blip>
                  <a:stretch>
                    <a:fillRect/>
                  </a:stretch>
                </p:blipFill>
                <p:spPr>
                  <a:xfrm>
                    <a:off x="711200" y="469900"/>
                    <a:ext cx="508001" cy="441380"/>
                  </a:xfrm>
                  <a:prstGeom prst="rect">
                    <a:avLst/>
                  </a:prstGeom>
                  <a:ln w="12700" cap="flat">
                    <a:noFill/>
                    <a:miter lim="400000"/>
                  </a:ln>
                  <a:effectLst/>
                </p:spPr>
              </p:pic>
            </p:grpSp>
            <p:grpSp>
              <p:nvGrpSpPr>
                <p:cNvPr id="874" name="Group"/>
                <p:cNvGrpSpPr/>
                <p:nvPr/>
              </p:nvGrpSpPr>
              <p:grpSpPr>
                <a:xfrm>
                  <a:off x="76200" y="152400"/>
                  <a:ext cx="1219200" cy="974779"/>
                  <a:chOff x="0" y="0"/>
                  <a:chExt cx="1219200" cy="974778"/>
                </a:xfrm>
              </p:grpSpPr>
              <p:pic>
                <p:nvPicPr>
                  <p:cNvPr id="865" name="blue-guy-S.png" descr="blue-guy-S.png"/>
                  <p:cNvPicPr>
                    <a:picLocks noChangeAspect="1"/>
                  </p:cNvPicPr>
                  <p:nvPr/>
                </p:nvPicPr>
                <p:blipFill>
                  <a:blip r:embed="rId2">
                    <a:extLst/>
                  </a:blip>
                  <a:stretch>
                    <a:fillRect/>
                  </a:stretch>
                </p:blipFill>
                <p:spPr>
                  <a:xfrm>
                    <a:off x="393700" y="12700"/>
                    <a:ext cx="508001" cy="416395"/>
                  </a:xfrm>
                  <a:prstGeom prst="rect">
                    <a:avLst/>
                  </a:prstGeom>
                  <a:ln w="12700" cap="flat">
                    <a:noFill/>
                    <a:miter lim="400000"/>
                  </a:ln>
                  <a:effectLst/>
                </p:spPr>
              </p:pic>
              <p:pic>
                <p:nvPicPr>
                  <p:cNvPr id="866" name="hacker-dude-S.png" descr="hacker-dude-S.png"/>
                  <p:cNvPicPr>
                    <a:picLocks noChangeAspect="1"/>
                  </p:cNvPicPr>
                  <p:nvPr/>
                </p:nvPicPr>
                <p:blipFill>
                  <a:blip r:embed="rId6">
                    <a:extLst/>
                  </a:blip>
                  <a:stretch>
                    <a:fillRect/>
                  </a:stretch>
                </p:blipFill>
                <p:spPr>
                  <a:xfrm>
                    <a:off x="-1" y="0"/>
                    <a:ext cx="508001" cy="441379"/>
                  </a:xfrm>
                  <a:prstGeom prst="rect">
                    <a:avLst/>
                  </a:prstGeom>
                  <a:ln w="12700" cap="flat">
                    <a:noFill/>
                    <a:miter lim="400000"/>
                  </a:ln>
                  <a:effectLst/>
                </p:spPr>
              </p:pic>
              <p:pic>
                <p:nvPicPr>
                  <p:cNvPr id="867" name="hacker-dude-S.png" descr="hacker-dude-S.png"/>
                  <p:cNvPicPr>
                    <a:picLocks noChangeAspect="1"/>
                  </p:cNvPicPr>
                  <p:nvPr/>
                </p:nvPicPr>
                <p:blipFill>
                  <a:blip r:embed="rId6">
                    <a:extLst/>
                  </a:blip>
                  <a:stretch>
                    <a:fillRect/>
                  </a:stretch>
                </p:blipFill>
                <p:spPr>
                  <a:xfrm>
                    <a:off x="711200" y="0"/>
                    <a:ext cx="508001" cy="441379"/>
                  </a:xfrm>
                  <a:prstGeom prst="rect">
                    <a:avLst/>
                  </a:prstGeom>
                  <a:ln w="12700" cap="flat">
                    <a:noFill/>
                    <a:miter lim="400000"/>
                  </a:ln>
                  <a:effectLst/>
                </p:spPr>
              </p:pic>
              <p:pic>
                <p:nvPicPr>
                  <p:cNvPr id="868" name="blue-blonde-S.png" descr="blue-blonde-S.png"/>
                  <p:cNvPicPr>
                    <a:picLocks noChangeAspect="1"/>
                  </p:cNvPicPr>
                  <p:nvPr/>
                </p:nvPicPr>
                <p:blipFill>
                  <a:blip r:embed="rId4">
                    <a:extLst/>
                  </a:blip>
                  <a:stretch>
                    <a:fillRect/>
                  </a:stretch>
                </p:blipFill>
                <p:spPr>
                  <a:xfrm>
                    <a:off x="711200" y="266700"/>
                    <a:ext cx="508001" cy="441379"/>
                  </a:xfrm>
                  <a:prstGeom prst="rect">
                    <a:avLst/>
                  </a:prstGeom>
                  <a:ln w="12700" cap="flat">
                    <a:noFill/>
                    <a:miter lim="400000"/>
                  </a:ln>
                  <a:effectLst/>
                </p:spPr>
              </p:pic>
              <p:pic>
                <p:nvPicPr>
                  <p:cNvPr id="869" name="coach-S.png" descr="coach-S.png"/>
                  <p:cNvPicPr>
                    <a:picLocks noChangeAspect="1"/>
                  </p:cNvPicPr>
                  <p:nvPr/>
                </p:nvPicPr>
                <p:blipFill>
                  <a:blip r:embed="rId5">
                    <a:extLst/>
                  </a:blip>
                  <a:stretch>
                    <a:fillRect/>
                  </a:stretch>
                </p:blipFill>
                <p:spPr>
                  <a:xfrm>
                    <a:off x="711200" y="533400"/>
                    <a:ext cx="508001" cy="441379"/>
                  </a:xfrm>
                  <a:prstGeom prst="rect">
                    <a:avLst/>
                  </a:prstGeom>
                  <a:ln w="12700" cap="flat">
                    <a:noFill/>
                    <a:miter lim="400000"/>
                  </a:ln>
                  <a:effectLst/>
                </p:spPr>
              </p:pic>
              <p:pic>
                <p:nvPicPr>
                  <p:cNvPr id="870" name="blue-brunette-S.png" descr="blue-brunette-S.png"/>
                  <p:cNvPicPr>
                    <a:picLocks noChangeAspect="1"/>
                  </p:cNvPicPr>
                  <p:nvPr/>
                </p:nvPicPr>
                <p:blipFill>
                  <a:blip r:embed="rId3">
                    <a:extLst/>
                  </a:blip>
                  <a:stretch>
                    <a:fillRect/>
                  </a:stretch>
                </p:blipFill>
                <p:spPr>
                  <a:xfrm>
                    <a:off x="393700" y="266700"/>
                    <a:ext cx="508001" cy="441379"/>
                  </a:xfrm>
                  <a:prstGeom prst="rect">
                    <a:avLst/>
                  </a:prstGeom>
                  <a:ln w="12700" cap="flat">
                    <a:noFill/>
                    <a:miter lim="400000"/>
                  </a:ln>
                  <a:effectLst/>
                </p:spPr>
              </p:pic>
              <p:pic>
                <p:nvPicPr>
                  <p:cNvPr id="871" name="blue-guy-S.png" descr="blue-guy-S.png"/>
                  <p:cNvPicPr>
                    <a:picLocks noChangeAspect="1"/>
                  </p:cNvPicPr>
                  <p:nvPr/>
                </p:nvPicPr>
                <p:blipFill>
                  <a:blip r:embed="rId2">
                    <a:extLst/>
                  </a:blip>
                  <a:stretch>
                    <a:fillRect/>
                  </a:stretch>
                </p:blipFill>
                <p:spPr>
                  <a:xfrm>
                    <a:off x="-1" y="279400"/>
                    <a:ext cx="508001" cy="416395"/>
                  </a:xfrm>
                  <a:prstGeom prst="rect">
                    <a:avLst/>
                  </a:prstGeom>
                  <a:ln w="12700" cap="flat">
                    <a:noFill/>
                    <a:miter lim="400000"/>
                  </a:ln>
                  <a:effectLst/>
                </p:spPr>
              </p:pic>
              <p:pic>
                <p:nvPicPr>
                  <p:cNvPr id="872" name="blue-guy-S.png" descr="blue-guy-S.png"/>
                  <p:cNvPicPr>
                    <a:picLocks noChangeAspect="1"/>
                  </p:cNvPicPr>
                  <p:nvPr/>
                </p:nvPicPr>
                <p:blipFill>
                  <a:blip r:embed="rId2">
                    <a:extLst/>
                  </a:blip>
                  <a:stretch>
                    <a:fillRect/>
                  </a:stretch>
                </p:blipFill>
                <p:spPr>
                  <a:xfrm>
                    <a:off x="-1" y="546100"/>
                    <a:ext cx="508001" cy="416395"/>
                  </a:xfrm>
                  <a:prstGeom prst="rect">
                    <a:avLst/>
                  </a:prstGeom>
                  <a:ln w="12700" cap="flat">
                    <a:noFill/>
                    <a:miter lim="400000"/>
                  </a:ln>
                  <a:effectLst/>
                </p:spPr>
              </p:pic>
              <p:pic>
                <p:nvPicPr>
                  <p:cNvPr id="873" name="blue-brunette-S.png" descr="blue-brunette-S.png"/>
                  <p:cNvPicPr>
                    <a:picLocks noChangeAspect="1"/>
                  </p:cNvPicPr>
                  <p:nvPr/>
                </p:nvPicPr>
                <p:blipFill>
                  <a:blip r:embed="rId3">
                    <a:extLst/>
                  </a:blip>
                  <a:stretch>
                    <a:fillRect/>
                  </a:stretch>
                </p:blipFill>
                <p:spPr>
                  <a:xfrm>
                    <a:off x="393700" y="533400"/>
                    <a:ext cx="508001" cy="441379"/>
                  </a:xfrm>
                  <a:prstGeom prst="rect">
                    <a:avLst/>
                  </a:prstGeom>
                  <a:ln w="12700" cap="flat">
                    <a:noFill/>
                    <a:miter lim="400000"/>
                  </a:ln>
                  <a:effectLst/>
                </p:spPr>
              </p:pic>
            </p:grpSp>
          </p:grpSp>
        </p:grpSp>
        <p:grpSp>
          <p:nvGrpSpPr>
            <p:cNvPr id="903" name="Group"/>
            <p:cNvGrpSpPr/>
            <p:nvPr/>
          </p:nvGrpSpPr>
          <p:grpSpPr>
            <a:xfrm>
              <a:off x="3200400" y="-1"/>
              <a:ext cx="2857500" cy="2705101"/>
              <a:chOff x="0" y="0"/>
              <a:chExt cx="2857500" cy="2705100"/>
            </a:xfrm>
          </p:grpSpPr>
          <p:grpSp>
            <p:nvGrpSpPr>
              <p:cNvPr id="893" name="Group"/>
              <p:cNvGrpSpPr/>
              <p:nvPr/>
            </p:nvGrpSpPr>
            <p:grpSpPr>
              <a:xfrm>
                <a:off x="-1" y="0"/>
                <a:ext cx="1371601" cy="2705100"/>
                <a:chOff x="0" y="0"/>
                <a:chExt cx="1371600" cy="2705100"/>
              </a:xfrm>
            </p:grpSpPr>
            <p:sp>
              <p:nvSpPr>
                <p:cNvPr id="877" name="Rounded Rectangle"/>
                <p:cNvSpPr/>
                <p:nvPr/>
              </p:nvSpPr>
              <p:spPr>
                <a:xfrm>
                  <a:off x="0" y="1409700"/>
                  <a:ext cx="1371600" cy="1295401"/>
                </a:xfrm>
                <a:prstGeom prst="roundRect">
                  <a:avLst>
                    <a:gd name="adj" fmla="val 14706"/>
                  </a:avLst>
                </a:prstGeom>
                <a:solidFill>
                  <a:srgbClr val="FFFFFF"/>
                </a:solidFill>
                <a:ln w="25400" cap="flat">
                  <a:solidFill>
                    <a:srgbClr val="9211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pic>
              <p:nvPicPr>
                <p:cNvPr id="878" name="red-blonde-S.png" descr="red-blonde-S.png"/>
                <p:cNvPicPr>
                  <a:picLocks noChangeAspect="1"/>
                </p:cNvPicPr>
                <p:nvPr/>
              </p:nvPicPr>
              <p:blipFill>
                <a:blip r:embed="rId7">
                  <a:extLst/>
                </a:blip>
                <a:stretch>
                  <a:fillRect/>
                </a:stretch>
              </p:blipFill>
              <p:spPr>
                <a:xfrm>
                  <a:off x="762000" y="1511300"/>
                  <a:ext cx="508001" cy="441379"/>
                </a:xfrm>
                <a:prstGeom prst="rect">
                  <a:avLst/>
                </a:prstGeom>
                <a:ln w="12700" cap="flat">
                  <a:noFill/>
                  <a:miter lim="400000"/>
                </a:ln>
                <a:effectLst/>
              </p:spPr>
            </p:pic>
            <p:pic>
              <p:nvPicPr>
                <p:cNvPr id="879" name="hacker-dude-S.png" descr="hacker-dude-S.png"/>
                <p:cNvPicPr>
                  <a:picLocks noChangeAspect="1"/>
                </p:cNvPicPr>
                <p:nvPr/>
              </p:nvPicPr>
              <p:blipFill>
                <a:blip r:embed="rId6">
                  <a:extLst/>
                </a:blip>
                <a:stretch>
                  <a:fillRect/>
                </a:stretch>
              </p:blipFill>
              <p:spPr>
                <a:xfrm>
                  <a:off x="431800" y="1511300"/>
                  <a:ext cx="508000" cy="441379"/>
                </a:xfrm>
                <a:prstGeom prst="rect">
                  <a:avLst/>
                </a:prstGeom>
                <a:ln w="12700" cap="flat">
                  <a:noFill/>
                  <a:miter lim="400000"/>
                </a:ln>
                <a:effectLst/>
              </p:spPr>
            </p:pic>
            <p:pic>
              <p:nvPicPr>
                <p:cNvPr id="880" name="red-brunette-S.png" descr="red-brunette-S.png"/>
                <p:cNvPicPr>
                  <a:picLocks noChangeAspect="1"/>
                </p:cNvPicPr>
                <p:nvPr/>
              </p:nvPicPr>
              <p:blipFill>
                <a:blip r:embed="rId8">
                  <a:extLst/>
                </a:blip>
                <a:stretch>
                  <a:fillRect/>
                </a:stretch>
              </p:blipFill>
              <p:spPr>
                <a:xfrm>
                  <a:off x="114299" y="1511300"/>
                  <a:ext cx="508001" cy="441379"/>
                </a:xfrm>
                <a:prstGeom prst="rect">
                  <a:avLst/>
                </a:prstGeom>
                <a:ln w="12700" cap="flat">
                  <a:noFill/>
                  <a:miter lim="400000"/>
                </a:ln>
                <a:effectLst/>
              </p:spPr>
            </p:pic>
            <p:pic>
              <p:nvPicPr>
                <p:cNvPr id="881" name="red-guy-S.png" descr="red-guy-S.png"/>
                <p:cNvPicPr>
                  <a:picLocks noChangeAspect="1"/>
                </p:cNvPicPr>
                <p:nvPr/>
              </p:nvPicPr>
              <p:blipFill>
                <a:blip r:embed="rId9">
                  <a:extLst/>
                </a:blip>
                <a:stretch>
                  <a:fillRect/>
                </a:stretch>
              </p:blipFill>
              <p:spPr>
                <a:xfrm>
                  <a:off x="609600" y="1790700"/>
                  <a:ext cx="508001" cy="416395"/>
                </a:xfrm>
                <a:prstGeom prst="rect">
                  <a:avLst/>
                </a:prstGeom>
                <a:ln w="12700" cap="flat">
                  <a:noFill/>
                  <a:miter lim="400000"/>
                </a:ln>
                <a:effectLst/>
              </p:spPr>
            </p:pic>
            <p:pic>
              <p:nvPicPr>
                <p:cNvPr id="882" name="hacker-dude-S.png" descr="hacker-dude-S.png"/>
                <p:cNvPicPr>
                  <a:picLocks noChangeAspect="1"/>
                </p:cNvPicPr>
                <p:nvPr/>
              </p:nvPicPr>
              <p:blipFill>
                <a:blip r:embed="rId6">
                  <a:extLst/>
                </a:blip>
                <a:stretch>
                  <a:fillRect/>
                </a:stretch>
              </p:blipFill>
              <p:spPr>
                <a:xfrm>
                  <a:off x="279399" y="1778000"/>
                  <a:ext cx="508001" cy="441379"/>
                </a:xfrm>
                <a:prstGeom prst="rect">
                  <a:avLst/>
                </a:prstGeom>
                <a:ln w="12700" cap="flat">
                  <a:noFill/>
                  <a:miter lim="400000"/>
                </a:ln>
                <a:effectLst/>
              </p:spPr>
            </p:pic>
            <p:pic>
              <p:nvPicPr>
                <p:cNvPr id="883" name="red-brunette-S.png" descr="red-brunette-S.png"/>
                <p:cNvPicPr>
                  <a:picLocks noChangeAspect="1"/>
                </p:cNvPicPr>
                <p:nvPr/>
              </p:nvPicPr>
              <p:blipFill>
                <a:blip r:embed="rId8">
                  <a:extLst/>
                </a:blip>
                <a:stretch>
                  <a:fillRect/>
                </a:stretch>
              </p:blipFill>
              <p:spPr>
                <a:xfrm>
                  <a:off x="431800" y="2082800"/>
                  <a:ext cx="508000" cy="441379"/>
                </a:xfrm>
                <a:prstGeom prst="rect">
                  <a:avLst/>
                </a:prstGeom>
                <a:ln w="12700" cap="flat">
                  <a:noFill/>
                  <a:miter lim="400000"/>
                </a:ln>
                <a:effectLst/>
              </p:spPr>
            </p:pic>
            <p:pic>
              <p:nvPicPr>
                <p:cNvPr id="884" name="red-guy-S.png" descr="red-guy-S.png"/>
                <p:cNvPicPr>
                  <a:picLocks noChangeAspect="1"/>
                </p:cNvPicPr>
                <p:nvPr/>
              </p:nvPicPr>
              <p:blipFill>
                <a:blip r:embed="rId9">
                  <a:extLst/>
                </a:blip>
                <a:stretch>
                  <a:fillRect/>
                </a:stretch>
              </p:blipFill>
              <p:spPr>
                <a:xfrm>
                  <a:off x="762000" y="2095500"/>
                  <a:ext cx="508001" cy="416395"/>
                </a:xfrm>
                <a:prstGeom prst="rect">
                  <a:avLst/>
                </a:prstGeom>
                <a:ln w="12700" cap="flat">
                  <a:noFill/>
                  <a:miter lim="400000"/>
                </a:ln>
                <a:effectLst/>
              </p:spPr>
            </p:pic>
            <p:pic>
              <p:nvPicPr>
                <p:cNvPr id="885" name="coach-S.png" descr="coach-S.png"/>
                <p:cNvPicPr>
                  <a:picLocks noChangeAspect="1"/>
                </p:cNvPicPr>
                <p:nvPr/>
              </p:nvPicPr>
              <p:blipFill>
                <a:blip r:embed="rId5">
                  <a:extLst/>
                </a:blip>
                <a:stretch>
                  <a:fillRect/>
                </a:stretch>
              </p:blipFill>
              <p:spPr>
                <a:xfrm>
                  <a:off x="114299" y="2082800"/>
                  <a:ext cx="508001" cy="441379"/>
                </a:xfrm>
                <a:prstGeom prst="rect">
                  <a:avLst/>
                </a:prstGeom>
                <a:ln w="12700" cap="flat">
                  <a:noFill/>
                  <a:miter lim="400000"/>
                </a:ln>
                <a:effectLst/>
              </p:spPr>
            </p:pic>
            <p:sp>
              <p:nvSpPr>
                <p:cNvPr id="886" name="Rounded Rectangle"/>
                <p:cNvSpPr/>
                <p:nvPr/>
              </p:nvSpPr>
              <p:spPr>
                <a:xfrm>
                  <a:off x="0" y="-1"/>
                  <a:ext cx="1371600" cy="1295401"/>
                </a:xfrm>
                <a:prstGeom prst="roundRect">
                  <a:avLst>
                    <a:gd name="adj" fmla="val 14706"/>
                  </a:avLst>
                </a:prstGeom>
                <a:solidFill>
                  <a:srgbClr val="FFFFFF"/>
                </a:solidFill>
                <a:ln w="25400" cap="flat">
                  <a:solidFill>
                    <a:srgbClr val="9211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892" name="Group"/>
                <p:cNvGrpSpPr/>
                <p:nvPr/>
              </p:nvGrpSpPr>
              <p:grpSpPr>
                <a:xfrm>
                  <a:off x="101599" y="266700"/>
                  <a:ext cx="1155701" cy="746179"/>
                  <a:chOff x="0" y="0"/>
                  <a:chExt cx="1155700" cy="746178"/>
                </a:xfrm>
              </p:grpSpPr>
              <p:pic>
                <p:nvPicPr>
                  <p:cNvPr id="887" name="red-blonde-S.png" descr="red-blonde-S.png"/>
                  <p:cNvPicPr>
                    <a:picLocks noChangeAspect="1"/>
                  </p:cNvPicPr>
                  <p:nvPr/>
                </p:nvPicPr>
                <p:blipFill>
                  <a:blip r:embed="rId7">
                    <a:extLst/>
                  </a:blip>
                  <a:stretch>
                    <a:fillRect/>
                  </a:stretch>
                </p:blipFill>
                <p:spPr>
                  <a:xfrm>
                    <a:off x="165099" y="0"/>
                    <a:ext cx="508001" cy="441379"/>
                  </a:xfrm>
                  <a:prstGeom prst="rect">
                    <a:avLst/>
                  </a:prstGeom>
                  <a:ln w="12700" cap="flat">
                    <a:noFill/>
                    <a:miter lim="400000"/>
                  </a:ln>
                  <a:effectLst/>
                </p:spPr>
              </p:pic>
              <p:pic>
                <p:nvPicPr>
                  <p:cNvPr id="888" name="red-guy-S.png" descr="red-guy-S.png"/>
                  <p:cNvPicPr>
                    <a:picLocks noChangeAspect="1"/>
                  </p:cNvPicPr>
                  <p:nvPr/>
                </p:nvPicPr>
                <p:blipFill>
                  <a:blip r:embed="rId9">
                    <a:extLst/>
                  </a:blip>
                  <a:stretch>
                    <a:fillRect/>
                  </a:stretch>
                </p:blipFill>
                <p:spPr>
                  <a:xfrm>
                    <a:off x="495300" y="12700"/>
                    <a:ext cx="508001" cy="416395"/>
                  </a:xfrm>
                  <a:prstGeom prst="rect">
                    <a:avLst/>
                  </a:prstGeom>
                  <a:ln w="12700" cap="flat">
                    <a:noFill/>
                    <a:miter lim="400000"/>
                  </a:ln>
                  <a:effectLst/>
                </p:spPr>
              </p:pic>
              <p:pic>
                <p:nvPicPr>
                  <p:cNvPr id="889" name="red-brunette-S.png" descr="red-brunette-S.png"/>
                  <p:cNvPicPr>
                    <a:picLocks noChangeAspect="1"/>
                  </p:cNvPicPr>
                  <p:nvPr/>
                </p:nvPicPr>
                <p:blipFill>
                  <a:blip r:embed="rId8">
                    <a:extLst/>
                  </a:blip>
                  <a:stretch>
                    <a:fillRect/>
                  </a:stretch>
                </p:blipFill>
                <p:spPr>
                  <a:xfrm>
                    <a:off x="317499" y="304800"/>
                    <a:ext cx="508001" cy="441379"/>
                  </a:xfrm>
                  <a:prstGeom prst="rect">
                    <a:avLst/>
                  </a:prstGeom>
                  <a:ln w="12700" cap="flat">
                    <a:noFill/>
                    <a:miter lim="400000"/>
                  </a:ln>
                  <a:effectLst/>
                </p:spPr>
              </p:pic>
              <p:pic>
                <p:nvPicPr>
                  <p:cNvPr id="890" name="red-guy-S.png" descr="red-guy-S.png"/>
                  <p:cNvPicPr>
                    <a:picLocks noChangeAspect="1"/>
                  </p:cNvPicPr>
                  <p:nvPr/>
                </p:nvPicPr>
                <p:blipFill>
                  <a:blip r:embed="rId9">
                    <a:extLst/>
                  </a:blip>
                  <a:stretch>
                    <a:fillRect/>
                  </a:stretch>
                </p:blipFill>
                <p:spPr>
                  <a:xfrm>
                    <a:off x="647700" y="317500"/>
                    <a:ext cx="508001" cy="416395"/>
                  </a:xfrm>
                  <a:prstGeom prst="rect">
                    <a:avLst/>
                  </a:prstGeom>
                  <a:ln w="12700" cap="flat">
                    <a:noFill/>
                    <a:miter lim="400000"/>
                  </a:ln>
                  <a:effectLst/>
                </p:spPr>
              </p:pic>
              <p:pic>
                <p:nvPicPr>
                  <p:cNvPr id="891" name="coach-S.png" descr="coach-S.png"/>
                  <p:cNvPicPr>
                    <a:picLocks noChangeAspect="1"/>
                  </p:cNvPicPr>
                  <p:nvPr/>
                </p:nvPicPr>
                <p:blipFill>
                  <a:blip r:embed="rId5">
                    <a:extLst/>
                  </a:blip>
                  <a:stretch>
                    <a:fillRect/>
                  </a:stretch>
                </p:blipFill>
                <p:spPr>
                  <a:xfrm>
                    <a:off x="-1" y="304800"/>
                    <a:ext cx="508001" cy="441379"/>
                  </a:xfrm>
                  <a:prstGeom prst="rect">
                    <a:avLst/>
                  </a:prstGeom>
                  <a:ln w="12700" cap="flat">
                    <a:noFill/>
                    <a:miter lim="400000"/>
                  </a:ln>
                  <a:effectLst/>
                </p:spPr>
              </p:pic>
            </p:grpSp>
          </p:grpSp>
          <p:grpSp>
            <p:nvGrpSpPr>
              <p:cNvPr id="902" name="Group"/>
              <p:cNvGrpSpPr/>
              <p:nvPr/>
            </p:nvGrpSpPr>
            <p:grpSpPr>
              <a:xfrm>
                <a:off x="1485900" y="711200"/>
                <a:ext cx="1371601" cy="1295401"/>
                <a:chOff x="0" y="0"/>
                <a:chExt cx="1371600" cy="1295400"/>
              </a:xfrm>
            </p:grpSpPr>
            <p:sp>
              <p:nvSpPr>
                <p:cNvPr id="894" name="Rounded Rectangle"/>
                <p:cNvSpPr/>
                <p:nvPr/>
              </p:nvSpPr>
              <p:spPr>
                <a:xfrm>
                  <a:off x="0" y="0"/>
                  <a:ext cx="1371600" cy="1295400"/>
                </a:xfrm>
                <a:prstGeom prst="roundRect">
                  <a:avLst>
                    <a:gd name="adj" fmla="val 14706"/>
                  </a:avLst>
                </a:prstGeom>
                <a:solidFill>
                  <a:srgbClr val="FFFFFF"/>
                </a:solidFill>
                <a:ln w="25400" cap="flat">
                  <a:solidFill>
                    <a:srgbClr val="9211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901" name="Group"/>
                <p:cNvGrpSpPr/>
                <p:nvPr/>
              </p:nvGrpSpPr>
              <p:grpSpPr>
                <a:xfrm>
                  <a:off x="101599" y="127000"/>
                  <a:ext cx="1155701" cy="1038279"/>
                  <a:chOff x="0" y="0"/>
                  <a:chExt cx="1155700" cy="1038278"/>
                </a:xfrm>
              </p:grpSpPr>
              <p:pic>
                <p:nvPicPr>
                  <p:cNvPr id="895" name="red-brunette-S.png" descr="red-brunette-S.png"/>
                  <p:cNvPicPr>
                    <a:picLocks noChangeAspect="1"/>
                  </p:cNvPicPr>
                  <p:nvPr/>
                </p:nvPicPr>
                <p:blipFill>
                  <a:blip r:embed="rId8">
                    <a:extLst/>
                  </a:blip>
                  <a:stretch>
                    <a:fillRect/>
                  </a:stretch>
                </p:blipFill>
                <p:spPr>
                  <a:xfrm>
                    <a:off x="317499" y="0"/>
                    <a:ext cx="508001" cy="441379"/>
                  </a:xfrm>
                  <a:prstGeom prst="rect">
                    <a:avLst/>
                  </a:prstGeom>
                  <a:ln w="12700" cap="flat">
                    <a:noFill/>
                    <a:miter lim="400000"/>
                  </a:ln>
                  <a:effectLst/>
                </p:spPr>
              </p:pic>
              <p:pic>
                <p:nvPicPr>
                  <p:cNvPr id="896" name="red-guy-S.png" descr="red-guy-S.png"/>
                  <p:cNvPicPr>
                    <a:picLocks noChangeAspect="1"/>
                  </p:cNvPicPr>
                  <p:nvPr/>
                </p:nvPicPr>
                <p:blipFill>
                  <a:blip r:embed="rId9">
                    <a:extLst/>
                  </a:blip>
                  <a:stretch>
                    <a:fillRect/>
                  </a:stretch>
                </p:blipFill>
                <p:spPr>
                  <a:xfrm>
                    <a:off x="495300" y="304800"/>
                    <a:ext cx="508001" cy="416395"/>
                  </a:xfrm>
                  <a:prstGeom prst="rect">
                    <a:avLst/>
                  </a:prstGeom>
                  <a:ln w="12700" cap="flat">
                    <a:noFill/>
                    <a:miter lim="400000"/>
                  </a:ln>
                  <a:effectLst/>
                </p:spPr>
              </p:pic>
              <p:pic>
                <p:nvPicPr>
                  <p:cNvPr id="897" name="hacker-dude-S.png" descr="hacker-dude-S.png"/>
                  <p:cNvPicPr>
                    <a:picLocks noChangeAspect="1"/>
                  </p:cNvPicPr>
                  <p:nvPr/>
                </p:nvPicPr>
                <p:blipFill>
                  <a:blip r:embed="rId6">
                    <a:extLst/>
                  </a:blip>
                  <a:stretch>
                    <a:fillRect/>
                  </a:stretch>
                </p:blipFill>
                <p:spPr>
                  <a:xfrm>
                    <a:off x="165099" y="292100"/>
                    <a:ext cx="508001" cy="441379"/>
                  </a:xfrm>
                  <a:prstGeom prst="rect">
                    <a:avLst/>
                  </a:prstGeom>
                  <a:ln w="12700" cap="flat">
                    <a:noFill/>
                    <a:miter lim="400000"/>
                  </a:ln>
                  <a:effectLst/>
                </p:spPr>
              </p:pic>
              <p:pic>
                <p:nvPicPr>
                  <p:cNvPr id="898" name="red-guy-S.png" descr="red-guy-S.png"/>
                  <p:cNvPicPr>
                    <a:picLocks noChangeAspect="1"/>
                  </p:cNvPicPr>
                  <p:nvPr/>
                </p:nvPicPr>
                <p:blipFill>
                  <a:blip r:embed="rId9">
                    <a:extLst/>
                  </a:blip>
                  <a:stretch>
                    <a:fillRect/>
                  </a:stretch>
                </p:blipFill>
                <p:spPr>
                  <a:xfrm>
                    <a:off x="647700" y="609600"/>
                    <a:ext cx="508001" cy="416395"/>
                  </a:xfrm>
                  <a:prstGeom prst="rect">
                    <a:avLst/>
                  </a:prstGeom>
                  <a:ln w="12700" cap="flat">
                    <a:noFill/>
                    <a:miter lim="400000"/>
                  </a:ln>
                  <a:effectLst/>
                </p:spPr>
              </p:pic>
              <p:pic>
                <p:nvPicPr>
                  <p:cNvPr id="899" name="coach-S.png" descr="coach-S.png"/>
                  <p:cNvPicPr>
                    <a:picLocks noChangeAspect="1"/>
                  </p:cNvPicPr>
                  <p:nvPr/>
                </p:nvPicPr>
                <p:blipFill>
                  <a:blip r:embed="rId5">
                    <a:extLst/>
                  </a:blip>
                  <a:stretch>
                    <a:fillRect/>
                  </a:stretch>
                </p:blipFill>
                <p:spPr>
                  <a:xfrm>
                    <a:off x="-1" y="596900"/>
                    <a:ext cx="508001" cy="441379"/>
                  </a:xfrm>
                  <a:prstGeom prst="rect">
                    <a:avLst/>
                  </a:prstGeom>
                  <a:ln w="12700" cap="flat">
                    <a:noFill/>
                    <a:miter lim="400000"/>
                  </a:ln>
                  <a:effectLst/>
                </p:spPr>
              </p:pic>
              <p:pic>
                <p:nvPicPr>
                  <p:cNvPr id="900" name="red-blonde-S.png" descr="red-blonde-S.png"/>
                  <p:cNvPicPr>
                    <a:picLocks noChangeAspect="1"/>
                  </p:cNvPicPr>
                  <p:nvPr/>
                </p:nvPicPr>
                <p:blipFill>
                  <a:blip r:embed="rId7">
                    <a:extLst/>
                  </a:blip>
                  <a:stretch>
                    <a:fillRect/>
                  </a:stretch>
                </p:blipFill>
                <p:spPr>
                  <a:xfrm>
                    <a:off x="317499" y="596900"/>
                    <a:ext cx="508001" cy="441379"/>
                  </a:xfrm>
                  <a:prstGeom prst="rect">
                    <a:avLst/>
                  </a:prstGeom>
                  <a:ln w="12700" cap="flat">
                    <a:noFill/>
                    <a:miter lim="400000"/>
                  </a:ln>
                  <a:effectLst/>
                </p:spPr>
              </p:pic>
            </p:grpSp>
          </p:grpSp>
        </p:grpSp>
        <p:grpSp>
          <p:nvGrpSpPr>
            <p:cNvPr id="939" name="Group"/>
            <p:cNvGrpSpPr/>
            <p:nvPr/>
          </p:nvGrpSpPr>
          <p:grpSpPr>
            <a:xfrm>
              <a:off x="6400800" y="0"/>
              <a:ext cx="2857501" cy="2832100"/>
              <a:chOff x="0" y="0"/>
              <a:chExt cx="2857500" cy="2832100"/>
            </a:xfrm>
          </p:grpSpPr>
          <p:grpSp>
            <p:nvGrpSpPr>
              <p:cNvPr id="921" name="Group"/>
              <p:cNvGrpSpPr/>
              <p:nvPr/>
            </p:nvGrpSpPr>
            <p:grpSpPr>
              <a:xfrm>
                <a:off x="-1" y="0"/>
                <a:ext cx="1371601" cy="2832100"/>
                <a:chOff x="0" y="0"/>
                <a:chExt cx="1371600" cy="2832100"/>
              </a:xfrm>
            </p:grpSpPr>
            <p:sp>
              <p:nvSpPr>
                <p:cNvPr id="904" name="Rounded Rectangle"/>
                <p:cNvSpPr/>
                <p:nvPr/>
              </p:nvSpPr>
              <p:spPr>
                <a:xfrm>
                  <a:off x="0" y="-1"/>
                  <a:ext cx="1371600" cy="1295401"/>
                </a:xfrm>
                <a:prstGeom prst="roundRect">
                  <a:avLst>
                    <a:gd name="adj" fmla="val 14706"/>
                  </a:avLst>
                </a:prstGeom>
                <a:solidFill>
                  <a:srgbClr val="FFFFFF"/>
                </a:solid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05" name="Rounded Rectangle"/>
                <p:cNvSpPr/>
                <p:nvPr/>
              </p:nvSpPr>
              <p:spPr>
                <a:xfrm>
                  <a:off x="0" y="1536700"/>
                  <a:ext cx="1371600" cy="1295401"/>
                </a:xfrm>
                <a:prstGeom prst="roundRect">
                  <a:avLst>
                    <a:gd name="adj" fmla="val 14706"/>
                  </a:avLst>
                </a:prstGeom>
                <a:solidFill>
                  <a:srgbClr val="FFFFFF"/>
                </a:solid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914" name="Group"/>
                <p:cNvGrpSpPr/>
                <p:nvPr/>
              </p:nvGrpSpPr>
              <p:grpSpPr>
                <a:xfrm>
                  <a:off x="101599" y="152400"/>
                  <a:ext cx="1155701" cy="987479"/>
                  <a:chOff x="0" y="0"/>
                  <a:chExt cx="1155700" cy="987478"/>
                </a:xfrm>
              </p:grpSpPr>
              <p:pic>
                <p:nvPicPr>
                  <p:cNvPr id="906" name="hacker-dude-S.png" descr="hacker-dude-S.png"/>
                  <p:cNvPicPr>
                    <a:picLocks noChangeAspect="1"/>
                  </p:cNvPicPr>
                  <p:nvPr/>
                </p:nvPicPr>
                <p:blipFill>
                  <a:blip r:embed="rId6">
                    <a:extLst/>
                  </a:blip>
                  <a:stretch>
                    <a:fillRect/>
                  </a:stretch>
                </p:blipFill>
                <p:spPr>
                  <a:xfrm>
                    <a:off x="-1" y="0"/>
                    <a:ext cx="508001" cy="441379"/>
                  </a:xfrm>
                  <a:prstGeom prst="rect">
                    <a:avLst/>
                  </a:prstGeom>
                  <a:ln w="12700" cap="flat">
                    <a:noFill/>
                    <a:miter lim="400000"/>
                  </a:ln>
                  <a:effectLst/>
                </p:spPr>
              </p:pic>
              <p:pic>
                <p:nvPicPr>
                  <p:cNvPr id="907" name="green-guy-S.png" descr="green-guy-S.png"/>
                  <p:cNvPicPr>
                    <a:picLocks noChangeAspect="1"/>
                  </p:cNvPicPr>
                  <p:nvPr/>
                </p:nvPicPr>
                <p:blipFill>
                  <a:blip r:embed="rId10">
                    <a:extLst/>
                  </a:blip>
                  <a:stretch>
                    <a:fillRect/>
                  </a:stretch>
                </p:blipFill>
                <p:spPr>
                  <a:xfrm>
                    <a:off x="647700" y="12699"/>
                    <a:ext cx="508001" cy="416396"/>
                  </a:xfrm>
                  <a:prstGeom prst="rect">
                    <a:avLst/>
                  </a:prstGeom>
                  <a:ln w="12700" cap="flat">
                    <a:noFill/>
                    <a:miter lim="400000"/>
                  </a:ln>
                  <a:effectLst/>
                </p:spPr>
              </p:pic>
              <p:pic>
                <p:nvPicPr>
                  <p:cNvPr id="908" name="green-guy-S.png" descr="green-guy-S.png"/>
                  <p:cNvPicPr>
                    <a:picLocks noChangeAspect="1"/>
                  </p:cNvPicPr>
                  <p:nvPr/>
                </p:nvPicPr>
                <p:blipFill>
                  <a:blip r:embed="rId10">
                    <a:extLst/>
                  </a:blip>
                  <a:stretch>
                    <a:fillRect/>
                  </a:stretch>
                </p:blipFill>
                <p:spPr>
                  <a:xfrm>
                    <a:off x="317499" y="12699"/>
                    <a:ext cx="508001" cy="416396"/>
                  </a:xfrm>
                  <a:prstGeom prst="rect">
                    <a:avLst/>
                  </a:prstGeom>
                  <a:ln w="12700" cap="flat">
                    <a:noFill/>
                    <a:miter lim="400000"/>
                  </a:ln>
                  <a:effectLst/>
                </p:spPr>
              </p:pic>
              <p:pic>
                <p:nvPicPr>
                  <p:cNvPr id="909" name="hacker-dude-S.png" descr="hacker-dude-S.png"/>
                  <p:cNvPicPr>
                    <a:picLocks noChangeAspect="1"/>
                  </p:cNvPicPr>
                  <p:nvPr/>
                </p:nvPicPr>
                <p:blipFill>
                  <a:blip r:embed="rId6">
                    <a:extLst/>
                  </a:blip>
                  <a:stretch>
                    <a:fillRect/>
                  </a:stretch>
                </p:blipFill>
                <p:spPr>
                  <a:xfrm>
                    <a:off x="495300" y="266700"/>
                    <a:ext cx="508001" cy="441379"/>
                  </a:xfrm>
                  <a:prstGeom prst="rect">
                    <a:avLst/>
                  </a:prstGeom>
                  <a:ln w="12700" cap="flat">
                    <a:noFill/>
                    <a:miter lim="400000"/>
                  </a:ln>
                  <a:effectLst/>
                </p:spPr>
              </p:pic>
              <p:pic>
                <p:nvPicPr>
                  <p:cNvPr id="910" name="green-brunette-S.png" descr="green-brunette-S.png"/>
                  <p:cNvPicPr>
                    <a:picLocks noChangeAspect="1"/>
                  </p:cNvPicPr>
                  <p:nvPr/>
                </p:nvPicPr>
                <p:blipFill>
                  <a:blip r:embed="rId11">
                    <a:extLst/>
                  </a:blip>
                  <a:stretch>
                    <a:fillRect/>
                  </a:stretch>
                </p:blipFill>
                <p:spPr>
                  <a:xfrm>
                    <a:off x="165099" y="266700"/>
                    <a:ext cx="508001" cy="441379"/>
                  </a:xfrm>
                  <a:prstGeom prst="rect">
                    <a:avLst/>
                  </a:prstGeom>
                  <a:ln w="12700" cap="flat">
                    <a:noFill/>
                    <a:miter lim="400000"/>
                  </a:ln>
                  <a:effectLst/>
                </p:spPr>
              </p:pic>
              <p:pic>
                <p:nvPicPr>
                  <p:cNvPr id="911" name="green-blonde-S.png" descr="green-blonde-S.png"/>
                  <p:cNvPicPr>
                    <a:picLocks noChangeAspect="1"/>
                  </p:cNvPicPr>
                  <p:nvPr/>
                </p:nvPicPr>
                <p:blipFill>
                  <a:blip r:embed="rId12">
                    <a:extLst/>
                  </a:blip>
                  <a:stretch>
                    <a:fillRect/>
                  </a:stretch>
                </p:blipFill>
                <p:spPr>
                  <a:xfrm>
                    <a:off x="-1" y="546100"/>
                    <a:ext cx="508001" cy="441380"/>
                  </a:xfrm>
                  <a:prstGeom prst="rect">
                    <a:avLst/>
                  </a:prstGeom>
                  <a:ln w="12700" cap="flat">
                    <a:noFill/>
                    <a:miter lim="400000"/>
                  </a:ln>
                  <a:effectLst/>
                </p:spPr>
              </p:pic>
              <p:pic>
                <p:nvPicPr>
                  <p:cNvPr id="912" name="coach-S.png" descr="coach-S.png"/>
                  <p:cNvPicPr>
                    <a:picLocks noChangeAspect="1"/>
                  </p:cNvPicPr>
                  <p:nvPr/>
                </p:nvPicPr>
                <p:blipFill>
                  <a:blip r:embed="rId5">
                    <a:extLst/>
                  </a:blip>
                  <a:stretch>
                    <a:fillRect/>
                  </a:stretch>
                </p:blipFill>
                <p:spPr>
                  <a:xfrm>
                    <a:off x="647700" y="546100"/>
                    <a:ext cx="508001" cy="441380"/>
                  </a:xfrm>
                  <a:prstGeom prst="rect">
                    <a:avLst/>
                  </a:prstGeom>
                  <a:ln w="12700" cap="flat">
                    <a:noFill/>
                    <a:miter lim="400000"/>
                  </a:ln>
                  <a:effectLst/>
                </p:spPr>
              </p:pic>
              <p:pic>
                <p:nvPicPr>
                  <p:cNvPr id="913" name="green-guy-S.png" descr="green-guy-S.png"/>
                  <p:cNvPicPr>
                    <a:picLocks noChangeAspect="1"/>
                  </p:cNvPicPr>
                  <p:nvPr/>
                </p:nvPicPr>
                <p:blipFill>
                  <a:blip r:embed="rId10">
                    <a:extLst/>
                  </a:blip>
                  <a:stretch>
                    <a:fillRect/>
                  </a:stretch>
                </p:blipFill>
                <p:spPr>
                  <a:xfrm>
                    <a:off x="317499" y="558800"/>
                    <a:ext cx="508001" cy="416396"/>
                  </a:xfrm>
                  <a:prstGeom prst="rect">
                    <a:avLst/>
                  </a:prstGeom>
                  <a:ln w="12700" cap="flat">
                    <a:noFill/>
                    <a:miter lim="400000"/>
                  </a:ln>
                  <a:effectLst/>
                </p:spPr>
              </p:pic>
            </p:grpSp>
            <p:pic>
              <p:nvPicPr>
                <p:cNvPr id="915" name="hacker-dude-S.png" descr="hacker-dude-S.png"/>
                <p:cNvPicPr>
                  <a:picLocks noChangeAspect="1"/>
                </p:cNvPicPr>
                <p:nvPr/>
              </p:nvPicPr>
              <p:blipFill>
                <a:blip r:embed="rId6">
                  <a:extLst/>
                </a:blip>
                <a:stretch>
                  <a:fillRect/>
                </a:stretch>
              </p:blipFill>
              <p:spPr>
                <a:xfrm>
                  <a:off x="419099" y="1651000"/>
                  <a:ext cx="508001" cy="441379"/>
                </a:xfrm>
                <a:prstGeom prst="rect">
                  <a:avLst/>
                </a:prstGeom>
                <a:ln w="12700" cap="flat">
                  <a:noFill/>
                  <a:miter lim="400000"/>
                </a:ln>
                <a:effectLst/>
              </p:spPr>
            </p:pic>
            <p:pic>
              <p:nvPicPr>
                <p:cNvPr id="916" name="hacker-dude-S.png" descr="hacker-dude-S.png"/>
                <p:cNvPicPr>
                  <a:picLocks noChangeAspect="1"/>
                </p:cNvPicPr>
                <p:nvPr/>
              </p:nvPicPr>
              <p:blipFill>
                <a:blip r:embed="rId6">
                  <a:extLst/>
                </a:blip>
                <a:stretch>
                  <a:fillRect/>
                </a:stretch>
              </p:blipFill>
              <p:spPr>
                <a:xfrm>
                  <a:off x="596900" y="1955800"/>
                  <a:ext cx="508001" cy="441379"/>
                </a:xfrm>
                <a:prstGeom prst="rect">
                  <a:avLst/>
                </a:prstGeom>
                <a:ln w="12700" cap="flat">
                  <a:noFill/>
                  <a:miter lim="400000"/>
                </a:ln>
                <a:effectLst/>
              </p:spPr>
            </p:pic>
            <p:pic>
              <p:nvPicPr>
                <p:cNvPr id="917" name="green-brunette-S.png" descr="green-brunette-S.png"/>
                <p:cNvPicPr>
                  <a:picLocks noChangeAspect="1"/>
                </p:cNvPicPr>
                <p:nvPr/>
              </p:nvPicPr>
              <p:blipFill>
                <a:blip r:embed="rId11">
                  <a:extLst/>
                </a:blip>
                <a:stretch>
                  <a:fillRect/>
                </a:stretch>
              </p:blipFill>
              <p:spPr>
                <a:xfrm>
                  <a:off x="266699" y="1955800"/>
                  <a:ext cx="508001" cy="441379"/>
                </a:xfrm>
                <a:prstGeom prst="rect">
                  <a:avLst/>
                </a:prstGeom>
                <a:ln w="12700" cap="flat">
                  <a:noFill/>
                  <a:miter lim="400000"/>
                </a:ln>
                <a:effectLst/>
              </p:spPr>
            </p:pic>
            <p:pic>
              <p:nvPicPr>
                <p:cNvPr id="918" name="green-blonde-S.png" descr="green-blonde-S.png"/>
                <p:cNvPicPr>
                  <a:picLocks noChangeAspect="1"/>
                </p:cNvPicPr>
                <p:nvPr/>
              </p:nvPicPr>
              <p:blipFill>
                <a:blip r:embed="rId12">
                  <a:extLst/>
                </a:blip>
                <a:stretch>
                  <a:fillRect/>
                </a:stretch>
              </p:blipFill>
              <p:spPr>
                <a:xfrm>
                  <a:off x="101599" y="2235200"/>
                  <a:ext cx="508001" cy="441379"/>
                </a:xfrm>
                <a:prstGeom prst="rect">
                  <a:avLst/>
                </a:prstGeom>
                <a:ln w="12700" cap="flat">
                  <a:noFill/>
                  <a:miter lim="400000"/>
                </a:ln>
                <a:effectLst/>
              </p:spPr>
            </p:pic>
            <p:pic>
              <p:nvPicPr>
                <p:cNvPr id="919" name="coach-S.png" descr="coach-S.png"/>
                <p:cNvPicPr>
                  <a:picLocks noChangeAspect="1"/>
                </p:cNvPicPr>
                <p:nvPr/>
              </p:nvPicPr>
              <p:blipFill>
                <a:blip r:embed="rId5">
                  <a:extLst/>
                </a:blip>
                <a:stretch>
                  <a:fillRect/>
                </a:stretch>
              </p:blipFill>
              <p:spPr>
                <a:xfrm>
                  <a:off x="749300" y="2235200"/>
                  <a:ext cx="508001" cy="441379"/>
                </a:xfrm>
                <a:prstGeom prst="rect">
                  <a:avLst/>
                </a:prstGeom>
                <a:ln w="12700" cap="flat">
                  <a:noFill/>
                  <a:miter lim="400000"/>
                </a:ln>
                <a:effectLst/>
              </p:spPr>
            </p:pic>
            <p:pic>
              <p:nvPicPr>
                <p:cNvPr id="920" name="green-guy-S.png" descr="green-guy-S.png"/>
                <p:cNvPicPr>
                  <a:picLocks noChangeAspect="1"/>
                </p:cNvPicPr>
                <p:nvPr/>
              </p:nvPicPr>
              <p:blipFill>
                <a:blip r:embed="rId10">
                  <a:extLst/>
                </a:blip>
                <a:stretch>
                  <a:fillRect/>
                </a:stretch>
              </p:blipFill>
              <p:spPr>
                <a:xfrm>
                  <a:off x="419099" y="2247900"/>
                  <a:ext cx="508001" cy="416395"/>
                </a:xfrm>
                <a:prstGeom prst="rect">
                  <a:avLst/>
                </a:prstGeom>
                <a:ln w="12700" cap="flat">
                  <a:noFill/>
                  <a:miter lim="400000"/>
                </a:ln>
                <a:effectLst/>
              </p:spPr>
            </p:pic>
          </p:grpSp>
          <p:grpSp>
            <p:nvGrpSpPr>
              <p:cNvPr id="938" name="Group"/>
              <p:cNvGrpSpPr/>
              <p:nvPr/>
            </p:nvGrpSpPr>
            <p:grpSpPr>
              <a:xfrm>
                <a:off x="1485900" y="0"/>
                <a:ext cx="1371601" cy="2832100"/>
                <a:chOff x="0" y="0"/>
                <a:chExt cx="1371600" cy="2832100"/>
              </a:xfrm>
            </p:grpSpPr>
            <p:sp>
              <p:nvSpPr>
                <p:cNvPr id="922" name="Rounded Rectangle"/>
                <p:cNvSpPr/>
                <p:nvPr/>
              </p:nvSpPr>
              <p:spPr>
                <a:xfrm>
                  <a:off x="0" y="-1"/>
                  <a:ext cx="1371600" cy="1295401"/>
                </a:xfrm>
                <a:prstGeom prst="roundRect">
                  <a:avLst>
                    <a:gd name="adj" fmla="val 14706"/>
                  </a:avLst>
                </a:prstGeom>
                <a:solidFill>
                  <a:srgbClr val="FFFFFF"/>
                </a:solid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23" name="Rounded Rectangle"/>
                <p:cNvSpPr/>
                <p:nvPr/>
              </p:nvSpPr>
              <p:spPr>
                <a:xfrm>
                  <a:off x="0" y="1536700"/>
                  <a:ext cx="1371600" cy="1295401"/>
                </a:xfrm>
                <a:prstGeom prst="roundRect">
                  <a:avLst>
                    <a:gd name="adj" fmla="val 14706"/>
                  </a:avLst>
                </a:prstGeom>
                <a:solidFill>
                  <a:srgbClr val="FFFFFF"/>
                </a:solid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929" name="Group"/>
                <p:cNvGrpSpPr/>
                <p:nvPr/>
              </p:nvGrpSpPr>
              <p:grpSpPr>
                <a:xfrm>
                  <a:off x="101599" y="241300"/>
                  <a:ext cx="1155701" cy="809679"/>
                  <a:chOff x="0" y="0"/>
                  <a:chExt cx="1155700" cy="809678"/>
                </a:xfrm>
              </p:grpSpPr>
              <p:pic>
                <p:nvPicPr>
                  <p:cNvPr id="924" name="hacker-dude-S.png" descr="hacker-dude-S.png"/>
                  <p:cNvPicPr>
                    <a:picLocks noChangeAspect="1"/>
                  </p:cNvPicPr>
                  <p:nvPr/>
                </p:nvPicPr>
                <p:blipFill>
                  <a:blip r:embed="rId6">
                    <a:extLst/>
                  </a:blip>
                  <a:stretch>
                    <a:fillRect/>
                  </a:stretch>
                </p:blipFill>
                <p:spPr>
                  <a:xfrm>
                    <a:off x="495300" y="0"/>
                    <a:ext cx="508001" cy="441379"/>
                  </a:xfrm>
                  <a:prstGeom prst="rect">
                    <a:avLst/>
                  </a:prstGeom>
                  <a:ln w="12700" cap="flat">
                    <a:noFill/>
                    <a:miter lim="400000"/>
                  </a:ln>
                  <a:effectLst/>
                </p:spPr>
              </p:pic>
              <p:pic>
                <p:nvPicPr>
                  <p:cNvPr id="925" name="green-brunette-S.png" descr="green-brunette-S.png"/>
                  <p:cNvPicPr>
                    <a:picLocks noChangeAspect="1"/>
                  </p:cNvPicPr>
                  <p:nvPr/>
                </p:nvPicPr>
                <p:blipFill>
                  <a:blip r:embed="rId11">
                    <a:extLst/>
                  </a:blip>
                  <a:stretch>
                    <a:fillRect/>
                  </a:stretch>
                </p:blipFill>
                <p:spPr>
                  <a:xfrm>
                    <a:off x="165099" y="0"/>
                    <a:ext cx="508001" cy="441379"/>
                  </a:xfrm>
                  <a:prstGeom prst="rect">
                    <a:avLst/>
                  </a:prstGeom>
                  <a:ln w="12700" cap="flat">
                    <a:noFill/>
                    <a:miter lim="400000"/>
                  </a:ln>
                  <a:effectLst/>
                </p:spPr>
              </p:pic>
              <p:pic>
                <p:nvPicPr>
                  <p:cNvPr id="926" name="green-blonde-S.png" descr="green-blonde-S.png"/>
                  <p:cNvPicPr>
                    <a:picLocks noChangeAspect="1"/>
                  </p:cNvPicPr>
                  <p:nvPr/>
                </p:nvPicPr>
                <p:blipFill>
                  <a:blip r:embed="rId12">
                    <a:extLst/>
                  </a:blip>
                  <a:stretch>
                    <a:fillRect/>
                  </a:stretch>
                </p:blipFill>
                <p:spPr>
                  <a:xfrm>
                    <a:off x="-1" y="368300"/>
                    <a:ext cx="508001" cy="441379"/>
                  </a:xfrm>
                  <a:prstGeom prst="rect">
                    <a:avLst/>
                  </a:prstGeom>
                  <a:ln w="12700" cap="flat">
                    <a:noFill/>
                    <a:miter lim="400000"/>
                  </a:ln>
                  <a:effectLst/>
                </p:spPr>
              </p:pic>
              <p:pic>
                <p:nvPicPr>
                  <p:cNvPr id="927" name="coach-S.png" descr="coach-S.png"/>
                  <p:cNvPicPr>
                    <a:picLocks noChangeAspect="1"/>
                  </p:cNvPicPr>
                  <p:nvPr/>
                </p:nvPicPr>
                <p:blipFill>
                  <a:blip r:embed="rId5">
                    <a:extLst/>
                  </a:blip>
                  <a:stretch>
                    <a:fillRect/>
                  </a:stretch>
                </p:blipFill>
                <p:spPr>
                  <a:xfrm>
                    <a:off x="647700" y="368300"/>
                    <a:ext cx="508001" cy="441379"/>
                  </a:xfrm>
                  <a:prstGeom prst="rect">
                    <a:avLst/>
                  </a:prstGeom>
                  <a:ln w="12700" cap="flat">
                    <a:noFill/>
                    <a:miter lim="400000"/>
                  </a:ln>
                  <a:effectLst/>
                </p:spPr>
              </p:pic>
              <p:pic>
                <p:nvPicPr>
                  <p:cNvPr id="928" name="green-guy-S.png" descr="green-guy-S.png"/>
                  <p:cNvPicPr>
                    <a:picLocks noChangeAspect="1"/>
                  </p:cNvPicPr>
                  <p:nvPr/>
                </p:nvPicPr>
                <p:blipFill>
                  <a:blip r:embed="rId10">
                    <a:extLst/>
                  </a:blip>
                  <a:stretch>
                    <a:fillRect/>
                  </a:stretch>
                </p:blipFill>
                <p:spPr>
                  <a:xfrm>
                    <a:off x="317499" y="381000"/>
                    <a:ext cx="508001" cy="416395"/>
                  </a:xfrm>
                  <a:prstGeom prst="rect">
                    <a:avLst/>
                  </a:prstGeom>
                  <a:ln w="12700" cap="flat">
                    <a:noFill/>
                    <a:miter lim="400000"/>
                  </a:ln>
                  <a:effectLst/>
                </p:spPr>
              </p:pic>
            </p:grpSp>
            <p:pic>
              <p:nvPicPr>
                <p:cNvPr id="930" name="hacker-dude-S.png" descr="hacker-dude-S.png"/>
                <p:cNvPicPr>
                  <a:picLocks noChangeAspect="1"/>
                </p:cNvPicPr>
                <p:nvPr/>
              </p:nvPicPr>
              <p:blipFill>
                <a:blip r:embed="rId6">
                  <a:extLst/>
                </a:blip>
                <a:stretch>
                  <a:fillRect/>
                </a:stretch>
              </p:blipFill>
              <p:spPr>
                <a:xfrm>
                  <a:off x="101599" y="1689100"/>
                  <a:ext cx="508001" cy="441379"/>
                </a:xfrm>
                <a:prstGeom prst="rect">
                  <a:avLst/>
                </a:prstGeom>
                <a:ln w="12700" cap="flat">
                  <a:noFill/>
                  <a:miter lim="400000"/>
                </a:ln>
                <a:effectLst/>
              </p:spPr>
            </p:pic>
            <p:pic>
              <p:nvPicPr>
                <p:cNvPr id="931" name="green-guy-S.png" descr="green-guy-S.png"/>
                <p:cNvPicPr>
                  <a:picLocks noChangeAspect="1"/>
                </p:cNvPicPr>
                <p:nvPr/>
              </p:nvPicPr>
              <p:blipFill>
                <a:blip r:embed="rId10">
                  <a:extLst/>
                </a:blip>
                <a:stretch>
                  <a:fillRect/>
                </a:stretch>
              </p:blipFill>
              <p:spPr>
                <a:xfrm>
                  <a:off x="749300" y="1701800"/>
                  <a:ext cx="508001" cy="416395"/>
                </a:xfrm>
                <a:prstGeom prst="rect">
                  <a:avLst/>
                </a:prstGeom>
                <a:ln w="12700" cap="flat">
                  <a:noFill/>
                  <a:miter lim="400000"/>
                </a:ln>
                <a:effectLst/>
              </p:spPr>
            </p:pic>
            <p:pic>
              <p:nvPicPr>
                <p:cNvPr id="932" name="green-guy-S.png" descr="green-guy-S.png"/>
                <p:cNvPicPr>
                  <a:picLocks noChangeAspect="1"/>
                </p:cNvPicPr>
                <p:nvPr/>
              </p:nvPicPr>
              <p:blipFill>
                <a:blip r:embed="rId10">
                  <a:extLst/>
                </a:blip>
                <a:stretch>
                  <a:fillRect/>
                </a:stretch>
              </p:blipFill>
              <p:spPr>
                <a:xfrm>
                  <a:off x="419099" y="1701800"/>
                  <a:ext cx="508001" cy="416395"/>
                </a:xfrm>
                <a:prstGeom prst="rect">
                  <a:avLst/>
                </a:prstGeom>
                <a:ln w="12700" cap="flat">
                  <a:noFill/>
                  <a:miter lim="400000"/>
                </a:ln>
                <a:effectLst/>
              </p:spPr>
            </p:pic>
            <p:pic>
              <p:nvPicPr>
                <p:cNvPr id="933" name="hacker-dude-S.png" descr="hacker-dude-S.png"/>
                <p:cNvPicPr>
                  <a:picLocks noChangeAspect="1"/>
                </p:cNvPicPr>
                <p:nvPr/>
              </p:nvPicPr>
              <p:blipFill>
                <a:blip r:embed="rId6">
                  <a:extLst/>
                </a:blip>
                <a:stretch>
                  <a:fillRect/>
                </a:stretch>
              </p:blipFill>
              <p:spPr>
                <a:xfrm>
                  <a:off x="596900" y="1955800"/>
                  <a:ext cx="508001" cy="441379"/>
                </a:xfrm>
                <a:prstGeom prst="rect">
                  <a:avLst/>
                </a:prstGeom>
                <a:ln w="12700" cap="flat">
                  <a:noFill/>
                  <a:miter lim="400000"/>
                </a:ln>
                <a:effectLst/>
              </p:spPr>
            </p:pic>
            <p:pic>
              <p:nvPicPr>
                <p:cNvPr id="934" name="green-brunette-S.png" descr="green-brunette-S.png"/>
                <p:cNvPicPr>
                  <a:picLocks noChangeAspect="1"/>
                </p:cNvPicPr>
                <p:nvPr/>
              </p:nvPicPr>
              <p:blipFill>
                <a:blip r:embed="rId11">
                  <a:extLst/>
                </a:blip>
                <a:stretch>
                  <a:fillRect/>
                </a:stretch>
              </p:blipFill>
              <p:spPr>
                <a:xfrm>
                  <a:off x="266699" y="1955800"/>
                  <a:ext cx="508001" cy="441379"/>
                </a:xfrm>
                <a:prstGeom prst="rect">
                  <a:avLst/>
                </a:prstGeom>
                <a:ln w="12700" cap="flat">
                  <a:noFill/>
                  <a:miter lim="400000"/>
                </a:ln>
                <a:effectLst/>
              </p:spPr>
            </p:pic>
            <p:pic>
              <p:nvPicPr>
                <p:cNvPr id="935" name="green-blonde-S.png" descr="green-blonde-S.png"/>
                <p:cNvPicPr>
                  <a:picLocks noChangeAspect="1"/>
                </p:cNvPicPr>
                <p:nvPr/>
              </p:nvPicPr>
              <p:blipFill>
                <a:blip r:embed="rId12">
                  <a:extLst/>
                </a:blip>
                <a:stretch>
                  <a:fillRect/>
                </a:stretch>
              </p:blipFill>
              <p:spPr>
                <a:xfrm>
                  <a:off x="101599" y="2235200"/>
                  <a:ext cx="508001" cy="441379"/>
                </a:xfrm>
                <a:prstGeom prst="rect">
                  <a:avLst/>
                </a:prstGeom>
                <a:ln w="12700" cap="flat">
                  <a:noFill/>
                  <a:miter lim="400000"/>
                </a:ln>
                <a:effectLst/>
              </p:spPr>
            </p:pic>
            <p:pic>
              <p:nvPicPr>
                <p:cNvPr id="936" name="coach-S.png" descr="coach-S.png"/>
                <p:cNvPicPr>
                  <a:picLocks noChangeAspect="1"/>
                </p:cNvPicPr>
                <p:nvPr/>
              </p:nvPicPr>
              <p:blipFill>
                <a:blip r:embed="rId5">
                  <a:extLst/>
                </a:blip>
                <a:stretch>
                  <a:fillRect/>
                </a:stretch>
              </p:blipFill>
              <p:spPr>
                <a:xfrm>
                  <a:off x="749300" y="2235200"/>
                  <a:ext cx="508001" cy="441379"/>
                </a:xfrm>
                <a:prstGeom prst="rect">
                  <a:avLst/>
                </a:prstGeom>
                <a:ln w="12700" cap="flat">
                  <a:noFill/>
                  <a:miter lim="400000"/>
                </a:ln>
                <a:effectLst/>
              </p:spPr>
            </p:pic>
            <p:pic>
              <p:nvPicPr>
                <p:cNvPr id="937" name="green-guy-S.png" descr="green-guy-S.png"/>
                <p:cNvPicPr>
                  <a:picLocks noChangeAspect="1"/>
                </p:cNvPicPr>
                <p:nvPr/>
              </p:nvPicPr>
              <p:blipFill>
                <a:blip r:embed="rId10">
                  <a:extLst/>
                </a:blip>
                <a:stretch>
                  <a:fillRect/>
                </a:stretch>
              </p:blipFill>
              <p:spPr>
                <a:xfrm>
                  <a:off x="419099" y="2247900"/>
                  <a:ext cx="508001" cy="416395"/>
                </a:xfrm>
                <a:prstGeom prst="rect">
                  <a:avLst/>
                </a:prstGeom>
                <a:ln w="12700" cap="flat">
                  <a:noFill/>
                  <a:miter lim="400000"/>
                </a:ln>
                <a:effectLst/>
              </p:spPr>
            </p:pic>
          </p:grpSp>
        </p:grpSp>
      </p:grpSp>
      <p:grpSp>
        <p:nvGrpSpPr>
          <p:cNvPr id="946" name="Group"/>
          <p:cNvGrpSpPr/>
          <p:nvPr/>
        </p:nvGrpSpPr>
        <p:grpSpPr>
          <a:xfrm>
            <a:off x="4025900" y="1422400"/>
            <a:ext cx="2019300" cy="914400"/>
            <a:chOff x="0" y="0"/>
            <a:chExt cx="2019300" cy="914400"/>
          </a:xfrm>
        </p:grpSpPr>
        <p:sp>
          <p:nvSpPr>
            <p:cNvPr id="941" name="Rounded Rectangle"/>
            <p:cNvSpPr/>
            <p:nvPr/>
          </p:nvSpPr>
          <p:spPr>
            <a:xfrm>
              <a:off x="0" y="0"/>
              <a:ext cx="2019300" cy="914400"/>
            </a:xfrm>
            <a:prstGeom prst="roundRect">
              <a:avLst>
                <a:gd name="adj" fmla="val 20833"/>
              </a:avLst>
            </a:prstGeom>
            <a:solidFill>
              <a:srgbClr val="FFFFFF"/>
            </a:solidFill>
            <a:ln w="25400" cap="flat">
              <a:solidFill>
                <a:srgbClr val="000000"/>
              </a:solidFill>
              <a:prstDash val="solid"/>
              <a:miter lim="400000"/>
            </a:ln>
            <a:effectLst/>
          </p:spPr>
          <p:txBody>
            <a:bodyPr wrap="square" lIns="38100" tIns="38100" rIns="38100" bIns="38100" numCol="1" anchor="ctr">
              <a:noAutofit/>
            </a:body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945" name="Group"/>
            <p:cNvGrpSpPr/>
            <p:nvPr/>
          </p:nvGrpSpPr>
          <p:grpSpPr>
            <a:xfrm>
              <a:off x="165100" y="228600"/>
              <a:ext cx="1701801" cy="441379"/>
              <a:chOff x="0" y="0"/>
              <a:chExt cx="1701800" cy="441378"/>
            </a:xfrm>
          </p:grpSpPr>
          <p:pic>
            <p:nvPicPr>
              <p:cNvPr id="942" name="green-brunette-S.png" descr="green-brunette-S.png"/>
              <p:cNvPicPr>
                <a:picLocks noChangeAspect="1"/>
              </p:cNvPicPr>
              <p:nvPr/>
            </p:nvPicPr>
            <p:blipFill>
              <a:blip r:embed="rId11">
                <a:extLst/>
              </a:blip>
              <a:stretch>
                <a:fillRect/>
              </a:stretch>
            </p:blipFill>
            <p:spPr>
              <a:xfrm>
                <a:off x="1193800" y="0"/>
                <a:ext cx="508001" cy="441379"/>
              </a:xfrm>
              <a:prstGeom prst="rect">
                <a:avLst/>
              </a:prstGeom>
              <a:ln w="12700" cap="flat">
                <a:noFill/>
                <a:miter lim="400000"/>
              </a:ln>
              <a:effectLst/>
            </p:spPr>
          </p:pic>
          <p:pic>
            <p:nvPicPr>
              <p:cNvPr id="943" name="red-guy-S.png" descr="red-guy-S.png"/>
              <p:cNvPicPr>
                <a:picLocks noChangeAspect="1"/>
              </p:cNvPicPr>
              <p:nvPr/>
            </p:nvPicPr>
            <p:blipFill>
              <a:blip r:embed="rId9">
                <a:extLst/>
              </a:blip>
              <a:stretch>
                <a:fillRect/>
              </a:stretch>
            </p:blipFill>
            <p:spPr>
              <a:xfrm>
                <a:off x="596900" y="12700"/>
                <a:ext cx="508000" cy="416395"/>
              </a:xfrm>
              <a:prstGeom prst="rect">
                <a:avLst/>
              </a:prstGeom>
              <a:ln w="12700" cap="flat">
                <a:noFill/>
                <a:miter lim="400000"/>
              </a:ln>
              <a:effectLst/>
            </p:spPr>
          </p:pic>
          <p:pic>
            <p:nvPicPr>
              <p:cNvPr id="944" name="blue-blonde-S.png" descr="blue-blonde-S.png"/>
              <p:cNvPicPr>
                <a:picLocks noChangeAspect="1"/>
              </p:cNvPicPr>
              <p:nvPr/>
            </p:nvPicPr>
            <p:blipFill>
              <a:blip r:embed="rId4">
                <a:extLst/>
              </a:blip>
              <a:stretch>
                <a:fillRect/>
              </a:stretch>
            </p:blipFill>
            <p:spPr>
              <a:xfrm>
                <a:off x="-1" y="0"/>
                <a:ext cx="508001" cy="441379"/>
              </a:xfrm>
              <a:prstGeom prst="rect">
                <a:avLst/>
              </a:prstGeom>
              <a:ln w="12700" cap="flat">
                <a:noFill/>
                <a:miter lim="400000"/>
              </a:ln>
              <a:effectLst/>
            </p:spPr>
          </p:pic>
        </p:grpSp>
      </p:grpSp>
      <p:grpSp>
        <p:nvGrpSpPr>
          <p:cNvPr id="967" name="Group"/>
          <p:cNvGrpSpPr/>
          <p:nvPr/>
        </p:nvGrpSpPr>
        <p:grpSpPr>
          <a:xfrm>
            <a:off x="1143000" y="2717800"/>
            <a:ext cx="7785100" cy="1130300"/>
            <a:chOff x="0" y="0"/>
            <a:chExt cx="7785100" cy="1130300"/>
          </a:xfrm>
        </p:grpSpPr>
        <p:grpSp>
          <p:nvGrpSpPr>
            <p:cNvPr id="953" name="Group"/>
            <p:cNvGrpSpPr/>
            <p:nvPr/>
          </p:nvGrpSpPr>
          <p:grpSpPr>
            <a:xfrm>
              <a:off x="-1" y="0"/>
              <a:ext cx="1384301" cy="1130300"/>
              <a:chOff x="0" y="0"/>
              <a:chExt cx="1384300" cy="1130300"/>
            </a:xfrm>
          </p:grpSpPr>
          <p:sp>
            <p:nvSpPr>
              <p:cNvPr id="947" name="Rounded Rectangle"/>
              <p:cNvSpPr/>
              <p:nvPr/>
            </p:nvSpPr>
            <p:spPr>
              <a:xfrm>
                <a:off x="0" y="0"/>
                <a:ext cx="1384300" cy="1130300"/>
              </a:xfrm>
              <a:prstGeom prst="roundRect">
                <a:avLst>
                  <a:gd name="adj" fmla="val 16854"/>
                </a:avLst>
              </a:prstGeom>
              <a:solidFill>
                <a:srgbClr val="FFFFFF"/>
              </a:solid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952" name="Group"/>
              <p:cNvGrpSpPr/>
              <p:nvPr/>
            </p:nvGrpSpPr>
            <p:grpSpPr>
              <a:xfrm>
                <a:off x="152400" y="101599"/>
                <a:ext cx="1092201" cy="923981"/>
                <a:chOff x="0" y="0"/>
                <a:chExt cx="1092200" cy="923979"/>
              </a:xfrm>
            </p:grpSpPr>
            <p:pic>
              <p:nvPicPr>
                <p:cNvPr id="948" name="hacker-dude-S.png" descr="hacker-dude-S.png"/>
                <p:cNvPicPr>
                  <a:picLocks noChangeAspect="1"/>
                </p:cNvPicPr>
                <p:nvPr/>
              </p:nvPicPr>
              <p:blipFill>
                <a:blip r:embed="rId6">
                  <a:extLst/>
                </a:blip>
                <a:stretch>
                  <a:fillRect/>
                </a:stretch>
              </p:blipFill>
              <p:spPr>
                <a:xfrm>
                  <a:off x="584200" y="-1"/>
                  <a:ext cx="508001" cy="441380"/>
                </a:xfrm>
                <a:prstGeom prst="rect">
                  <a:avLst/>
                </a:prstGeom>
                <a:ln w="12700" cap="flat">
                  <a:noFill/>
                  <a:miter lim="400000"/>
                </a:ln>
                <a:effectLst/>
              </p:spPr>
            </p:pic>
            <p:pic>
              <p:nvPicPr>
                <p:cNvPr id="949" name="hacker-dude-S.png" descr="hacker-dude-S.png"/>
                <p:cNvPicPr>
                  <a:picLocks noChangeAspect="1"/>
                </p:cNvPicPr>
                <p:nvPr/>
              </p:nvPicPr>
              <p:blipFill>
                <a:blip r:embed="rId6">
                  <a:extLst/>
                </a:blip>
                <a:stretch>
                  <a:fillRect/>
                </a:stretch>
              </p:blipFill>
              <p:spPr>
                <a:xfrm>
                  <a:off x="-1" y="482600"/>
                  <a:ext cx="508001" cy="441380"/>
                </a:xfrm>
                <a:prstGeom prst="rect">
                  <a:avLst/>
                </a:prstGeom>
                <a:ln w="12700" cap="flat">
                  <a:noFill/>
                  <a:miter lim="400000"/>
                </a:ln>
                <a:effectLst/>
              </p:spPr>
            </p:pic>
            <p:pic>
              <p:nvPicPr>
                <p:cNvPr id="950" name="blue-guy-S.png" descr="blue-guy-S.png"/>
                <p:cNvPicPr>
                  <a:picLocks noChangeAspect="1"/>
                </p:cNvPicPr>
                <p:nvPr/>
              </p:nvPicPr>
              <p:blipFill>
                <a:blip r:embed="rId2">
                  <a:extLst/>
                </a:blip>
                <a:stretch>
                  <a:fillRect/>
                </a:stretch>
              </p:blipFill>
              <p:spPr>
                <a:xfrm>
                  <a:off x="584200" y="495300"/>
                  <a:ext cx="508001" cy="416395"/>
                </a:xfrm>
                <a:prstGeom prst="rect">
                  <a:avLst/>
                </a:prstGeom>
                <a:ln w="12700" cap="flat">
                  <a:noFill/>
                  <a:miter lim="400000"/>
                </a:ln>
                <a:effectLst/>
              </p:spPr>
            </p:pic>
            <p:pic>
              <p:nvPicPr>
                <p:cNvPr id="951" name="blue-blonde-S.png" descr="blue-blonde-S.png"/>
                <p:cNvPicPr>
                  <a:picLocks noChangeAspect="1"/>
                </p:cNvPicPr>
                <p:nvPr/>
              </p:nvPicPr>
              <p:blipFill>
                <a:blip r:embed="rId4">
                  <a:extLst/>
                </a:blip>
                <a:stretch>
                  <a:fillRect/>
                </a:stretch>
              </p:blipFill>
              <p:spPr>
                <a:xfrm>
                  <a:off x="-1" y="-1"/>
                  <a:ext cx="508001" cy="441380"/>
                </a:xfrm>
                <a:prstGeom prst="rect">
                  <a:avLst/>
                </a:prstGeom>
                <a:ln w="12700" cap="flat">
                  <a:noFill/>
                  <a:miter lim="400000"/>
                </a:ln>
                <a:effectLst/>
              </p:spPr>
            </p:pic>
          </p:grpSp>
        </p:grpSp>
        <p:grpSp>
          <p:nvGrpSpPr>
            <p:cNvPr id="959" name="Group"/>
            <p:cNvGrpSpPr/>
            <p:nvPr/>
          </p:nvGrpSpPr>
          <p:grpSpPr>
            <a:xfrm>
              <a:off x="3200400" y="0"/>
              <a:ext cx="1384300" cy="1130300"/>
              <a:chOff x="0" y="0"/>
              <a:chExt cx="1384300" cy="1130300"/>
            </a:xfrm>
          </p:grpSpPr>
          <p:sp>
            <p:nvSpPr>
              <p:cNvPr id="954" name="Rounded Rectangle"/>
              <p:cNvSpPr/>
              <p:nvPr/>
            </p:nvSpPr>
            <p:spPr>
              <a:xfrm>
                <a:off x="0" y="0"/>
                <a:ext cx="1384300" cy="1130300"/>
              </a:xfrm>
              <a:prstGeom prst="roundRect">
                <a:avLst>
                  <a:gd name="adj" fmla="val 16854"/>
                </a:avLst>
              </a:prstGeom>
              <a:solidFill>
                <a:srgbClr val="FFFFFF"/>
              </a:solidFill>
              <a:ln w="25400" cap="flat">
                <a:solidFill>
                  <a:srgbClr val="9211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958" name="Group"/>
              <p:cNvGrpSpPr/>
              <p:nvPr/>
            </p:nvGrpSpPr>
            <p:grpSpPr>
              <a:xfrm>
                <a:off x="190500" y="127000"/>
                <a:ext cx="1003300" cy="911279"/>
                <a:chOff x="0" y="0"/>
                <a:chExt cx="1003300" cy="911279"/>
              </a:xfrm>
            </p:grpSpPr>
            <p:pic>
              <p:nvPicPr>
                <p:cNvPr id="955" name="red-guy-S.png" descr="red-guy-S.png"/>
                <p:cNvPicPr>
                  <a:picLocks noChangeAspect="1"/>
                </p:cNvPicPr>
                <p:nvPr/>
              </p:nvPicPr>
              <p:blipFill>
                <a:blip r:embed="rId9">
                  <a:extLst/>
                </a:blip>
                <a:stretch>
                  <a:fillRect/>
                </a:stretch>
              </p:blipFill>
              <p:spPr>
                <a:xfrm>
                  <a:off x="-1" y="-1"/>
                  <a:ext cx="508001" cy="416396"/>
                </a:xfrm>
                <a:prstGeom prst="rect">
                  <a:avLst/>
                </a:prstGeom>
                <a:ln w="12700" cap="flat">
                  <a:noFill/>
                  <a:miter lim="400000"/>
                </a:ln>
                <a:effectLst/>
              </p:spPr>
            </p:pic>
            <p:pic>
              <p:nvPicPr>
                <p:cNvPr id="956" name="red-blonde-S.png" descr="red-blonde-S.png"/>
                <p:cNvPicPr>
                  <a:picLocks noChangeAspect="1"/>
                </p:cNvPicPr>
                <p:nvPr/>
              </p:nvPicPr>
              <p:blipFill>
                <a:blip r:embed="rId7">
                  <a:extLst/>
                </a:blip>
                <a:stretch>
                  <a:fillRect/>
                </a:stretch>
              </p:blipFill>
              <p:spPr>
                <a:xfrm>
                  <a:off x="495300" y="215900"/>
                  <a:ext cx="508001" cy="441379"/>
                </a:xfrm>
                <a:prstGeom prst="rect">
                  <a:avLst/>
                </a:prstGeom>
                <a:ln w="12700" cap="flat">
                  <a:noFill/>
                  <a:miter lim="400000"/>
                </a:ln>
                <a:effectLst/>
              </p:spPr>
            </p:pic>
            <p:pic>
              <p:nvPicPr>
                <p:cNvPr id="957" name="red-brunette-S.png" descr="red-brunette-S.png"/>
                <p:cNvPicPr>
                  <a:picLocks noChangeAspect="1"/>
                </p:cNvPicPr>
                <p:nvPr/>
              </p:nvPicPr>
              <p:blipFill>
                <a:blip r:embed="rId8">
                  <a:extLst/>
                </a:blip>
                <a:stretch>
                  <a:fillRect/>
                </a:stretch>
              </p:blipFill>
              <p:spPr>
                <a:xfrm>
                  <a:off x="-1" y="469900"/>
                  <a:ext cx="508001" cy="441380"/>
                </a:xfrm>
                <a:prstGeom prst="rect">
                  <a:avLst/>
                </a:prstGeom>
                <a:ln w="12700" cap="flat">
                  <a:noFill/>
                  <a:miter lim="400000"/>
                </a:ln>
                <a:effectLst/>
              </p:spPr>
            </p:pic>
          </p:grpSp>
        </p:grpSp>
        <p:grpSp>
          <p:nvGrpSpPr>
            <p:cNvPr id="966" name="Group"/>
            <p:cNvGrpSpPr/>
            <p:nvPr/>
          </p:nvGrpSpPr>
          <p:grpSpPr>
            <a:xfrm>
              <a:off x="6400800" y="0"/>
              <a:ext cx="1384301" cy="1130300"/>
              <a:chOff x="0" y="0"/>
              <a:chExt cx="1384300" cy="1130300"/>
            </a:xfrm>
          </p:grpSpPr>
          <p:sp>
            <p:nvSpPr>
              <p:cNvPr id="960" name="Rounded Rectangle"/>
              <p:cNvSpPr/>
              <p:nvPr/>
            </p:nvSpPr>
            <p:spPr>
              <a:xfrm>
                <a:off x="0" y="0"/>
                <a:ext cx="1384300" cy="1130300"/>
              </a:xfrm>
              <a:prstGeom prst="roundRect">
                <a:avLst>
                  <a:gd name="adj" fmla="val 16854"/>
                </a:avLst>
              </a:prstGeom>
              <a:solidFill>
                <a:srgbClr val="FFFFFF"/>
              </a:solid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grpSp>
            <p:nvGrpSpPr>
              <p:cNvPr id="965" name="Group"/>
              <p:cNvGrpSpPr/>
              <p:nvPr/>
            </p:nvGrpSpPr>
            <p:grpSpPr>
              <a:xfrm>
                <a:off x="114300" y="50800"/>
                <a:ext cx="1155700" cy="1038279"/>
                <a:chOff x="0" y="0"/>
                <a:chExt cx="1155700" cy="1038278"/>
              </a:xfrm>
            </p:grpSpPr>
            <p:pic>
              <p:nvPicPr>
                <p:cNvPr id="961" name="green-guy-S.png" descr="green-guy-S.png"/>
                <p:cNvPicPr>
                  <a:picLocks noChangeAspect="1"/>
                </p:cNvPicPr>
                <p:nvPr/>
              </p:nvPicPr>
              <p:blipFill>
                <a:blip r:embed="rId10">
                  <a:extLst/>
                </a:blip>
                <a:stretch>
                  <a:fillRect/>
                </a:stretch>
              </p:blipFill>
              <p:spPr>
                <a:xfrm>
                  <a:off x="647700" y="12700"/>
                  <a:ext cx="508001" cy="416395"/>
                </a:xfrm>
                <a:prstGeom prst="rect">
                  <a:avLst/>
                </a:prstGeom>
                <a:ln w="12700" cap="flat">
                  <a:noFill/>
                  <a:miter lim="400000"/>
                </a:ln>
                <a:effectLst/>
              </p:spPr>
            </p:pic>
            <p:pic>
              <p:nvPicPr>
                <p:cNvPr id="962" name="green-brunette-S.png" descr="green-brunette-S.png"/>
                <p:cNvPicPr>
                  <a:picLocks noChangeAspect="1"/>
                </p:cNvPicPr>
                <p:nvPr/>
              </p:nvPicPr>
              <p:blipFill>
                <a:blip r:embed="rId11">
                  <a:extLst/>
                </a:blip>
                <a:stretch>
                  <a:fillRect/>
                </a:stretch>
              </p:blipFill>
              <p:spPr>
                <a:xfrm>
                  <a:off x="-1" y="0"/>
                  <a:ext cx="508001" cy="441379"/>
                </a:xfrm>
                <a:prstGeom prst="rect">
                  <a:avLst/>
                </a:prstGeom>
                <a:ln w="12700" cap="flat">
                  <a:noFill/>
                  <a:miter lim="400000"/>
                </a:ln>
                <a:effectLst/>
              </p:spPr>
            </p:pic>
            <p:pic>
              <p:nvPicPr>
                <p:cNvPr id="963" name="green-blonde-S.png" descr="green-blonde-S.png"/>
                <p:cNvPicPr>
                  <a:picLocks noChangeAspect="1"/>
                </p:cNvPicPr>
                <p:nvPr/>
              </p:nvPicPr>
              <p:blipFill>
                <a:blip r:embed="rId12">
                  <a:extLst/>
                </a:blip>
                <a:stretch>
                  <a:fillRect/>
                </a:stretch>
              </p:blipFill>
              <p:spPr>
                <a:xfrm>
                  <a:off x="-1" y="596900"/>
                  <a:ext cx="508001" cy="441379"/>
                </a:xfrm>
                <a:prstGeom prst="rect">
                  <a:avLst/>
                </a:prstGeom>
                <a:ln w="12700" cap="flat">
                  <a:noFill/>
                  <a:miter lim="400000"/>
                </a:ln>
                <a:effectLst/>
              </p:spPr>
            </p:pic>
            <p:pic>
              <p:nvPicPr>
                <p:cNvPr id="964" name="hacker-dude-S.png" descr="hacker-dude-S.png"/>
                <p:cNvPicPr>
                  <a:picLocks noChangeAspect="1"/>
                </p:cNvPicPr>
                <p:nvPr/>
              </p:nvPicPr>
              <p:blipFill>
                <a:blip r:embed="rId6">
                  <a:extLst/>
                </a:blip>
                <a:stretch>
                  <a:fillRect/>
                </a:stretch>
              </p:blipFill>
              <p:spPr>
                <a:xfrm>
                  <a:off x="647700" y="596900"/>
                  <a:ext cx="508001" cy="441379"/>
                </a:xfrm>
                <a:prstGeom prst="rect">
                  <a:avLst/>
                </a:prstGeom>
                <a:ln w="12700" cap="flat">
                  <a:noFill/>
                  <a:miter lim="400000"/>
                </a:ln>
                <a:effectLst/>
              </p:spPr>
            </p:pic>
          </p:grpSp>
        </p:grpSp>
      </p:grpSp>
    </p:spTree>
  </p:cSld>
  <p:clrMapOvr>
    <a:masterClrMapping/>
  </p:clrMapOvr>
  <mc:AlternateContent xmlns:mc="http://schemas.openxmlformats.org/markup-compatibility/2006" xmlns:p14="http://schemas.microsoft.com/office/powerpoint/2010/main">
    <mc:Choice Requires="p14">
      <p:transition spd="slow">
        <p:blinds dir="vert"/>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967"/>
                                        </p:tgtEl>
                                        <p:attrNameLst>
                                          <p:attrName>style.visibility</p:attrName>
                                        </p:attrNameLst>
                                      </p:cBhvr>
                                      <p:to>
                                        <p:strVal val="visible"/>
                                      </p:to>
                                    </p:set>
                                    <p:anim calcmode="lin" valueType="num">
                                      <p:cBhvr>
                                        <p:cTn id="7" dur="1000" fill="hold"/>
                                        <p:tgtEl>
                                          <p:spTgt spid="967"/>
                                        </p:tgtEl>
                                        <p:attrNameLst>
                                          <p:attrName>ppt_x</p:attrName>
                                        </p:attrNameLst>
                                      </p:cBhvr>
                                      <p:tavLst>
                                        <p:tav tm="0">
                                          <p:val>
                                            <p:strVal val="#ppt_x"/>
                                          </p:val>
                                        </p:tav>
                                        <p:tav tm="100000">
                                          <p:val>
                                            <p:strVal val="#ppt_x"/>
                                          </p:val>
                                        </p:tav>
                                      </p:tavLst>
                                    </p:anim>
                                    <p:anim calcmode="lin" valueType="num">
                                      <p:cBhvr>
                                        <p:cTn id="8" dur="1000" fill="hold"/>
                                        <p:tgtEl>
                                          <p:spTgt spid="96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fill="hold"/>
                                        <p:tgtEl>
                                          <p:spTgt spid="946"/>
                                        </p:tgtEl>
                                        <p:attrNameLst>
                                          <p:attrName>style.visibility</p:attrName>
                                        </p:attrNameLst>
                                      </p:cBhvr>
                                      <p:to>
                                        <p:strVal val="visible"/>
                                      </p:to>
                                    </p:set>
                                    <p:anim calcmode="lin" valueType="num">
                                      <p:cBhvr>
                                        <p:cTn id="13" dur="1000" fill="hold"/>
                                        <p:tgtEl>
                                          <p:spTgt spid="946"/>
                                        </p:tgtEl>
                                        <p:attrNameLst>
                                          <p:attrName>ppt_x</p:attrName>
                                        </p:attrNameLst>
                                      </p:cBhvr>
                                      <p:tavLst>
                                        <p:tav tm="0">
                                          <p:val>
                                            <p:strVal val="#ppt_x"/>
                                          </p:val>
                                        </p:tav>
                                        <p:tav tm="100000">
                                          <p:val>
                                            <p:strVal val="#ppt_x"/>
                                          </p:val>
                                        </p:tav>
                                      </p:tavLst>
                                    </p:anim>
                                    <p:anim calcmode="lin" valueType="num">
                                      <p:cBhvr>
                                        <p:cTn id="14" dur="1000" fill="hold"/>
                                        <p:tgtEl>
                                          <p:spTgt spid="9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 grpId="2" animBg="1" advAuto="0"/>
      <p:bldP spid="967"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p:cNvGrpSpPr/>
          <p:nvPr/>
        </p:nvGrpSpPr>
        <p:grpSpPr>
          <a:xfrm>
            <a:off x="330199" y="660399"/>
            <a:ext cx="9410701" cy="6070601"/>
            <a:chOff x="0" y="0"/>
            <a:chExt cx="9410700" cy="6070600"/>
          </a:xfrm>
        </p:grpSpPr>
        <p:sp>
          <p:nvSpPr>
            <p:cNvPr id="93" name="Rounded Rectangle"/>
            <p:cNvSpPr/>
            <p:nvPr/>
          </p:nvSpPr>
          <p:spPr>
            <a:xfrm>
              <a:off x="12700" y="25400"/>
              <a:ext cx="9398001" cy="6045201"/>
            </a:xfrm>
            <a:prstGeom prst="roundRect">
              <a:avLst>
                <a:gd name="adj" fmla="val 5042"/>
              </a:avLst>
            </a:prstGeom>
            <a:solidFill>
              <a:srgbClr val="F4F4F4"/>
            </a:solidFill>
            <a:ln w="50800" cap="flat">
              <a:solidFill>
                <a:srgbClr val="921100"/>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b="1">
                  <a:solidFill>
                    <a:srgbClr val="EBF3FF"/>
                  </a:solidFill>
                  <a:effectLst>
                    <a:outerShdw blurRad="38100" dist="12700" dir="5400000" rotWithShape="0">
                      <a:srgbClr val="000000">
                        <a:alpha val="50000"/>
                      </a:srgbClr>
                    </a:outerShdw>
                  </a:effectLst>
                  <a:latin typeface="Arial"/>
                  <a:ea typeface="Arial"/>
                  <a:cs typeface="Arial"/>
                  <a:sym typeface="Arial"/>
                </a:defRPr>
              </a:pPr>
              <a:endParaRPr/>
            </a:p>
          </p:txBody>
        </p:sp>
        <p:sp>
          <p:nvSpPr>
            <p:cNvPr id="94" name="Scrum is an agile process that allows us to focus on delivering the highest business value in the shortest time.…"/>
            <p:cNvSpPr txBox="1"/>
            <p:nvPr/>
          </p:nvSpPr>
          <p:spPr>
            <a:xfrm>
              <a:off x="254297" y="800100"/>
              <a:ext cx="8915402" cy="5029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p>
              <a:pPr marL="270933" indent="-270933" algn="l">
                <a:buSzPct val="125000"/>
                <a:buChar char="•"/>
              </a:pPr>
              <a:r>
                <a:t>Scrum is an agile process that allows us to focus on delivering the highest business value in the shortest time. </a:t>
              </a:r>
            </a:p>
            <a:p>
              <a:pPr marL="270933" indent="-270933" algn="l">
                <a:buSzPct val="125000"/>
                <a:buChar char="•"/>
              </a:pPr>
              <a:r>
                <a:t>It allows us to rapidly and repeatedly inspect actual working software (every two weeks to one month).</a:t>
              </a:r>
            </a:p>
            <a:p>
              <a:pPr marL="270933" indent="-270933" algn="l">
                <a:buSzPct val="125000"/>
                <a:buChar char="•"/>
              </a:pPr>
              <a:r>
                <a:t>The business sets the priorities. Teams self-organize to determine the best way to deliver the highest priority features. </a:t>
              </a:r>
            </a:p>
            <a:p>
              <a:pPr marL="270933" indent="-270933" algn="l">
                <a:buSzPct val="125000"/>
                <a:buChar char="•"/>
              </a:pPr>
              <a:r>
                <a:t>Every two weeks to a month anyone can see real working software and decide to release it as is or continue to enhance it for another sprint.</a:t>
              </a:r>
            </a:p>
          </p:txBody>
        </p:sp>
        <p:sp>
          <p:nvSpPr>
            <p:cNvPr id="95" name="Rectangle"/>
            <p:cNvSpPr/>
            <p:nvPr/>
          </p:nvSpPr>
          <p:spPr>
            <a:xfrm>
              <a:off x="482599" y="38099"/>
              <a:ext cx="4140201" cy="736601"/>
            </a:xfrm>
            <a:prstGeom prst="rect">
              <a:avLst/>
            </a:prstGeom>
            <a:solidFill>
              <a:srgbClr val="92110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96" name="Shape"/>
            <p:cNvSpPr/>
            <p:nvPr/>
          </p:nvSpPr>
          <p:spPr>
            <a:xfrm rot="10800000">
              <a:off x="4584700" y="317499"/>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97" name="Shape"/>
            <p:cNvSpPr/>
            <p:nvPr/>
          </p:nvSpPr>
          <p:spPr>
            <a:xfrm>
              <a:off x="-1" y="12699"/>
              <a:ext cx="495301" cy="457201"/>
            </a:xfrm>
            <a:custGeom>
              <a:avLst/>
              <a:gdLst/>
              <a:ahLst/>
              <a:cxnLst>
                <a:cxn ang="0">
                  <a:pos x="wd2" y="hd2"/>
                </a:cxn>
                <a:cxn ang="5400000">
                  <a:pos x="wd2" y="hd2"/>
                </a:cxn>
                <a:cxn ang="10800000">
                  <a:pos x="wd2" y="hd2"/>
                </a:cxn>
                <a:cxn ang="16200000">
                  <a:pos x="wd2" y="hd2"/>
                </a:cxn>
              </a:cxnLst>
              <a:rect l="0" t="0" r="r" b="b"/>
              <a:pathLst>
                <a:path w="21600" h="21600" extrusionOk="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92110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98" name="Rectangle"/>
            <p:cNvSpPr/>
            <p:nvPr/>
          </p:nvSpPr>
          <p:spPr>
            <a:xfrm>
              <a:off x="-1" y="457199"/>
              <a:ext cx="584201" cy="317501"/>
            </a:xfrm>
            <a:prstGeom prst="rect">
              <a:avLst/>
            </a:prstGeom>
            <a:solidFill>
              <a:srgbClr val="92110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99" name="Rectangle"/>
            <p:cNvSpPr/>
            <p:nvPr/>
          </p:nvSpPr>
          <p:spPr>
            <a:xfrm>
              <a:off x="4495800" y="-1"/>
              <a:ext cx="584201" cy="330201"/>
            </a:xfrm>
            <a:prstGeom prst="rect">
              <a:avLst/>
            </a:prstGeom>
            <a:solidFill>
              <a:srgbClr val="921100"/>
            </a:solidFill>
            <a:ln w="12700" cap="flat">
              <a:noFill/>
              <a:miter lim="400000"/>
            </a:ln>
            <a:effectLst/>
          </p:spPr>
          <p:txBody>
            <a:bodyPr wrap="square" lIns="38100" tIns="38100" rIns="38100" bIns="381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100" name="Scrum in 100 words"/>
            <p:cNvSpPr txBox="1"/>
            <p:nvPr/>
          </p:nvSpPr>
          <p:spPr>
            <a:xfrm>
              <a:off x="317982" y="38099"/>
              <a:ext cx="4356102" cy="7194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ts val="4900"/>
                </a:lnSpc>
                <a:tabLst>
                  <a:tab pos="1066800" algn="l"/>
                </a:tabLst>
                <a:defRPr sz="4100">
                  <a:solidFill>
                    <a:srgbClr val="FFFFFF"/>
                  </a:solidFill>
                </a:defRPr>
              </a:lvl1pPr>
            </a:lstStyle>
            <a:p>
              <a:r>
                <a:t>Scrum in 100 words</a:t>
              </a:r>
            </a:p>
          </p:txBody>
        </p:sp>
      </p:grpSp>
    </p:spTree>
  </p:cSld>
  <p:clrMapOvr>
    <a:masterClrMapping/>
  </p:clrMapOvr>
  <mc:AlternateContent xmlns:mc="http://schemas.openxmlformats.org/markup-compatibility/2006" xmlns:p14="http://schemas.microsoft.com/office/powerpoint/2010/main">
    <mc:Choice Requires="p14">
      <p:transition spd="slow">
        <p:cover/>
      </p:transition>
    </mc:Choice>
    <mc:Fallback xmlns:a14="http://schemas.microsoft.com/office/drawing/2010/main" xmlns:m="http://schemas.openxmlformats.org/officeDocument/2006/math"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Where to go next"/>
          <p:cNvSpPr txBox="1">
            <a:spLocks noGrp="1"/>
          </p:cNvSpPr>
          <p:nvPr>
            <p:ph type="title"/>
          </p:nvPr>
        </p:nvSpPr>
        <p:spPr>
          <a:prstGeom prst="rect">
            <a:avLst/>
          </a:prstGeom>
        </p:spPr>
        <p:txBody>
          <a:bodyPr/>
          <a:lstStyle/>
          <a:p>
            <a:r>
              <a:t>Where to go next</a:t>
            </a:r>
          </a:p>
        </p:txBody>
      </p:sp>
      <p:sp>
        <p:nvSpPr>
          <p:cNvPr id="970" name="www.mountaingoatsoftware.com/scrum…"/>
          <p:cNvSpPr txBox="1">
            <a:spLocks noGrp="1"/>
          </p:cNvSpPr>
          <p:nvPr>
            <p:ph type="body" idx="1"/>
          </p:nvPr>
        </p:nvSpPr>
        <p:spPr>
          <a:prstGeom prst="rect">
            <a:avLst/>
          </a:prstGeom>
        </p:spPr>
        <p:txBody>
          <a:bodyPr/>
          <a:lstStyle/>
          <a:p>
            <a:pPr marL="636763" indent="-382762">
              <a:defRPr sz="3100"/>
            </a:pPr>
            <a:r>
              <a:rPr u="sng">
                <a:solidFill>
                  <a:srgbClr val="0000FF"/>
                </a:solidFill>
                <a:uFill>
                  <a:solidFill>
                    <a:srgbClr val="0000FF"/>
                  </a:solidFill>
                </a:uFill>
                <a:hlinkClick r:id="rId2"/>
              </a:rPr>
              <a:t>www.mountaingoatsoftware.com/scrum</a:t>
            </a:r>
          </a:p>
          <a:p>
            <a:pPr marL="636763" indent="-382762">
              <a:defRPr sz="3100"/>
            </a:pPr>
            <a:r>
              <a:t>www.ScrumFoundations.com</a:t>
            </a:r>
          </a:p>
          <a:p>
            <a:pPr>
              <a:defRPr u="sng"/>
            </a:pPr>
            <a:r>
              <a:rPr>
                <a:solidFill>
                  <a:srgbClr val="0000FF"/>
                </a:solidFill>
                <a:uFill>
                  <a:solidFill>
                    <a:srgbClr val="0000FF"/>
                  </a:solidFill>
                </a:uFill>
                <a:hlinkClick r:id="rId3"/>
              </a:rPr>
              <a:t>www.mountaingoatsoftware.com/agile</a:t>
            </a:r>
            <a:endParaRPr sz="3100"/>
          </a:p>
          <a:p>
            <a:pPr marL="636763" indent="-382762">
              <a:defRPr sz="3100"/>
            </a:pPr>
            <a:r>
              <a:rPr u="sng">
                <a:solidFill>
                  <a:srgbClr val="0000FF"/>
                </a:solidFill>
                <a:uFill>
                  <a:solidFill>
                    <a:srgbClr val="0000FF"/>
                  </a:solidFill>
                </a:uFill>
                <a:hlinkClick r:id="rId4"/>
              </a:rPr>
              <a:t>scrumdevelopment@yahoogroups.com</a:t>
            </a:r>
          </a:p>
        </p:txBody>
      </p:sp>
    </p:spTree>
  </p:cSld>
  <p:clrMapOvr>
    <a:masterClrMapping/>
  </p:clrMapOvr>
  <mc:AlternateContent xmlns:mc="http://schemas.openxmlformats.org/markup-compatibility/2006" xmlns:p14="http://schemas.microsoft.com/office/powerpoint/2010/main">
    <mc:Choice Requires="p14">
      <p:transition spd="slow">
        <p:blinds dir="vert"/>
      </p:transition>
    </mc:Choice>
    <mc:Fallback xmlns:a14="http://schemas.microsoft.com/office/drawing/2010/main" xmlns:m="http://schemas.openxmlformats.org/officeDocument/2006/math"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A Scrum reading list"/>
          <p:cNvSpPr txBox="1">
            <a:spLocks noGrp="1"/>
          </p:cNvSpPr>
          <p:nvPr>
            <p:ph type="title"/>
          </p:nvPr>
        </p:nvSpPr>
        <p:spPr>
          <a:prstGeom prst="rect">
            <a:avLst/>
          </a:prstGeom>
        </p:spPr>
        <p:txBody>
          <a:bodyPr/>
          <a:lstStyle/>
          <a:p>
            <a:r>
              <a:t>A Scrum reading list</a:t>
            </a:r>
          </a:p>
        </p:txBody>
      </p:sp>
      <p:sp>
        <p:nvSpPr>
          <p:cNvPr id="973" name="Agile Estimating and Planning by Mike Cohn…"/>
          <p:cNvSpPr txBox="1">
            <a:spLocks noGrp="1"/>
          </p:cNvSpPr>
          <p:nvPr>
            <p:ph type="body" idx="1"/>
          </p:nvPr>
        </p:nvSpPr>
        <p:spPr>
          <a:xfrm>
            <a:off x="342900" y="1384300"/>
            <a:ext cx="9461500" cy="5397500"/>
          </a:xfrm>
          <a:prstGeom prst="rect">
            <a:avLst/>
          </a:prstGeom>
        </p:spPr>
        <p:txBody>
          <a:bodyPr/>
          <a:lstStyle/>
          <a:p>
            <a:pPr>
              <a:spcBef>
                <a:spcPts val="1300"/>
              </a:spcBef>
              <a:defRPr sz="2400" i="1"/>
            </a:pPr>
            <a:r>
              <a:t>Agile Estimating and Planning</a:t>
            </a:r>
            <a:r>
              <a:rPr i="0"/>
              <a:t> by Mike Cohn</a:t>
            </a:r>
          </a:p>
          <a:p>
            <a:pPr>
              <a:spcBef>
                <a:spcPts val="1300"/>
              </a:spcBef>
              <a:defRPr sz="2400" i="1"/>
            </a:pPr>
            <a:r>
              <a:t>Agile Product Management: Creating Products that Customers Love</a:t>
            </a:r>
            <a:r>
              <a:rPr i="0"/>
              <a:t> by Roman Pichler</a:t>
            </a:r>
          </a:p>
          <a:p>
            <a:pPr>
              <a:spcBef>
                <a:spcPts val="1300"/>
              </a:spcBef>
              <a:defRPr sz="2400" i="1"/>
            </a:pPr>
            <a:r>
              <a:t>Agile Project Management</a:t>
            </a:r>
            <a:r>
              <a:rPr i="0"/>
              <a:t> </a:t>
            </a:r>
            <a:r>
              <a:t>with Scrum </a:t>
            </a:r>
            <a:r>
              <a:rPr i="0"/>
              <a:t>by Ken Schwaber</a:t>
            </a:r>
          </a:p>
          <a:p>
            <a:pPr>
              <a:spcBef>
                <a:spcPts val="1300"/>
              </a:spcBef>
              <a:defRPr sz="2400" i="1"/>
            </a:pPr>
            <a:r>
              <a:t>Agile Software Development Ecosystems</a:t>
            </a:r>
            <a:r>
              <a:rPr i="0"/>
              <a:t> by Jim Highsmith</a:t>
            </a:r>
          </a:p>
          <a:p>
            <a:pPr>
              <a:spcBef>
                <a:spcPts val="1300"/>
              </a:spcBef>
              <a:defRPr sz="2400" i="1"/>
            </a:pPr>
            <a:r>
              <a:t>Essential Scrum: A Practical Guide to the Most Popular Agile Process </a:t>
            </a:r>
            <a:r>
              <a:rPr i="0"/>
              <a:t>by Kenneth Rubin</a:t>
            </a:r>
          </a:p>
          <a:p>
            <a:pPr>
              <a:spcBef>
                <a:spcPts val="1300"/>
              </a:spcBef>
              <a:defRPr sz="2400" i="1"/>
            </a:pPr>
            <a:r>
              <a:t>Scrum and XP from the Trenches</a:t>
            </a:r>
            <a:r>
              <a:rPr i="0"/>
              <a:t> by Henrik Kniberg</a:t>
            </a:r>
          </a:p>
          <a:p>
            <a:pPr>
              <a:spcBef>
                <a:spcPts val="1300"/>
              </a:spcBef>
              <a:defRPr sz="2400" i="1"/>
            </a:pPr>
            <a:r>
              <a:t>Succeeding with Agile: Software Development using Scrum</a:t>
            </a:r>
            <a:r>
              <a:rPr i="0"/>
              <a:t> by Mike Cohn</a:t>
            </a:r>
          </a:p>
          <a:p>
            <a:pPr>
              <a:spcBef>
                <a:spcPts val="1300"/>
              </a:spcBef>
              <a:defRPr sz="2400" i="1"/>
            </a:pPr>
            <a:r>
              <a:t>The Scrum Guide</a:t>
            </a:r>
            <a:r>
              <a:rPr i="0"/>
              <a:t> at www.ScrumGuides.org</a:t>
            </a:r>
          </a:p>
          <a:p>
            <a:pPr>
              <a:spcBef>
                <a:spcPts val="1300"/>
              </a:spcBef>
              <a:defRPr sz="2400" i="1"/>
            </a:pPr>
            <a:r>
              <a:t>User Stories Applied for Agile Software Development</a:t>
            </a:r>
            <a:r>
              <a:rPr i="0"/>
              <a:t> by Mike Cohn</a:t>
            </a:r>
          </a:p>
        </p:txBody>
      </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14="http://schemas.microsoft.com/office/drawing/2010/main" xmlns:m="http://schemas.openxmlformats.org/officeDocument/2006/math"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Copyright notice"/>
          <p:cNvSpPr txBox="1">
            <a:spLocks noGrp="1"/>
          </p:cNvSpPr>
          <p:nvPr>
            <p:ph type="title"/>
          </p:nvPr>
        </p:nvSpPr>
        <p:spPr>
          <a:prstGeom prst="rect">
            <a:avLst/>
          </a:prstGeom>
        </p:spPr>
        <p:txBody>
          <a:bodyPr/>
          <a:lstStyle/>
          <a:p>
            <a:r>
              <a:t>Copyright notice</a:t>
            </a:r>
          </a:p>
        </p:txBody>
      </p:sp>
      <p:sp>
        <p:nvSpPr>
          <p:cNvPr id="976" name="You are free:…"/>
          <p:cNvSpPr txBox="1">
            <a:spLocks noGrp="1"/>
          </p:cNvSpPr>
          <p:nvPr>
            <p:ph type="body" idx="1"/>
          </p:nvPr>
        </p:nvSpPr>
        <p:spPr>
          <a:prstGeom prst="rect">
            <a:avLst/>
          </a:prstGeom>
        </p:spPr>
        <p:txBody>
          <a:bodyPr/>
          <a:lstStyle/>
          <a:p>
            <a:pPr marL="0" indent="254000">
              <a:spcBef>
                <a:spcPts val="1200"/>
              </a:spcBef>
              <a:buSzTx/>
              <a:buNone/>
              <a:defRPr sz="2800"/>
            </a:pPr>
            <a:r>
              <a:t>You are free:</a:t>
            </a:r>
          </a:p>
          <a:p>
            <a:pPr marL="930275" lvl="1" indent="-333375">
              <a:spcBef>
                <a:spcPts val="1200"/>
              </a:spcBef>
              <a:buClrTx/>
              <a:defRPr sz="2400"/>
            </a:pPr>
            <a:r>
              <a:t>to Share―to copy, distribute and and transmit the work</a:t>
            </a:r>
          </a:p>
          <a:p>
            <a:pPr marL="930275" lvl="1" indent="-333375">
              <a:spcBef>
                <a:spcPts val="1200"/>
              </a:spcBef>
              <a:buClrTx/>
              <a:defRPr sz="2400"/>
            </a:pPr>
            <a:r>
              <a:t>to Remix―to adapt the work</a:t>
            </a:r>
          </a:p>
          <a:p>
            <a:pPr marL="0" indent="254000">
              <a:spcBef>
                <a:spcPts val="1200"/>
              </a:spcBef>
              <a:buSzTx/>
              <a:buNone/>
              <a:defRPr sz="2800"/>
            </a:pPr>
            <a:r>
              <a:t>Under the following conditions</a:t>
            </a:r>
          </a:p>
          <a:p>
            <a:pPr marL="930275" lvl="1" indent="-333375">
              <a:spcBef>
                <a:spcPts val="1200"/>
              </a:spcBef>
              <a:buClrTx/>
              <a:defRPr sz="2400"/>
            </a:pPr>
            <a:r>
              <a:t>Attribution. You must attribute the work in the manner specified by the author or licensor (but not in any way that suggests that they endorse you or your use of the work).</a:t>
            </a:r>
          </a:p>
          <a:p>
            <a:pPr marL="0" indent="2540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800"/>
            </a:pPr>
            <a:r>
              <a:t>Nothing in this license impairs or restricts the author’s moral rights.</a:t>
            </a:r>
          </a:p>
          <a:p>
            <a:pPr marL="0" indent="254000">
              <a:spcBef>
                <a:spcPts val="23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500"/>
            </a:pPr>
            <a:r>
              <a:t>For more information see </a:t>
            </a:r>
            <a:r>
              <a:rPr u="sng">
                <a:solidFill>
                  <a:srgbClr val="0000FF"/>
                </a:solidFill>
                <a:uFill>
                  <a:solidFill>
                    <a:srgbClr val="0000FF"/>
                  </a:solidFill>
                </a:uFill>
                <a:hlinkClick r:id="rId2"/>
              </a:rPr>
              <a:t>http://creativecommons.org/licenses/by/3.0/</a:t>
            </a:r>
          </a:p>
        </p:txBody>
      </p:sp>
      <p:pic>
        <p:nvPicPr>
          <p:cNvPr id="977" name="droppedImage.png" descr="droppedImage.png"/>
          <p:cNvPicPr>
            <a:picLocks noChangeAspect="1"/>
          </p:cNvPicPr>
          <p:nvPr/>
        </p:nvPicPr>
        <p:blipFill>
          <a:blip r:embed="rId3">
            <a:extLst/>
          </a:blip>
          <a:stretch>
            <a:fillRect/>
          </a:stretch>
        </p:blipFill>
        <p:spPr>
          <a:xfrm>
            <a:off x="6578600" y="393700"/>
            <a:ext cx="3213100" cy="1524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14:prism isInverted="1"/>
      </p:transition>
    </mc:Choice>
    <mc:Fallback xmlns:a14="http://schemas.microsoft.com/office/drawing/2010/main" xmlns:m="http://schemas.openxmlformats.org/officeDocument/2006/math"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Contact information"/>
          <p:cNvSpPr txBox="1">
            <a:spLocks noGrp="1"/>
          </p:cNvSpPr>
          <p:nvPr>
            <p:ph type="title"/>
          </p:nvPr>
        </p:nvSpPr>
        <p:spPr>
          <a:prstGeom prst="rect">
            <a:avLst/>
          </a:prstGeom>
        </p:spPr>
        <p:txBody>
          <a:bodyPr/>
          <a:lstStyle/>
          <a:p>
            <a:r>
              <a:t>Contact information</a:t>
            </a:r>
          </a:p>
        </p:txBody>
      </p:sp>
      <p:pic>
        <p:nvPicPr>
          <p:cNvPr id="980" name="droppedImage.pdf" descr="droppedImage.pdf"/>
          <p:cNvPicPr>
            <a:picLocks noChangeAspect="1"/>
          </p:cNvPicPr>
          <p:nvPr/>
        </p:nvPicPr>
        <p:blipFill>
          <a:blip r:embed="rId2">
            <a:extLst/>
          </a:blip>
          <a:stretch>
            <a:fillRect/>
          </a:stretch>
        </p:blipFill>
        <p:spPr>
          <a:xfrm>
            <a:off x="330200" y="1498600"/>
            <a:ext cx="4305300" cy="5737965"/>
          </a:xfrm>
          <a:prstGeom prst="rect">
            <a:avLst/>
          </a:prstGeom>
          <a:ln w="12700">
            <a:miter lim="400000"/>
          </a:ln>
        </p:spPr>
      </p:pic>
      <p:grpSp>
        <p:nvGrpSpPr>
          <p:cNvPr id="983" name="Presentation by: Mike Cohn…"/>
          <p:cNvGrpSpPr/>
          <p:nvPr/>
        </p:nvGrpSpPr>
        <p:grpSpPr>
          <a:xfrm>
            <a:off x="4509502" y="1319798"/>
            <a:ext cx="5549903" cy="3136902"/>
            <a:chOff x="0" y="0"/>
            <a:chExt cx="5549901" cy="3136900"/>
          </a:xfrm>
        </p:grpSpPr>
        <p:sp>
          <p:nvSpPr>
            <p:cNvPr id="981" name="Rectangle"/>
            <p:cNvSpPr/>
            <p:nvPr/>
          </p:nvSpPr>
          <p:spPr>
            <a:xfrm>
              <a:off x="-1" y="0"/>
              <a:ext cx="5549903" cy="3136901"/>
            </a:xfrm>
            <a:prstGeom prst="rect">
              <a:avLst/>
            </a:prstGeom>
            <a:blipFill rotWithShape="1">
              <a:blip r:embed="rId3"/>
              <a:srcRect/>
              <a:tile tx="0" ty="0" sx="100000" sy="100000" flip="none" algn="tl"/>
            </a:blipFill>
            <a:ln w="12700" cap="flat">
              <a:noFill/>
              <a:miter lim="400000"/>
            </a:ln>
            <a:effectLst>
              <a:outerShdw blurRad="114300" dist="63500" dir="3120000" rotWithShape="0">
                <a:srgbClr val="000000">
                  <a:alpha val="50000"/>
                </a:srgbClr>
              </a:outerShdw>
            </a:effectLst>
          </p:spPr>
          <p:txBody>
            <a:bodyPr wrap="square" lIns="38100" tIns="38100" rIns="38100" bIns="38100" numCol="1" anchor="ctr">
              <a:noAutofit/>
            </a:bodyPr>
            <a:lstStyle/>
            <a:p>
              <a:pPr>
                <a:lnSpc>
                  <a:spcPts val="3600"/>
                </a:lnSpc>
                <a:spcBef>
                  <a:spcPts val="500"/>
                </a:spcBef>
                <a:defRPr sz="3000">
                  <a:solidFill>
                    <a:srgbClr val="728FBC"/>
                  </a:solidFill>
                  <a:effectLst>
                    <a:outerShdw blurRad="38100" dist="12700" dir="5400000" rotWithShape="0">
                      <a:srgbClr val="000000">
                        <a:alpha val="50000"/>
                      </a:srgbClr>
                    </a:outerShdw>
                  </a:effectLst>
                </a:defRPr>
              </a:pPr>
              <a:endParaRPr/>
            </a:p>
          </p:txBody>
        </p:sp>
        <p:sp>
          <p:nvSpPr>
            <p:cNvPr id="982" name="Presentation by: Mike Cohn…"/>
            <p:cNvSpPr txBox="1"/>
            <p:nvPr/>
          </p:nvSpPr>
          <p:spPr>
            <a:xfrm>
              <a:off x="-1" y="522516"/>
              <a:ext cx="5549903" cy="20918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spAutoFit/>
            </a:bodyPr>
            <a:lstStyle/>
            <a:p>
              <a:pPr>
                <a:lnSpc>
                  <a:spcPts val="3600"/>
                </a:lnSpc>
                <a:spcBef>
                  <a:spcPts val="500"/>
                </a:spcBef>
                <a:defRPr sz="3000">
                  <a:effectLst>
                    <a:outerShdw blurRad="38100" dist="12700" dir="5400000" rotWithShape="0">
                      <a:srgbClr val="000000">
                        <a:alpha val="50000"/>
                      </a:srgbClr>
                    </a:outerShdw>
                  </a:effectLst>
                </a:defRPr>
              </a:pPr>
              <a:r>
                <a:rPr u="sng">
                  <a:solidFill>
                    <a:srgbClr val="0000FF"/>
                  </a:solidFill>
                  <a:uFill>
                    <a:solidFill>
                      <a:srgbClr val="0000FF"/>
                    </a:solidFill>
                  </a:uFill>
                  <a:hlinkClick r:id="rId4"/>
                </a:rPr>
                <a:t>Presentation by: Mike Cohn</a:t>
              </a:r>
            </a:p>
            <a:p>
              <a:pPr>
                <a:lnSpc>
                  <a:spcPts val="3600"/>
                </a:lnSpc>
                <a:spcBef>
                  <a:spcPts val="500"/>
                </a:spcBef>
                <a:defRPr sz="3000">
                  <a:effectLst>
                    <a:outerShdw blurRad="38100" dist="12700" dir="5400000" rotWithShape="0">
                      <a:srgbClr val="000000">
                        <a:alpha val="50000"/>
                      </a:srgbClr>
                    </a:outerShdw>
                  </a:effectLst>
                </a:defRPr>
              </a:pPr>
              <a:r>
                <a:rPr u="sng">
                  <a:solidFill>
                    <a:srgbClr val="0000FF"/>
                  </a:solidFill>
                  <a:uFill>
                    <a:solidFill>
                      <a:srgbClr val="0000FF"/>
                    </a:solidFill>
                  </a:uFill>
                  <a:hlinkClick r:id="rId4"/>
                </a:rPr>
                <a:t>mike@mountaingoatsoftware.com</a:t>
              </a:r>
            </a:p>
            <a:p>
              <a:pPr>
                <a:lnSpc>
                  <a:spcPts val="3600"/>
                </a:lnSpc>
                <a:spcBef>
                  <a:spcPts val="500"/>
                </a:spcBef>
                <a:defRPr sz="3000">
                  <a:effectLst>
                    <a:outerShdw blurRad="38100" dist="12700" dir="5400000" rotWithShape="0">
                      <a:srgbClr val="000000">
                        <a:alpha val="50000"/>
                      </a:srgbClr>
                    </a:outerShdw>
                  </a:effectLst>
                </a:defRPr>
              </a:pPr>
              <a:r>
                <a:rPr u="sng">
                  <a:solidFill>
                    <a:srgbClr val="0000FF"/>
                  </a:solidFill>
                  <a:uFill>
                    <a:solidFill>
                      <a:srgbClr val="0000FF"/>
                    </a:solidFill>
                  </a:uFill>
                  <a:hlinkClick r:id="rId5"/>
                </a:rPr>
                <a:t>www.mountaingoatsoftware.com</a:t>
              </a:r>
            </a:p>
            <a:p>
              <a:pPr>
                <a:lnSpc>
                  <a:spcPts val="3600"/>
                </a:lnSpc>
                <a:spcBef>
                  <a:spcPts val="500"/>
                </a:spcBef>
                <a:defRPr sz="3000">
                  <a:effectLst>
                    <a:outerShdw blurRad="38100" dist="12700" dir="5400000" rotWithShape="0">
                      <a:srgbClr val="000000">
                        <a:alpha val="50000"/>
                      </a:srgbClr>
                    </a:outerShdw>
                  </a:effectLst>
                </a:defRPr>
              </a:pPr>
              <a:r>
                <a:t>(720) 890-6110</a:t>
              </a:r>
            </a:p>
          </p:txBody>
        </p:sp>
      </p:grpSp>
      <p:pic>
        <p:nvPicPr>
          <p:cNvPr id="984" name="sticky2.png" descr="sticky2.png"/>
          <p:cNvPicPr>
            <a:picLocks noChangeAspect="1"/>
          </p:cNvPicPr>
          <p:nvPr/>
        </p:nvPicPr>
        <p:blipFill>
          <a:blip r:embed="rId6">
            <a:extLst/>
          </a:blip>
          <a:stretch>
            <a:fillRect/>
          </a:stretch>
        </p:blipFill>
        <p:spPr>
          <a:xfrm>
            <a:off x="5022417" y="4399333"/>
            <a:ext cx="3868191" cy="3048001"/>
          </a:xfrm>
          <a:prstGeom prst="rect">
            <a:avLst/>
          </a:prstGeom>
          <a:ln w="12700">
            <a:miter lim="400000"/>
          </a:ln>
        </p:spPr>
      </p:pic>
      <p:sp>
        <p:nvSpPr>
          <p:cNvPr id="985" name="You can remove this (or any slides) but please credit the source somewhere in your presentation"/>
          <p:cNvSpPr txBox="1"/>
          <p:nvPr/>
        </p:nvSpPr>
        <p:spPr>
          <a:xfrm rot="21480000">
            <a:off x="5214972" y="4773976"/>
            <a:ext cx="3073401" cy="20276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tabLst>
                <a:tab pos="457200" algn="l"/>
                <a:tab pos="2628900" algn="l"/>
              </a:tabLst>
              <a:defRPr sz="2600">
                <a:solidFill>
                  <a:srgbClr val="1236C2"/>
                </a:solidFill>
                <a:latin typeface="Chalkboard"/>
                <a:ea typeface="Chalkboard"/>
                <a:cs typeface="Chalkboard"/>
                <a:sym typeface="Chalkboard"/>
              </a:defRPr>
            </a:lvl1pPr>
          </a:lstStyle>
          <a:p>
            <a:r>
              <a:t>You can remove this (or any slides) but please credit the source somewhere in your presentation</a:t>
            </a:r>
          </a:p>
        </p:txBody>
      </p:sp>
    </p:spTree>
  </p:cSld>
  <p:clrMapOvr>
    <a:masterClrMapping/>
  </p:clrMapOvr>
  <mc:AlternateContent xmlns:mc="http://schemas.openxmlformats.org/markup-compatibility/2006">
    <mc:Choice xmlns:p15="http://schemas.microsoft.com/office/powerpoint/2012/main" xmlns:a14="http://schemas.microsoft.com/office/drawing/2010/main" xmlns:m="http://schemas.openxmlformats.org/officeDocument/2006/math" xmlns="" Requires="p15">
      <p:transition xmlns:p14="http://schemas.microsoft.com/office/powerpoint/2010/main" spd="med" advClick="1" p14:dur="1000">
        <p15:prstTrans prst="fallOve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droppedImage.pdf" descr="droppedImage.pdf"/>
          <p:cNvPicPr>
            <a:picLocks noChangeAspect="1"/>
          </p:cNvPicPr>
          <p:nvPr/>
        </p:nvPicPr>
        <p:blipFill>
          <a:blip r:embed="rId2">
            <a:extLst/>
          </a:blip>
          <a:stretch>
            <a:fillRect/>
          </a:stretch>
        </p:blipFill>
        <p:spPr>
          <a:xfrm>
            <a:off x="7099300" y="4714778"/>
            <a:ext cx="1841500" cy="2232123"/>
          </a:xfrm>
          <a:prstGeom prst="rect">
            <a:avLst/>
          </a:prstGeom>
          <a:ln w="12700">
            <a:miter lim="400000"/>
          </a:ln>
        </p:spPr>
      </p:pic>
      <p:sp>
        <p:nvSpPr>
          <p:cNvPr id="104" name="Scrum origins"/>
          <p:cNvSpPr txBox="1">
            <a:spLocks noGrp="1"/>
          </p:cNvSpPr>
          <p:nvPr>
            <p:ph type="title"/>
          </p:nvPr>
        </p:nvSpPr>
        <p:spPr>
          <a:prstGeom prst="rect">
            <a:avLst/>
          </a:prstGeom>
        </p:spPr>
        <p:txBody>
          <a:bodyPr/>
          <a:lstStyle/>
          <a:p>
            <a:r>
              <a:t>Scrum origins</a:t>
            </a:r>
          </a:p>
        </p:txBody>
      </p:sp>
      <p:pic>
        <p:nvPicPr>
          <p:cNvPr id="105" name="droppedImage.pdf" descr="droppedImage.pdf"/>
          <p:cNvPicPr>
            <a:picLocks noChangeAspect="1"/>
          </p:cNvPicPr>
          <p:nvPr/>
        </p:nvPicPr>
        <p:blipFill>
          <a:blip r:embed="rId3">
            <a:extLst/>
          </a:blip>
          <a:stretch>
            <a:fillRect/>
          </a:stretch>
        </p:blipFill>
        <p:spPr>
          <a:xfrm>
            <a:off x="8210550" y="2599996"/>
            <a:ext cx="1600200" cy="2397454"/>
          </a:xfrm>
          <a:prstGeom prst="rect">
            <a:avLst/>
          </a:prstGeom>
          <a:ln w="12700">
            <a:miter lim="400000"/>
          </a:ln>
        </p:spPr>
      </p:pic>
      <p:pic>
        <p:nvPicPr>
          <p:cNvPr id="106" name="droppedImage.pdf" descr="droppedImage.pdf"/>
          <p:cNvPicPr>
            <a:picLocks noChangeAspect="1"/>
          </p:cNvPicPr>
          <p:nvPr/>
        </p:nvPicPr>
        <p:blipFill>
          <a:blip r:embed="rId4">
            <a:extLst/>
          </a:blip>
          <a:stretch>
            <a:fillRect/>
          </a:stretch>
        </p:blipFill>
        <p:spPr>
          <a:xfrm>
            <a:off x="6619971" y="971550"/>
            <a:ext cx="1946179" cy="23749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crum has been used by:"/>
          <p:cNvSpPr txBox="1">
            <a:spLocks noGrp="1"/>
          </p:cNvSpPr>
          <p:nvPr>
            <p:ph type="title"/>
          </p:nvPr>
        </p:nvSpPr>
        <p:spPr>
          <a:prstGeom prst="rect">
            <a:avLst/>
          </a:prstGeom>
        </p:spPr>
        <p:txBody>
          <a:bodyPr/>
          <a:lstStyle/>
          <a:p>
            <a:r>
              <a:t>Scrum has been used by:</a:t>
            </a:r>
          </a:p>
        </p:txBody>
      </p:sp>
      <p:sp>
        <p:nvSpPr>
          <p:cNvPr id="109" name="Microsoft…"/>
          <p:cNvSpPr txBox="1"/>
          <p:nvPr/>
        </p:nvSpPr>
        <p:spPr>
          <a:xfrm>
            <a:off x="872132" y="1320800"/>
            <a:ext cx="3012083" cy="548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marL="203200" indent="-203200" algn="l">
              <a:buSzPct val="100000"/>
              <a:buChar char="•"/>
            </a:pPr>
            <a:r>
              <a:t>Microsoft</a:t>
            </a:r>
          </a:p>
          <a:p>
            <a:pPr marL="203200" indent="-203200" algn="l">
              <a:buSzPct val="100000"/>
              <a:buChar char="•"/>
            </a:pPr>
            <a:r>
              <a:t>Yahoo</a:t>
            </a:r>
          </a:p>
          <a:p>
            <a:pPr marL="203200" indent="-203200" algn="l">
              <a:buSzPct val="100000"/>
              <a:buChar char="•"/>
            </a:pPr>
            <a:r>
              <a:t>Google</a:t>
            </a:r>
          </a:p>
          <a:p>
            <a:pPr marL="203200" indent="-203200" algn="l">
              <a:buSzPct val="100000"/>
              <a:buChar char="•"/>
            </a:pPr>
            <a:r>
              <a:t>Electronic Arts</a:t>
            </a:r>
          </a:p>
          <a:p>
            <a:pPr marL="203200" indent="-203200" algn="l">
              <a:buSzPct val="100000"/>
              <a:buChar char="•"/>
            </a:pPr>
            <a:r>
              <a:t>IBM</a:t>
            </a:r>
          </a:p>
          <a:p>
            <a:pPr marL="203200" indent="-203200" algn="l">
              <a:buSzPct val="100000"/>
              <a:buChar char="•"/>
            </a:pPr>
            <a:r>
              <a:t>Lockheed Martin</a:t>
            </a:r>
          </a:p>
          <a:p>
            <a:pPr marL="203200" indent="-203200" algn="l">
              <a:buSzPct val="100000"/>
              <a:buChar char="•"/>
            </a:pPr>
            <a:r>
              <a:t>Philips</a:t>
            </a:r>
          </a:p>
          <a:p>
            <a:pPr marL="203200" indent="-203200" algn="l">
              <a:buSzPct val="100000"/>
              <a:buChar char="•"/>
            </a:pPr>
            <a:r>
              <a:t>Siemens</a:t>
            </a:r>
          </a:p>
          <a:p>
            <a:pPr marL="203200" indent="-203200" algn="l">
              <a:buSzPct val="100000"/>
              <a:buChar char="•"/>
            </a:pPr>
            <a:r>
              <a:t>Nokia</a:t>
            </a:r>
          </a:p>
          <a:p>
            <a:pPr marL="203200" indent="-203200" algn="l">
              <a:buSzPct val="100000"/>
              <a:buChar char="•"/>
            </a:pPr>
            <a:r>
              <a:t>Capital One</a:t>
            </a:r>
          </a:p>
          <a:p>
            <a:pPr marL="203200" indent="-203200" algn="l">
              <a:buSzPct val="100000"/>
              <a:buChar char="•"/>
            </a:pPr>
            <a:r>
              <a:t>BBC</a:t>
            </a:r>
          </a:p>
          <a:p>
            <a:pPr marL="203200" indent="-203200" algn="l">
              <a:buSzPct val="100000"/>
              <a:buChar char="•"/>
            </a:pPr>
            <a:r>
              <a:t>Intuit</a:t>
            </a:r>
          </a:p>
        </p:txBody>
      </p:sp>
      <p:sp>
        <p:nvSpPr>
          <p:cNvPr id="110" name="Nielsen Media…"/>
          <p:cNvSpPr txBox="1"/>
          <p:nvPr/>
        </p:nvSpPr>
        <p:spPr>
          <a:xfrm>
            <a:off x="5050432" y="1320800"/>
            <a:ext cx="4531122" cy="502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marL="203200" indent="-203200" algn="l">
              <a:buSzPct val="100000"/>
              <a:buChar char="•"/>
            </a:pPr>
            <a:r>
              <a:t>Nielsen Media</a:t>
            </a:r>
          </a:p>
          <a:p>
            <a:pPr marL="203200" indent="-203200" algn="l">
              <a:buSzPct val="100000"/>
              <a:buChar char="•"/>
            </a:pPr>
            <a:r>
              <a:t>First American Real Estate</a:t>
            </a:r>
          </a:p>
          <a:p>
            <a:pPr marL="203200" indent="-203200" algn="l">
              <a:buSzPct val="100000"/>
              <a:buChar char="•"/>
            </a:pPr>
            <a:r>
              <a:t>BMC Software</a:t>
            </a:r>
          </a:p>
          <a:p>
            <a:pPr marL="203200" indent="-203200" algn="l">
              <a:buSzPct val="100000"/>
              <a:buChar char="•"/>
            </a:pPr>
            <a:r>
              <a:t>Ipswitch</a:t>
            </a:r>
          </a:p>
          <a:p>
            <a:pPr marL="203200" indent="-203200" algn="l">
              <a:buSzPct val="100000"/>
              <a:buChar char="•"/>
            </a:pPr>
            <a:r>
              <a:t>John Deere</a:t>
            </a:r>
          </a:p>
          <a:p>
            <a:pPr marL="203200" indent="-203200" algn="l">
              <a:buSzPct val="100000"/>
              <a:buChar char="•"/>
            </a:pPr>
            <a:r>
              <a:t>Lexis Nexis</a:t>
            </a:r>
          </a:p>
          <a:p>
            <a:pPr marL="203200" indent="-203200" algn="l">
              <a:buSzPct val="100000"/>
              <a:buChar char="•"/>
            </a:pPr>
            <a:r>
              <a:t>Sabre</a:t>
            </a:r>
          </a:p>
          <a:p>
            <a:pPr marL="203200" indent="-203200" algn="l">
              <a:buSzPct val="100000"/>
              <a:buChar char="•"/>
            </a:pPr>
            <a:r>
              <a:t>Salesforce.com</a:t>
            </a:r>
          </a:p>
          <a:p>
            <a:pPr marL="203200" indent="-203200" algn="l">
              <a:buSzPct val="100000"/>
              <a:buChar char="•"/>
            </a:pPr>
            <a:r>
              <a:t>Time Warner</a:t>
            </a:r>
          </a:p>
          <a:p>
            <a:pPr marL="203200" indent="-203200" algn="l">
              <a:buSzPct val="100000"/>
              <a:buChar char="•"/>
            </a:pPr>
            <a:r>
              <a:t>Turner Broadcasting</a:t>
            </a:r>
          </a:p>
          <a:p>
            <a:pPr marL="203200" indent="-203200" algn="l">
              <a:buSzPct val="100000"/>
              <a:buChar char="•"/>
            </a:pPr>
            <a:r>
              <a:t>Oce</a:t>
            </a:r>
          </a:p>
        </p:txBody>
      </p:sp>
    </p:spTree>
  </p:cSld>
  <p:clrMapOvr>
    <a:masterClrMapping/>
  </p:clrMapOvr>
  <mc:AlternateContent xmlns:mc="http://schemas.openxmlformats.org/markup-compatibility/2006" xmlns:p14="http://schemas.microsoft.com/office/powerpoint/2010/main">
    <mc:Choice Requires="p14">
      <p:transition spd="slow">
        <p14:prism dir="d"/>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crum has been used for:"/>
          <p:cNvSpPr txBox="1">
            <a:spLocks noGrp="1"/>
          </p:cNvSpPr>
          <p:nvPr>
            <p:ph type="title"/>
          </p:nvPr>
        </p:nvSpPr>
        <p:spPr>
          <a:prstGeom prst="rect">
            <a:avLst/>
          </a:prstGeom>
        </p:spPr>
        <p:txBody>
          <a:bodyPr/>
          <a:lstStyle/>
          <a:p>
            <a:r>
              <a:t>Scrum has been used for:</a:t>
            </a:r>
          </a:p>
        </p:txBody>
      </p:sp>
      <p:sp>
        <p:nvSpPr>
          <p:cNvPr id="113" name="Commercial software…"/>
          <p:cNvSpPr txBox="1">
            <a:spLocks noGrp="1"/>
          </p:cNvSpPr>
          <p:nvPr>
            <p:ph type="body" sz="half" idx="1"/>
          </p:nvPr>
        </p:nvSpPr>
        <p:spPr>
          <a:xfrm>
            <a:off x="342900" y="1600200"/>
            <a:ext cx="4559300" cy="5080000"/>
          </a:xfrm>
          <a:prstGeom prst="rect">
            <a:avLst/>
          </a:prstGeom>
        </p:spPr>
        <p:txBody>
          <a:bodyPr/>
          <a:lstStyle/>
          <a:p>
            <a:pPr marL="550332" indent="-296333">
              <a:lnSpc>
                <a:spcPct val="80000"/>
              </a:lnSpc>
              <a:spcBef>
                <a:spcPts val="1300"/>
              </a:spcBef>
              <a:defRPr sz="2400"/>
            </a:pPr>
            <a:r>
              <a:t>Commercial software</a:t>
            </a:r>
          </a:p>
          <a:p>
            <a:pPr marL="550332" indent="-296333">
              <a:lnSpc>
                <a:spcPct val="80000"/>
              </a:lnSpc>
              <a:spcBef>
                <a:spcPts val="1300"/>
              </a:spcBef>
              <a:defRPr sz="2400"/>
            </a:pPr>
            <a:r>
              <a:t>In-house development</a:t>
            </a:r>
          </a:p>
          <a:p>
            <a:pPr marL="550332" indent="-296333">
              <a:lnSpc>
                <a:spcPct val="80000"/>
              </a:lnSpc>
              <a:spcBef>
                <a:spcPts val="1300"/>
              </a:spcBef>
              <a:defRPr sz="2400"/>
            </a:pPr>
            <a:r>
              <a:t>Contract development</a:t>
            </a:r>
          </a:p>
          <a:p>
            <a:pPr marL="550332" indent="-296333">
              <a:lnSpc>
                <a:spcPct val="80000"/>
              </a:lnSpc>
              <a:spcBef>
                <a:spcPts val="1300"/>
              </a:spcBef>
              <a:defRPr sz="2400"/>
            </a:pPr>
            <a:r>
              <a:t>Fixed-price projects</a:t>
            </a:r>
          </a:p>
          <a:p>
            <a:pPr marL="550332" indent="-296333">
              <a:lnSpc>
                <a:spcPct val="80000"/>
              </a:lnSpc>
              <a:spcBef>
                <a:spcPts val="1300"/>
              </a:spcBef>
              <a:defRPr sz="2400"/>
            </a:pPr>
            <a:r>
              <a:t>Financial applications</a:t>
            </a:r>
          </a:p>
          <a:p>
            <a:pPr marL="550332" indent="-296333">
              <a:lnSpc>
                <a:spcPct val="80000"/>
              </a:lnSpc>
              <a:spcBef>
                <a:spcPts val="1300"/>
              </a:spcBef>
              <a:defRPr sz="2400"/>
            </a:pPr>
            <a:r>
              <a:t>ISO 9001-certified applications</a:t>
            </a:r>
          </a:p>
          <a:p>
            <a:pPr marL="550332" indent="-296333">
              <a:lnSpc>
                <a:spcPct val="80000"/>
              </a:lnSpc>
              <a:spcBef>
                <a:spcPts val="1300"/>
              </a:spcBef>
              <a:defRPr sz="2400"/>
            </a:pPr>
            <a:r>
              <a:t>Embedded systems</a:t>
            </a:r>
          </a:p>
          <a:p>
            <a:pPr marL="550332" indent="-296333">
              <a:lnSpc>
                <a:spcPct val="80000"/>
              </a:lnSpc>
              <a:spcBef>
                <a:spcPts val="1300"/>
              </a:spcBef>
              <a:defRPr sz="2400"/>
            </a:pPr>
            <a:r>
              <a:t>24x7 systems with 99.999% uptime requirements</a:t>
            </a:r>
          </a:p>
          <a:p>
            <a:pPr marL="550332" indent="-296333">
              <a:lnSpc>
                <a:spcPct val="80000"/>
              </a:lnSpc>
              <a:spcBef>
                <a:spcPts val="1300"/>
              </a:spcBef>
              <a:defRPr sz="2400"/>
            </a:pPr>
            <a:r>
              <a:t>the Joint Strike Fighter</a:t>
            </a:r>
          </a:p>
        </p:txBody>
      </p:sp>
      <p:sp>
        <p:nvSpPr>
          <p:cNvPr id="114" name="Video game development…"/>
          <p:cNvSpPr txBox="1"/>
          <p:nvPr/>
        </p:nvSpPr>
        <p:spPr>
          <a:xfrm>
            <a:off x="5067300" y="1600200"/>
            <a:ext cx="4559300" cy="459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spAutoFit/>
          </a:bodyPr>
          <a:lstStyle/>
          <a:p>
            <a:pPr marL="296333" indent="-296333" algn="l">
              <a:lnSpc>
                <a:spcPct val="80000"/>
              </a:lnSpc>
              <a:spcBef>
                <a:spcPts val="1300"/>
              </a:spcBef>
              <a:buClr>
                <a:srgbClr val="5F7BAE"/>
              </a:buClr>
              <a:buSzPct val="150000"/>
              <a:buChar char="•"/>
              <a:defRPr sz="2400"/>
            </a:pPr>
            <a:r>
              <a:t>Video game development</a:t>
            </a:r>
          </a:p>
          <a:p>
            <a:pPr marL="296333" indent="-296333" algn="l">
              <a:lnSpc>
                <a:spcPct val="80000"/>
              </a:lnSpc>
              <a:spcBef>
                <a:spcPts val="1300"/>
              </a:spcBef>
              <a:buClr>
                <a:srgbClr val="5F7BAE"/>
              </a:buClr>
              <a:buSzPct val="150000"/>
              <a:buChar char="•"/>
              <a:defRPr sz="2400"/>
            </a:pPr>
            <a:r>
              <a:t>FDA-approved, life-critical systems</a:t>
            </a:r>
          </a:p>
          <a:p>
            <a:pPr marL="296333" indent="-296333" algn="l">
              <a:lnSpc>
                <a:spcPct val="80000"/>
              </a:lnSpc>
              <a:spcBef>
                <a:spcPts val="1300"/>
              </a:spcBef>
              <a:buClr>
                <a:srgbClr val="5F7BAE"/>
              </a:buClr>
              <a:buSzPct val="150000"/>
              <a:buChar char="•"/>
              <a:defRPr sz="2400"/>
            </a:pPr>
            <a:r>
              <a:t>Satellite-control software</a:t>
            </a:r>
          </a:p>
          <a:p>
            <a:pPr marL="296333" indent="-296333" algn="l">
              <a:lnSpc>
                <a:spcPct val="80000"/>
              </a:lnSpc>
              <a:spcBef>
                <a:spcPts val="1300"/>
              </a:spcBef>
              <a:buClr>
                <a:srgbClr val="5F7BAE"/>
              </a:buClr>
              <a:buSzPct val="150000"/>
              <a:buChar char="•"/>
              <a:defRPr sz="2400"/>
            </a:pPr>
            <a:r>
              <a:t>Websites</a:t>
            </a:r>
          </a:p>
          <a:p>
            <a:pPr marL="296333" indent="-296333" algn="l">
              <a:lnSpc>
                <a:spcPct val="80000"/>
              </a:lnSpc>
              <a:spcBef>
                <a:spcPts val="1300"/>
              </a:spcBef>
              <a:buClr>
                <a:srgbClr val="5F7BAE"/>
              </a:buClr>
              <a:buSzPct val="150000"/>
              <a:buChar char="•"/>
              <a:defRPr sz="2400"/>
            </a:pPr>
            <a:r>
              <a:t>Handheld software</a:t>
            </a:r>
          </a:p>
          <a:p>
            <a:pPr marL="296333" indent="-296333" algn="l">
              <a:lnSpc>
                <a:spcPct val="80000"/>
              </a:lnSpc>
              <a:spcBef>
                <a:spcPts val="1300"/>
              </a:spcBef>
              <a:buClr>
                <a:srgbClr val="5F7BAE"/>
              </a:buClr>
              <a:buSzPct val="150000"/>
              <a:buChar char="•"/>
              <a:defRPr sz="2400"/>
            </a:pPr>
            <a:r>
              <a:t>Mobile phones</a:t>
            </a:r>
          </a:p>
          <a:p>
            <a:pPr marL="296333" indent="-296333" algn="l">
              <a:lnSpc>
                <a:spcPct val="80000"/>
              </a:lnSpc>
              <a:spcBef>
                <a:spcPts val="1300"/>
              </a:spcBef>
              <a:buClr>
                <a:srgbClr val="5F7BAE"/>
              </a:buClr>
              <a:buSzPct val="150000"/>
              <a:buChar char="•"/>
              <a:defRPr sz="2400"/>
            </a:pPr>
            <a:r>
              <a:t>Network switching applications</a:t>
            </a:r>
          </a:p>
          <a:p>
            <a:pPr marL="296333" indent="-296333" algn="l">
              <a:lnSpc>
                <a:spcPct val="80000"/>
              </a:lnSpc>
              <a:spcBef>
                <a:spcPts val="1300"/>
              </a:spcBef>
              <a:buClr>
                <a:srgbClr val="5F7BAE"/>
              </a:buClr>
              <a:buSzPct val="150000"/>
              <a:buChar char="•"/>
              <a:defRPr sz="2400"/>
            </a:pPr>
            <a:r>
              <a:t>ISV applications</a:t>
            </a:r>
          </a:p>
          <a:p>
            <a:pPr marL="296333" indent="-296333" algn="l">
              <a:lnSpc>
                <a:spcPct val="80000"/>
              </a:lnSpc>
              <a:spcBef>
                <a:spcPts val="1300"/>
              </a:spcBef>
              <a:buClr>
                <a:srgbClr val="5F7BAE"/>
              </a:buClr>
              <a:buSzPct val="150000"/>
              <a:buChar char="•"/>
              <a:defRPr sz="2400"/>
            </a:pPr>
            <a:r>
              <a:t>Some of the largest applications in use</a:t>
            </a:r>
          </a:p>
        </p:txBody>
      </p:sp>
    </p:spTree>
  </p:cSld>
  <p:clrMapOvr>
    <a:masterClrMapping/>
  </p:clrMapOvr>
  <mc:AlternateContent xmlns:mc="http://schemas.openxmlformats.org/markup-compatibility/2006" xmlns:p14="http://schemas.microsoft.com/office/powerpoint/2010/main">
    <mc:Choice Requires="p14">
      <p:transition spd="slow">
        <p14:prism dir="r"/>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haracteristics"/>
          <p:cNvSpPr txBox="1">
            <a:spLocks noGrp="1"/>
          </p:cNvSpPr>
          <p:nvPr>
            <p:ph type="title"/>
          </p:nvPr>
        </p:nvSpPr>
        <p:spPr>
          <a:prstGeom prst="rect">
            <a:avLst/>
          </a:prstGeom>
        </p:spPr>
        <p:txBody>
          <a:bodyPr/>
          <a:lstStyle/>
          <a:p>
            <a:r>
              <a:t>Characteristics</a:t>
            </a:r>
          </a:p>
        </p:txBody>
      </p:sp>
      <p:sp>
        <p:nvSpPr>
          <p:cNvPr id="117" name="Self-organizing teams…"/>
          <p:cNvSpPr txBox="1">
            <a:spLocks noGrp="1"/>
          </p:cNvSpPr>
          <p:nvPr>
            <p:ph type="body" idx="1"/>
          </p:nvPr>
        </p:nvSpPr>
        <p:spPr>
          <a:prstGeom prst="rect">
            <a:avLst/>
          </a:prstGeom>
        </p:spPr>
        <p:txBody>
          <a:bodyPr/>
          <a:lstStyle/>
          <a:p>
            <a:pPr marL="661457" indent="-407457">
              <a:lnSpc>
                <a:spcPct val="90000"/>
              </a:lnSpc>
              <a:spcBef>
                <a:spcPts val="1300"/>
              </a:spcBef>
              <a:defRPr sz="3300"/>
            </a:pPr>
            <a:r>
              <a:t>Self-organizing teams</a:t>
            </a:r>
          </a:p>
          <a:p>
            <a:pPr marL="661457" indent="-407457">
              <a:lnSpc>
                <a:spcPct val="90000"/>
              </a:lnSpc>
              <a:spcBef>
                <a:spcPts val="1300"/>
              </a:spcBef>
              <a:defRPr sz="3300"/>
            </a:pPr>
            <a:r>
              <a:t>Product progresses in a series of 1-4 week “sprints”</a:t>
            </a:r>
          </a:p>
          <a:p>
            <a:pPr marL="661457" indent="-407457">
              <a:lnSpc>
                <a:spcPct val="90000"/>
              </a:lnSpc>
              <a:spcBef>
                <a:spcPts val="1300"/>
              </a:spcBef>
              <a:defRPr sz="3300"/>
            </a:pPr>
            <a:r>
              <a:t>Requirements are captured as items in a list of “product backlog”</a:t>
            </a:r>
          </a:p>
          <a:p>
            <a:pPr marL="661457" indent="-407457">
              <a:lnSpc>
                <a:spcPct val="90000"/>
              </a:lnSpc>
              <a:spcBef>
                <a:spcPts val="1300"/>
              </a:spcBef>
              <a:defRPr sz="3300"/>
            </a:pPr>
            <a:r>
              <a:t>No specific engineering practices prescribed</a:t>
            </a:r>
          </a:p>
          <a:p>
            <a:pPr marL="661457" indent="-407457">
              <a:lnSpc>
                <a:spcPct val="90000"/>
              </a:lnSpc>
              <a:spcBef>
                <a:spcPts val="1300"/>
              </a:spcBef>
              <a:defRPr sz="3300"/>
            </a:pPr>
            <a:r>
              <a:t>Uses generative rules to create an agile environment for delivering projects</a:t>
            </a:r>
          </a:p>
          <a:p>
            <a:pPr marL="661457" indent="-407457">
              <a:lnSpc>
                <a:spcPct val="90000"/>
              </a:lnSpc>
              <a:spcBef>
                <a:spcPts val="1300"/>
              </a:spcBef>
              <a:defRPr sz="3300"/>
            </a:pPr>
            <a:r>
              <a:t>One of the “agile processes”</a:t>
            </a:r>
          </a:p>
        </p:txBody>
      </p:sp>
    </p:spTree>
  </p:cSld>
  <p:clrMapOvr>
    <a:masterClrMapping/>
  </p:clrMapOvr>
  <mc:AlternateContent xmlns:mc="http://schemas.openxmlformats.org/markup-compatibility/2006" xmlns:p14="http://schemas.microsoft.com/office/powerpoint/2010/main">
    <mc:Choice Requires="p14">
      <p:transition spd="slow">
        <p14:prism dir="u"/>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he Agile Manifesto–a statement of values"/>
          <p:cNvSpPr txBox="1">
            <a:spLocks noGrp="1"/>
          </p:cNvSpPr>
          <p:nvPr>
            <p:ph type="title"/>
          </p:nvPr>
        </p:nvSpPr>
        <p:spPr>
          <a:xfrm>
            <a:off x="342900" y="114300"/>
            <a:ext cx="9461500" cy="1790700"/>
          </a:xfrm>
          <a:prstGeom prst="rect">
            <a:avLst/>
          </a:prstGeom>
        </p:spPr>
        <p:txBody>
          <a:bodyPr anchor="t"/>
          <a:lstStyle>
            <a:lvl1pPr>
              <a:lnSpc>
                <a:spcPct val="70000"/>
              </a:lnSpc>
            </a:lvl1pPr>
          </a:lstStyle>
          <a:p>
            <a:r>
              <a:t>The Agile Manifesto–a statement of values</a:t>
            </a:r>
          </a:p>
        </p:txBody>
      </p:sp>
      <p:grpSp>
        <p:nvGrpSpPr>
          <p:cNvPr id="127" name="Group"/>
          <p:cNvGrpSpPr/>
          <p:nvPr/>
        </p:nvGrpSpPr>
        <p:grpSpPr>
          <a:xfrm>
            <a:off x="495300" y="1955800"/>
            <a:ext cx="8940800" cy="939800"/>
            <a:chOff x="0" y="0"/>
            <a:chExt cx="8940800" cy="939800"/>
          </a:xfrm>
        </p:grpSpPr>
        <p:grpSp>
          <p:nvGrpSpPr>
            <p:cNvPr id="122" name="Process and tools"/>
            <p:cNvGrpSpPr/>
            <p:nvPr/>
          </p:nvGrpSpPr>
          <p:grpSpPr>
            <a:xfrm>
              <a:off x="5257800" y="0"/>
              <a:ext cx="3683001" cy="939800"/>
              <a:chOff x="0" y="0"/>
              <a:chExt cx="3683000" cy="939800"/>
            </a:xfrm>
          </p:grpSpPr>
          <p:sp>
            <p:nvSpPr>
              <p:cNvPr id="120" name="Rectangle"/>
              <p:cNvSpPr/>
              <p:nvPr/>
            </p:nvSpPr>
            <p:spPr>
              <a:xfrm>
                <a:off x="0" y="0"/>
                <a:ext cx="3683000" cy="939800"/>
              </a:xfrm>
              <a:prstGeom prst="rect">
                <a:avLst/>
              </a:prstGeom>
              <a:blipFill rotWithShape="1">
                <a:blip r:embed="rId2"/>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21" name="Process and tools"/>
              <p:cNvSpPr txBox="1"/>
              <p:nvPr/>
            </p:nvSpPr>
            <p:spPr>
              <a:xfrm>
                <a:off x="0" y="243115"/>
                <a:ext cx="3683000" cy="4535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Process and tools</a:t>
                </a:r>
              </a:p>
            </p:txBody>
          </p:sp>
        </p:grpSp>
        <p:grpSp>
          <p:nvGrpSpPr>
            <p:cNvPr id="125" name="Individuals and interactions"/>
            <p:cNvGrpSpPr/>
            <p:nvPr/>
          </p:nvGrpSpPr>
          <p:grpSpPr>
            <a:xfrm>
              <a:off x="-1" y="0"/>
              <a:ext cx="3683001" cy="939800"/>
              <a:chOff x="0" y="0"/>
              <a:chExt cx="3683000" cy="939800"/>
            </a:xfrm>
          </p:grpSpPr>
          <p:sp>
            <p:nvSpPr>
              <p:cNvPr id="123" name="Rectangle"/>
              <p:cNvSpPr/>
              <p:nvPr/>
            </p:nvSpPr>
            <p:spPr>
              <a:xfrm>
                <a:off x="0" y="0"/>
                <a:ext cx="3683000" cy="939800"/>
              </a:xfrm>
              <a:prstGeom prst="rect">
                <a:avLst/>
              </a:prstGeom>
              <a:blipFill rotWithShape="1">
                <a:blip r:embed="rId3"/>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24" name="Individuals and interactions"/>
              <p:cNvSpPr txBox="1"/>
              <p:nvPr/>
            </p:nvSpPr>
            <p:spPr>
              <a:xfrm>
                <a:off x="0" y="14515"/>
                <a:ext cx="3683000" cy="9107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Individuals and interactions</a:t>
                </a:r>
              </a:p>
            </p:txBody>
          </p:sp>
        </p:grpSp>
        <p:sp>
          <p:nvSpPr>
            <p:cNvPr id="126" name="over"/>
            <p:cNvSpPr txBox="1"/>
            <p:nvPr/>
          </p:nvSpPr>
          <p:spPr>
            <a:xfrm>
              <a:off x="4046407" y="292100"/>
              <a:ext cx="838201" cy="355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400"/>
              </a:lvl1pPr>
            </a:lstStyle>
            <a:p>
              <a:r>
                <a:t>over</a:t>
              </a:r>
            </a:p>
          </p:txBody>
        </p:sp>
      </p:grpSp>
      <p:grpSp>
        <p:nvGrpSpPr>
          <p:cNvPr id="135" name="Group"/>
          <p:cNvGrpSpPr/>
          <p:nvPr/>
        </p:nvGrpSpPr>
        <p:grpSpPr>
          <a:xfrm>
            <a:off x="520700" y="5575300"/>
            <a:ext cx="8915400" cy="939800"/>
            <a:chOff x="0" y="0"/>
            <a:chExt cx="8915400" cy="939800"/>
          </a:xfrm>
        </p:grpSpPr>
        <p:grpSp>
          <p:nvGrpSpPr>
            <p:cNvPr id="130" name="Following a plan"/>
            <p:cNvGrpSpPr/>
            <p:nvPr/>
          </p:nvGrpSpPr>
          <p:grpSpPr>
            <a:xfrm>
              <a:off x="5232400" y="0"/>
              <a:ext cx="3683001" cy="939800"/>
              <a:chOff x="0" y="0"/>
              <a:chExt cx="3683000" cy="939800"/>
            </a:xfrm>
          </p:grpSpPr>
          <p:sp>
            <p:nvSpPr>
              <p:cNvPr id="128" name="Rectangle"/>
              <p:cNvSpPr/>
              <p:nvPr/>
            </p:nvSpPr>
            <p:spPr>
              <a:xfrm>
                <a:off x="0" y="0"/>
                <a:ext cx="3683000" cy="939800"/>
              </a:xfrm>
              <a:prstGeom prst="rect">
                <a:avLst/>
              </a:prstGeom>
              <a:blipFill rotWithShape="1">
                <a:blip r:embed="rId2"/>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29" name="Following a plan"/>
              <p:cNvSpPr txBox="1"/>
              <p:nvPr/>
            </p:nvSpPr>
            <p:spPr>
              <a:xfrm>
                <a:off x="0" y="243115"/>
                <a:ext cx="3683000" cy="4535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Following a plan</a:t>
                </a:r>
              </a:p>
            </p:txBody>
          </p:sp>
        </p:grpSp>
        <p:grpSp>
          <p:nvGrpSpPr>
            <p:cNvPr id="133" name="Responding to change"/>
            <p:cNvGrpSpPr/>
            <p:nvPr/>
          </p:nvGrpSpPr>
          <p:grpSpPr>
            <a:xfrm>
              <a:off x="-1" y="0"/>
              <a:ext cx="3683001" cy="939800"/>
              <a:chOff x="0" y="0"/>
              <a:chExt cx="3683000" cy="939800"/>
            </a:xfrm>
          </p:grpSpPr>
          <p:sp>
            <p:nvSpPr>
              <p:cNvPr id="131" name="Rectangle"/>
              <p:cNvSpPr/>
              <p:nvPr/>
            </p:nvSpPr>
            <p:spPr>
              <a:xfrm>
                <a:off x="0" y="0"/>
                <a:ext cx="3683000" cy="939800"/>
              </a:xfrm>
              <a:prstGeom prst="rect">
                <a:avLst/>
              </a:prstGeom>
              <a:blipFill rotWithShape="1">
                <a:blip r:embed="rId3"/>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32" name="Responding to change"/>
              <p:cNvSpPr txBox="1"/>
              <p:nvPr/>
            </p:nvSpPr>
            <p:spPr>
              <a:xfrm>
                <a:off x="0" y="243115"/>
                <a:ext cx="3683000" cy="4535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Responding to change</a:t>
                </a:r>
              </a:p>
            </p:txBody>
          </p:sp>
        </p:grpSp>
        <p:sp>
          <p:nvSpPr>
            <p:cNvPr id="134" name="over"/>
            <p:cNvSpPr txBox="1"/>
            <p:nvPr/>
          </p:nvSpPr>
          <p:spPr>
            <a:xfrm>
              <a:off x="4109906" y="254000"/>
              <a:ext cx="648198" cy="4318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numCol="1" anchor="ctr">
              <a:spAutoFit/>
            </a:bodyPr>
            <a:lstStyle>
              <a:lvl1pPr>
                <a:defRPr sz="2400"/>
              </a:lvl1pPr>
            </a:lstStyle>
            <a:p>
              <a:r>
                <a:t>over</a:t>
              </a:r>
            </a:p>
          </p:txBody>
        </p:sp>
      </p:grpSp>
      <p:sp>
        <p:nvSpPr>
          <p:cNvPr id="136" name="Source: www.agilemanifesto.org"/>
          <p:cNvSpPr txBox="1"/>
          <p:nvPr/>
        </p:nvSpPr>
        <p:spPr>
          <a:xfrm>
            <a:off x="1393923" y="6718300"/>
            <a:ext cx="4533903"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defRPr sz="2300"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Source: www.agilemanifesto.org</a:t>
            </a:r>
          </a:p>
        </p:txBody>
      </p:sp>
      <p:grpSp>
        <p:nvGrpSpPr>
          <p:cNvPr id="144" name="Group"/>
          <p:cNvGrpSpPr/>
          <p:nvPr/>
        </p:nvGrpSpPr>
        <p:grpSpPr>
          <a:xfrm>
            <a:off x="508000" y="3162300"/>
            <a:ext cx="8928100" cy="939800"/>
            <a:chOff x="0" y="0"/>
            <a:chExt cx="8928100" cy="939800"/>
          </a:xfrm>
        </p:grpSpPr>
        <p:grpSp>
          <p:nvGrpSpPr>
            <p:cNvPr id="139" name="Comprehensive documentation"/>
            <p:cNvGrpSpPr/>
            <p:nvPr/>
          </p:nvGrpSpPr>
          <p:grpSpPr>
            <a:xfrm>
              <a:off x="5245100" y="0"/>
              <a:ext cx="3683001" cy="939800"/>
              <a:chOff x="0" y="0"/>
              <a:chExt cx="3683000" cy="939800"/>
            </a:xfrm>
          </p:grpSpPr>
          <p:sp>
            <p:nvSpPr>
              <p:cNvPr id="137" name="Rectangle"/>
              <p:cNvSpPr/>
              <p:nvPr/>
            </p:nvSpPr>
            <p:spPr>
              <a:xfrm>
                <a:off x="0" y="0"/>
                <a:ext cx="3683000" cy="939800"/>
              </a:xfrm>
              <a:prstGeom prst="rect">
                <a:avLst/>
              </a:prstGeom>
              <a:blipFill rotWithShape="1">
                <a:blip r:embed="rId2"/>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38" name="Comprehensive documentation"/>
              <p:cNvSpPr txBox="1"/>
              <p:nvPr/>
            </p:nvSpPr>
            <p:spPr>
              <a:xfrm>
                <a:off x="0" y="14515"/>
                <a:ext cx="3683000" cy="9107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Comprehensive documentation</a:t>
                </a:r>
              </a:p>
            </p:txBody>
          </p:sp>
        </p:grpSp>
        <p:grpSp>
          <p:nvGrpSpPr>
            <p:cNvPr id="142" name="Working software"/>
            <p:cNvGrpSpPr/>
            <p:nvPr/>
          </p:nvGrpSpPr>
          <p:grpSpPr>
            <a:xfrm>
              <a:off x="-1" y="0"/>
              <a:ext cx="3683001" cy="939800"/>
              <a:chOff x="0" y="0"/>
              <a:chExt cx="3683000" cy="939800"/>
            </a:xfrm>
          </p:grpSpPr>
          <p:sp>
            <p:nvSpPr>
              <p:cNvPr id="140" name="Rectangle"/>
              <p:cNvSpPr/>
              <p:nvPr/>
            </p:nvSpPr>
            <p:spPr>
              <a:xfrm>
                <a:off x="0" y="0"/>
                <a:ext cx="3683000" cy="939800"/>
              </a:xfrm>
              <a:prstGeom prst="rect">
                <a:avLst/>
              </a:prstGeom>
              <a:blipFill rotWithShape="1">
                <a:blip r:embed="rId3"/>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41" name="Working software"/>
              <p:cNvSpPr txBox="1"/>
              <p:nvPr/>
            </p:nvSpPr>
            <p:spPr>
              <a:xfrm>
                <a:off x="0" y="243115"/>
                <a:ext cx="3683000" cy="4535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Working software</a:t>
                </a:r>
              </a:p>
            </p:txBody>
          </p:sp>
        </p:grpSp>
        <p:sp>
          <p:nvSpPr>
            <p:cNvPr id="143" name="over"/>
            <p:cNvSpPr txBox="1"/>
            <p:nvPr/>
          </p:nvSpPr>
          <p:spPr>
            <a:xfrm>
              <a:off x="4033707" y="292100"/>
              <a:ext cx="838201" cy="355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400"/>
              </a:lvl1pPr>
            </a:lstStyle>
            <a:p>
              <a:r>
                <a:t>over</a:t>
              </a:r>
            </a:p>
          </p:txBody>
        </p:sp>
      </p:grpSp>
      <p:grpSp>
        <p:nvGrpSpPr>
          <p:cNvPr id="152" name="Group"/>
          <p:cNvGrpSpPr/>
          <p:nvPr/>
        </p:nvGrpSpPr>
        <p:grpSpPr>
          <a:xfrm>
            <a:off x="508000" y="4368800"/>
            <a:ext cx="8928100" cy="939800"/>
            <a:chOff x="0" y="0"/>
            <a:chExt cx="8928100" cy="939800"/>
          </a:xfrm>
        </p:grpSpPr>
        <p:grpSp>
          <p:nvGrpSpPr>
            <p:cNvPr id="147" name="Contract negotiation"/>
            <p:cNvGrpSpPr/>
            <p:nvPr/>
          </p:nvGrpSpPr>
          <p:grpSpPr>
            <a:xfrm>
              <a:off x="5245100" y="0"/>
              <a:ext cx="3683001" cy="939800"/>
              <a:chOff x="0" y="0"/>
              <a:chExt cx="3683000" cy="939800"/>
            </a:xfrm>
          </p:grpSpPr>
          <p:sp>
            <p:nvSpPr>
              <p:cNvPr id="145" name="Rectangle"/>
              <p:cNvSpPr/>
              <p:nvPr/>
            </p:nvSpPr>
            <p:spPr>
              <a:xfrm>
                <a:off x="0" y="0"/>
                <a:ext cx="3683000" cy="939800"/>
              </a:xfrm>
              <a:prstGeom prst="rect">
                <a:avLst/>
              </a:prstGeom>
              <a:blipFill rotWithShape="1">
                <a:blip r:embed="rId2"/>
                <a:srcRect/>
                <a:tile tx="0" ty="0" sx="100000" sy="100000" flip="none" algn="tl"/>
              </a:blipFill>
              <a:ln w="25400" cap="flat">
                <a:solidFill>
                  <a:srgbClr val="10612B"/>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46" name="Contract negotiation"/>
              <p:cNvSpPr txBox="1"/>
              <p:nvPr/>
            </p:nvSpPr>
            <p:spPr>
              <a:xfrm>
                <a:off x="0" y="243115"/>
                <a:ext cx="3683000" cy="4535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Contract negotiation</a:t>
                </a:r>
              </a:p>
            </p:txBody>
          </p:sp>
        </p:grpSp>
        <p:grpSp>
          <p:nvGrpSpPr>
            <p:cNvPr id="150" name="Customer collaboration"/>
            <p:cNvGrpSpPr/>
            <p:nvPr/>
          </p:nvGrpSpPr>
          <p:grpSpPr>
            <a:xfrm>
              <a:off x="-1" y="0"/>
              <a:ext cx="3683001" cy="939800"/>
              <a:chOff x="0" y="0"/>
              <a:chExt cx="3683000" cy="939800"/>
            </a:xfrm>
          </p:grpSpPr>
          <p:sp>
            <p:nvSpPr>
              <p:cNvPr id="148" name="Rectangle"/>
              <p:cNvSpPr/>
              <p:nvPr/>
            </p:nvSpPr>
            <p:spPr>
              <a:xfrm>
                <a:off x="0" y="0"/>
                <a:ext cx="3683000" cy="939800"/>
              </a:xfrm>
              <a:prstGeom prst="rect">
                <a:avLst/>
              </a:prstGeom>
              <a:blipFill rotWithShape="1">
                <a:blip r:embed="rId3"/>
                <a:srcRect/>
                <a:tile tx="0" ty="0" sx="100000" sy="100000" flip="none" algn="tl"/>
              </a:blipFill>
              <a:ln w="25400" cap="flat">
                <a:solidFill>
                  <a:srgbClr val="005192"/>
                </a:solidFill>
                <a:prstDash val="solid"/>
                <a:miter lim="400000"/>
              </a:ln>
              <a:effectLst>
                <a:outerShdw blurRad="114300" dist="63500" dir="2700000" rotWithShape="0">
                  <a:srgbClr val="000000">
                    <a:alpha val="30000"/>
                  </a:srgbClr>
                </a:outerShdw>
              </a:effectLst>
            </p:spPr>
            <p:txBody>
              <a:bodyPr wrap="square" lIns="38100" tIns="38100" rIns="38100" bIns="38100" numCol="1" anchor="ctr">
                <a:noAutofit/>
              </a:bodyPr>
              <a:lstStyle/>
              <a:p>
                <a:pPr>
                  <a:lnSpc>
                    <a:spcPts val="3600"/>
                  </a:lnSpc>
                  <a:tabLst>
                    <a:tab pos="1066800" algn="l"/>
                  </a:tabLst>
                  <a:defRPr sz="3000">
                    <a:solidFill>
                      <a:srgbClr val="FFFFFF"/>
                    </a:solidFill>
                  </a:defRPr>
                </a:pPr>
                <a:endParaRPr/>
              </a:p>
            </p:txBody>
          </p:sp>
          <p:sp>
            <p:nvSpPr>
              <p:cNvPr id="149" name="Customer collaboration"/>
              <p:cNvSpPr txBox="1"/>
              <p:nvPr/>
            </p:nvSpPr>
            <p:spPr>
              <a:xfrm>
                <a:off x="0" y="14515"/>
                <a:ext cx="3683000" cy="9107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ts val="3600"/>
                  </a:lnSpc>
                  <a:tabLst>
                    <a:tab pos="1066800" algn="l"/>
                  </a:tabLst>
                  <a:defRPr sz="3000">
                    <a:solidFill>
                      <a:srgbClr val="FFFFFF"/>
                    </a:solidFill>
                  </a:defRPr>
                </a:lvl1pPr>
              </a:lstStyle>
              <a:p>
                <a:r>
                  <a:t>Customer collaboration</a:t>
                </a:r>
              </a:p>
            </p:txBody>
          </p:sp>
        </p:grpSp>
        <p:sp>
          <p:nvSpPr>
            <p:cNvPr id="151" name="over"/>
            <p:cNvSpPr txBox="1"/>
            <p:nvPr/>
          </p:nvSpPr>
          <p:spPr>
            <a:xfrm>
              <a:off x="4033707" y="292100"/>
              <a:ext cx="838201" cy="355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2400"/>
              </a:lvl1pPr>
            </a:lstStyle>
            <a:p>
              <a:r>
                <a:t>over</a:t>
              </a:r>
            </a:p>
          </p:txBody>
        </p:sp>
      </p:grpSp>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iterate>
                                    <p:tmAbs val="0"/>
                                  </p:iterate>
                                  <p:childTnLst>
                                    <p:set>
                                      <p:cBhvr>
                                        <p:cTn id="6" fill="hold"/>
                                        <p:tgtEl>
                                          <p:spTgt spid="144"/>
                                        </p:tgtEl>
                                        <p:attrNameLst>
                                          <p:attrName>style.visibility</p:attrName>
                                        </p:attrNameLst>
                                      </p:cBhvr>
                                      <p:to>
                                        <p:strVal val="visible"/>
                                      </p:to>
                                    </p:set>
                                    <p:anim calcmode="lin" valueType="num">
                                      <p:cBhvr>
                                        <p:cTn id="7" dur="1000" fill="hold"/>
                                        <p:tgtEl>
                                          <p:spTgt spid="144"/>
                                        </p:tgtEl>
                                        <p:attrNameLst>
                                          <p:attrName>ppt_x</p:attrName>
                                        </p:attrNameLst>
                                      </p:cBhvr>
                                      <p:tavLst>
                                        <p:tav tm="0">
                                          <p:val>
                                            <p:strVal val="1+#ppt_w/2"/>
                                          </p:val>
                                        </p:tav>
                                        <p:tav tm="100000">
                                          <p:val>
                                            <p:strVal val="#ppt_x"/>
                                          </p:val>
                                        </p:tav>
                                      </p:tavLst>
                                    </p:anim>
                                    <p:anim calcmode="lin" valueType="num">
                                      <p:cBhvr>
                                        <p:cTn id="8" dur="10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p:tmAbs val="0"/>
                                  </p:iterate>
                                  <p:childTnLst>
                                    <p:set>
                                      <p:cBhvr>
                                        <p:cTn id="12" fill="hold"/>
                                        <p:tgtEl>
                                          <p:spTgt spid="152"/>
                                        </p:tgtEl>
                                        <p:attrNameLst>
                                          <p:attrName>style.visibility</p:attrName>
                                        </p:attrNameLst>
                                      </p:cBhvr>
                                      <p:to>
                                        <p:strVal val="visible"/>
                                      </p:to>
                                    </p:set>
                                    <p:anim calcmode="lin" valueType="num">
                                      <p:cBhvr>
                                        <p:cTn id="13" dur="1000" fill="hold"/>
                                        <p:tgtEl>
                                          <p:spTgt spid="152"/>
                                        </p:tgtEl>
                                        <p:attrNameLst>
                                          <p:attrName>ppt_x</p:attrName>
                                        </p:attrNameLst>
                                      </p:cBhvr>
                                      <p:tavLst>
                                        <p:tav tm="0">
                                          <p:val>
                                            <p:strVal val="#ppt_x"/>
                                          </p:val>
                                        </p:tav>
                                        <p:tav tm="100000">
                                          <p:val>
                                            <p:strVal val="#ppt_x"/>
                                          </p:val>
                                        </p:tav>
                                      </p:tavLst>
                                    </p:anim>
                                    <p:anim calcmode="lin" valueType="num">
                                      <p:cBhvr>
                                        <p:cTn id="14" dur="1000" fill="hold"/>
                                        <p:tgtEl>
                                          <p:spTgt spid="15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3" nodeType="clickEffect">
                                  <p:stCondLst>
                                    <p:cond delay="0"/>
                                  </p:stCondLst>
                                  <p:iterate>
                                    <p:tmAbs val="0"/>
                                  </p:iterate>
                                  <p:childTnLst>
                                    <p:set>
                                      <p:cBhvr>
                                        <p:cTn id="18" fill="hold"/>
                                        <p:tgtEl>
                                          <p:spTgt spid="135"/>
                                        </p:tgtEl>
                                        <p:attrNameLst>
                                          <p:attrName>style.visibility</p:attrName>
                                        </p:attrNameLst>
                                      </p:cBhvr>
                                      <p:to>
                                        <p:strVal val="visible"/>
                                      </p:to>
                                    </p:set>
                                    <p:anim calcmode="lin" valueType="num">
                                      <p:cBhvr>
                                        <p:cTn id="19" dur="1000" fill="hold"/>
                                        <p:tgtEl>
                                          <p:spTgt spid="135"/>
                                        </p:tgtEl>
                                        <p:attrNameLst>
                                          <p:attrName>ppt_x</p:attrName>
                                        </p:attrNameLst>
                                      </p:cBhvr>
                                      <p:tavLst>
                                        <p:tav tm="0">
                                          <p:val>
                                            <p:strVal val="1+#ppt_w/2"/>
                                          </p:val>
                                        </p:tav>
                                        <p:tav tm="100000">
                                          <p:val>
                                            <p:strVal val="#ppt_x"/>
                                          </p:val>
                                        </p:tav>
                                      </p:tavLst>
                                    </p:anim>
                                    <p:anim calcmode="lin" valueType="num">
                                      <p:cBhvr>
                                        <p:cTn id="20" dur="1000" fill="hold"/>
                                        <p:tgtEl>
                                          <p:spTgt spid="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3" animBg="1" advAuto="0"/>
      <p:bldP spid="144" grpId="1" animBg="1" advAuto="0"/>
      <p:bldP spid="152" grpId="2" animBg="1" advAuto="0"/>
    </p:bld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Lucida Grande"/>
        <a:ea typeface="Lucida Grande"/>
        <a:cs typeface="Lucida Grand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Lucida Grande"/>
        <a:ea typeface="Lucida Grande"/>
        <a:cs typeface="Lucida Grand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1707</Words>
  <Application>Microsoft Office PowerPoint</Application>
  <PresentationFormat>Custom</PresentationFormat>
  <Paragraphs>435</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White</vt:lpstr>
      <vt:lpstr>An Introduction to Scrum</vt:lpstr>
      <vt:lpstr>PowerPoint Presentation</vt:lpstr>
      <vt:lpstr>We’re losing the relay race</vt:lpstr>
      <vt:lpstr>PowerPoint Presentation</vt:lpstr>
      <vt:lpstr>Scrum origins</vt:lpstr>
      <vt:lpstr>Scrum has been used by:</vt:lpstr>
      <vt:lpstr>Scrum has been used for:</vt:lpstr>
      <vt:lpstr>Characteristics</vt:lpstr>
      <vt:lpstr>The Agile Manifesto–a statement of values</vt:lpstr>
      <vt:lpstr>Project noise level</vt:lpstr>
      <vt:lpstr>Scrum</vt:lpstr>
      <vt:lpstr>Putting it all together</vt:lpstr>
      <vt:lpstr>Sprints</vt:lpstr>
      <vt:lpstr>Sequential vs. overlapping development</vt:lpstr>
      <vt:lpstr>No changes during a sprint</vt:lpstr>
      <vt:lpstr>Scrum framework</vt:lpstr>
      <vt:lpstr>Scrum framework</vt:lpstr>
      <vt:lpstr>Product owner</vt:lpstr>
      <vt:lpstr>The ScrumMaster</vt:lpstr>
      <vt:lpstr>The team</vt:lpstr>
      <vt:lpstr>Scrum framework</vt:lpstr>
      <vt:lpstr>PowerPoint Presentation</vt:lpstr>
      <vt:lpstr>Sprint planning</vt:lpstr>
      <vt:lpstr>The daily scrum</vt:lpstr>
      <vt:lpstr>Everyone answers 3 questions</vt:lpstr>
      <vt:lpstr>The sprint review</vt:lpstr>
      <vt:lpstr>Sprint retrospective</vt:lpstr>
      <vt:lpstr>Start / Stop / Continue</vt:lpstr>
      <vt:lpstr>Scrum framework</vt:lpstr>
      <vt:lpstr>Product backlog</vt:lpstr>
      <vt:lpstr>A sample product backlog</vt:lpstr>
      <vt:lpstr>The sprint goal</vt:lpstr>
      <vt:lpstr>Managing the sprint backlog</vt:lpstr>
      <vt:lpstr>A sprint backlog</vt:lpstr>
      <vt:lpstr>A sprint burndown chart</vt:lpstr>
      <vt:lpstr>PowerPoint Presentation</vt:lpstr>
      <vt:lpstr>Scalability</vt:lpstr>
      <vt:lpstr>Scaling through the Scrum of scrums</vt:lpstr>
      <vt:lpstr>Scrum of scrums of scrums</vt:lpstr>
      <vt:lpstr>Where to go next</vt:lpstr>
      <vt:lpstr>A Scrum reading list</vt:lpstr>
      <vt:lpstr>Copyright notice</vt:lpstr>
      <vt:lpstr>Contact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Scrum</dc:title>
  <dc:creator>Kevin Hall</dc:creator>
  <cp:lastModifiedBy>Kevin Lewis Hall</cp:lastModifiedBy>
  <cp:revision>1</cp:revision>
  <dcterms:modified xsi:type="dcterms:W3CDTF">2020-04-19T20:12:11Z</dcterms:modified>
</cp:coreProperties>
</file>