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Análisis de Cancelaciones Hoteleras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Estrategia de Reducción y Optimización de Ocupación</a:t>
            </a:r>
          </a:p>
          <a:p>
            <a:r>
              <a:t>Septiembre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Económico Proyectado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Situación actual: 41.1% cancelación</a:t>
            </a:r>
          </a:p>
          <a:p>
            <a:r>
              <a:t>Objetivo: 32.0% cancelación</a:t>
            </a:r>
          </a:p>
          <a:p>
            <a:r>
              <a:t>Reducción: 9.1 puntos porcentuales</a:t>
            </a:r>
          </a:p>
          <a:p/>
          <a:p>
            <a:r>
              <a:t>Beneficios anuales:</a:t>
            </a:r>
          </a:p>
          <a:p>
            <a:r>
              <a:t>• Ingresos recuperados: $1.4M</a:t>
            </a:r>
          </a:p>
          <a:p>
            <a:r>
              <a:t>• Inversión total: $500K</a:t>
            </a:r>
          </a:p>
          <a:p>
            <a:r>
              <a:t>• ROI: 2.8x primer año</a:t>
            </a:r>
          </a:p>
          <a:p>
            <a:r>
              <a:t>• Payback: 4 meses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Semana 1:</a:t>
            </a:r>
          </a:p>
          <a:p>
            <a:r>
              <a:t>✓ Aprobación ejecutiva</a:t>
            </a:r>
          </a:p>
          <a:p>
            <a:r>
              <a:t>✓ Formación de equipo</a:t>
            </a:r>
          </a:p>
          <a:p/>
          <a:p>
            <a:r>
              <a:t>Semana 2:</a:t>
            </a:r>
          </a:p>
          <a:p>
            <a:r>
              <a:t>✓ Diseño de políticas</a:t>
            </a:r>
          </a:p>
          <a:p>
            <a:r>
              <a:t>✓ Configuración de métricas</a:t>
            </a:r>
          </a:p>
          <a:p/>
          <a:p>
            <a:r>
              <a:t>Mes 1:</a:t>
            </a:r>
          </a:p>
          <a:p>
            <a:r>
              <a:t>✓ Implementación Fase 1</a:t>
            </a:r>
          </a:p>
          <a:p>
            <a:r>
              <a:t>✓ Inicio desarrollo modelo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Oportunidad clara de mejora identificada</a:t>
            </a:r>
          </a:p>
          <a:p>
            <a:r>
              <a:t>• Factores críticos cuantificados</a:t>
            </a:r>
          </a:p>
          <a:p>
            <a:r>
              <a:t>• Plan de acción concreto y medible</a:t>
            </a:r>
          </a:p>
          <a:p>
            <a:r>
              <a:t>• ROI atractivo con riesgo controlado</a:t>
            </a:r>
          </a:p>
          <a:p/>
          <a:p>
            <a:r>
              <a:t>RECOMENDACIÓN:</a:t>
            </a:r>
          </a:p>
          <a:p>
            <a:r>
              <a:t>Proceder con implementación inmediata</a:t>
            </a:r>
          </a:p>
          <a:p>
            <a:r>
              <a:t>de la estrategia en 3 fases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Contexto del Análisis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58,895 reservas hoteleras</a:t>
            </a:r>
          </a:p>
          <a:p>
            <a:r>
              <a:t>• Período: 2015-2017</a:t>
            </a:r>
          </a:p>
          <a:p>
            <a:r>
              <a:t>• Tipos: City Hotel y Resort Hotel</a:t>
            </a:r>
          </a:p>
          <a:p>
            <a:r>
              <a:t>• Objetivo: Reducir cancelaciones y mejorar ocupación</a:t>
            </a:r>
          </a:p>
          <a:p>
            <a:r>
              <a:t>• Enfoque: Análisis predictivo y segmentación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Problemática Actual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Tasa de cancelación: 41.1%</a:t>
            </a:r>
          </a:p>
          <a:p>
            <a:r>
              <a:t>• 24,224 cancelaciones totales</a:t>
            </a:r>
          </a:p>
          <a:p>
            <a:r>
              <a:t>• Pérdida estimada: $3.6M anuales</a:t>
            </a:r>
          </a:p>
          <a:p>
            <a:r>
              <a:t>• Variabilidad extrema entre segmentos</a:t>
            </a:r>
          </a:p>
          <a:p>
            <a:r>
              <a:t>• Sin políticas diferenciadas actualmente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Metodología Aplicada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Análisis Exploratorio</a:t>
            </a:r>
          </a:p>
          <a:p>
            <a:r>
              <a:t>   • 32 variables analizadas</a:t>
            </a:r>
          </a:p>
          <a:p>
            <a:r>
              <a:t>   • Identificación de patrones</a:t>
            </a:r>
          </a:p>
          <a:p/>
          <a:p>
            <a:r>
              <a:t>2. Tests Estadísticos</a:t>
            </a:r>
          </a:p>
          <a:p>
            <a:r>
              <a:t>   • Chi-cuadrado para categóricas</a:t>
            </a:r>
          </a:p>
          <a:p>
            <a:r>
              <a:t>   • Mann-Whitney para numéricas</a:t>
            </a:r>
          </a:p>
          <a:p/>
          <a:p>
            <a:r>
              <a:t>3. Modelado Predictivo</a:t>
            </a:r>
          </a:p>
          <a:p>
            <a:r>
              <a:t>   • Regresión logística</a:t>
            </a:r>
          </a:p>
          <a:p>
            <a:r>
              <a:t>   • ROC-AUC: 0.78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Hallazgo #1: Lead Time como Factor Crítico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Reservas &gt;60 días: 52% cancelación</a:t>
            </a:r>
          </a:p>
          <a:p>
            <a:r>
              <a:t>• Reservas &lt;30 días: 28% cancelación</a:t>
            </a:r>
          </a:p>
          <a:p>
            <a:r>
              <a:t>• Diferencia: 24 puntos porcentuales</a:t>
            </a:r>
          </a:p>
          <a:p/>
          <a:p>
            <a:r>
              <a:t>Implicación:</a:t>
            </a:r>
          </a:p>
          <a:p>
            <a:r>
              <a:t>• Políticas diferenciadas por ventana de reserva</a:t>
            </a:r>
          </a:p>
          <a:p>
            <a:r>
              <a:t>• Mayor riesgo requiere mayor garantía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Hallazgo #2: Impacto de Depósitos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 depósito: 46.2% cancelación</a:t>
            </a:r>
          </a:p>
          <a:p>
            <a:r>
              <a:t>Con depósito no reembolsable: 4.7% cancelación</a:t>
            </a:r>
          </a:p>
          <a:p/>
          <a:p>
            <a:r>
              <a:t>Reducción: 89% en tasa de cancelación</a:t>
            </a:r>
          </a:p>
          <a:p/>
          <a:p>
            <a:r>
              <a:t>Oportunidad:</a:t>
            </a:r>
          </a:p>
          <a:p>
            <a:r>
              <a:t>• Implementar depósitos obligatorios</a:t>
            </a:r>
          </a:p>
          <a:p>
            <a:r>
              <a:t>• Segmentar por lead time y canal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Hallazgo #3: Variabilidad por Canal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TA/TO: 48% cancelación</a:t>
            </a:r>
          </a:p>
          <a:p>
            <a:r>
              <a:t>Direct: 24% cancelación</a:t>
            </a:r>
          </a:p>
          <a:p>
            <a:r>
              <a:t>Corporate: 19% cancelación</a:t>
            </a:r>
          </a:p>
          <a:p/>
          <a:p>
            <a:r>
              <a:t>Estrategia:</a:t>
            </a:r>
          </a:p>
          <a:p>
            <a:r>
              <a:t>• Políticas diferenciadas por canal</a:t>
            </a:r>
          </a:p>
          <a:p>
            <a:r>
              <a:t>• Incentivos para canales directos</a:t>
            </a:r>
          </a:p>
          <a:p>
            <a:r>
              <a:t>• Renegociación con OTAs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Recomendaciones Priorizadas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INMEDIATAS (Semanas 1-4):</a:t>
            </a:r>
          </a:p>
          <a:p>
            <a:r>
              <a:t>1. Depósitos obligatorios para lead_time &gt;60 días</a:t>
            </a:r>
          </a:p>
          <a:p>
            <a:r>
              <a:t>2. Sistema de alertas para alto riesgo</a:t>
            </a:r>
          </a:p>
          <a:p/>
          <a:p>
            <a:r>
              <a:t>CORTO PLAZO (Meses 1-3):</a:t>
            </a:r>
          </a:p>
          <a:p>
            <a:r>
              <a:t>3. Modelo predictivo en producción</a:t>
            </a:r>
          </a:p>
          <a:p>
            <a:r>
              <a:t>4. Contacto proactivo con clientes</a:t>
            </a:r>
          </a:p>
          <a:p/>
          <a:p>
            <a:r>
              <a:t>MEDIANO PLAZO (Meses 3-6):</a:t>
            </a:r>
          </a:p>
          <a:p>
            <a:r>
              <a:t>5. Pricing dinámico</a:t>
            </a:r>
          </a:p>
          <a:p>
            <a:r>
              <a:t>6. Overbooking inteligente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de Implementación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Fase 1: Quick Wins (Semanas 1-4)</a:t>
            </a:r>
          </a:p>
          <a:p>
            <a:r>
              <a:t>• Políticas de depósito</a:t>
            </a:r>
          </a:p>
          <a:p>
            <a:r>
              <a:t>• Costo: $50K</a:t>
            </a:r>
          </a:p>
          <a:p/>
          <a:p>
            <a:r>
              <a:t>Fase 2: Optimización (Semanas 5-16)</a:t>
            </a:r>
          </a:p>
          <a:p>
            <a:r>
              <a:t>• Modelo predictivo</a:t>
            </a:r>
          </a:p>
          <a:p>
            <a:r>
              <a:t>• Costo: $150K</a:t>
            </a:r>
          </a:p>
          <a:p/>
          <a:p>
            <a:r>
              <a:t>Fase 3: Automatización (Semanas 17-40)</a:t>
            </a:r>
          </a:p>
          <a:p>
            <a:r>
              <a:t>• Sistema completo</a:t>
            </a:r>
          </a:p>
          <a:p>
            <a:r>
              <a:t>• Costo: $300K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