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71" r:id="rId7"/>
    <p:sldId id="269" r:id="rId8"/>
    <p:sldId id="270" r:id="rId9"/>
    <p:sldId id="272" r:id="rId10"/>
    <p:sldId id="279" r:id="rId11"/>
    <p:sldId id="262" r:id="rId12"/>
    <p:sldId id="282" r:id="rId13"/>
    <p:sldId id="305" r:id="rId14"/>
    <p:sldId id="306" r:id="rId15"/>
    <p:sldId id="274" r:id="rId16"/>
    <p:sldId id="304" r:id="rId17"/>
    <p:sldId id="283" r:id="rId18"/>
    <p:sldId id="264" r:id="rId19"/>
    <p:sldId id="263" r:id="rId20"/>
    <p:sldId id="275" r:id="rId21"/>
    <p:sldId id="276" r:id="rId22"/>
    <p:sldId id="284" r:id="rId23"/>
    <p:sldId id="285" r:id="rId24"/>
    <p:sldId id="286" r:id="rId25"/>
    <p:sldId id="303" r:id="rId26"/>
    <p:sldId id="261" r:id="rId27"/>
    <p:sldId id="277" r:id="rId28"/>
    <p:sldId id="292" r:id="rId29"/>
    <p:sldId id="299" r:id="rId30"/>
    <p:sldId id="294" r:id="rId31"/>
    <p:sldId id="295" r:id="rId32"/>
    <p:sldId id="296" r:id="rId33"/>
    <p:sldId id="297" r:id="rId34"/>
    <p:sldId id="278" r:id="rId35"/>
    <p:sldId id="298" r:id="rId36"/>
    <p:sldId id="289" r:id="rId37"/>
    <p:sldId id="290" r:id="rId38"/>
    <p:sldId id="265" r:id="rId39"/>
    <p:sldId id="300" r:id="rId40"/>
    <p:sldId id="301" r:id="rId41"/>
    <p:sldId id="293" r:id="rId42"/>
    <p:sldId id="26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228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7D910-3B0F-4DF3-BA2E-807BF2A79EA5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C346C-FFBA-4398-92FE-932F89978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7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http://aws.amazon.com/ec2/pricing/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1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3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7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5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0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3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8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8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0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6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1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4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97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9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7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5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5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7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19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4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6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C346C-FFBA-4398-92FE-932F899788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F940BB-B1B2-4A94-8C25-1940663EA493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0C57FB-18D5-43FD-8571-98A748F773F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p/o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AWSJavaSDK/latest/javadoc/index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msitpro.com/articles/azure-vs-aws-cloud-comparison,2-870.html" TargetMode="External"/><Relationship Id="rId13" Type="http://schemas.openxmlformats.org/officeDocument/2006/relationships/hyperlink" Target="http://docs.aws.amazon.com/AWSEC2/latest/UserGuide/concepts.html" TargetMode="External"/><Relationship Id="rId3" Type="http://schemas.openxmlformats.org/officeDocument/2006/relationships/hyperlink" Target="http://whatis.techtarget.com/definition/Amazon" TargetMode="External"/><Relationship Id="rId7" Type="http://schemas.openxmlformats.org/officeDocument/2006/relationships/hyperlink" Target="http://searchcloudcomputing.techtarget.com/news/2240235969/Choosing-between-AWS-vs-Google-vs-Azure-cloud-storage" TargetMode="External"/><Relationship Id="rId12" Type="http://schemas.openxmlformats.org/officeDocument/2006/relationships/hyperlink" Target="http://aws.amazon.com/ec2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world.com/article/2610403/cloud-computing/ultimate-cloud-speed-tests--amazon-vs--google-vs--windows-azure.html" TargetMode="External"/><Relationship Id="rId11" Type="http://schemas.openxmlformats.org/officeDocument/2006/relationships/hyperlink" Target="http://phx.corporate-ir.net/phoenix.zhtml?c=176060&amp;p=irol-mediaKit" TargetMode="External"/><Relationship Id="rId5" Type="http://schemas.openxmlformats.org/officeDocument/2006/relationships/hyperlink" Target="http://phx.corporate-ir.net/phoenix.zhtml?p=irol-corporateTimeline&amp;c=176060" TargetMode="External"/><Relationship Id="rId10" Type="http://schemas.openxmlformats.org/officeDocument/2006/relationships/hyperlink" Target="http://searchcloudcomputing.techtarget.com/definition/cloud-computing" TargetMode="External"/><Relationship Id="rId4" Type="http://schemas.openxmlformats.org/officeDocument/2006/relationships/hyperlink" Target="http://en.wikipedia.org/wiki/Amazon.com" TargetMode="External"/><Relationship Id="rId9" Type="http://schemas.openxmlformats.org/officeDocument/2006/relationships/hyperlink" Target="https://www.cloudyn.com/wp-content/uploads/2014/08/What%E2%80%99s-behind-the-cloud-vendors-AWS-GCE-and-Azure.pdf" TargetMode="External"/><Relationship Id="rId14" Type="http://schemas.openxmlformats.org/officeDocument/2006/relationships/hyperlink" Target="https://developer.amazon.com/public/api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Steve Torres and Misty Mays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71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632"/>
            <a:ext cx="9144000" cy="56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2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Elastic Cloud Compute</a:t>
            </a:r>
          </a:p>
          <a:p>
            <a:r>
              <a:rPr lang="en-US" dirty="0" smtClean="0"/>
              <a:t>Provides resizable compute capacity in the cloud</a:t>
            </a:r>
          </a:p>
          <a:p>
            <a:r>
              <a:rPr lang="en-US" dirty="0" smtClean="0"/>
              <a:t>Various instance types and pricing options to fit customers’ needs - AMIs</a:t>
            </a:r>
          </a:p>
          <a:p>
            <a:r>
              <a:rPr lang="en-US" dirty="0" smtClean="0"/>
              <a:t>Preconfigured templates for instances</a:t>
            </a:r>
          </a:p>
          <a:p>
            <a:r>
              <a:rPr lang="en-US" dirty="0"/>
              <a:t>Secure login with key pairs</a:t>
            </a:r>
            <a:endParaRPr lang="en-US" dirty="0" smtClean="0"/>
          </a:p>
          <a:p>
            <a:pPr fontAlgn="base"/>
            <a:r>
              <a:rPr lang="en-US" dirty="0"/>
              <a:t>Elastic IP addresses</a:t>
            </a:r>
          </a:p>
          <a:p>
            <a:pPr fontAlgn="base"/>
            <a:r>
              <a:rPr lang="en-US" dirty="0"/>
              <a:t>Metadata or tags</a:t>
            </a:r>
          </a:p>
          <a:p>
            <a:pPr fontAlgn="base"/>
            <a:r>
              <a:rPr lang="en-US" dirty="0"/>
              <a:t>Virtual private clouds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an Amazon EC2 Instance</a:t>
            </a:r>
          </a:p>
          <a:p>
            <a:endParaRPr lang="en-US" dirty="0" smtClean="0"/>
          </a:p>
          <a:p>
            <a:r>
              <a:rPr lang="en-US" dirty="0" smtClean="0"/>
              <a:t>Connect </a:t>
            </a:r>
            <a:r>
              <a:rPr lang="en-US" dirty="0" smtClean="0"/>
              <a:t>to </a:t>
            </a:r>
            <a:r>
              <a:rPr lang="en-US" dirty="0" smtClean="0"/>
              <a:t>Instance</a:t>
            </a:r>
          </a:p>
          <a:p>
            <a:endParaRPr lang="en-US" dirty="0" smtClean="0"/>
          </a:p>
          <a:p>
            <a:r>
              <a:rPr lang="en-US" dirty="0" err="1" smtClean="0"/>
              <a:t>CloudWatch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 Volume to Instance</a:t>
            </a:r>
          </a:p>
          <a:p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 smtClean="0"/>
              <a:t>up Instance and Volume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EC2 - Creating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6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EC2- Creating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785628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0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EC2 – Adding Volume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0689"/>
            <a:ext cx="7775604" cy="56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0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Amazon EC2 Query </a:t>
            </a:r>
            <a:r>
              <a:rPr lang="en-US" dirty="0" smtClean="0"/>
              <a:t>API - REST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HTTP </a:t>
            </a:r>
            <a:r>
              <a:rPr lang="en-US" dirty="0"/>
              <a:t>or HTTPS requests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Use </a:t>
            </a:r>
            <a:r>
              <a:rPr lang="en-US" dirty="0"/>
              <a:t>HTTP verb GET or POST and a Query parameter named Action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Action </a:t>
            </a:r>
            <a:r>
              <a:rPr lang="en-US" dirty="0" smtClean="0"/>
              <a:t>examples</a:t>
            </a:r>
          </a:p>
          <a:p>
            <a:pPr lvl="1" fontAlgn="base"/>
            <a:r>
              <a:rPr lang="en-US" dirty="0" smtClean="0"/>
              <a:t>AMIs – </a:t>
            </a:r>
            <a:r>
              <a:rPr lang="en-US" dirty="0" err="1" smtClean="0"/>
              <a:t>CopyImage</a:t>
            </a:r>
            <a:r>
              <a:rPr lang="en-US" dirty="0" smtClean="0"/>
              <a:t>, </a:t>
            </a:r>
            <a:r>
              <a:rPr lang="en-US" dirty="0" err="1" smtClean="0"/>
              <a:t>CreateImage</a:t>
            </a:r>
            <a:endParaRPr lang="en-US" dirty="0" smtClean="0"/>
          </a:p>
          <a:p>
            <a:pPr lvl="1" fontAlgn="base"/>
            <a:r>
              <a:rPr lang="en-US" dirty="0" smtClean="0"/>
              <a:t>Instances </a:t>
            </a:r>
            <a:r>
              <a:rPr lang="en-US" dirty="0" smtClean="0"/>
              <a:t>– </a:t>
            </a:r>
            <a:r>
              <a:rPr lang="en-US" dirty="0" err="1" smtClean="0"/>
              <a:t>DescribeInstance</a:t>
            </a:r>
            <a:r>
              <a:rPr lang="en-US" dirty="0" smtClean="0"/>
              <a:t>, </a:t>
            </a:r>
            <a:r>
              <a:rPr lang="en-US" dirty="0" err="1" smtClean="0"/>
              <a:t>GetConsoleOutput</a:t>
            </a:r>
            <a:endParaRPr lang="en-US" dirty="0" smtClean="0"/>
          </a:p>
          <a:p>
            <a:pPr lvl="1" fontAlgn="base"/>
            <a:r>
              <a:rPr lang="en-US" dirty="0" smtClean="0"/>
              <a:t>Key Pairs - </a:t>
            </a:r>
            <a:r>
              <a:rPr lang="en-US" dirty="0" err="1" smtClean="0"/>
              <a:t>CreateKeyPair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EC2 -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9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Lucida Sans Unicode"/>
              </a:rPr>
              <a:t>A Query API consists of the following:</a:t>
            </a:r>
          </a:p>
          <a:p>
            <a:pPr lvl="1"/>
            <a:r>
              <a:rPr lang="en-US" sz="2400" dirty="0">
                <a:cs typeface="Lucida Sans Unicode"/>
              </a:rPr>
              <a:t>Endpoint, Action, Parameters, Version, Authorization parameters, </a:t>
            </a:r>
            <a:r>
              <a:rPr lang="en-US" sz="2400" dirty="0" err="1">
                <a:cs typeface="Lucida Sans Unicode"/>
              </a:rPr>
              <a:t>DryRun</a:t>
            </a:r>
            <a:r>
              <a:rPr lang="en-US" sz="2400" dirty="0">
                <a:cs typeface="Lucida Sans Unicode"/>
              </a:rPr>
              <a:t>, </a:t>
            </a:r>
            <a:r>
              <a:rPr lang="en-US" sz="2400" dirty="0" err="1">
                <a:cs typeface="Lucida Sans Unicode"/>
              </a:rPr>
              <a:t>SecurityToken</a:t>
            </a:r>
            <a:endParaRPr lang="en-US" sz="2400" dirty="0">
              <a:cs typeface="Lucida Sans Unicode"/>
            </a:endParaRPr>
          </a:p>
          <a:p>
            <a:endParaRPr lang="en-US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r>
              <a:rPr lang="en-US" dirty="0">
                <a:solidFill>
                  <a:srgbClr val="FFFFFF"/>
                </a:solidFill>
                <a:latin typeface="Lucida Sans Unicode"/>
                <a:cs typeface="Lucida Sans Unicode"/>
              </a:rPr>
              <a:t>A Query response returns an XML data structure that is specific to the request and usually named according to the operation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Using EC2 - APIs</a:t>
            </a:r>
          </a:p>
        </p:txBody>
      </p:sp>
    </p:spTree>
    <p:extLst>
      <p:ext uri="{BB962C8B-B14F-4D97-AF65-F5344CB8AC3E}">
        <p14:creationId xmlns:p14="http://schemas.microsoft.com/office/powerpoint/2010/main" val="319635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APIs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7" y="1143000"/>
            <a:ext cx="8888066" cy="23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763059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3157" y="1190467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Lucida Sans Unicode" charset="0"/>
              <a:cs typeface="Lucida Sans Unicode" charset="0"/>
            </a:endParaRPr>
          </a:p>
          <a:p>
            <a:r>
              <a:rPr lang="en-US" sz="3000" dirty="0" smtClean="0">
                <a:latin typeface="Lucida Sans Unicode" charset="0"/>
                <a:cs typeface="Lucida Sans Unicode" charset="0"/>
              </a:rPr>
              <a:t>Failure </a:t>
            </a:r>
            <a:r>
              <a:rPr lang="en-US" sz="3000" dirty="0">
                <a:latin typeface="Lucida Sans Unicode" charset="0"/>
                <a:cs typeface="Lucida Sans Unicode" charset="0"/>
              </a:rPr>
              <a:t>with their current database prompted change.</a:t>
            </a:r>
          </a:p>
          <a:p>
            <a:endParaRPr lang="en-US" sz="3000" dirty="0" smtClean="0">
              <a:latin typeface="Lucida Sans Unicode" charset="0"/>
              <a:cs typeface="Lucida Sans Unicode" charset="0"/>
            </a:endParaRPr>
          </a:p>
          <a:p>
            <a:r>
              <a:rPr lang="en-US" sz="3000" dirty="0" smtClean="0">
                <a:latin typeface="Lucida Sans Unicode" charset="0"/>
                <a:cs typeface="Lucida Sans Unicode" charset="0"/>
              </a:rPr>
              <a:t>Fully </a:t>
            </a:r>
            <a:r>
              <a:rPr lang="en-US" sz="3000" dirty="0">
                <a:latin typeface="Lucida Sans Unicode" charset="0"/>
                <a:cs typeface="Lucida Sans Unicode" charset="0"/>
              </a:rPr>
              <a:t>integrated to cloud with AWS</a:t>
            </a:r>
          </a:p>
          <a:p>
            <a:endParaRPr lang="en-US" sz="3000" dirty="0" smtClean="0">
              <a:latin typeface="Lucida Sans Unicode" charset="0"/>
              <a:cs typeface="Lucida Sans Unicode" charset="0"/>
            </a:endParaRPr>
          </a:p>
          <a:p>
            <a:r>
              <a:rPr lang="en-US" sz="3000" dirty="0" smtClean="0">
                <a:latin typeface="Lucida Sans Unicode" charset="0"/>
                <a:cs typeface="Lucida Sans Unicode" charset="0"/>
              </a:rPr>
              <a:t>EC2 </a:t>
            </a:r>
            <a:r>
              <a:rPr lang="en-US" sz="3000" dirty="0">
                <a:latin typeface="Lucida Sans Unicode" charset="0"/>
                <a:cs typeface="Lucida Sans Unicode" charset="0"/>
              </a:rPr>
              <a:t>allows Netflix to quickly launch as many virtual servers as needed based on customer traffic.</a:t>
            </a:r>
          </a:p>
          <a:p>
            <a:endParaRPr lang="en-US" sz="3000" dirty="0" smtClean="0">
              <a:latin typeface="Lucida Sans Unicode" charset="0"/>
              <a:cs typeface="Lucida Sans Unicode" charset="0"/>
            </a:endParaRPr>
          </a:p>
          <a:p>
            <a:r>
              <a:rPr lang="en-US" sz="3000" dirty="0" smtClean="0">
                <a:latin typeface="Lucida Sans Unicode" charset="0"/>
                <a:cs typeface="Lucida Sans Unicode" charset="0"/>
              </a:rPr>
              <a:t>Netflix </a:t>
            </a:r>
            <a:r>
              <a:rPr lang="en-US" sz="3000" dirty="0">
                <a:latin typeface="Lucida Sans Unicode" charset="0"/>
                <a:cs typeface="Lucida Sans Unicode" charset="0"/>
              </a:rPr>
              <a:t>takes advantage of AWS availability zones</a:t>
            </a:r>
          </a:p>
          <a:p>
            <a:endParaRPr lang="en-US" dirty="0">
              <a:solidFill>
                <a:srgbClr val="FFFFFF"/>
              </a:solidFill>
              <a:latin typeface="Lucida Sans Unicode" charset="0"/>
              <a:cs typeface="Lucida Sans Unicode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-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Scalable storage</a:t>
            </a:r>
          </a:p>
          <a:p>
            <a:pPr fontAlgn="base"/>
            <a:r>
              <a:rPr lang="en-US" dirty="0" smtClean="0"/>
              <a:t>Low-latency </a:t>
            </a:r>
            <a:r>
              <a:rPr lang="en-US" dirty="0"/>
              <a:t>data storage infrastructure</a:t>
            </a:r>
          </a:p>
          <a:p>
            <a:pPr fontAlgn="base"/>
            <a:r>
              <a:rPr lang="en-US" dirty="0" smtClean="0"/>
              <a:t>Low </a:t>
            </a:r>
            <a:r>
              <a:rPr lang="en-US" dirty="0"/>
              <a:t>cost</a:t>
            </a:r>
          </a:p>
          <a:p>
            <a:pPr fontAlgn="base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dirty="0"/>
              <a:t>any type of data</a:t>
            </a:r>
          </a:p>
          <a:p>
            <a:pPr fontAlgn="base"/>
            <a:r>
              <a:rPr lang="en-US" dirty="0"/>
              <a:t>K</a:t>
            </a:r>
            <a:r>
              <a:rPr lang="en-US" dirty="0" smtClean="0"/>
              <a:t>ey-based </a:t>
            </a:r>
            <a:r>
              <a:rPr lang="en-US" dirty="0"/>
              <a:t>object </a:t>
            </a:r>
            <a:r>
              <a:rPr lang="en-US" dirty="0" smtClean="0"/>
              <a:t>store</a:t>
            </a:r>
          </a:p>
          <a:p>
            <a:pPr fontAlgn="base"/>
            <a:r>
              <a:rPr lang="en-US" dirty="0" smtClean="0"/>
              <a:t>Data stored in buckets</a:t>
            </a:r>
            <a:endParaRPr lang="en-US" dirty="0"/>
          </a:p>
          <a:p>
            <a:pPr fontAlgn="base"/>
            <a:r>
              <a:rPr lang="en-US" dirty="0"/>
              <a:t>S</a:t>
            </a:r>
            <a:r>
              <a:rPr lang="en-US" dirty="0" smtClean="0"/>
              <a:t>tandards-based </a:t>
            </a:r>
            <a:r>
              <a:rPr lang="en-US" dirty="0"/>
              <a:t>REST and SOAP APIs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Amazon?</a:t>
            </a:r>
          </a:p>
          <a:p>
            <a:r>
              <a:rPr lang="en-US" sz="3200" dirty="0" smtClean="0"/>
              <a:t>What is cloud computing?</a:t>
            </a:r>
          </a:p>
          <a:p>
            <a:r>
              <a:rPr lang="en-US" sz="3200" dirty="0" smtClean="0"/>
              <a:t>Amazon Web Services (AWS)</a:t>
            </a:r>
          </a:p>
          <a:p>
            <a:r>
              <a:rPr lang="en-US" sz="3200" dirty="0" smtClean="0"/>
              <a:t>Amazon Cloud Drive Info and APIs</a:t>
            </a:r>
          </a:p>
          <a:p>
            <a:r>
              <a:rPr lang="en-US" sz="3200" dirty="0" smtClean="0"/>
              <a:t>Amazon EC2 Info and APIs</a:t>
            </a:r>
          </a:p>
          <a:p>
            <a:r>
              <a:rPr lang="en-US" sz="3200" dirty="0" smtClean="0"/>
              <a:t>Amazon S3 Info and APIs</a:t>
            </a:r>
          </a:p>
          <a:p>
            <a:r>
              <a:rPr lang="en-US" sz="3200" dirty="0" smtClean="0"/>
              <a:t>Case Studies</a:t>
            </a:r>
          </a:p>
          <a:p>
            <a:r>
              <a:rPr lang="en-US" sz="3200" dirty="0" smtClean="0"/>
              <a:t>Competition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3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Create </a:t>
            </a:r>
            <a:r>
              <a:rPr lang="en-US" dirty="0"/>
              <a:t>a Bucket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Add </a:t>
            </a:r>
            <a:r>
              <a:rPr lang="en-US" dirty="0"/>
              <a:t>an Object to a Bucket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View </a:t>
            </a:r>
            <a:r>
              <a:rPr lang="en-US" dirty="0"/>
              <a:t>an Object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Move </a:t>
            </a:r>
            <a:r>
              <a:rPr lang="en-US" dirty="0"/>
              <a:t>an Object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Delete </a:t>
            </a:r>
            <a:r>
              <a:rPr lang="en-US" dirty="0"/>
              <a:t>an Object and Bucket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S3 -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9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Representational State Transfer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systems using REST based APIs communicate over HTTP with HTTP </a:t>
            </a:r>
            <a:r>
              <a:rPr lang="en-US" dirty="0" smtClean="0"/>
              <a:t>with verbs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REST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2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REST API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6203282" cy="2801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944482"/>
            <a:ext cx="8204341" cy="225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2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Access Protocol</a:t>
            </a:r>
          </a:p>
          <a:p>
            <a:r>
              <a:rPr lang="en-US" dirty="0" smtClean="0"/>
              <a:t>Uses XML for message format and HTTP for application layer protocols</a:t>
            </a:r>
          </a:p>
          <a:p>
            <a:r>
              <a:rPr lang="en-US" dirty="0" smtClean="0"/>
              <a:t>SOAP APIs are being outdated with any new version of S3 and are not compatible with HTTP any longer</a:t>
            </a:r>
          </a:p>
          <a:p>
            <a:r>
              <a:rPr lang="en-US" dirty="0" smtClean="0"/>
              <a:t>Companies currently using SOAP APIs with HTTPS are still able to function but will need to switch to REST APIs if they plan to use any new functionality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SOAP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SOAP API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7030432" cy="24577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6" y="3962400"/>
            <a:ext cx="829743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1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Lucida Sans Unicode" charset="0"/>
                <a:cs typeface="Lucida Sans Unicode" charset="0"/>
              </a:rPr>
              <a:t>Pinterest uses a few different AWS services</a:t>
            </a:r>
          </a:p>
          <a:p>
            <a:r>
              <a:rPr lang="en-US">
                <a:latin typeface="Lucida Sans Unicode" charset="0"/>
                <a:cs typeface="Lucida Sans Unicode" charset="0"/>
              </a:rPr>
              <a:t>Uses S3 to store about 8 billion objects in their buckets with 410 TB of data stored, all different types of data</a:t>
            </a:r>
          </a:p>
          <a:p>
            <a:r>
              <a:rPr lang="en-US">
                <a:latin typeface="Lucida Sans Unicode" charset="0"/>
                <a:cs typeface="Lucida Sans Unicode" charset="0"/>
              </a:rPr>
              <a:t>Uses Auto Scaling to control their server needs</a:t>
            </a:r>
          </a:p>
          <a:p>
            <a:r>
              <a:rPr lang="en-US">
                <a:latin typeface="Lucida Sans Unicode" charset="0"/>
                <a:cs typeface="Lucida Sans Unicode" charset="0"/>
              </a:rPr>
              <a:t>Uses Elastic Load Balancing to distribute traffic across servers</a:t>
            </a:r>
          </a:p>
          <a:p>
            <a:r>
              <a:rPr lang="en-US">
                <a:latin typeface="Lucida Sans Unicode" charset="0"/>
                <a:cs typeface="Lucida Sans Unicode" charset="0"/>
              </a:rPr>
              <a:t>Availability zones allows Pinterest to reroute any potential outages from one of their data centers.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Pinterest Case Study</a:t>
            </a:r>
          </a:p>
        </p:txBody>
      </p:sp>
    </p:spTree>
    <p:extLst>
      <p:ext uri="{BB962C8B-B14F-4D97-AF65-F5344CB8AC3E}">
        <p14:creationId xmlns:p14="http://schemas.microsoft.com/office/powerpoint/2010/main" val="1212927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Provided by AWS and available for other companies to use </a:t>
            </a:r>
          </a:p>
          <a:p>
            <a:endParaRPr lang="en-US" dirty="0" smtClean="0"/>
          </a:p>
          <a:p>
            <a:r>
              <a:rPr lang="en-US" dirty="0" smtClean="0"/>
              <a:t>Lets </a:t>
            </a:r>
            <a:r>
              <a:rPr lang="en-US" dirty="0" smtClean="0"/>
              <a:t>users access photos, videos, documents and other files in the Amazon Cloud Drive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APIs, it is possible to upload, view, edit, download and organize digital content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safe and always accessible way to store content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Cloud Drive API</a:t>
            </a:r>
          </a:p>
        </p:txBody>
      </p:sp>
    </p:spTree>
    <p:extLst>
      <p:ext uri="{BB962C8B-B14F-4D97-AF65-F5344CB8AC3E}">
        <p14:creationId xmlns:p14="http://schemas.microsoft.com/office/powerpoint/2010/main" val="143177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Registering your app</a:t>
            </a:r>
          </a:p>
          <a:p>
            <a:pPr lvl="1"/>
            <a:r>
              <a:rPr lang="en-US" dirty="0"/>
              <a:t>Uses Login with Amazon API for authentication</a:t>
            </a:r>
          </a:p>
          <a:p>
            <a:r>
              <a:rPr lang="en-US" dirty="0"/>
              <a:t>Whitelisting your app</a:t>
            </a:r>
          </a:p>
          <a:p>
            <a:pPr lvl="1"/>
            <a:r>
              <a:rPr lang="en-US" dirty="0"/>
              <a:t>App needs to be whitelisted in order to read/write any node-related operations (Node API)</a:t>
            </a:r>
          </a:p>
          <a:p>
            <a:r>
              <a:rPr lang="en-US" dirty="0"/>
              <a:t>Authorizing your app</a:t>
            </a:r>
          </a:p>
          <a:p>
            <a:pPr lvl="1"/>
            <a:r>
              <a:rPr lang="en-US" dirty="0"/>
              <a:t>Two types of authorization</a:t>
            </a:r>
          </a:p>
          <a:p>
            <a:pPr lvl="2"/>
            <a:r>
              <a:rPr lang="en-US" dirty="0"/>
              <a:t>Implicit grant</a:t>
            </a:r>
          </a:p>
          <a:p>
            <a:pPr lvl="2"/>
            <a:r>
              <a:rPr lang="en-US" dirty="0"/>
              <a:t>Authorization code grant</a:t>
            </a:r>
          </a:p>
          <a:p>
            <a:r>
              <a:rPr lang="en-US" dirty="0"/>
              <a:t>APIs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Cloud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9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OAuth</a:t>
            </a:r>
            <a:r>
              <a:rPr lang="en-US" dirty="0" smtClean="0"/>
              <a:t> 2.0 authorization</a:t>
            </a:r>
          </a:p>
          <a:p>
            <a:endParaRPr lang="en-US" dirty="0" smtClean="0"/>
          </a:p>
          <a:p>
            <a:r>
              <a:rPr lang="en-US" dirty="0" smtClean="0"/>
              <a:t>Let’s </a:t>
            </a:r>
            <a:r>
              <a:rPr lang="en-US" dirty="0" smtClean="0"/>
              <a:t>users login with their current Amazon account</a:t>
            </a:r>
          </a:p>
          <a:p>
            <a:endParaRPr lang="en-US" dirty="0" smtClean="0"/>
          </a:p>
          <a:p>
            <a:r>
              <a:rPr lang="en-US" dirty="0" smtClean="0"/>
              <a:t>Studies </a:t>
            </a:r>
            <a:r>
              <a:rPr lang="en-US" dirty="0" smtClean="0"/>
              <a:t>show that users like to log in with credentials they already know and trust</a:t>
            </a:r>
          </a:p>
          <a:p>
            <a:pPr lvl="1"/>
            <a:r>
              <a:rPr lang="en-US" dirty="0" smtClean="0"/>
              <a:t>For example, Zappos.com uses Login with Amazon and 40% of their new customers choose to login with their Amazon credentials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 with Amazon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8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with Amazon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" y="1219200"/>
            <a:ext cx="893075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World’s largest online retailer</a:t>
            </a:r>
          </a:p>
          <a:p>
            <a:r>
              <a:rPr lang="en-US" sz="3200" dirty="0" smtClean="0"/>
              <a:t>Cloud services provider</a:t>
            </a:r>
          </a:p>
          <a:p>
            <a:r>
              <a:rPr lang="en-US" sz="3200" dirty="0" smtClean="0"/>
              <a:t>US based company</a:t>
            </a:r>
          </a:p>
          <a:p>
            <a:r>
              <a:rPr lang="en-US" sz="3200" dirty="0" smtClean="0"/>
              <a:t>Jeff Bezos incorporated in July of 1994</a:t>
            </a:r>
          </a:p>
          <a:p>
            <a:r>
              <a:rPr lang="en-US" sz="3200" dirty="0" smtClean="0"/>
              <a:t>Originally a book seller</a:t>
            </a:r>
          </a:p>
          <a:p>
            <a:r>
              <a:rPr lang="en-US" sz="3200" dirty="0" smtClean="0"/>
              <a:t>Launched AWS in 2006</a:t>
            </a:r>
          </a:p>
          <a:p>
            <a:pPr marL="109728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Amazon?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5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Redirects user to Login with Amazon API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www.amazon.com/ap/oa</a:t>
            </a:r>
            <a:endParaRPr lang="en-US" dirty="0" smtClean="0"/>
          </a:p>
          <a:p>
            <a:pPr marL="594360" indent="-457200"/>
            <a:r>
              <a:rPr lang="en-US" dirty="0" smtClean="0"/>
              <a:t>Parameters</a:t>
            </a:r>
          </a:p>
          <a:p>
            <a:pPr lvl="1"/>
            <a:r>
              <a:rPr lang="en-US" dirty="0" err="1" smtClean="0"/>
              <a:t>client_id</a:t>
            </a:r>
            <a:r>
              <a:rPr lang="en-US" dirty="0" smtClean="0"/>
              <a:t> – app identification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– two permission levels, read/write</a:t>
            </a:r>
          </a:p>
          <a:p>
            <a:pPr lvl="1"/>
            <a:r>
              <a:rPr lang="en-US" dirty="0" err="1" smtClean="0"/>
              <a:t>Response_type</a:t>
            </a:r>
            <a:r>
              <a:rPr lang="en-US" dirty="0" smtClean="0"/>
              <a:t> – token</a:t>
            </a:r>
          </a:p>
          <a:p>
            <a:pPr lvl="1"/>
            <a:r>
              <a:rPr lang="en-US" dirty="0" err="1" smtClean="0"/>
              <a:t>Redirect_uri</a:t>
            </a:r>
            <a:r>
              <a:rPr lang="en-US" dirty="0" smtClean="0"/>
              <a:t>: return </a:t>
            </a:r>
            <a:r>
              <a:rPr lang="en-US" dirty="0" err="1" smtClean="0"/>
              <a:t>url</a:t>
            </a:r>
            <a:r>
              <a:rPr lang="en-US" dirty="0" smtClean="0"/>
              <a:t> to your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Grant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2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Redirects user to Login with Amazon to obtain code</a:t>
            </a:r>
          </a:p>
          <a:p>
            <a:pPr lvl="1"/>
            <a:r>
              <a:rPr lang="en-US" b="1" dirty="0" err="1"/>
              <a:t>client_id</a:t>
            </a:r>
            <a:r>
              <a:rPr lang="en-US" b="1" dirty="0"/>
              <a:t> :</a:t>
            </a:r>
            <a:r>
              <a:rPr lang="en-US" dirty="0"/>
              <a:t> Identification of the app  </a:t>
            </a:r>
            <a:br>
              <a:rPr lang="en-US" dirty="0"/>
            </a:br>
            <a:r>
              <a:rPr lang="en-US" b="1" dirty="0"/>
              <a:t>scope :</a:t>
            </a:r>
            <a:r>
              <a:rPr lang="en-US" dirty="0"/>
              <a:t> </a:t>
            </a:r>
            <a:r>
              <a:rPr lang="en-US" dirty="0" err="1" smtClean="0"/>
              <a:t>clouddrive:read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clouddrive:write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/>
              <a:t>response_type</a:t>
            </a:r>
            <a:r>
              <a:rPr lang="en-US" b="1" dirty="0"/>
              <a:t> :</a:t>
            </a:r>
            <a:r>
              <a:rPr lang="en-US" dirty="0"/>
              <a:t> for authorization code grant, should be: </a:t>
            </a:r>
            <a:r>
              <a:rPr lang="en-US" b="1" dirty="0"/>
              <a:t>code </a:t>
            </a:r>
            <a:br>
              <a:rPr lang="en-US" b="1" dirty="0"/>
            </a:br>
            <a:r>
              <a:rPr lang="en-US" b="1" dirty="0" err="1"/>
              <a:t>redirect_uri</a:t>
            </a:r>
            <a:r>
              <a:rPr lang="en-US" b="1" dirty="0"/>
              <a:t> :</a:t>
            </a:r>
            <a:r>
              <a:rPr lang="en-US" dirty="0"/>
              <a:t> One of the return </a:t>
            </a:r>
            <a:r>
              <a:rPr lang="en-US" dirty="0" err="1"/>
              <a:t>urls</a:t>
            </a:r>
            <a:r>
              <a:rPr lang="en-US" dirty="0"/>
              <a:t> you added to your app when signing up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–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35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– Step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209"/>
            <a:ext cx="6511242" cy="4916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The returned code asks for an </a:t>
            </a:r>
            <a:r>
              <a:rPr lang="en-US" dirty="0" err="1" smtClean="0"/>
              <a:t>access_token</a:t>
            </a:r>
            <a:r>
              <a:rPr lang="en-US" dirty="0" smtClean="0"/>
              <a:t> which will be used to call the Cloud Drive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92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Authorization Code Grant – Step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Refresh_token</a:t>
            </a:r>
            <a:r>
              <a:rPr lang="en-US" dirty="0" smtClean="0"/>
              <a:t> function obtains new </a:t>
            </a:r>
            <a:r>
              <a:rPr lang="en-US" dirty="0" err="1" smtClean="0"/>
              <a:t>access_token</a:t>
            </a:r>
            <a:r>
              <a:rPr lang="en-US" dirty="0" smtClean="0"/>
              <a:t> when expired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12940"/>
            <a:ext cx="7467600" cy="48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77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docs.aws.amazon.com/AWSJavaSDK/latest/javadoc/index.html</a:t>
            </a:r>
            <a:endParaRPr lang="en-US" dirty="0" smtClean="0"/>
          </a:p>
          <a:p>
            <a:r>
              <a:rPr lang="en-US" dirty="0" smtClean="0"/>
              <a:t>Account API – gets details about account</a:t>
            </a:r>
          </a:p>
          <a:p>
            <a:r>
              <a:rPr lang="en-US" dirty="0" smtClean="0"/>
              <a:t>Nodes API – create, read and update contents in account</a:t>
            </a:r>
          </a:p>
          <a:p>
            <a:r>
              <a:rPr lang="en-US" dirty="0" smtClean="0"/>
              <a:t>Changes API – keep up with changes in account</a:t>
            </a:r>
          </a:p>
          <a:p>
            <a:r>
              <a:rPr lang="en-US" dirty="0" smtClean="0"/>
              <a:t>Trash API – trash nodes and put them in recycle bin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</a:t>
            </a:r>
            <a:r>
              <a:rPr lang="en-US" dirty="0" err="1" smtClean="0"/>
              <a:t>CloudDrive</a:t>
            </a:r>
            <a:r>
              <a:rPr lang="en-US" dirty="0" smtClean="0"/>
              <a:t>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Drive Account API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1" y="1143000"/>
            <a:ext cx="803508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34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Lucida Sans Unicode"/>
              </a:rPr>
              <a:t>Cloud Computing is a technology that requires user interaction, something impossible for Web 1.0</a:t>
            </a:r>
          </a:p>
          <a:p>
            <a:r>
              <a:rPr lang="en-US" dirty="0">
                <a:cs typeface="Lucida Sans Unicode"/>
              </a:rPr>
              <a:t>Web 2.0 enables simplicity on connecting user with web application/services to increase productivity and reduce stress</a:t>
            </a:r>
          </a:p>
          <a:p>
            <a:r>
              <a:rPr lang="en-US" dirty="0">
                <a:cs typeface="Lucida Sans Unicode"/>
              </a:rPr>
              <a:t>Web 2.0 along with other technologies make possible the complete interaction between pages, mobile, applications,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in the Web 2.0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1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9128" y="1481138"/>
            <a:ext cx="410574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Aspects of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51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Google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Microsoft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Google Compute Engine (GCE)</a:t>
            </a:r>
          </a:p>
          <a:p>
            <a:r>
              <a:rPr lang="en-US" dirty="0"/>
              <a:t>Public Cloud Model, </a:t>
            </a:r>
            <a:r>
              <a:rPr lang="en-US" dirty="0" err="1"/>
              <a:t>Iaas</a:t>
            </a:r>
            <a:r>
              <a:rPr lang="en-US" dirty="0"/>
              <a:t>	</a:t>
            </a:r>
          </a:p>
          <a:p>
            <a:r>
              <a:rPr lang="en-US" dirty="0">
                <a:cs typeface="Lucida Sans Unicode"/>
              </a:rPr>
              <a:t>Late into the market, but offers lower costs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Windows Azure </a:t>
            </a:r>
          </a:p>
          <a:p>
            <a:r>
              <a:rPr lang="en-US" dirty="0"/>
              <a:t>Public Cloud Model, </a:t>
            </a:r>
            <a:r>
              <a:rPr lang="en-US" dirty="0" err="1"/>
              <a:t>Iaas</a:t>
            </a:r>
          </a:p>
          <a:p>
            <a:r>
              <a:rPr lang="en-US" dirty="0" err="1">
                <a:cs typeface="Lucida Sans Unicode"/>
              </a:rPr>
              <a:t>Offering 99.99% up time. If some data is lost, the company gives credit for the downtime.</a:t>
            </a:r>
          </a:p>
        </p:txBody>
      </p:sp>
    </p:spTree>
    <p:extLst>
      <p:ext uri="{BB962C8B-B14F-4D97-AF65-F5344CB8AC3E}">
        <p14:creationId xmlns:p14="http://schemas.microsoft.com/office/powerpoint/2010/main" val="2543405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titled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8364" y="1691195"/>
            <a:ext cx="5887272" cy="41058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Lucida Sans Unicode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64665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On-demand delivery of IT services and applications over the Internet</a:t>
            </a:r>
          </a:p>
          <a:p>
            <a:r>
              <a:rPr lang="en-US" dirty="0" smtClean="0"/>
              <a:t>Uses resources as a utility</a:t>
            </a:r>
          </a:p>
          <a:p>
            <a:r>
              <a:rPr lang="en-US" dirty="0" smtClean="0"/>
              <a:t>No in-house infrastructures</a:t>
            </a:r>
          </a:p>
          <a:p>
            <a:r>
              <a:rPr lang="en-US" dirty="0" smtClean="0"/>
              <a:t>Self-service provisioning</a:t>
            </a:r>
          </a:p>
          <a:p>
            <a:r>
              <a:rPr lang="en-US" dirty="0" smtClean="0"/>
              <a:t>Elasticity</a:t>
            </a:r>
          </a:p>
          <a:p>
            <a:r>
              <a:rPr lang="en-US" dirty="0" smtClean="0"/>
              <a:t>Pay per use</a:t>
            </a:r>
          </a:p>
          <a:p>
            <a:r>
              <a:rPr lang="en-US" dirty="0" smtClean="0"/>
              <a:t>Three types: Private, public or hybrid</a:t>
            </a:r>
          </a:p>
          <a:p>
            <a:r>
              <a:rPr lang="en-US" dirty="0" smtClean="0"/>
              <a:t>Three broad service categories: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n-US" dirty="0" err="1" smtClean="0"/>
              <a:t>Saas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</a:t>
            </a:r>
            <a:r>
              <a:rPr lang="en-US" dirty="0"/>
              <a:t>C</a:t>
            </a:r>
            <a:r>
              <a:rPr lang="en-US" dirty="0" smtClean="0"/>
              <a:t>omputing?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94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4469" y="1481138"/>
            <a:ext cx="581506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Lucida Sans Unicode"/>
              </a:rPr>
              <a:t>Competition cont'd</a:t>
            </a:r>
          </a:p>
        </p:txBody>
      </p:sp>
    </p:spTree>
    <p:extLst>
      <p:ext uri="{BB962C8B-B14F-4D97-AF65-F5344CB8AC3E}">
        <p14:creationId xmlns:p14="http://schemas.microsoft.com/office/powerpoint/2010/main" val="2142901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Anyone can sign up for a free tier account to AWS</a:t>
            </a:r>
          </a:p>
          <a:p>
            <a:r>
              <a:rPr lang="en-US" sz="3200" u="sng" dirty="0"/>
              <a:t>There are many tutorials and certifications available for all the services that AWS offers</a:t>
            </a:r>
            <a:endParaRPr lang="en-US" sz="3200" u="sng" dirty="0">
              <a:cs typeface="Lucida Sans Unicode"/>
            </a:endParaRPr>
          </a:p>
          <a:p>
            <a:r>
              <a:rPr lang="en-US" sz="3200" dirty="0">
                <a:cs typeface="Lucida Sans Unicode"/>
              </a:rPr>
              <a:t>Link to start the sign up process</a:t>
            </a:r>
          </a:p>
          <a:p>
            <a:pPr lvl="1"/>
            <a:r>
              <a:rPr lang="en-US" sz="3200" dirty="0">
                <a:latin typeface="Lucida Sans Unicode" charset="0"/>
                <a:cs typeface="Lucida Sans Unicode" charset="0"/>
              </a:rPr>
              <a:t>http://aws.amazon.com/</a:t>
            </a:r>
          </a:p>
          <a:p>
            <a:pPr lvl="1"/>
            <a:endParaRPr lang="en-US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 for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08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http://whatis.techtarget.com/definition/Amazon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http://en.wikipedia.org/wiki/Amazon.com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http://phx.corporate-ir.net/phoenix.zhtml?p=irol-corporateTimeline&amp;c=176060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http://www.infoworld.com/article/2610403/cloud-computing/ultimate-cloud-speed-tests--amazon-vs--google-vs--windows-azure.html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http://searchcloudcomputing.techtarget.com/news/2240235969/Choosing-between-AWS-vs-Google-vs-Azure-cloud-storage</a:t>
            </a:r>
            <a:endParaRPr lang="en-US" sz="1200" dirty="0"/>
          </a:p>
          <a:p>
            <a:r>
              <a:rPr lang="en-US" sz="1200" dirty="0">
                <a:hlinkClick r:id="rId8"/>
              </a:rPr>
              <a:t>http://www.tomsitpro.com/articles/azure-vs-aws-cloud-comparison,2-870.html</a:t>
            </a:r>
            <a:endParaRPr lang="en-US" sz="1200" dirty="0"/>
          </a:p>
          <a:p>
            <a:r>
              <a:rPr lang="en-US" sz="1200" dirty="0">
                <a:hlinkClick r:id="rId9"/>
              </a:rPr>
              <a:t>https://www.cloudyn.com/wp-content/uploads/2014/08/What%E2%80%99s-behind-the-cloud-vendors-AWS-GCE-and-Azure.pdf</a:t>
            </a:r>
            <a:endParaRPr lang="en-US" sz="1200" dirty="0"/>
          </a:p>
          <a:p>
            <a:r>
              <a:rPr lang="en-US" sz="1200" dirty="0">
                <a:hlinkClick r:id="rId10"/>
              </a:rPr>
              <a:t>http://searchcloudcomputing.techtarget.com/definition/cloud-computing</a:t>
            </a:r>
            <a:endParaRPr lang="en-US" sz="1200" dirty="0"/>
          </a:p>
          <a:p>
            <a:r>
              <a:rPr lang="en-US" sz="1200" dirty="0">
                <a:hlinkClick r:id="rId11"/>
              </a:rPr>
              <a:t>http://phx.corporate-ir.net/phoenix.zhtml?c=176060&amp;p=irol-mediaKit</a:t>
            </a:r>
            <a:endParaRPr lang="en-US" sz="1200" dirty="0"/>
          </a:p>
          <a:p>
            <a:r>
              <a:rPr lang="en-US" sz="1200" dirty="0">
                <a:hlinkClick r:id="rId12"/>
              </a:rPr>
              <a:t>http://aws.amazon.com/ec2/</a:t>
            </a:r>
            <a:endParaRPr lang="en-US" sz="1200" dirty="0"/>
          </a:p>
          <a:p>
            <a:r>
              <a:rPr lang="en-US" sz="1200" dirty="0">
                <a:hlinkClick r:id="rId13"/>
              </a:rPr>
              <a:t>http://docs.aws.amazon.com/AWSEC2/latest/UserGuide/concepts.html</a:t>
            </a:r>
            <a:endParaRPr lang="en-US" sz="1200" dirty="0"/>
          </a:p>
          <a:p>
            <a:r>
              <a:rPr lang="en-US" sz="1200" dirty="0">
                <a:hlinkClick r:id="rId14"/>
              </a:rPr>
              <a:t>https://developer.amazon.com/public/apis</a:t>
            </a:r>
            <a:endParaRPr lang="en-US" sz="1200" dirty="0"/>
          </a:p>
          <a:p>
            <a:r>
              <a:rPr lang="en-US" sz="1200" dirty="0">
                <a:latin typeface="Lucida Sans Unicode" charset="0"/>
                <a:cs typeface="Lucida Sans Unicode" charset="0"/>
              </a:rPr>
              <a:t>https://images-na.ssl-images-amazon.com/images/G/01/lwa/dev/docs/website-developer-guide._TTH_.pdf</a:t>
            </a:r>
          </a:p>
          <a:p>
            <a:r>
              <a:rPr lang="en-US" sz="1200" dirty="0">
                <a:latin typeface="Lucida Sans Unicode" charset="0"/>
                <a:cs typeface="Lucida Sans Unicode" charset="0"/>
              </a:rPr>
              <a:t>http://aws.amazon.com/solutions/case-studies/netflix/</a:t>
            </a:r>
          </a:p>
          <a:p>
            <a:r>
              <a:rPr lang="en-US" sz="1200" dirty="0">
                <a:latin typeface="Lucida Sans Unicode" charset="0"/>
                <a:cs typeface="Lucida Sans Unicode" charset="0"/>
              </a:rPr>
              <a:t>http://aws.amazon.com/solutions/case-studies/pinterest/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2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Launched in 2006</a:t>
            </a:r>
          </a:p>
          <a:p>
            <a:r>
              <a:rPr lang="en-US" sz="3200" dirty="0" smtClean="0"/>
              <a:t>One of the first companies to offer cloud computing services</a:t>
            </a:r>
          </a:p>
          <a:p>
            <a:r>
              <a:rPr lang="en-US" sz="3200" dirty="0" smtClean="0"/>
              <a:t>Regions with central hubs called availability zones</a:t>
            </a:r>
          </a:p>
          <a:p>
            <a:r>
              <a:rPr lang="en-US" sz="3200" dirty="0" smtClean="0"/>
              <a:t>Provides online services for websites and client-side applications</a:t>
            </a:r>
          </a:p>
          <a:p>
            <a:r>
              <a:rPr lang="en-US" sz="3200" dirty="0" smtClean="0"/>
              <a:t>Customers are billed according to usage</a:t>
            </a:r>
          </a:p>
          <a:p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1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Public cloud services</a:t>
            </a:r>
          </a:p>
          <a:p>
            <a:r>
              <a:rPr lang="en-US" sz="3600" dirty="0" smtClean="0"/>
              <a:t>Sold on demand</a:t>
            </a:r>
          </a:p>
          <a:p>
            <a:r>
              <a:rPr lang="en-US" sz="3600" dirty="0" smtClean="0"/>
              <a:t>Infrastructure as a service (</a:t>
            </a:r>
            <a:r>
              <a:rPr lang="en-US" sz="3600" dirty="0" err="1" smtClean="0"/>
              <a:t>Iaas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Virtual server instance and storage</a:t>
            </a:r>
          </a:p>
          <a:p>
            <a:r>
              <a:rPr lang="en-US" sz="3600" dirty="0" smtClean="0"/>
              <a:t>APIs</a:t>
            </a:r>
          </a:p>
          <a:p>
            <a:r>
              <a:rPr lang="en-US" sz="3600" dirty="0" smtClean="0"/>
              <a:t>Migrate workloads to virtual machines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Elastic Cloud Compute (EC2)</a:t>
            </a:r>
          </a:p>
          <a:p>
            <a:r>
              <a:rPr lang="en-US" sz="3200" dirty="0" smtClean="0"/>
              <a:t>Simple Storage Service (S3)</a:t>
            </a:r>
          </a:p>
          <a:p>
            <a:r>
              <a:rPr lang="en-US" sz="3200" dirty="0" err="1" smtClean="0"/>
              <a:t>CloudDrive</a:t>
            </a:r>
            <a:endParaRPr lang="en-US" sz="3200" dirty="0" smtClean="0"/>
          </a:p>
          <a:p>
            <a:r>
              <a:rPr lang="en-US" sz="3200" dirty="0" smtClean="0"/>
              <a:t>Dynamo Database (</a:t>
            </a:r>
            <a:r>
              <a:rPr lang="en-US" sz="3200" dirty="0" err="1" smtClean="0"/>
              <a:t>DynamoDB</a:t>
            </a:r>
            <a:r>
              <a:rPr lang="en-US" sz="3200" dirty="0" smtClean="0"/>
              <a:t> or DDB)</a:t>
            </a:r>
          </a:p>
          <a:p>
            <a:r>
              <a:rPr lang="en-US" sz="3200" dirty="0" err="1" smtClean="0"/>
              <a:t>CloudSearch</a:t>
            </a:r>
            <a:endParaRPr lang="en-US" sz="3200" dirty="0" smtClean="0"/>
          </a:p>
          <a:p>
            <a:r>
              <a:rPr lang="en-US" sz="3200" dirty="0" smtClean="0"/>
              <a:t>Redshift</a:t>
            </a:r>
          </a:p>
          <a:p>
            <a:r>
              <a:rPr lang="en-US" sz="3200" dirty="0" err="1" smtClean="0"/>
              <a:t>ElastiCache</a:t>
            </a:r>
            <a:endParaRPr lang="en-US" sz="3200" dirty="0" smtClean="0"/>
          </a:p>
          <a:p>
            <a:r>
              <a:rPr lang="en-US" sz="3200" dirty="0" smtClean="0"/>
              <a:t>Over three dozen total services</a:t>
            </a:r>
          </a:p>
          <a:p>
            <a:pPr marL="109728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AWS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Companies that Use AWS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447800"/>
            <a:ext cx="1937995" cy="14534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31856"/>
            <a:ext cx="4108320" cy="1369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3000374"/>
            <a:ext cx="1964225" cy="1473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531856"/>
            <a:ext cx="4108320" cy="1369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3124200"/>
            <a:ext cx="43434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90" y="4473543"/>
            <a:ext cx="1546146" cy="7936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88351"/>
            <a:ext cx="285750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24400"/>
            <a:ext cx="3557442" cy="11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sign up for an account with AWS to use services</a:t>
            </a:r>
          </a:p>
          <a:p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smtClean="0"/>
              <a:t>you sign up you have access to all services on AWS</a:t>
            </a:r>
          </a:p>
          <a:p>
            <a:endParaRPr lang="en-US" dirty="0" smtClean="0"/>
          </a:p>
          <a:p>
            <a:r>
              <a:rPr lang="en-US" dirty="0" smtClean="0"/>
              <a:t>Pick </a:t>
            </a:r>
            <a:r>
              <a:rPr lang="en-US" dirty="0" smtClean="0"/>
              <a:t>and choose what services you need</a:t>
            </a:r>
          </a:p>
          <a:p>
            <a:endParaRPr lang="en-US" dirty="0" smtClean="0"/>
          </a:p>
          <a:p>
            <a:r>
              <a:rPr lang="en-US" dirty="0" smtClean="0"/>
              <a:t>AWS </a:t>
            </a:r>
            <a:r>
              <a:rPr lang="en-US" dirty="0" smtClean="0"/>
              <a:t>Console Hub- User friendly, point and click interface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47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FFC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2509</TotalTime>
  <Words>1232</Words>
  <Application>Microsoft Office PowerPoint</Application>
  <PresentationFormat>On-screen Show (4:3)</PresentationFormat>
  <Paragraphs>272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Amazon Cloud</vt:lpstr>
      <vt:lpstr>Presentation Topics</vt:lpstr>
      <vt:lpstr>What is Amazon?</vt:lpstr>
      <vt:lpstr>What is Cloud Computing?</vt:lpstr>
      <vt:lpstr>Amazon AWS</vt:lpstr>
      <vt:lpstr>Amazon AWS</vt:lpstr>
      <vt:lpstr>Some AWS Services</vt:lpstr>
      <vt:lpstr>Some Companies that Use AWS</vt:lpstr>
      <vt:lpstr>AWS Account</vt:lpstr>
      <vt:lpstr>PowerPoint Presentation</vt:lpstr>
      <vt:lpstr>Amazon EC2</vt:lpstr>
      <vt:lpstr>Using EC2 - Creating</vt:lpstr>
      <vt:lpstr>Using EC2- Creating</vt:lpstr>
      <vt:lpstr>Using EC2 – Adding Volume</vt:lpstr>
      <vt:lpstr>Using EC2 - APIs</vt:lpstr>
      <vt:lpstr>Using EC2 - APIs</vt:lpstr>
      <vt:lpstr>EC2 APIs - Example</vt:lpstr>
      <vt:lpstr>Case Study - Netflix</vt:lpstr>
      <vt:lpstr>Amazon S3</vt:lpstr>
      <vt:lpstr>Using S3 - Functionality</vt:lpstr>
      <vt:lpstr>S3 REST APIs</vt:lpstr>
      <vt:lpstr>S3 REST API Example</vt:lpstr>
      <vt:lpstr>S3 SOAP APIs</vt:lpstr>
      <vt:lpstr>S3 SOAP API Example</vt:lpstr>
      <vt:lpstr>Pinterest Case Study</vt:lpstr>
      <vt:lpstr>Amazon Cloud Drive API</vt:lpstr>
      <vt:lpstr>Using Cloud Drive</vt:lpstr>
      <vt:lpstr>Login with Amazon API</vt:lpstr>
      <vt:lpstr>Login with Amazon API</vt:lpstr>
      <vt:lpstr>Implicit Grant Authorization</vt:lpstr>
      <vt:lpstr>Authorization Code Grant – Step 1</vt:lpstr>
      <vt:lpstr>Authorization Code Grant – Step 2</vt:lpstr>
      <vt:lpstr>Authorization Code Grant – Step 3</vt:lpstr>
      <vt:lpstr>Specific CloudDrive APIs</vt:lpstr>
      <vt:lpstr>Cloud Drive Account API</vt:lpstr>
      <vt:lpstr>AWS in the Web 2.0 World</vt:lpstr>
      <vt:lpstr>Financial Aspects of AWS</vt:lpstr>
      <vt:lpstr>Competition</vt:lpstr>
      <vt:lpstr>Competition</vt:lpstr>
      <vt:lpstr>Competition cont'd</vt:lpstr>
      <vt:lpstr>Additional Info for the Class</vt:lpstr>
      <vt:lpstr>References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Misty</dc:creator>
  <cp:lastModifiedBy>Misty</cp:lastModifiedBy>
  <cp:revision>67</cp:revision>
  <dcterms:created xsi:type="dcterms:W3CDTF">2015-02-10T02:16:14Z</dcterms:created>
  <dcterms:modified xsi:type="dcterms:W3CDTF">2015-02-27T08:44:07Z</dcterms:modified>
</cp:coreProperties>
</file>