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25"/>
  </p:notesMasterIdLst>
  <p:sldIdLst>
    <p:sldId id="293" r:id="rId2"/>
    <p:sldId id="311" r:id="rId3"/>
    <p:sldId id="339" r:id="rId4"/>
    <p:sldId id="341" r:id="rId5"/>
    <p:sldId id="347" r:id="rId6"/>
    <p:sldId id="353" r:id="rId7"/>
    <p:sldId id="354" r:id="rId8"/>
    <p:sldId id="361" r:id="rId9"/>
    <p:sldId id="362" r:id="rId10"/>
    <p:sldId id="365" r:id="rId11"/>
    <p:sldId id="366" r:id="rId12"/>
    <p:sldId id="367" r:id="rId13"/>
    <p:sldId id="368" r:id="rId14"/>
    <p:sldId id="371" r:id="rId15"/>
    <p:sldId id="363" r:id="rId16"/>
    <p:sldId id="372" r:id="rId17"/>
    <p:sldId id="373" r:id="rId18"/>
    <p:sldId id="357" r:id="rId19"/>
    <p:sldId id="377" r:id="rId20"/>
    <p:sldId id="378" r:id="rId21"/>
    <p:sldId id="379" r:id="rId22"/>
    <p:sldId id="380" r:id="rId23"/>
    <p:sldId id="291"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9900"/>
    <a:srgbClr val="BF01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622" autoAdjust="0"/>
  </p:normalViewPr>
  <p:slideViewPr>
    <p:cSldViewPr snapToGrid="0">
      <p:cViewPr varScale="1">
        <p:scale>
          <a:sx n="60" d="100"/>
          <a:sy n="60" d="100"/>
        </p:scale>
        <p:origin x="165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088493-9AE7-4647-A220-1BF5349313EE}" type="datetimeFigureOut">
              <a:rPr lang="zh-CN" altLang="en-US" smtClean="0"/>
              <a:t>2014/5/21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CA33A8-D9E8-455A-A071-4D3069715193}" type="slidenum">
              <a:rPr lang="zh-CN" altLang="en-US" smtClean="0"/>
              <a:t>‹#›</a:t>
            </a:fld>
            <a:endParaRPr lang="zh-CN" altLang="en-US"/>
          </a:p>
        </p:txBody>
      </p:sp>
    </p:spTree>
    <p:extLst>
      <p:ext uri="{BB962C8B-B14F-4D97-AF65-F5344CB8AC3E}">
        <p14:creationId xmlns:p14="http://schemas.microsoft.com/office/powerpoint/2010/main" val="1026253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缺陷一：</a:t>
            </a:r>
            <a:r>
              <a:rPr lang="en-US" altLang="zh-CN" b="1" dirty="0" smtClean="0"/>
              <a:t>DHCP</a:t>
            </a:r>
            <a:r>
              <a:rPr lang="zh-CN" altLang="en-US" b="1" dirty="0" smtClean="0"/>
              <a:t>服务器不能够跨路由与客户机通信，除非路由器允许</a:t>
            </a:r>
            <a:r>
              <a:rPr lang="en-US" altLang="zh-CN" b="1" dirty="0" smtClean="0"/>
              <a:t>BOOTP</a:t>
            </a:r>
            <a:r>
              <a:rPr lang="zh-CN" altLang="en-US" b="1" dirty="0" smtClean="0"/>
              <a:t>转发。</a:t>
            </a:r>
            <a:endParaRPr lang="zh-CN" altLang="en-US" dirty="0" smtClean="0"/>
          </a:p>
          <a:p>
            <a:r>
              <a:rPr lang="zh-CN" altLang="en-US" dirty="0" smtClean="0"/>
              <a:t>　　有些企业为了安全的考虑，可能会把企业的网络进行物理划分，划分成几个独立的网段，以控制他们之间彼此的访问。如有一家化工企业，他们的研发部门是一个比较机要的部门。其他部门的主机都不能够访问他们的网络。而他们的网络可以访问其他部门的网络。这从技术上来说，很简单。可以通过</a:t>
            </a:r>
            <a:r>
              <a:rPr lang="en-US" altLang="zh-CN" dirty="0" smtClean="0"/>
              <a:t>IP</a:t>
            </a:r>
            <a:r>
              <a:rPr lang="zh-CN" altLang="en-US" dirty="0" smtClean="0"/>
              <a:t>地址分断特性把研发部门与公司的其他部门网络划分成相对独立的两个网络。然后可以通过路由器把他们连接起来，在路由器上控制他们相互之间的访问。</a:t>
            </a:r>
          </a:p>
          <a:p>
            <a:r>
              <a:rPr lang="zh-CN" altLang="en-US" dirty="0" smtClean="0"/>
              <a:t>　　但是，若企业局域网中采取了</a:t>
            </a:r>
            <a:r>
              <a:rPr lang="en-US" altLang="zh-CN" dirty="0" smtClean="0"/>
              <a:t>DHCP</a:t>
            </a:r>
            <a:r>
              <a:rPr lang="zh-CN" altLang="en-US" dirty="0" smtClean="0"/>
              <a:t>服务器的话，则就可能会产生一些问题。因为</a:t>
            </a:r>
            <a:r>
              <a:rPr lang="en-US" altLang="zh-CN" dirty="0" smtClean="0"/>
              <a:t>DHCP</a:t>
            </a:r>
            <a:r>
              <a:rPr lang="zh-CN" altLang="en-US" dirty="0" smtClean="0"/>
              <a:t>协议不能够跨路由于客户机通信，除非路由器允许</a:t>
            </a:r>
            <a:r>
              <a:rPr lang="en-US" altLang="zh-CN" dirty="0" smtClean="0"/>
              <a:t>BOOTP</a:t>
            </a:r>
            <a:r>
              <a:rPr lang="zh-CN" altLang="en-US" dirty="0" smtClean="0"/>
              <a:t>转发。也就是说，如果企业中进行子网划分，若在公司一个网段中设置了一个</a:t>
            </a:r>
            <a:r>
              <a:rPr lang="en-US" altLang="zh-CN" dirty="0" smtClean="0"/>
              <a:t>DHCP</a:t>
            </a:r>
            <a:r>
              <a:rPr lang="zh-CN" altLang="en-US" dirty="0" smtClean="0"/>
              <a:t>服务器，另外一个网段是不能够从这个</a:t>
            </a:r>
            <a:r>
              <a:rPr lang="en-US" altLang="zh-CN" dirty="0" smtClean="0"/>
              <a:t>DHCP</a:t>
            </a:r>
            <a:r>
              <a:rPr lang="zh-CN" altLang="en-US" dirty="0" smtClean="0"/>
              <a:t>服务器中获取</a:t>
            </a:r>
            <a:r>
              <a:rPr lang="en-US" altLang="zh-CN" dirty="0" smtClean="0"/>
              <a:t>IP</a:t>
            </a:r>
            <a:r>
              <a:rPr lang="zh-CN" altLang="en-US" dirty="0" smtClean="0"/>
              <a:t>地址的。</a:t>
            </a:r>
          </a:p>
          <a:p>
            <a:r>
              <a:rPr lang="zh-CN" altLang="en-US" dirty="0" smtClean="0"/>
              <a:t>　　</a:t>
            </a:r>
            <a:r>
              <a:rPr lang="zh-CN" altLang="en-US" b="1" dirty="0" smtClean="0"/>
              <a:t>针对这种局限性，我们该采用什么方法呢</a:t>
            </a:r>
            <a:r>
              <a:rPr lang="en-US" altLang="zh-CN" b="1" dirty="0" smtClean="0"/>
              <a:t>?</a:t>
            </a:r>
            <a:endParaRPr lang="zh-CN" altLang="en-US" dirty="0" smtClean="0"/>
          </a:p>
          <a:p>
            <a:r>
              <a:rPr lang="zh-CN" altLang="en-US" dirty="0" smtClean="0"/>
              <a:t>　　</a:t>
            </a:r>
            <a:r>
              <a:rPr lang="en-US" altLang="zh-CN" dirty="0" err="1" smtClean="0"/>
              <a:t>Examda</a:t>
            </a:r>
            <a:r>
              <a:rPr lang="zh-CN" altLang="en-US" dirty="0" smtClean="0"/>
              <a:t>提示</a:t>
            </a:r>
            <a:r>
              <a:rPr lang="en-US" altLang="zh-CN" dirty="0" smtClean="0"/>
              <a:t>: </a:t>
            </a:r>
            <a:r>
              <a:rPr lang="zh-CN" altLang="en-US" dirty="0" smtClean="0"/>
              <a:t>利用固定</a:t>
            </a:r>
            <a:r>
              <a:rPr lang="en-US" altLang="zh-CN" dirty="0" smtClean="0"/>
              <a:t>IP</a:t>
            </a:r>
            <a:r>
              <a:rPr lang="zh-CN" altLang="en-US" dirty="0" smtClean="0"/>
              <a:t>地址来解决。也就是说，网络管理员虽然把企业的网络划分成不同的网段，但是，这纯粹是出于安全的考虑。所以，有时候一个网段中的主机数量不会很多。如把一个研发部门划分成一个子网，则其最多就是十台电脑。为此，我们也不要再去动其他的脑子，就直接把这个子网的主机通过手工分配</a:t>
            </a:r>
            <a:r>
              <a:rPr lang="en-US" altLang="zh-CN" dirty="0" smtClean="0"/>
              <a:t>IP</a:t>
            </a:r>
            <a:r>
              <a:rPr lang="zh-CN" altLang="en-US" dirty="0" smtClean="0"/>
              <a:t>地址。而且其他的主机则都设置成</a:t>
            </a:r>
            <a:r>
              <a:rPr lang="en-US" altLang="zh-CN" dirty="0" smtClean="0"/>
              <a:t>DHCP</a:t>
            </a:r>
            <a:r>
              <a:rPr lang="zh-CN" altLang="en-US" dirty="0" smtClean="0"/>
              <a:t>服务器的客户端，从</a:t>
            </a:r>
            <a:r>
              <a:rPr lang="en-US" altLang="zh-CN" dirty="0" smtClean="0"/>
              <a:t>DHCP</a:t>
            </a:r>
            <a:r>
              <a:rPr lang="zh-CN" altLang="en-US" dirty="0" smtClean="0"/>
              <a:t>服务器那边取得</a:t>
            </a:r>
            <a:r>
              <a:rPr lang="en-US" altLang="zh-CN" dirty="0" smtClean="0"/>
              <a:t>IP</a:t>
            </a:r>
            <a:r>
              <a:rPr lang="zh-CN" altLang="en-US" dirty="0" smtClean="0"/>
              <a:t>地址。这是一个最简单的、最实用的处理方法。不用费尽脑子，去想着配置</a:t>
            </a:r>
            <a:r>
              <a:rPr lang="en-US" altLang="zh-CN" dirty="0" smtClean="0"/>
              <a:t>DHCP</a:t>
            </a:r>
            <a:r>
              <a:rPr lang="zh-CN" altLang="en-US" dirty="0" smtClean="0"/>
              <a:t>服务器代理、开通路由器的</a:t>
            </a:r>
            <a:r>
              <a:rPr lang="en-US" altLang="zh-CN" dirty="0" smtClean="0"/>
              <a:t>BOOTP</a:t>
            </a:r>
            <a:r>
              <a:rPr lang="zh-CN" altLang="en-US" dirty="0" smtClean="0"/>
              <a:t>议转发功能等等。这些都是小题大做了。</a:t>
            </a:r>
          </a:p>
          <a:p>
            <a:r>
              <a:rPr lang="zh-CN" altLang="en-US" dirty="0" smtClean="0"/>
              <a:t>　　若企业不是出于安全的考虑，则就需要另外考虑了。如有些企业比较大，是一个集团企业，下面有各个子公司。他们在设计网络的时候，就集团一个</a:t>
            </a:r>
            <a:r>
              <a:rPr lang="en-US" altLang="zh-CN" dirty="0" smtClean="0"/>
              <a:t>DHCP</a:t>
            </a:r>
            <a:r>
              <a:rPr lang="zh-CN" altLang="en-US" dirty="0" smtClean="0"/>
              <a:t>服务器，然后给各个子公司一个子网。这种情况下，一个子网内的主机数可能就会比较多，此时，若采用手工分配</a:t>
            </a:r>
            <a:r>
              <a:rPr lang="en-US" altLang="zh-CN" dirty="0" smtClean="0"/>
              <a:t>IP</a:t>
            </a:r>
            <a:r>
              <a:rPr lang="zh-CN" altLang="en-US" dirty="0" smtClean="0"/>
              <a:t>地址也就不怎么现实了。为此，我们可以通过路由器中的</a:t>
            </a:r>
            <a:r>
              <a:rPr lang="en-US" altLang="zh-CN" dirty="0" smtClean="0"/>
              <a:t>BOOTP</a:t>
            </a:r>
            <a:r>
              <a:rPr lang="zh-CN" altLang="en-US" dirty="0" smtClean="0"/>
              <a:t>协议转发功能，让其他网段内的主机也能够从这台</a:t>
            </a:r>
            <a:r>
              <a:rPr lang="en-US" altLang="zh-CN" dirty="0" smtClean="0"/>
              <a:t>DHCP</a:t>
            </a:r>
            <a:r>
              <a:rPr lang="zh-CN" altLang="en-US" dirty="0" smtClean="0"/>
              <a:t>服务器中获多</a:t>
            </a:r>
            <a:r>
              <a:rPr lang="en-US" altLang="zh-CN" dirty="0" smtClean="0"/>
              <a:t>IP</a:t>
            </a:r>
            <a:r>
              <a:rPr lang="zh-CN" altLang="en-US" dirty="0" smtClean="0"/>
              <a:t>地址。</a:t>
            </a:r>
          </a:p>
          <a:p>
            <a:r>
              <a:rPr lang="zh-CN" altLang="en-US" b="1" dirty="0" smtClean="0"/>
              <a:t>　　缺陷二：若网络中有非</a:t>
            </a:r>
            <a:r>
              <a:rPr lang="en-US" altLang="zh-CN" b="1" dirty="0" smtClean="0"/>
              <a:t>DHCP</a:t>
            </a:r>
            <a:r>
              <a:rPr lang="zh-CN" altLang="en-US" b="1" dirty="0" smtClean="0"/>
              <a:t>的客户机，则</a:t>
            </a:r>
            <a:r>
              <a:rPr lang="en-US" altLang="zh-CN" b="1" dirty="0" smtClean="0"/>
              <a:t>DHCP</a:t>
            </a:r>
            <a:r>
              <a:rPr lang="zh-CN" altLang="en-US" b="1" dirty="0" smtClean="0"/>
              <a:t>服务器不能够发现。</a:t>
            </a:r>
            <a:endParaRPr lang="zh-CN" altLang="en-US" dirty="0" smtClean="0"/>
          </a:p>
          <a:p>
            <a:r>
              <a:rPr lang="zh-CN" altLang="en-US" dirty="0" smtClean="0"/>
              <a:t>　　若企业的局域网中，即有</a:t>
            </a:r>
            <a:r>
              <a:rPr lang="en-US" altLang="zh-CN" dirty="0" smtClean="0"/>
              <a:t>DHCP</a:t>
            </a:r>
            <a:r>
              <a:rPr lang="zh-CN" altLang="en-US" dirty="0" smtClean="0"/>
              <a:t>客户端电脑，又有不是</a:t>
            </a:r>
            <a:r>
              <a:rPr lang="en-US" altLang="zh-CN" dirty="0" smtClean="0"/>
              <a:t>DHCP</a:t>
            </a:r>
            <a:r>
              <a:rPr lang="zh-CN" altLang="en-US" dirty="0" smtClean="0"/>
              <a:t>客户端的网络设备，则</a:t>
            </a:r>
            <a:r>
              <a:rPr lang="en-US" altLang="zh-CN" dirty="0" smtClean="0"/>
              <a:t>DHCP</a:t>
            </a:r>
            <a:r>
              <a:rPr lang="zh-CN" altLang="en-US" dirty="0" smtClean="0"/>
              <a:t>服务器是不知道那些不是</a:t>
            </a:r>
            <a:r>
              <a:rPr lang="en-US" altLang="zh-CN" dirty="0" smtClean="0"/>
              <a:t>DHCP</a:t>
            </a:r>
            <a:r>
              <a:rPr lang="zh-CN" altLang="en-US" dirty="0" smtClean="0"/>
              <a:t>客户端的网络设备所采用的</a:t>
            </a:r>
            <a:r>
              <a:rPr lang="en-US" altLang="zh-CN" dirty="0" smtClean="0"/>
              <a:t>IP</a:t>
            </a:r>
            <a:r>
              <a:rPr lang="zh-CN" altLang="en-US" dirty="0" smtClean="0"/>
              <a:t>地址。若不小心把这些非</a:t>
            </a:r>
            <a:r>
              <a:rPr lang="en-US" altLang="zh-CN" dirty="0" smtClean="0"/>
              <a:t>DHCP</a:t>
            </a:r>
            <a:r>
              <a:rPr lang="zh-CN" altLang="en-US" dirty="0" smtClean="0"/>
              <a:t>客户端所采用的</a:t>
            </a:r>
            <a:r>
              <a:rPr lang="en-US" altLang="zh-CN" dirty="0" smtClean="0"/>
              <a:t>IP</a:t>
            </a:r>
            <a:r>
              <a:rPr lang="zh-CN" altLang="en-US" dirty="0" smtClean="0"/>
              <a:t>地址分配给</a:t>
            </a:r>
            <a:r>
              <a:rPr lang="en-US" altLang="zh-CN" dirty="0" smtClean="0"/>
              <a:t>DHCP</a:t>
            </a:r>
            <a:r>
              <a:rPr lang="zh-CN" altLang="en-US" dirty="0" smtClean="0"/>
              <a:t>客户端的话，则很可能造成网络</a:t>
            </a:r>
            <a:r>
              <a:rPr lang="en-US" altLang="zh-CN" dirty="0" smtClean="0"/>
              <a:t>IP</a:t>
            </a:r>
            <a:r>
              <a:rPr lang="zh-CN" altLang="en-US" dirty="0" smtClean="0"/>
              <a:t>地址的冲突。</a:t>
            </a:r>
          </a:p>
          <a:p>
            <a:r>
              <a:rPr lang="zh-CN" altLang="en-US" dirty="0" smtClean="0"/>
              <a:t>　　这种情况在一些网络服务器比较多的企业，遇到的情况特别多。如企业有时候可能会在企业中增加一台网络打印服务器，手工的给其配置</a:t>
            </a:r>
            <a:r>
              <a:rPr lang="en-US" altLang="zh-CN" dirty="0" smtClean="0"/>
              <a:t>IP</a:t>
            </a:r>
            <a:r>
              <a:rPr lang="zh-CN" altLang="en-US" dirty="0" smtClean="0"/>
              <a:t>地址为</a:t>
            </a:r>
            <a:r>
              <a:rPr lang="en-US" altLang="zh-CN" dirty="0" smtClean="0"/>
              <a:t>192.168.0.203</a:t>
            </a:r>
            <a:r>
              <a:rPr lang="zh-CN" altLang="en-US" dirty="0" smtClean="0"/>
              <a:t>。而企业</a:t>
            </a:r>
            <a:r>
              <a:rPr lang="en-US" altLang="zh-CN" dirty="0" smtClean="0"/>
              <a:t>DHCP</a:t>
            </a:r>
            <a:r>
              <a:rPr lang="zh-CN" altLang="en-US" dirty="0" smtClean="0"/>
              <a:t>服务器上原先的</a:t>
            </a:r>
            <a:r>
              <a:rPr lang="en-US" altLang="zh-CN" dirty="0" smtClean="0"/>
              <a:t>IP</a:t>
            </a:r>
            <a:r>
              <a:rPr lang="zh-CN" altLang="en-US" dirty="0" smtClean="0"/>
              <a:t>地址池为</a:t>
            </a:r>
            <a:r>
              <a:rPr lang="en-US" altLang="zh-CN" dirty="0" smtClean="0"/>
              <a:t>192.168.0. 020</a:t>
            </a:r>
            <a:r>
              <a:rPr lang="zh-CN" altLang="en-US" dirty="0" smtClean="0"/>
              <a:t>到</a:t>
            </a:r>
            <a:r>
              <a:rPr lang="en-US" altLang="zh-CN" dirty="0" smtClean="0"/>
              <a:t>192.168.0.200</a:t>
            </a:r>
            <a:r>
              <a:rPr lang="zh-CN" altLang="en-US" dirty="0" smtClean="0"/>
              <a:t>。后来因为地址不够，就把这个地址池更改为</a:t>
            </a:r>
            <a:r>
              <a:rPr lang="en-US" altLang="zh-CN" dirty="0" smtClean="0"/>
              <a:t>192.168.0.020</a:t>
            </a:r>
            <a:r>
              <a:rPr lang="zh-CN" altLang="en-US" dirty="0" smtClean="0"/>
              <a:t>到</a:t>
            </a:r>
            <a:r>
              <a:rPr lang="en-US" altLang="zh-CN" dirty="0" smtClean="0"/>
              <a:t>192.168.0.220</a:t>
            </a:r>
            <a:r>
              <a:rPr lang="zh-CN" altLang="en-US" dirty="0" smtClean="0"/>
              <a:t>。可能网络管理员疏忽了，</a:t>
            </a:r>
            <a:r>
              <a:rPr lang="en-US" altLang="zh-CN" dirty="0" smtClean="0"/>
              <a:t>192.168.0.203</a:t>
            </a:r>
            <a:r>
              <a:rPr lang="zh-CN" altLang="en-US" dirty="0" smtClean="0"/>
              <a:t>这个</a:t>
            </a:r>
            <a:r>
              <a:rPr lang="en-US" altLang="zh-CN" dirty="0" smtClean="0"/>
              <a:t>IP</a:t>
            </a:r>
            <a:r>
              <a:rPr lang="zh-CN" altLang="en-US" dirty="0" smtClean="0"/>
              <a:t>地址已经分配给了一台网络打印机。此时，在把这个</a:t>
            </a:r>
            <a:r>
              <a:rPr lang="en-US" altLang="zh-CN" dirty="0" smtClean="0"/>
              <a:t>IP</a:t>
            </a:r>
            <a:r>
              <a:rPr lang="zh-CN" altLang="en-US" dirty="0" smtClean="0"/>
              <a:t>地址放入到</a:t>
            </a:r>
            <a:r>
              <a:rPr lang="en-US" altLang="zh-CN" dirty="0" smtClean="0"/>
              <a:t>DHCP</a:t>
            </a:r>
            <a:r>
              <a:rPr lang="zh-CN" altLang="en-US" dirty="0" smtClean="0"/>
              <a:t>服务器的地址池中，若服务器把这个</a:t>
            </a:r>
            <a:r>
              <a:rPr lang="en-US" altLang="zh-CN" dirty="0" smtClean="0"/>
              <a:t>IP</a:t>
            </a:r>
            <a:r>
              <a:rPr lang="zh-CN" altLang="en-US" dirty="0" smtClean="0"/>
              <a:t>地址分配给其他网络设备的话，那么就可能造成网络地址的冲突，造成网络通信的故障。</a:t>
            </a:r>
          </a:p>
          <a:p>
            <a:r>
              <a:rPr lang="zh-CN" altLang="en-US" dirty="0" smtClean="0"/>
              <a:t>　　所以，往往手工分配地址与</a:t>
            </a:r>
            <a:r>
              <a:rPr lang="en-US" altLang="zh-CN" dirty="0" smtClean="0"/>
              <a:t>DHCP</a:t>
            </a:r>
            <a:r>
              <a:rPr lang="zh-CN" altLang="en-US" dirty="0" smtClean="0"/>
              <a:t>服务器自动分配地址结合时，这种情况特别容易发生。因为</a:t>
            </a:r>
            <a:r>
              <a:rPr lang="en-US" altLang="zh-CN" dirty="0" smtClean="0"/>
              <a:t>DHCP</a:t>
            </a:r>
            <a:r>
              <a:rPr lang="zh-CN" altLang="en-US" dirty="0" smtClean="0"/>
              <a:t>服务器不能够发现到底自己地址池中的哪些</a:t>
            </a:r>
            <a:r>
              <a:rPr lang="en-US" altLang="zh-CN" dirty="0" smtClean="0"/>
              <a:t>IP</a:t>
            </a:r>
            <a:r>
              <a:rPr lang="zh-CN" altLang="en-US" dirty="0" smtClean="0"/>
              <a:t>地址已经给其他非</a:t>
            </a:r>
            <a:r>
              <a:rPr lang="en-US" altLang="zh-CN" dirty="0" smtClean="0"/>
              <a:t>DHCP</a:t>
            </a:r>
            <a:r>
              <a:rPr lang="zh-CN" altLang="en-US" dirty="0" smtClean="0"/>
              <a:t>服务器的客户端所采用了。</a:t>
            </a:r>
          </a:p>
          <a:p>
            <a:r>
              <a:rPr lang="zh-CN" altLang="en-US" dirty="0" smtClean="0"/>
              <a:t>　　为此，若采取这种混合模式的话，考试大提示</a:t>
            </a:r>
            <a:r>
              <a:rPr lang="en-US" altLang="zh-CN" dirty="0" smtClean="0"/>
              <a:t>: </a:t>
            </a:r>
            <a:r>
              <a:rPr lang="zh-CN" altLang="en-US" dirty="0" smtClean="0"/>
              <a:t>有如下建议。</a:t>
            </a:r>
          </a:p>
          <a:p>
            <a:r>
              <a:rPr lang="zh-CN" altLang="en-US" dirty="0" smtClean="0"/>
              <a:t>　　一是对于非</a:t>
            </a:r>
            <a:r>
              <a:rPr lang="en-US" altLang="zh-CN" dirty="0" smtClean="0"/>
              <a:t>DHCP</a:t>
            </a:r>
            <a:r>
              <a:rPr lang="zh-CN" altLang="en-US" dirty="0" smtClean="0"/>
              <a:t>服务器的客户端，其采用的</a:t>
            </a:r>
            <a:r>
              <a:rPr lang="en-US" altLang="zh-CN" dirty="0" smtClean="0"/>
              <a:t>IP</a:t>
            </a:r>
            <a:r>
              <a:rPr lang="zh-CN" altLang="en-US" dirty="0" smtClean="0"/>
              <a:t>地址最好能够固定一给范围之内。如企业中的一些企业级的设备，如网络打印机、路由器、网关、应用软件服务器等等，往往起采用的是固定的</a:t>
            </a:r>
            <a:r>
              <a:rPr lang="en-US" altLang="zh-CN" dirty="0" smtClean="0"/>
              <a:t>IP</a:t>
            </a:r>
            <a:r>
              <a:rPr lang="zh-CN" altLang="en-US" dirty="0" smtClean="0"/>
              <a:t>地址。这对这些网络设备，其往往不是</a:t>
            </a:r>
            <a:r>
              <a:rPr lang="en-US" altLang="zh-CN" dirty="0" smtClean="0"/>
              <a:t>DHCP</a:t>
            </a:r>
            <a:r>
              <a:rPr lang="zh-CN" altLang="en-US" dirty="0" smtClean="0"/>
              <a:t>服务器的客户端。为了使得这些服务器的</a:t>
            </a:r>
            <a:r>
              <a:rPr lang="en-US" altLang="zh-CN" dirty="0" smtClean="0"/>
              <a:t>IP</a:t>
            </a:r>
            <a:r>
              <a:rPr lang="zh-CN" altLang="en-US" dirty="0" smtClean="0"/>
              <a:t>地址跟</a:t>
            </a:r>
            <a:r>
              <a:rPr lang="en-US" altLang="zh-CN" dirty="0" smtClean="0"/>
              <a:t>DHCP</a:t>
            </a:r>
            <a:r>
              <a:rPr lang="zh-CN" altLang="en-US" dirty="0" smtClean="0"/>
              <a:t>服务器可分配的地址池区分开来，企业在</a:t>
            </a:r>
            <a:r>
              <a:rPr lang="en-US" altLang="zh-CN" dirty="0" smtClean="0"/>
              <a:t>IP</a:t>
            </a:r>
            <a:r>
              <a:rPr lang="zh-CN" altLang="en-US" dirty="0" smtClean="0"/>
              <a:t>地址设计与管理的时候，最好能够进行区分。如可以规定前面的</a:t>
            </a:r>
            <a:r>
              <a:rPr lang="en-US" altLang="zh-CN" dirty="0" smtClean="0"/>
              <a:t>20</a:t>
            </a:r>
            <a:r>
              <a:rPr lang="zh-CN" altLang="en-US" dirty="0" smtClean="0"/>
              <a:t>个</a:t>
            </a:r>
            <a:r>
              <a:rPr lang="en-US" altLang="zh-CN" dirty="0" smtClean="0"/>
              <a:t>IP</a:t>
            </a:r>
            <a:r>
              <a:rPr lang="zh-CN" altLang="en-US" dirty="0" smtClean="0"/>
              <a:t>地址是用于这些固定设备的。从</a:t>
            </a:r>
            <a:r>
              <a:rPr lang="en-US" altLang="zh-CN" dirty="0" smtClean="0"/>
              <a:t>2</a:t>
            </a:r>
            <a:r>
              <a:rPr lang="zh-CN" altLang="en-US" dirty="0" smtClean="0"/>
              <a:t>到</a:t>
            </a:r>
            <a:r>
              <a:rPr lang="en-US" altLang="zh-CN" dirty="0" smtClean="0"/>
              <a:t>20</a:t>
            </a:r>
            <a:r>
              <a:rPr lang="zh-CN" altLang="en-US" dirty="0" smtClean="0"/>
              <a:t>一个个分配下去。而其余的</a:t>
            </a:r>
            <a:r>
              <a:rPr lang="en-US" altLang="zh-CN" dirty="0" smtClean="0"/>
              <a:t>IP</a:t>
            </a:r>
            <a:r>
              <a:rPr lang="zh-CN" altLang="en-US" dirty="0" smtClean="0"/>
              <a:t>地址都是自动分配的。若中间要添加一些网络设备，如某个部门要添加一个网络打印机的时候，则为其配置</a:t>
            </a:r>
            <a:r>
              <a:rPr lang="en-US" altLang="zh-CN" dirty="0" smtClean="0"/>
              <a:t>IP</a:t>
            </a:r>
            <a:r>
              <a:rPr lang="zh-CN" altLang="en-US" dirty="0" smtClean="0"/>
              <a:t>地址的话，则直接从这</a:t>
            </a:r>
            <a:r>
              <a:rPr lang="en-US" altLang="zh-CN" dirty="0" smtClean="0"/>
              <a:t>2</a:t>
            </a:r>
            <a:r>
              <a:rPr lang="zh-CN" altLang="en-US" dirty="0" smtClean="0"/>
              <a:t>到</a:t>
            </a:r>
            <a:r>
              <a:rPr lang="en-US" altLang="zh-CN" dirty="0" smtClean="0"/>
              <a:t>20</a:t>
            </a:r>
            <a:r>
              <a:rPr lang="zh-CN" altLang="en-US" dirty="0" smtClean="0"/>
              <a:t>中选择。而不能够采用其他的</a:t>
            </a:r>
            <a:r>
              <a:rPr lang="en-US" altLang="zh-CN" dirty="0" smtClean="0"/>
              <a:t>IP</a:t>
            </a:r>
            <a:r>
              <a:rPr lang="zh-CN" altLang="en-US" dirty="0" smtClean="0"/>
              <a:t>地址。这就可以有效的避免固定</a:t>
            </a:r>
            <a:r>
              <a:rPr lang="en-US" altLang="zh-CN" dirty="0" smtClean="0"/>
              <a:t>IP</a:t>
            </a:r>
            <a:r>
              <a:rPr lang="zh-CN" altLang="en-US" dirty="0" smtClean="0"/>
              <a:t>地址与自动分配的</a:t>
            </a:r>
            <a:r>
              <a:rPr lang="en-US" altLang="zh-CN" dirty="0" smtClean="0"/>
              <a:t>IP</a:t>
            </a:r>
            <a:r>
              <a:rPr lang="zh-CN" altLang="en-US" dirty="0" smtClean="0"/>
              <a:t>地址造成冲突。</a:t>
            </a:r>
          </a:p>
          <a:p>
            <a:r>
              <a:rPr lang="zh-CN" altLang="en-US" dirty="0" smtClean="0"/>
              <a:t>　　二是合理规划</a:t>
            </a:r>
            <a:r>
              <a:rPr lang="en-US" altLang="zh-CN" dirty="0" smtClean="0"/>
              <a:t>DHCP</a:t>
            </a:r>
            <a:r>
              <a:rPr lang="zh-CN" altLang="en-US" dirty="0" smtClean="0"/>
              <a:t>服务器地址池的空间。在</a:t>
            </a:r>
            <a:r>
              <a:rPr lang="en-US" altLang="zh-CN" dirty="0" smtClean="0"/>
              <a:t>DHCP</a:t>
            </a:r>
            <a:r>
              <a:rPr lang="zh-CN" altLang="en-US" dirty="0" smtClean="0"/>
              <a:t>服务器建立的时候，网络管理员需要在服务器上指定，哪些</a:t>
            </a:r>
            <a:r>
              <a:rPr lang="en-US" altLang="zh-CN" dirty="0" smtClean="0"/>
              <a:t>IP</a:t>
            </a:r>
            <a:r>
              <a:rPr lang="zh-CN" altLang="en-US" dirty="0" smtClean="0"/>
              <a:t>地址可以被用来分配，在</a:t>
            </a:r>
            <a:r>
              <a:rPr lang="en-US" altLang="zh-CN" dirty="0" smtClean="0"/>
              <a:t>DHCP</a:t>
            </a:r>
            <a:r>
              <a:rPr lang="zh-CN" altLang="en-US" dirty="0" smtClean="0"/>
              <a:t>服务器中叫做地址池。同时，也需要指定哪些地址不能够用来被分配，这叫做例外。在</a:t>
            </a:r>
            <a:r>
              <a:rPr lang="en-US" altLang="zh-CN" dirty="0" smtClean="0"/>
              <a:t>DHCP</a:t>
            </a:r>
            <a:r>
              <a:rPr lang="zh-CN" altLang="en-US" dirty="0" smtClean="0"/>
              <a:t>服务器建立的时候，要考虑企业的网络规模，合理的分配</a:t>
            </a:r>
            <a:r>
              <a:rPr lang="en-US" altLang="zh-CN" dirty="0" smtClean="0"/>
              <a:t>DHCP</a:t>
            </a:r>
            <a:r>
              <a:rPr lang="zh-CN" altLang="en-US" dirty="0" smtClean="0"/>
              <a:t>服务器地址池中的</a:t>
            </a:r>
            <a:r>
              <a:rPr lang="en-US" altLang="zh-CN" dirty="0" smtClean="0"/>
              <a:t>IP</a:t>
            </a:r>
            <a:r>
              <a:rPr lang="zh-CN" altLang="en-US" dirty="0" smtClean="0"/>
              <a:t>地址数量。一般来说，最好把一些例外的</a:t>
            </a:r>
            <a:r>
              <a:rPr lang="en-US" altLang="zh-CN" dirty="0" smtClean="0"/>
              <a:t>IP</a:t>
            </a:r>
            <a:r>
              <a:rPr lang="zh-CN" altLang="en-US" dirty="0" smtClean="0"/>
              <a:t>地址设置为连续，这为后续的管理能够提供一定的方便。另外，例外的</a:t>
            </a:r>
            <a:r>
              <a:rPr lang="en-US" altLang="zh-CN" dirty="0" smtClean="0"/>
              <a:t>IP</a:t>
            </a:r>
            <a:r>
              <a:rPr lang="zh-CN" altLang="en-US" dirty="0" smtClean="0"/>
              <a:t>地址不用很多，因为企业用到固定的</a:t>
            </a:r>
            <a:r>
              <a:rPr lang="en-US" altLang="zh-CN" dirty="0" smtClean="0"/>
              <a:t>IP</a:t>
            </a:r>
            <a:r>
              <a:rPr lang="zh-CN" altLang="en-US" dirty="0" smtClean="0"/>
              <a:t>地址的网络设备并不是很多。一般情况下，笔者觉得剩余</a:t>
            </a:r>
            <a:r>
              <a:rPr lang="en-US" altLang="zh-CN" dirty="0" smtClean="0"/>
              <a:t>20</a:t>
            </a:r>
            <a:r>
              <a:rPr lang="zh-CN" altLang="en-US" dirty="0" smtClean="0"/>
              <a:t>个固定的</a:t>
            </a:r>
            <a:r>
              <a:rPr lang="en-US" altLang="zh-CN" dirty="0" smtClean="0"/>
              <a:t>IP</a:t>
            </a:r>
            <a:r>
              <a:rPr lang="zh-CN" altLang="en-US" dirty="0" smtClean="0"/>
              <a:t>地址已经足够了。</a:t>
            </a:r>
          </a:p>
          <a:p>
            <a:r>
              <a:rPr lang="zh-CN" altLang="en-US" dirty="0" smtClean="0"/>
              <a:t>　　三是若</a:t>
            </a:r>
            <a:r>
              <a:rPr lang="en-US" altLang="zh-CN" dirty="0" smtClean="0"/>
              <a:t>DHCP</a:t>
            </a:r>
            <a:r>
              <a:rPr lang="zh-CN" altLang="en-US" dirty="0" smtClean="0"/>
              <a:t>服务器已经建立好之后，才发现固定</a:t>
            </a:r>
            <a:r>
              <a:rPr lang="en-US" altLang="zh-CN" dirty="0" smtClean="0"/>
              <a:t>IP</a:t>
            </a:r>
            <a:r>
              <a:rPr lang="zh-CN" altLang="en-US" dirty="0" smtClean="0"/>
              <a:t>地址不够的话，由于</a:t>
            </a:r>
            <a:r>
              <a:rPr lang="en-US" altLang="zh-CN" dirty="0" smtClean="0"/>
              <a:t>DHCP</a:t>
            </a:r>
            <a:r>
              <a:rPr lang="zh-CN" altLang="en-US" dirty="0" smtClean="0"/>
              <a:t>服务器分配</a:t>
            </a:r>
            <a:r>
              <a:rPr lang="en-US" altLang="zh-CN" dirty="0" smtClean="0"/>
              <a:t>IP</a:t>
            </a:r>
            <a:r>
              <a:rPr lang="zh-CN" altLang="en-US" dirty="0" smtClean="0"/>
              <a:t>地址的顺序是从小到大。所以在设置例外的</a:t>
            </a:r>
            <a:r>
              <a:rPr lang="en-US" altLang="zh-CN" dirty="0" smtClean="0"/>
              <a:t>IP</a:t>
            </a:r>
            <a:r>
              <a:rPr lang="zh-CN" altLang="en-US" dirty="0" smtClean="0"/>
              <a:t>地址时候，最好能够从后面开始。只有如此，再不够的时候，才能够改变</a:t>
            </a:r>
            <a:r>
              <a:rPr lang="en-US" altLang="zh-CN" dirty="0" smtClean="0"/>
              <a:t>DHCP</a:t>
            </a:r>
            <a:r>
              <a:rPr lang="zh-CN" altLang="en-US" dirty="0" smtClean="0"/>
              <a:t>的服务器地址池，从后面空闲的</a:t>
            </a:r>
            <a:r>
              <a:rPr lang="en-US" altLang="zh-CN" dirty="0" smtClean="0"/>
              <a:t>IP</a:t>
            </a:r>
            <a:r>
              <a:rPr lang="zh-CN" altLang="en-US" dirty="0" smtClean="0"/>
              <a:t>地址中抽出几个给非</a:t>
            </a:r>
            <a:r>
              <a:rPr lang="en-US" altLang="zh-CN" dirty="0" smtClean="0"/>
              <a:t>DHCP</a:t>
            </a:r>
            <a:r>
              <a:rPr lang="zh-CN" altLang="en-US" dirty="0" smtClean="0"/>
              <a:t>的客户端使用。如此的话，即使后续对这个服务器的地址池进行调整，也能够保证给非</a:t>
            </a:r>
            <a:r>
              <a:rPr lang="en-US" altLang="zh-CN" dirty="0" smtClean="0"/>
              <a:t>DHCP</a:t>
            </a:r>
            <a:r>
              <a:rPr lang="zh-CN" altLang="en-US" dirty="0" smtClean="0"/>
              <a:t>客户端使用的</a:t>
            </a:r>
            <a:r>
              <a:rPr lang="en-US" altLang="zh-CN" dirty="0" smtClean="0"/>
              <a:t>IP</a:t>
            </a:r>
            <a:r>
              <a:rPr lang="zh-CN" altLang="en-US" dirty="0" smtClean="0"/>
              <a:t>地址是连续的。这对于我们后续的管理很有帮助。</a:t>
            </a:r>
          </a:p>
          <a:p>
            <a:r>
              <a:rPr lang="zh-CN" altLang="en-US" dirty="0" smtClean="0"/>
              <a:t>　　</a:t>
            </a:r>
            <a:r>
              <a:rPr lang="zh-CN" altLang="en-US" b="1" dirty="0" smtClean="0"/>
              <a:t>缺陷三：若企业网络中存在多个</a:t>
            </a:r>
            <a:r>
              <a:rPr lang="en-US" altLang="zh-CN" b="1" dirty="0" smtClean="0"/>
              <a:t>DHCP</a:t>
            </a:r>
            <a:r>
              <a:rPr lang="zh-CN" altLang="en-US" b="1" dirty="0" smtClean="0"/>
              <a:t>服务器，可能会产生</a:t>
            </a:r>
            <a:r>
              <a:rPr lang="en-US" altLang="zh-CN" b="1" dirty="0" smtClean="0"/>
              <a:t>IP</a:t>
            </a:r>
            <a:r>
              <a:rPr lang="zh-CN" altLang="en-US" b="1" dirty="0" smtClean="0"/>
              <a:t>地址的冲突。</a:t>
            </a:r>
            <a:endParaRPr lang="zh-CN" altLang="en-US" dirty="0" smtClean="0"/>
          </a:p>
          <a:p>
            <a:r>
              <a:rPr lang="zh-CN" altLang="en-US" dirty="0" smtClean="0"/>
              <a:t>　　若企业网络中，存在多个</a:t>
            </a:r>
            <a:r>
              <a:rPr lang="en-US" altLang="zh-CN" dirty="0" smtClean="0"/>
              <a:t>DHCP</a:t>
            </a:r>
            <a:r>
              <a:rPr lang="zh-CN" altLang="en-US" dirty="0" smtClean="0"/>
              <a:t>服务器的话，由于某台服务器并不能够了解其他的</a:t>
            </a:r>
            <a:r>
              <a:rPr lang="en-US" altLang="zh-CN" dirty="0" smtClean="0"/>
              <a:t>DHCP</a:t>
            </a:r>
            <a:r>
              <a:rPr lang="zh-CN" altLang="en-US" dirty="0" smtClean="0"/>
              <a:t>服务器把哪些</a:t>
            </a:r>
            <a:r>
              <a:rPr lang="en-US" altLang="zh-CN" dirty="0" smtClean="0"/>
              <a:t>IP</a:t>
            </a:r>
            <a:r>
              <a:rPr lang="zh-CN" altLang="en-US" dirty="0" smtClean="0"/>
              <a:t>地址租借出去了。所以，由此就可能导致某个</a:t>
            </a:r>
            <a:r>
              <a:rPr lang="en-US" altLang="zh-CN" dirty="0" smtClean="0"/>
              <a:t>IP</a:t>
            </a:r>
            <a:r>
              <a:rPr lang="zh-CN" altLang="en-US" dirty="0" smtClean="0"/>
              <a:t>地址，两台</a:t>
            </a:r>
            <a:r>
              <a:rPr lang="en-US" altLang="zh-CN" dirty="0" smtClean="0"/>
              <a:t>DHCP</a:t>
            </a:r>
            <a:r>
              <a:rPr lang="zh-CN" altLang="en-US" dirty="0" smtClean="0"/>
              <a:t>服务器同时把他们租借给别人，从而造成网络地址冲突的发生。</a:t>
            </a:r>
          </a:p>
          <a:p>
            <a:r>
              <a:rPr lang="zh-CN" altLang="en-US" dirty="0" smtClean="0"/>
              <a:t>　　一般来说，这种情况往往是由于网络管理员疏忽所造成的。如现在某些路由器或者交换机其默认开启了</a:t>
            </a:r>
            <a:r>
              <a:rPr lang="en-US" altLang="zh-CN" dirty="0" smtClean="0"/>
              <a:t>DHCP</a:t>
            </a:r>
            <a:r>
              <a:rPr lang="zh-CN" altLang="en-US" dirty="0" smtClean="0"/>
              <a:t>服务器的功能。当某个路由器后者交换机出现故障，我们把他连接到企业的网络中去的时候，若没有及时关闭掉这个路由器或者交换机的</a:t>
            </a:r>
            <a:r>
              <a:rPr lang="en-US" altLang="zh-CN" dirty="0" smtClean="0"/>
              <a:t>DHCP</a:t>
            </a:r>
            <a:r>
              <a:rPr lang="zh-CN" altLang="en-US" dirty="0" smtClean="0"/>
              <a:t>服务的话，则在企业网络中可能就会存在两个</a:t>
            </a:r>
            <a:r>
              <a:rPr lang="en-US" altLang="zh-CN" dirty="0" smtClean="0"/>
              <a:t>DHCP</a:t>
            </a:r>
            <a:r>
              <a:rPr lang="zh-CN" altLang="en-US" dirty="0" smtClean="0"/>
              <a:t>服务器。此时，由于这两个</a:t>
            </a:r>
            <a:r>
              <a:rPr lang="en-US" altLang="zh-CN" dirty="0" smtClean="0"/>
              <a:t>DHCP</a:t>
            </a:r>
            <a:r>
              <a:rPr lang="zh-CN" altLang="en-US" dirty="0" smtClean="0"/>
              <a:t>服务器之间没有代理关系，这就可能造成他们同时把一个</a:t>
            </a:r>
            <a:r>
              <a:rPr lang="en-US" altLang="zh-CN" dirty="0" smtClean="0"/>
              <a:t>IP</a:t>
            </a:r>
            <a:r>
              <a:rPr lang="zh-CN" altLang="en-US" dirty="0" smtClean="0"/>
              <a:t>地址给租借过去。</a:t>
            </a:r>
          </a:p>
          <a:p>
            <a:r>
              <a:rPr lang="zh-CN" altLang="en-US" dirty="0" smtClean="0"/>
              <a:t>　　所以，网络管理员在</a:t>
            </a:r>
            <a:r>
              <a:rPr lang="en-US" altLang="zh-CN" dirty="0" smtClean="0"/>
              <a:t>DHCP</a:t>
            </a:r>
            <a:r>
              <a:rPr lang="zh-CN" altLang="en-US" dirty="0" smtClean="0"/>
              <a:t>服务器的管理时，应该尽量避免出现多个独立的</a:t>
            </a:r>
            <a:r>
              <a:rPr lang="en-US" altLang="zh-CN" dirty="0" smtClean="0"/>
              <a:t>DHCP</a:t>
            </a:r>
            <a:r>
              <a:rPr lang="zh-CN" altLang="en-US" dirty="0" smtClean="0"/>
              <a:t>服务器的情况。若为了提高性能的考虑，要设置多个</a:t>
            </a:r>
            <a:r>
              <a:rPr lang="en-US" altLang="zh-CN" dirty="0" smtClean="0"/>
              <a:t>DHCP</a:t>
            </a:r>
            <a:r>
              <a:rPr lang="zh-CN" altLang="en-US" dirty="0" smtClean="0"/>
              <a:t>服务器的时候，则最好在分配各自的地址池的时候，把各个</a:t>
            </a:r>
            <a:r>
              <a:rPr lang="en-US" altLang="zh-CN" dirty="0" smtClean="0"/>
              <a:t>DHCP</a:t>
            </a:r>
            <a:r>
              <a:rPr lang="zh-CN" altLang="en-US" dirty="0" smtClean="0"/>
              <a:t>服务器的</a:t>
            </a:r>
            <a:r>
              <a:rPr lang="en-US" altLang="zh-CN" dirty="0" err="1" smtClean="0"/>
              <a:t>Ip</a:t>
            </a:r>
            <a:r>
              <a:rPr lang="zh-CN" altLang="en-US" dirty="0" smtClean="0"/>
              <a:t>地址池独立出来，不要有重复的</a:t>
            </a:r>
            <a:r>
              <a:rPr lang="en-US" altLang="zh-CN" dirty="0" smtClean="0"/>
              <a:t>IP</a:t>
            </a:r>
            <a:r>
              <a:rPr lang="zh-CN" altLang="en-US" dirty="0" smtClean="0"/>
              <a:t>地址出现。如此的话，即使同时存在多个</a:t>
            </a:r>
            <a:r>
              <a:rPr lang="en-US" altLang="zh-CN" dirty="0" smtClean="0"/>
              <a:t>DHCP</a:t>
            </a:r>
            <a:r>
              <a:rPr lang="zh-CN" altLang="en-US" dirty="0" smtClean="0"/>
              <a:t>服务器的话，也不会出现</a:t>
            </a:r>
            <a:r>
              <a:rPr lang="en-US" altLang="zh-CN" dirty="0" smtClean="0"/>
              <a:t>IP</a:t>
            </a:r>
            <a:r>
              <a:rPr lang="zh-CN" altLang="en-US" dirty="0" smtClean="0"/>
              <a:t>地址冲突的问题。</a:t>
            </a:r>
          </a:p>
          <a:p>
            <a:r>
              <a:rPr lang="zh-CN" altLang="en-US" dirty="0" smtClean="0"/>
              <a:t>　</a:t>
            </a:r>
            <a:r>
              <a:rPr lang="zh-CN" altLang="en-US" b="1" dirty="0" smtClean="0"/>
              <a:t>　缺陷四：可能会使得一些网络管理策略失效。</a:t>
            </a:r>
            <a:endParaRPr lang="zh-CN" altLang="en-US" dirty="0" smtClean="0"/>
          </a:p>
          <a:p>
            <a:r>
              <a:rPr lang="zh-CN" altLang="en-US" dirty="0" smtClean="0"/>
              <a:t>　　若采用</a:t>
            </a:r>
            <a:r>
              <a:rPr lang="en-US" altLang="zh-CN" dirty="0" smtClean="0"/>
              <a:t>DHCP</a:t>
            </a:r>
            <a:r>
              <a:rPr lang="zh-CN" altLang="en-US" dirty="0" smtClean="0"/>
              <a:t>服务器管理企业的</a:t>
            </a:r>
            <a:r>
              <a:rPr lang="en-US" altLang="zh-CN" dirty="0" smtClean="0"/>
              <a:t>IP</a:t>
            </a:r>
            <a:r>
              <a:rPr lang="zh-CN" altLang="en-US" dirty="0" smtClean="0"/>
              <a:t>地址的话，则可能会造成</a:t>
            </a:r>
            <a:r>
              <a:rPr lang="en-US" altLang="zh-CN" dirty="0" smtClean="0"/>
              <a:t>IP</a:t>
            </a:r>
            <a:r>
              <a:rPr lang="zh-CN" altLang="en-US" dirty="0" smtClean="0"/>
              <a:t>地址动态的改变。而且要有些网络管理策略，如邮件过滤策略、网络访问控制策略等等，是通过</a:t>
            </a:r>
            <a:r>
              <a:rPr lang="en-US" altLang="zh-CN" dirty="0" smtClean="0"/>
              <a:t>IP</a:t>
            </a:r>
            <a:r>
              <a:rPr lang="zh-CN" altLang="en-US" dirty="0" smtClean="0"/>
              <a:t>地址来实现的。此时，若主机的</a:t>
            </a:r>
            <a:r>
              <a:rPr lang="en-US" altLang="zh-CN" dirty="0" smtClean="0"/>
              <a:t>IP</a:t>
            </a:r>
            <a:r>
              <a:rPr lang="zh-CN" altLang="en-US" dirty="0" smtClean="0"/>
              <a:t>地址经常发生改变的话，则很难根据网络</a:t>
            </a:r>
            <a:r>
              <a:rPr lang="en-US" altLang="zh-CN" dirty="0" smtClean="0"/>
              <a:t>IP</a:t>
            </a:r>
            <a:r>
              <a:rPr lang="zh-CN" altLang="en-US" dirty="0" smtClean="0"/>
              <a:t>地址来执行网络管理策略。</a:t>
            </a:r>
          </a:p>
          <a:p>
            <a:r>
              <a:rPr lang="zh-CN" altLang="en-US" dirty="0" smtClean="0"/>
              <a:t>　　所以，现在有两种方法来对待这个缺陷。</a:t>
            </a:r>
          </a:p>
          <a:p>
            <a:r>
              <a:rPr lang="zh-CN" altLang="en-US" dirty="0" smtClean="0"/>
              <a:t>　　一是采用租约无限制的策略。如此的话，在</a:t>
            </a:r>
            <a:r>
              <a:rPr lang="en-US" altLang="zh-CN" dirty="0" smtClean="0"/>
              <a:t>IP</a:t>
            </a:r>
            <a:r>
              <a:rPr lang="zh-CN" altLang="en-US" dirty="0" smtClean="0"/>
              <a:t>地址够用的情况下，可以保证</a:t>
            </a:r>
            <a:r>
              <a:rPr lang="en-US" altLang="zh-CN" dirty="0" smtClean="0"/>
              <a:t>IP</a:t>
            </a:r>
            <a:r>
              <a:rPr lang="zh-CN" altLang="en-US" dirty="0" smtClean="0"/>
              <a:t>地址是固定的。二是改变网络管理策略，通过</a:t>
            </a:r>
            <a:r>
              <a:rPr lang="en-US" altLang="zh-CN" dirty="0" smtClean="0"/>
              <a:t>MAC</a:t>
            </a:r>
            <a:r>
              <a:rPr lang="zh-CN" altLang="en-US" dirty="0" smtClean="0"/>
              <a:t>地址来执行策略，而不是通过</a:t>
            </a:r>
            <a:r>
              <a:rPr lang="en-US" altLang="zh-CN" dirty="0" smtClean="0"/>
              <a:t>IP</a:t>
            </a:r>
            <a:r>
              <a:rPr lang="zh-CN" altLang="en-US" dirty="0" smtClean="0"/>
              <a:t>地址来控制网络行为。不过采用</a:t>
            </a:r>
            <a:r>
              <a:rPr lang="en-US" altLang="zh-CN" dirty="0" smtClean="0"/>
              <a:t>MAC</a:t>
            </a:r>
            <a:r>
              <a:rPr lang="zh-CN" altLang="en-US" dirty="0" smtClean="0"/>
              <a:t>地址的话，就是管理起来比较麻烦一点。因为</a:t>
            </a:r>
            <a:r>
              <a:rPr lang="en-US" altLang="zh-CN" dirty="0" smtClean="0"/>
              <a:t>MAC</a:t>
            </a:r>
            <a:r>
              <a:rPr lang="zh-CN" altLang="en-US" dirty="0" smtClean="0"/>
              <a:t>地址没有</a:t>
            </a:r>
            <a:r>
              <a:rPr lang="en-US" altLang="zh-CN" dirty="0" smtClean="0"/>
              <a:t>IP</a:t>
            </a:r>
            <a:r>
              <a:rPr lang="zh-CN" altLang="en-US" dirty="0" smtClean="0"/>
              <a:t>地址那么直观。</a:t>
            </a:r>
          </a:p>
          <a:p>
            <a:r>
              <a:rPr lang="zh-CN" altLang="en-US" dirty="0" smtClean="0"/>
              <a:t>　　具体如何处理，则需要网络管理员根据自己企业的实际情况作出明智的判断了。</a:t>
            </a:r>
          </a:p>
          <a:p>
            <a:endParaRPr lang="zh-CN" altLang="en-US" dirty="0"/>
          </a:p>
        </p:txBody>
      </p:sp>
      <p:sp>
        <p:nvSpPr>
          <p:cNvPr id="4" name="灯片编号占位符 3"/>
          <p:cNvSpPr>
            <a:spLocks noGrp="1"/>
          </p:cNvSpPr>
          <p:nvPr>
            <p:ph type="sldNum" sz="quarter" idx="10"/>
          </p:nvPr>
        </p:nvSpPr>
        <p:spPr/>
        <p:txBody>
          <a:bodyPr/>
          <a:lstStyle/>
          <a:p>
            <a:fld id="{F2CA33A8-D9E8-455A-A071-4D3069715193}" type="slidenum">
              <a:rPr lang="zh-CN" altLang="en-US" smtClean="0"/>
              <a:t>22</a:t>
            </a:fld>
            <a:endParaRPr lang="zh-CN" altLang="en-US"/>
          </a:p>
        </p:txBody>
      </p:sp>
    </p:spTree>
    <p:extLst>
      <p:ext uri="{BB962C8B-B14F-4D97-AF65-F5344CB8AC3E}">
        <p14:creationId xmlns:p14="http://schemas.microsoft.com/office/powerpoint/2010/main" val="741195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96A5534-CFC2-43D1-9E81-6802C2867547}" type="slidenum">
              <a:rPr lang="zh-CN" altLang="en-US">
                <a:latin typeface="Calibri" panose="020F0502020204030204" pitchFamily="34" charset="0"/>
              </a:rPr>
              <a:pPr eaLnBrk="1" hangingPunct="1"/>
              <a:t>23</a:t>
            </a:fld>
            <a:endParaRPr lang="zh-CN" altLang="en-US">
              <a:latin typeface="Calibri" panose="020F0502020204030204" pitchFamily="34" charset="0"/>
            </a:endParaRPr>
          </a:p>
        </p:txBody>
      </p:sp>
    </p:spTree>
    <p:extLst>
      <p:ext uri="{BB962C8B-B14F-4D97-AF65-F5344CB8AC3E}">
        <p14:creationId xmlns:p14="http://schemas.microsoft.com/office/powerpoint/2010/main" val="802254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D9E860A1-AE63-4246-95F9-A362E406E9C8}" type="datetimeFigureOut">
              <a:rPr lang="zh-CN" altLang="en-US" smtClean="0"/>
              <a:t>2014/5/21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CC83F4-F047-4B01-9278-3453141D77B4}" type="slidenum">
              <a:rPr lang="zh-CN" altLang="en-US" smtClean="0"/>
              <a:t>‹#›</a:t>
            </a:fld>
            <a:endParaRPr lang="zh-CN" altLang="en-US"/>
          </a:p>
        </p:txBody>
      </p:sp>
    </p:spTree>
    <p:extLst>
      <p:ext uri="{BB962C8B-B14F-4D97-AF65-F5344CB8AC3E}">
        <p14:creationId xmlns:p14="http://schemas.microsoft.com/office/powerpoint/2010/main" val="2678692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9E860A1-AE63-4246-95F9-A362E406E9C8}" type="datetimeFigureOut">
              <a:rPr lang="zh-CN" altLang="en-US" smtClean="0"/>
              <a:t>2014/5/21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CC83F4-F047-4B01-9278-3453141D77B4}" type="slidenum">
              <a:rPr lang="zh-CN" altLang="en-US" smtClean="0"/>
              <a:t>‹#›</a:t>
            </a:fld>
            <a:endParaRPr lang="zh-CN" altLang="en-US"/>
          </a:p>
        </p:txBody>
      </p:sp>
    </p:spTree>
    <p:extLst>
      <p:ext uri="{BB962C8B-B14F-4D97-AF65-F5344CB8AC3E}">
        <p14:creationId xmlns:p14="http://schemas.microsoft.com/office/powerpoint/2010/main" val="1187128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9E860A1-AE63-4246-95F9-A362E406E9C8}" type="datetimeFigureOut">
              <a:rPr lang="zh-CN" altLang="en-US" smtClean="0"/>
              <a:t>2014/5/21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CC83F4-F047-4B01-9278-3453141D77B4}" type="slidenum">
              <a:rPr lang="zh-CN" altLang="en-US" smtClean="0"/>
              <a:t>‹#›</a:t>
            </a:fld>
            <a:endParaRPr lang="zh-CN" altLang="en-US"/>
          </a:p>
        </p:txBody>
      </p:sp>
    </p:spTree>
    <p:extLst>
      <p:ext uri="{BB962C8B-B14F-4D97-AF65-F5344CB8AC3E}">
        <p14:creationId xmlns:p14="http://schemas.microsoft.com/office/powerpoint/2010/main" val="3397468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9E860A1-AE63-4246-95F9-A362E406E9C8}" type="datetimeFigureOut">
              <a:rPr lang="zh-CN" altLang="en-US" smtClean="0"/>
              <a:t>2014/5/21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CC83F4-F047-4B01-9278-3453141D77B4}" type="slidenum">
              <a:rPr lang="zh-CN" altLang="en-US" smtClean="0"/>
              <a:t>‹#›</a:t>
            </a:fld>
            <a:endParaRPr lang="zh-CN" altLang="en-US"/>
          </a:p>
        </p:txBody>
      </p:sp>
    </p:spTree>
    <p:extLst>
      <p:ext uri="{BB962C8B-B14F-4D97-AF65-F5344CB8AC3E}">
        <p14:creationId xmlns:p14="http://schemas.microsoft.com/office/powerpoint/2010/main" val="72429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9E860A1-AE63-4246-95F9-A362E406E9C8}" type="datetimeFigureOut">
              <a:rPr lang="zh-CN" altLang="en-US" smtClean="0"/>
              <a:t>2014/5/21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CCC83F4-F047-4B01-9278-3453141D77B4}" type="slidenum">
              <a:rPr lang="zh-CN" altLang="en-US" smtClean="0"/>
              <a:t>‹#›</a:t>
            </a:fld>
            <a:endParaRPr lang="zh-CN" altLang="en-US"/>
          </a:p>
        </p:txBody>
      </p:sp>
    </p:spTree>
    <p:extLst>
      <p:ext uri="{BB962C8B-B14F-4D97-AF65-F5344CB8AC3E}">
        <p14:creationId xmlns:p14="http://schemas.microsoft.com/office/powerpoint/2010/main" val="306375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9E860A1-AE63-4246-95F9-A362E406E9C8}" type="datetimeFigureOut">
              <a:rPr lang="zh-CN" altLang="en-US" smtClean="0"/>
              <a:t>2014/5/21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CCC83F4-F047-4B01-9278-3453141D77B4}" type="slidenum">
              <a:rPr lang="zh-CN" altLang="en-US" smtClean="0"/>
              <a:t>‹#›</a:t>
            </a:fld>
            <a:endParaRPr lang="zh-CN" altLang="en-US"/>
          </a:p>
        </p:txBody>
      </p:sp>
    </p:spTree>
    <p:extLst>
      <p:ext uri="{BB962C8B-B14F-4D97-AF65-F5344CB8AC3E}">
        <p14:creationId xmlns:p14="http://schemas.microsoft.com/office/powerpoint/2010/main" val="2685253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9E860A1-AE63-4246-95F9-A362E406E9C8}" type="datetimeFigureOut">
              <a:rPr lang="zh-CN" altLang="en-US" smtClean="0"/>
              <a:t>2014/5/21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CCC83F4-F047-4B01-9278-3453141D77B4}" type="slidenum">
              <a:rPr lang="zh-CN" altLang="en-US" smtClean="0"/>
              <a:t>‹#›</a:t>
            </a:fld>
            <a:endParaRPr lang="zh-CN" altLang="en-US"/>
          </a:p>
        </p:txBody>
      </p:sp>
    </p:spTree>
    <p:extLst>
      <p:ext uri="{BB962C8B-B14F-4D97-AF65-F5344CB8AC3E}">
        <p14:creationId xmlns:p14="http://schemas.microsoft.com/office/powerpoint/2010/main" val="2133603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9E860A1-AE63-4246-95F9-A362E406E9C8}" type="datetimeFigureOut">
              <a:rPr lang="zh-CN" altLang="en-US" smtClean="0"/>
              <a:t>2014/5/21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CCC83F4-F047-4B01-9278-3453141D77B4}" type="slidenum">
              <a:rPr lang="zh-CN" altLang="en-US" smtClean="0"/>
              <a:t>‹#›</a:t>
            </a:fld>
            <a:endParaRPr lang="zh-CN" altLang="en-US"/>
          </a:p>
        </p:txBody>
      </p:sp>
    </p:spTree>
    <p:extLst>
      <p:ext uri="{BB962C8B-B14F-4D97-AF65-F5344CB8AC3E}">
        <p14:creationId xmlns:p14="http://schemas.microsoft.com/office/powerpoint/2010/main" val="3256809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E860A1-AE63-4246-95F9-A362E406E9C8}" type="datetimeFigureOut">
              <a:rPr lang="zh-CN" altLang="en-US" smtClean="0"/>
              <a:t>2014/5/21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CCC83F4-F047-4B01-9278-3453141D77B4}" type="slidenum">
              <a:rPr lang="zh-CN" altLang="en-US" smtClean="0"/>
              <a:t>‹#›</a:t>
            </a:fld>
            <a:endParaRPr lang="zh-CN" altLang="en-US"/>
          </a:p>
        </p:txBody>
      </p:sp>
    </p:spTree>
    <p:extLst>
      <p:ext uri="{BB962C8B-B14F-4D97-AF65-F5344CB8AC3E}">
        <p14:creationId xmlns:p14="http://schemas.microsoft.com/office/powerpoint/2010/main" val="181695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9E860A1-AE63-4246-95F9-A362E406E9C8}" type="datetimeFigureOut">
              <a:rPr lang="zh-CN" altLang="en-US" smtClean="0"/>
              <a:t>2014/5/21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CCC83F4-F047-4B01-9278-3453141D77B4}" type="slidenum">
              <a:rPr lang="zh-CN" altLang="en-US" smtClean="0"/>
              <a:t>‹#›</a:t>
            </a:fld>
            <a:endParaRPr lang="zh-CN" altLang="en-US"/>
          </a:p>
        </p:txBody>
      </p:sp>
    </p:spTree>
    <p:extLst>
      <p:ext uri="{BB962C8B-B14F-4D97-AF65-F5344CB8AC3E}">
        <p14:creationId xmlns:p14="http://schemas.microsoft.com/office/powerpoint/2010/main" val="3966997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9E860A1-AE63-4246-95F9-A362E406E9C8}" type="datetimeFigureOut">
              <a:rPr lang="zh-CN" altLang="en-US" smtClean="0"/>
              <a:t>2014/5/21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CCC83F4-F047-4B01-9278-3453141D77B4}" type="slidenum">
              <a:rPr lang="zh-CN" altLang="en-US" smtClean="0"/>
              <a:t>‹#›</a:t>
            </a:fld>
            <a:endParaRPr lang="zh-CN" altLang="en-US"/>
          </a:p>
        </p:txBody>
      </p:sp>
    </p:spTree>
    <p:extLst>
      <p:ext uri="{BB962C8B-B14F-4D97-AF65-F5344CB8AC3E}">
        <p14:creationId xmlns:p14="http://schemas.microsoft.com/office/powerpoint/2010/main" val="2216029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E860A1-AE63-4246-95F9-A362E406E9C8}" type="datetimeFigureOut">
              <a:rPr lang="zh-CN" altLang="en-US" smtClean="0"/>
              <a:t>2014/5/21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CC83F4-F047-4B01-9278-3453141D77B4}" type="slidenum">
              <a:rPr lang="zh-CN" altLang="en-US" smtClean="0"/>
              <a:t>‹#›</a:t>
            </a:fld>
            <a:endParaRPr lang="zh-CN" altLang="en-US"/>
          </a:p>
        </p:txBody>
      </p:sp>
    </p:spTree>
    <p:extLst>
      <p:ext uri="{BB962C8B-B14F-4D97-AF65-F5344CB8AC3E}">
        <p14:creationId xmlns:p14="http://schemas.microsoft.com/office/powerpoint/2010/main" val="3434762183"/>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26" Type="http://schemas.openxmlformats.org/officeDocument/2006/relationships/image" Target="../media/image1.png"/><Relationship Id="rId3" Type="http://schemas.openxmlformats.org/officeDocument/2006/relationships/image" Target="../media/image6.png"/><Relationship Id="rId21"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8.png"/><Relationship Id="rId2" Type="http://schemas.openxmlformats.org/officeDocument/2006/relationships/notesSlide" Target="../notesSlides/notesSlide2.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27.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2.pn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 Id="rId27" Type="http://schemas.microsoft.com/office/2007/relationships/hdphoto" Target="../media/hdphoto1.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16000" y1="18500" x2="16000" y2="18500"/>
                        <a14:foregroundMark x1="20000" y1="16000" x2="20000" y2="16000"/>
                        <a14:foregroundMark x1="47500" y1="14500" x2="47500" y2="14500"/>
                        <a14:foregroundMark x1="52500" y1="30500" x2="52500" y2="30500"/>
                        <a14:foregroundMark x1="42500" y1="39500" x2="42500" y2="39500"/>
                        <a14:foregroundMark x1="31000" y1="50500" x2="31000" y2="50500"/>
                        <a14:foregroundMark x1="25000" y1="59500" x2="25000" y2="59500"/>
                        <a14:foregroundMark x1="14500" y1="53500" x2="14500" y2="53500"/>
                        <a14:foregroundMark x1="11000" y1="28000" x2="11000" y2="28000"/>
                        <a14:foregroundMark x1="12500" y1="24000" x2="12500" y2="24000"/>
                        <a14:foregroundMark x1="17000" y1="19000" x2="17000" y2="19000"/>
                        <a14:foregroundMark x1="28500" y1="11000" x2="28500" y2="11000"/>
                        <a14:foregroundMark x1="44500" y1="6500" x2="44500" y2="6500"/>
                        <a14:foregroundMark x1="57000" y1="7000" x2="57000" y2="7000"/>
                        <a14:foregroundMark x1="68500" y1="16500" x2="68500" y2="16500"/>
                        <a14:foregroundMark x1="78500" y1="21500" x2="80500" y2="24000"/>
                        <a14:foregroundMark x1="81500" y1="30000" x2="83500" y2="33500"/>
                        <a14:foregroundMark x1="82500" y1="72000" x2="82500" y2="72000"/>
                        <a14:foregroundMark x1="79500" y1="64500" x2="79500" y2="64500"/>
                        <a14:foregroundMark x1="14500" y1="35500" x2="14500" y2="35500"/>
                        <a14:foregroundMark x1="18500" y1="27500" x2="18500" y2="27500"/>
                        <a14:foregroundMark x1="16000" y1="54500" x2="16500" y2="61500"/>
                        <a14:foregroundMark x1="20500" y1="75500" x2="21500" y2="77500"/>
                        <a14:foregroundMark x1="37500" y1="78000" x2="39500" y2="78500"/>
                        <a14:foregroundMark x1="55500" y1="80000" x2="60000" y2="80500"/>
                        <a14:foregroundMark x1="61000" y1="59000" x2="61000" y2="59000"/>
                        <a14:foregroundMark x1="57000" y1="41500" x2="57000" y2="41500"/>
                        <a14:foregroundMark x1="51500" y1="56500" x2="51500" y2="56500"/>
                        <a14:foregroundMark x1="71500" y1="58500" x2="71500" y2="58500"/>
                        <a14:foregroundMark x1="39000" y1="63500" x2="39000" y2="63500"/>
                        <a14:foregroundMark x1="45000" y1="58500" x2="45000" y2="58500"/>
                        <a14:foregroundMark x1="40500" y1="40000" x2="40500" y2="40000"/>
                        <a14:foregroundMark x1="32000" y1="21500" x2="32000" y2="21500"/>
                        <a14:foregroundMark x1="33000" y1="88000" x2="33000" y2="88000"/>
                        <a14:foregroundMark x1="56000" y1="88000" x2="56000" y2="88000"/>
                        <a14:foregroundMark x1="72500" y1="86500" x2="72500" y2="86500"/>
                      </a14:backgroundRemoval>
                    </a14:imgEffect>
                  </a14:imgLayer>
                </a14:imgProps>
              </a:ext>
              <a:ext uri="{28A0092B-C50C-407E-A947-70E740481C1C}">
                <a14:useLocalDpi xmlns:a14="http://schemas.microsoft.com/office/drawing/2010/main" val="0"/>
              </a:ext>
            </a:extLst>
          </a:blip>
          <a:stretch>
            <a:fillRect/>
          </a:stretch>
        </p:blipFill>
        <p:spPr>
          <a:xfrm>
            <a:off x="203201" y="46833"/>
            <a:ext cx="865414" cy="865414"/>
          </a:xfrm>
          <a:prstGeom prst="rect">
            <a:avLst/>
          </a:prstGeom>
          <a:effectLst>
            <a:reflection blurRad="76200" stA="59000" endPos="28000" dir="5400000" sy="-100000" algn="bl" rotWithShape="0"/>
          </a:effectLst>
        </p:spPr>
      </p:pic>
      <p:pic>
        <p:nvPicPr>
          <p:cNvPr id="1026" name="Picture 2" descr="桂林理工大学校名字样"/>
          <p:cNvPicPr>
            <a:picLocks noChangeAspect="1" noChangeArrowheads="1"/>
          </p:cNvPicPr>
          <p:nvPr/>
        </p:nvPicPr>
        <p:blipFill rotWithShape="1">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r="1215" b="6389"/>
          <a:stretch/>
        </p:blipFill>
        <p:spPr bwMode="auto">
          <a:xfrm>
            <a:off x="1068615" y="308256"/>
            <a:ext cx="2939484" cy="520986"/>
          </a:xfrm>
          <a:prstGeom prst="roundRect">
            <a:avLst>
              <a:gd name="adj" fmla="val 8594"/>
            </a:avLst>
          </a:prstGeom>
          <a:solidFill>
            <a:srgbClr val="FFFFFF">
              <a:shade val="85000"/>
            </a:srgbClr>
          </a:solidFill>
          <a:ln>
            <a:noFill/>
          </a:ln>
          <a:effectLst>
            <a:reflection blurRad="12700" stA="38000" endPos="49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sp>
        <p:nvSpPr>
          <p:cNvPr id="13" name="文本框 12"/>
          <p:cNvSpPr txBox="1"/>
          <p:nvPr/>
        </p:nvSpPr>
        <p:spPr>
          <a:xfrm>
            <a:off x="895863" y="3188184"/>
            <a:ext cx="7895770" cy="830997"/>
          </a:xfrm>
          <a:prstGeom prst="rect">
            <a:avLst/>
          </a:prstGeom>
          <a:noFill/>
        </p:spPr>
        <p:txBody>
          <a:bodyPr wrap="square" rtlCol="0">
            <a:spAutoFit/>
          </a:bodyPr>
          <a:lstStyle/>
          <a:p>
            <a:pPr algn="ctr"/>
            <a:r>
              <a:rPr lang="zh-CN" altLang="en-US" sz="4800" b="1" dirty="0" smtClean="0">
                <a:ln w="12700">
                  <a:solidFill>
                    <a:srgbClr val="FF6600"/>
                  </a:solidFill>
                  <a:prstDash val="solid"/>
                </a:ln>
                <a:pattFill prst="ltDnDiag">
                  <a:fgClr>
                    <a:srgbClr val="FF0000"/>
                  </a:fgClr>
                  <a:bgClr>
                    <a:schemeClr val="bg1"/>
                  </a:bgClr>
                </a:pattFill>
                <a:latin typeface="微软雅黑" panose="020B0503020204020204" pitchFamily="34" charset="-122"/>
                <a:ea typeface="微软雅黑" panose="020B0503020204020204" pitchFamily="34" charset="-122"/>
              </a:rPr>
              <a:t>动态</a:t>
            </a:r>
            <a:r>
              <a:rPr lang="zh-CN" altLang="en-US" sz="4800" b="1" dirty="0">
                <a:ln w="12700">
                  <a:solidFill>
                    <a:srgbClr val="FF6600"/>
                  </a:solidFill>
                  <a:prstDash val="solid"/>
                </a:ln>
                <a:pattFill prst="ltDnDiag">
                  <a:fgClr>
                    <a:srgbClr val="FF0000"/>
                  </a:fgClr>
                  <a:bgClr>
                    <a:schemeClr val="bg1"/>
                  </a:bgClr>
                </a:pattFill>
                <a:latin typeface="微软雅黑" panose="020B0503020204020204" pitchFamily="34" charset="-122"/>
                <a:ea typeface="微软雅黑" panose="020B0503020204020204" pitchFamily="34" charset="-122"/>
              </a:rPr>
              <a:t>主机配置协议</a:t>
            </a:r>
          </a:p>
        </p:txBody>
      </p:sp>
      <p:sp>
        <p:nvSpPr>
          <p:cNvPr id="4" name="文本框 3"/>
          <p:cNvSpPr txBox="1"/>
          <p:nvPr/>
        </p:nvSpPr>
        <p:spPr>
          <a:xfrm>
            <a:off x="6937829" y="6110516"/>
            <a:ext cx="2044149" cy="369332"/>
          </a:xfrm>
          <a:prstGeom prst="rect">
            <a:avLst/>
          </a:prstGeom>
          <a:noFill/>
        </p:spPr>
        <p:txBody>
          <a:bodyPr wrap="none" rtlCol="0">
            <a:spAutoFit/>
          </a:bodyPr>
          <a:lstStyle/>
          <a:p>
            <a:r>
              <a:rPr lang="zh-CN" altLang="en-US" b="1" dirty="0" smtClean="0">
                <a:solidFill>
                  <a:srgbClr val="C00000"/>
                </a:solidFill>
              </a:rPr>
              <a:t>网络</a:t>
            </a:r>
            <a:r>
              <a:rPr lang="en-US" altLang="zh-CN" b="1" dirty="0" smtClean="0">
                <a:solidFill>
                  <a:srgbClr val="C00000"/>
                </a:solidFill>
              </a:rPr>
              <a:t>11-1</a:t>
            </a:r>
            <a:r>
              <a:rPr lang="zh-CN" altLang="en-US" b="1" dirty="0">
                <a:solidFill>
                  <a:srgbClr val="C00000"/>
                </a:solidFill>
              </a:rPr>
              <a:t>班</a:t>
            </a:r>
            <a:r>
              <a:rPr lang="zh-CN" altLang="en-US" b="1" dirty="0" smtClean="0">
                <a:solidFill>
                  <a:srgbClr val="C00000"/>
                </a:solidFill>
              </a:rPr>
              <a:t> 何天从</a:t>
            </a:r>
            <a:endParaRPr lang="zh-CN" altLang="en-US" b="1" dirty="0">
              <a:solidFill>
                <a:srgbClr val="C00000"/>
              </a:solidFill>
            </a:endParaRPr>
          </a:p>
        </p:txBody>
      </p:sp>
      <p:sp>
        <p:nvSpPr>
          <p:cNvPr id="15" name="文本框 14"/>
          <p:cNvSpPr txBox="1"/>
          <p:nvPr/>
        </p:nvSpPr>
        <p:spPr>
          <a:xfrm>
            <a:off x="203201" y="6110516"/>
            <a:ext cx="2276585" cy="369332"/>
          </a:xfrm>
          <a:prstGeom prst="rect">
            <a:avLst/>
          </a:prstGeom>
          <a:noFill/>
        </p:spPr>
        <p:txBody>
          <a:bodyPr wrap="none" rtlCol="0">
            <a:spAutoFit/>
          </a:bodyPr>
          <a:lstStyle/>
          <a:p>
            <a:r>
              <a:rPr lang="zh-CN" altLang="en-US" b="1" dirty="0" smtClean="0">
                <a:solidFill>
                  <a:schemeClr val="accent2"/>
                </a:solidFill>
              </a:rPr>
              <a:t>信息科学与工程学院</a:t>
            </a:r>
            <a:endParaRPr lang="zh-CN" altLang="en-US" b="1" dirty="0">
              <a:solidFill>
                <a:schemeClr val="accent2"/>
              </a:solidFill>
            </a:endParaRPr>
          </a:p>
        </p:txBody>
      </p:sp>
      <p:sp>
        <p:nvSpPr>
          <p:cNvPr id="5" name="文本框 4"/>
          <p:cNvSpPr txBox="1"/>
          <p:nvPr/>
        </p:nvSpPr>
        <p:spPr>
          <a:xfrm>
            <a:off x="2756876" y="1855335"/>
            <a:ext cx="3506088" cy="1446550"/>
          </a:xfrm>
          <a:prstGeom prst="rect">
            <a:avLst/>
          </a:prstGeom>
          <a:noFill/>
        </p:spPr>
        <p:txBody>
          <a:bodyPr wrap="none" rtlCol="0">
            <a:spAutoFit/>
          </a:bodyPr>
          <a:lstStyle/>
          <a:p>
            <a:pPr lvl="0" algn="ctr"/>
            <a:r>
              <a:rPr lang="en-US" altLang="zh-CN" sz="88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DHCP</a:t>
            </a:r>
            <a:endParaRPr lang="en-US" altLang="zh-CN" sz="72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
        <p:nvSpPr>
          <p:cNvPr id="6" name="矩形 5"/>
          <p:cNvSpPr/>
          <p:nvPr/>
        </p:nvSpPr>
        <p:spPr>
          <a:xfrm>
            <a:off x="-1" y="3021297"/>
            <a:ext cx="2694215" cy="13062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20" name="矩形 19"/>
          <p:cNvSpPr/>
          <p:nvPr/>
        </p:nvSpPr>
        <p:spPr>
          <a:xfrm>
            <a:off x="6937829" y="4019181"/>
            <a:ext cx="2206171" cy="13062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3" name="矩形 2"/>
          <p:cNvSpPr/>
          <p:nvPr/>
        </p:nvSpPr>
        <p:spPr>
          <a:xfrm>
            <a:off x="-1" y="6479848"/>
            <a:ext cx="9144001" cy="1143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94070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500"/>
                                        <p:tgtEl>
                                          <p:spTgt spid="2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5"/>
          <p:cNvSpPr>
            <a:spLocks noChangeArrowheads="1"/>
          </p:cNvSpPr>
          <p:nvPr/>
        </p:nvSpPr>
        <p:spPr bwMode="auto">
          <a:xfrm flipV="1">
            <a:off x="0" y="0"/>
            <a:ext cx="9144000" cy="114300"/>
          </a:xfrm>
          <a:prstGeom prst="rect">
            <a:avLst/>
          </a:prstGeom>
          <a:ln/>
        </p:spPr>
        <p:style>
          <a:lnRef idx="0">
            <a:schemeClr val="accent2"/>
          </a:lnRef>
          <a:fillRef idx="3">
            <a:schemeClr val="accent2"/>
          </a:fillRef>
          <a:effectRef idx="3">
            <a:schemeClr val="accent2"/>
          </a:effectRef>
          <a:fontRef idx="minor">
            <a:schemeClr val="lt1"/>
          </a:fontRef>
        </p:style>
        <p:txBody>
          <a:bodyPr rot="10800000"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sz="4400">
              <a:solidFill>
                <a:srgbClr val="C00000"/>
              </a:solidFill>
            </a:endParaRPr>
          </a:p>
        </p:txBody>
      </p:sp>
      <p:sp>
        <p:nvSpPr>
          <p:cNvPr id="22" name="圆角矩形 21"/>
          <p:cNvSpPr/>
          <p:nvPr/>
        </p:nvSpPr>
        <p:spPr>
          <a:xfrm>
            <a:off x="0" y="121995"/>
            <a:ext cx="2304010" cy="346759"/>
          </a:xfrm>
          <a:prstGeom prst="roundRect">
            <a:avLst>
              <a:gd name="adj" fmla="val 0"/>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需求分析</a:t>
            </a:r>
            <a:endParaRPr lang="zh-CN" altLang="en-US" sz="1500" b="1" dirty="0">
              <a:solidFill>
                <a:schemeClr val="bg1"/>
              </a:solidFill>
              <a:latin typeface="微软雅黑" pitchFamily="34" charset="-122"/>
              <a:ea typeface="微软雅黑" pitchFamily="34" charset="-122"/>
            </a:endParaRPr>
          </a:p>
        </p:txBody>
      </p:sp>
      <p:sp>
        <p:nvSpPr>
          <p:cNvPr id="24" name="圆角矩形 23"/>
          <p:cNvSpPr/>
          <p:nvPr/>
        </p:nvSpPr>
        <p:spPr>
          <a:xfrm>
            <a:off x="2304009" y="121995"/>
            <a:ext cx="2267990" cy="352646"/>
          </a:xfrm>
          <a:prstGeom prst="roundRect">
            <a:avLst>
              <a:gd name="adj" fmla="val 0"/>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基本知识</a:t>
            </a:r>
            <a:endParaRPr lang="zh-CN" altLang="en-US" sz="1500" b="1" dirty="0">
              <a:solidFill>
                <a:schemeClr val="bg1"/>
              </a:solidFill>
              <a:latin typeface="微软雅黑" pitchFamily="34" charset="-122"/>
              <a:ea typeface="微软雅黑" pitchFamily="34" charset="-122"/>
            </a:endParaRPr>
          </a:p>
        </p:txBody>
      </p:sp>
      <p:sp>
        <p:nvSpPr>
          <p:cNvPr id="25" name="圆角矩形 24"/>
          <p:cNvSpPr/>
          <p:nvPr/>
        </p:nvSpPr>
        <p:spPr>
          <a:xfrm>
            <a:off x="4572000" y="127388"/>
            <a:ext cx="2341336" cy="346296"/>
          </a:xfrm>
          <a:prstGeom prst="roundRect">
            <a:avLst>
              <a:gd name="adj" fmla="val 0"/>
            </a:avLst>
          </a:prstGeom>
          <a:ln/>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工作流程</a:t>
            </a:r>
            <a:endParaRPr lang="zh-CN" altLang="en-US" sz="1500" b="1" dirty="0">
              <a:solidFill>
                <a:schemeClr val="bg1"/>
              </a:solidFill>
              <a:latin typeface="微软雅黑" pitchFamily="34" charset="-122"/>
              <a:ea typeface="微软雅黑" pitchFamily="34" charset="-122"/>
            </a:endParaRPr>
          </a:p>
        </p:txBody>
      </p:sp>
      <p:sp>
        <p:nvSpPr>
          <p:cNvPr id="26" name="圆角矩形 25"/>
          <p:cNvSpPr/>
          <p:nvPr/>
        </p:nvSpPr>
        <p:spPr>
          <a:xfrm>
            <a:off x="6913336" y="128777"/>
            <a:ext cx="2230664" cy="346296"/>
          </a:xfrm>
          <a:prstGeom prst="roundRect">
            <a:avLst>
              <a:gd name="adj" fmla="val 1539"/>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altLang="zh-CN" sz="1500" b="1" dirty="0" smtClean="0">
                <a:solidFill>
                  <a:schemeClr val="bg1"/>
                </a:solidFill>
                <a:latin typeface="微软雅黑" pitchFamily="34" charset="-122"/>
                <a:ea typeface="微软雅黑" pitchFamily="34" charset="-122"/>
              </a:rPr>
              <a:t>Q&amp;A</a:t>
            </a:r>
            <a:endParaRPr lang="zh-CN" altLang="en-US" sz="1500" b="1" dirty="0">
              <a:solidFill>
                <a:schemeClr val="bg1"/>
              </a:solidFill>
              <a:latin typeface="微软雅黑" pitchFamily="34" charset="-122"/>
              <a:ea typeface="微软雅黑" pitchFamily="34" charset="-122"/>
            </a:endParaRPr>
          </a:p>
        </p:txBody>
      </p:sp>
      <p:sp>
        <p:nvSpPr>
          <p:cNvPr id="37" name="圆角矩形 36"/>
          <p:cNvSpPr/>
          <p:nvPr/>
        </p:nvSpPr>
        <p:spPr>
          <a:xfrm>
            <a:off x="2304006" y="468754"/>
            <a:ext cx="2277367" cy="338954"/>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altLang="zh-CN" sz="1600" b="1" dirty="0">
                <a:solidFill>
                  <a:schemeClr val="bg1"/>
                </a:solidFill>
                <a:latin typeface="微软雅黑" pitchFamily="34" charset="-122"/>
                <a:ea typeface="微软雅黑" pitchFamily="34" charset="-122"/>
              </a:rPr>
              <a:t>IP</a:t>
            </a:r>
            <a:r>
              <a:rPr lang="zh-CN" altLang="en-US" sz="1600" b="1" dirty="0">
                <a:solidFill>
                  <a:schemeClr val="bg1"/>
                </a:solidFill>
                <a:latin typeface="微软雅黑" pitchFamily="34" charset="-122"/>
                <a:ea typeface="微软雅黑" pitchFamily="34" charset="-122"/>
              </a:rPr>
              <a:t>地址续借</a:t>
            </a:r>
          </a:p>
        </p:txBody>
      </p:sp>
      <p:sp>
        <p:nvSpPr>
          <p:cNvPr id="38" name="圆角矩形 37"/>
          <p:cNvSpPr/>
          <p:nvPr/>
        </p:nvSpPr>
        <p:spPr>
          <a:xfrm>
            <a:off x="4581371" y="476462"/>
            <a:ext cx="2331963" cy="33105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altLang="zh-CN" sz="1600" b="1" dirty="0">
                <a:solidFill>
                  <a:schemeClr val="bg1"/>
                </a:solidFill>
                <a:latin typeface="微软雅黑" pitchFamily="34" charset="-122"/>
                <a:ea typeface="微软雅黑" pitchFamily="34" charset="-122"/>
              </a:rPr>
              <a:t>IP</a:t>
            </a:r>
            <a:r>
              <a:rPr lang="zh-CN" altLang="en-US" sz="1600" b="1" dirty="0">
                <a:solidFill>
                  <a:schemeClr val="bg1"/>
                </a:solidFill>
                <a:latin typeface="微软雅黑" pitchFamily="34" charset="-122"/>
                <a:ea typeface="微软雅黑" pitchFamily="34" charset="-122"/>
              </a:rPr>
              <a:t>地址释放</a:t>
            </a:r>
          </a:p>
        </p:txBody>
      </p:sp>
      <p:sp>
        <p:nvSpPr>
          <p:cNvPr id="40" name="圆角矩形 39"/>
          <p:cNvSpPr/>
          <p:nvPr/>
        </p:nvSpPr>
        <p:spPr>
          <a:xfrm>
            <a:off x="6913334" y="477153"/>
            <a:ext cx="2230666" cy="325438"/>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altLang="zh-CN" sz="1600" b="1" dirty="0" smtClean="0">
                <a:solidFill>
                  <a:schemeClr val="bg1"/>
                </a:solidFill>
                <a:latin typeface="微软雅黑" pitchFamily="34" charset="-122"/>
                <a:ea typeface="微软雅黑" pitchFamily="34" charset="-122"/>
              </a:rPr>
              <a:t>DHCP</a:t>
            </a:r>
            <a:r>
              <a:rPr lang="zh-CN" altLang="en-US" sz="1600" b="1" dirty="0" smtClean="0">
                <a:solidFill>
                  <a:schemeClr val="bg1"/>
                </a:solidFill>
                <a:latin typeface="微软雅黑" pitchFamily="34" charset="-122"/>
                <a:ea typeface="微软雅黑" pitchFamily="34" charset="-122"/>
              </a:rPr>
              <a:t>中继</a:t>
            </a:r>
            <a:r>
              <a:rPr lang="zh-CN" altLang="en-US" sz="1600" b="1" dirty="0">
                <a:solidFill>
                  <a:schemeClr val="bg1"/>
                </a:solidFill>
                <a:latin typeface="微软雅黑" pitchFamily="34" charset="-122"/>
                <a:ea typeface="微软雅黑" pitchFamily="34" charset="-122"/>
              </a:rPr>
              <a:t>代理</a:t>
            </a:r>
          </a:p>
        </p:txBody>
      </p:sp>
      <p:pic>
        <p:nvPicPr>
          <p:cNvPr id="41" name="图片 40"/>
          <p:cNvPicPr>
            <a:picLocks noChangeAspect="1"/>
          </p:cNvPicPr>
          <p:nvPr/>
        </p:nvPicPr>
        <p:blipFill rotWithShape="1">
          <a:blip r:embed="rId2"/>
          <a:srcRect l="3128" t="7739" r="8846" b="4563"/>
          <a:stretch/>
        </p:blipFill>
        <p:spPr>
          <a:xfrm>
            <a:off x="6966157" y="2880125"/>
            <a:ext cx="2177843" cy="1750720"/>
          </a:xfrm>
          <a:prstGeom prst="rect">
            <a:avLst/>
          </a:prstGeom>
        </p:spPr>
      </p:pic>
      <p:sp>
        <p:nvSpPr>
          <p:cNvPr id="42" name="文本框 41"/>
          <p:cNvSpPr txBox="1"/>
          <p:nvPr/>
        </p:nvSpPr>
        <p:spPr>
          <a:xfrm>
            <a:off x="385428" y="4833105"/>
            <a:ext cx="1406154" cy="369332"/>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US" altLang="zh-CN" dirty="0" smtClean="0"/>
              <a:t>DHCP</a:t>
            </a:r>
            <a:r>
              <a:rPr lang="zh-CN" altLang="en-US" dirty="0" smtClean="0"/>
              <a:t>客户端</a:t>
            </a:r>
            <a:endParaRPr lang="zh-CN" altLang="en-US" dirty="0"/>
          </a:p>
        </p:txBody>
      </p:sp>
      <p:sp>
        <p:nvSpPr>
          <p:cNvPr id="43" name="文本框 42"/>
          <p:cNvSpPr txBox="1"/>
          <p:nvPr/>
        </p:nvSpPr>
        <p:spPr>
          <a:xfrm>
            <a:off x="7452591" y="4833105"/>
            <a:ext cx="1406154" cy="369332"/>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US" altLang="zh-CN" dirty="0" smtClean="0"/>
              <a:t>DHCP</a:t>
            </a:r>
            <a:r>
              <a:rPr lang="zh-CN" altLang="en-US" dirty="0" smtClean="0"/>
              <a:t>服务器</a:t>
            </a:r>
            <a:endParaRPr lang="zh-CN" altLang="en-US" dirty="0"/>
          </a:p>
        </p:txBody>
      </p:sp>
      <p:pic>
        <p:nvPicPr>
          <p:cNvPr id="44" name="图片 43"/>
          <p:cNvPicPr>
            <a:picLocks noChangeAspect="1"/>
          </p:cNvPicPr>
          <p:nvPr/>
        </p:nvPicPr>
        <p:blipFill>
          <a:blip r:embed="rId3"/>
          <a:stretch>
            <a:fillRect/>
          </a:stretch>
        </p:blipFill>
        <p:spPr>
          <a:xfrm>
            <a:off x="-18753" y="2880125"/>
            <a:ext cx="3188484" cy="1798476"/>
          </a:xfrm>
          <a:prstGeom prst="rect">
            <a:avLst/>
          </a:prstGeom>
        </p:spPr>
      </p:pic>
      <p:sp>
        <p:nvSpPr>
          <p:cNvPr id="49" name="圆角矩形 48"/>
          <p:cNvSpPr/>
          <p:nvPr/>
        </p:nvSpPr>
        <p:spPr>
          <a:xfrm>
            <a:off x="4686" y="463637"/>
            <a:ext cx="2304008" cy="325438"/>
          </a:xfrm>
          <a:prstGeom prst="round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altLang="zh-CN" sz="1600" b="1" dirty="0">
                <a:solidFill>
                  <a:schemeClr val="bg1"/>
                </a:solidFill>
                <a:latin typeface="微软雅黑" pitchFamily="34" charset="-122"/>
                <a:ea typeface="微软雅黑" pitchFamily="34" charset="-122"/>
              </a:rPr>
              <a:t>IP</a:t>
            </a:r>
            <a:r>
              <a:rPr lang="zh-CN" altLang="en-US" sz="1600" b="1" dirty="0">
                <a:solidFill>
                  <a:schemeClr val="bg1"/>
                </a:solidFill>
                <a:latin typeface="微软雅黑" pitchFamily="34" charset="-122"/>
                <a:ea typeface="微软雅黑" pitchFamily="34" charset="-122"/>
              </a:rPr>
              <a:t>地址租借</a:t>
            </a:r>
          </a:p>
        </p:txBody>
      </p:sp>
      <p:sp>
        <p:nvSpPr>
          <p:cNvPr id="2" name="椭圆形标注 1"/>
          <p:cNvSpPr/>
          <p:nvPr/>
        </p:nvSpPr>
        <p:spPr>
          <a:xfrm>
            <a:off x="283856" y="1004761"/>
            <a:ext cx="2020150" cy="1520910"/>
          </a:xfrm>
          <a:prstGeom prst="wedgeEllipseCallout">
            <a:avLst>
              <a:gd name="adj1" fmla="val -19576"/>
              <a:gd name="adj2" fmla="val 72520"/>
            </a:avLst>
          </a:prstGeom>
          <a:ln w="28575"/>
        </p:spPr>
        <p:style>
          <a:lnRef idx="2">
            <a:schemeClr val="accent1"/>
          </a:lnRef>
          <a:fillRef idx="1">
            <a:schemeClr val="lt1"/>
          </a:fillRef>
          <a:effectRef idx="0">
            <a:schemeClr val="accent1"/>
          </a:effectRef>
          <a:fontRef idx="minor">
            <a:schemeClr val="dk1"/>
          </a:fontRef>
        </p:style>
        <p:txBody>
          <a:bodyPr rtlCol="0" anchor="ctr"/>
          <a:lstStyle/>
          <a:p>
            <a:pPr lvl="0" algn="ctr" fontAlgn="base">
              <a:spcBef>
                <a:spcPct val="50000"/>
              </a:spcBef>
              <a:spcAft>
                <a:spcPct val="0"/>
              </a:spcAft>
            </a:pPr>
            <a:r>
              <a:rPr kumimoji="1" lang="zh-CN" altLang="en-US" dirty="0">
                <a:solidFill>
                  <a:srgbClr val="000000"/>
                </a:solidFill>
                <a:latin typeface="Times New Roman" panose="02020603050405020304" pitchFamily="18" charset="0"/>
              </a:rPr>
              <a:t>我就接受第一个</a:t>
            </a:r>
            <a:r>
              <a:rPr kumimoji="1" lang="en-US" altLang="zh-CN" dirty="0">
                <a:solidFill>
                  <a:srgbClr val="000000"/>
                </a:solidFill>
                <a:latin typeface="Times New Roman" panose="02020603050405020304" pitchFamily="18" charset="0"/>
              </a:rPr>
              <a:t>offer</a:t>
            </a:r>
            <a:r>
              <a:rPr kumimoji="1" lang="zh-CN" altLang="en-US" dirty="0">
                <a:solidFill>
                  <a:srgbClr val="000000"/>
                </a:solidFill>
                <a:latin typeface="Times New Roman" panose="02020603050405020304" pitchFamily="18" charset="0"/>
              </a:rPr>
              <a:t>了，通知一下大家</a:t>
            </a:r>
          </a:p>
        </p:txBody>
      </p:sp>
      <p:cxnSp>
        <p:nvCxnSpPr>
          <p:cNvPr id="4" name="直接箭头连接符 3"/>
          <p:cNvCxnSpPr/>
          <p:nvPr/>
        </p:nvCxnSpPr>
        <p:spPr>
          <a:xfrm>
            <a:off x="1855082" y="3502025"/>
            <a:ext cx="5111075" cy="6350"/>
          </a:xfrm>
          <a:prstGeom prst="straightConnector1">
            <a:avLst/>
          </a:prstGeom>
          <a:ln w="57150">
            <a:prstDash val="lgDash"/>
            <a:tailEnd type="triangle"/>
          </a:ln>
        </p:spPr>
        <p:style>
          <a:lnRef idx="1">
            <a:schemeClr val="accent1"/>
          </a:lnRef>
          <a:fillRef idx="0">
            <a:schemeClr val="accent1"/>
          </a:fillRef>
          <a:effectRef idx="0">
            <a:schemeClr val="accent1"/>
          </a:effectRef>
          <a:fontRef idx="minor">
            <a:schemeClr val="tx1"/>
          </a:fontRef>
        </p:style>
      </p:cxnSp>
      <p:sp>
        <p:nvSpPr>
          <p:cNvPr id="15" name="圆角矩形标注 14"/>
          <p:cNvSpPr/>
          <p:nvPr/>
        </p:nvSpPr>
        <p:spPr>
          <a:xfrm>
            <a:off x="1630706" y="2605776"/>
            <a:ext cx="3078050" cy="738783"/>
          </a:xfrm>
          <a:prstGeom prst="wedgeRoundRectCallout">
            <a:avLst>
              <a:gd name="adj1" fmla="val -49302"/>
              <a:gd name="adj2" fmla="val 139857"/>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pPr>
              <a:lnSpc>
                <a:spcPct val="250000"/>
              </a:lnSpc>
            </a:pPr>
            <a:r>
              <a:rPr lang="zh-CN" altLang="en-US" b="1" dirty="0" smtClean="0">
                <a:latin typeface="微软雅黑" panose="020B0503020204020204" pitchFamily="34" charset="-122"/>
                <a:ea typeface="微软雅黑" panose="020B0503020204020204" pitchFamily="34" charset="-122"/>
              </a:rPr>
              <a:t>   源</a:t>
            </a:r>
            <a:r>
              <a:rPr lang="en-US" altLang="zh-CN" b="1" dirty="0">
                <a:latin typeface="+mj-ea"/>
                <a:ea typeface="+mj-ea"/>
              </a:rPr>
              <a:t>IP</a:t>
            </a:r>
            <a:r>
              <a:rPr lang="en-US" altLang="zh-CN" b="1" dirty="0">
                <a:latin typeface="微软雅黑" panose="020B0503020204020204" pitchFamily="34" charset="-122"/>
                <a:ea typeface="微软雅黑" panose="020B0503020204020204" pitchFamily="34" charset="-122"/>
              </a:rPr>
              <a:t>      </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目的</a:t>
            </a:r>
            <a:r>
              <a:rPr lang="en-US" altLang="zh-CN" b="1" dirty="0">
                <a:latin typeface="+mj-ea"/>
                <a:ea typeface="+mj-ea"/>
              </a:rPr>
              <a:t>IP</a:t>
            </a:r>
          </a:p>
          <a:p>
            <a:r>
              <a:rPr lang="en-US" altLang="zh-CN" dirty="0" smtClean="0">
                <a:latin typeface="微软雅黑" panose="020B0503020204020204" pitchFamily="34" charset="-122"/>
                <a:ea typeface="微软雅黑" panose="020B0503020204020204" pitchFamily="34" charset="-122"/>
              </a:rPr>
              <a:t>0.0.0.0    </a:t>
            </a:r>
            <a:r>
              <a:rPr lang="en-US" altLang="zh-CN" dirty="0">
                <a:latin typeface="微软雅黑" panose="020B0503020204020204" pitchFamily="34" charset="-122"/>
                <a:ea typeface="微软雅黑" panose="020B0503020204020204" pitchFamily="34" charset="-122"/>
              </a:rPr>
              <a:t>255.255.255.255</a:t>
            </a:r>
          </a:p>
          <a:p>
            <a:pPr algn="ctr"/>
            <a:endParaRPr lang="zh-CN" altLang="en-US" dirty="0">
              <a:latin typeface="微软雅黑" panose="020B0503020204020204" pitchFamily="34" charset="-122"/>
              <a:ea typeface="微软雅黑" panose="020B0503020204020204" pitchFamily="34" charset="-122"/>
            </a:endParaRPr>
          </a:p>
        </p:txBody>
      </p:sp>
      <p:sp>
        <p:nvSpPr>
          <p:cNvPr id="16" name="椭圆形标注 15"/>
          <p:cNvSpPr/>
          <p:nvPr/>
        </p:nvSpPr>
        <p:spPr>
          <a:xfrm>
            <a:off x="7452591" y="1462028"/>
            <a:ext cx="1562100" cy="1036912"/>
          </a:xfrm>
          <a:prstGeom prst="wedgeEllipseCallout">
            <a:avLst>
              <a:gd name="adj1" fmla="val -14952"/>
              <a:gd name="adj2" fmla="val 68514"/>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kumimoji="1" lang="zh-CN" altLang="en-US" sz="2000" dirty="0">
                <a:latin typeface="Times New Roman" panose="02020603050405020304" pitchFamily="18" charset="0"/>
              </a:rPr>
              <a:t>好的，我知道了</a:t>
            </a:r>
          </a:p>
        </p:txBody>
      </p:sp>
      <p:sp>
        <p:nvSpPr>
          <p:cNvPr id="17" name="文本框 16"/>
          <p:cNvSpPr txBox="1"/>
          <p:nvPr/>
        </p:nvSpPr>
        <p:spPr>
          <a:xfrm>
            <a:off x="4249108" y="4296941"/>
            <a:ext cx="3135990" cy="715089"/>
          </a:xfrm>
          <a:prstGeom prst="wedgeRoundRectCallout">
            <a:avLst>
              <a:gd name="adj1" fmla="val 47608"/>
              <a:gd name="adj2" fmla="val -116876"/>
              <a:gd name="adj3" fmla="val 16667"/>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zh-CN" altLang="en-US" dirty="0" smtClean="0">
                <a:latin typeface="微软雅黑" panose="020B0503020204020204" pitchFamily="34" charset="-122"/>
                <a:ea typeface="微软雅黑" panose="020B0503020204020204" pitchFamily="34" charset="-122"/>
              </a:rPr>
              <a:t>    源</a:t>
            </a:r>
            <a:r>
              <a:rPr lang="en-US" altLang="zh-CN" b="1" dirty="0">
                <a:latin typeface="+mj-ea"/>
                <a:ea typeface="+mj-ea"/>
              </a:rPr>
              <a:t>IP  </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目的</a:t>
            </a:r>
            <a:r>
              <a:rPr lang="en-US" altLang="zh-CN" b="1" dirty="0">
                <a:latin typeface="+mj-ea"/>
                <a:ea typeface="+mj-ea"/>
              </a:rPr>
              <a:t>IP</a:t>
            </a:r>
          </a:p>
          <a:p>
            <a:r>
              <a:rPr lang="zh-CN" altLang="en-US" dirty="0">
                <a:latin typeface="微软雅黑" panose="020B0503020204020204" pitchFamily="34" charset="-122"/>
                <a:ea typeface="微软雅黑" panose="020B0503020204020204" pitchFamily="34" charset="-122"/>
              </a:rPr>
              <a:t>服务器</a:t>
            </a:r>
            <a:r>
              <a:rPr lang="en-US" altLang="zh-CN" dirty="0">
                <a:latin typeface="微软雅黑" panose="020B0503020204020204" pitchFamily="34" charset="-122"/>
                <a:ea typeface="微软雅黑" panose="020B0503020204020204" pitchFamily="34" charset="-122"/>
              </a:rPr>
              <a:t>IP   255.255.255.255</a:t>
            </a:r>
          </a:p>
        </p:txBody>
      </p:sp>
      <p:sp>
        <p:nvSpPr>
          <p:cNvPr id="27" name="左箭头 26"/>
          <p:cNvSpPr/>
          <p:nvPr/>
        </p:nvSpPr>
        <p:spPr>
          <a:xfrm>
            <a:off x="2032000" y="4785348"/>
            <a:ext cx="5353098" cy="918963"/>
          </a:xfrm>
          <a:prstGeom prst="lef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zh-CN" sz="2800" b="1" dirty="0">
                <a:solidFill>
                  <a:schemeClr val="tx1"/>
                </a:solidFill>
                <a:latin typeface="Times New Roman" panose="02020603050405020304" pitchFamily="18" charset="0"/>
              </a:rPr>
              <a:t> DHCP </a:t>
            </a:r>
            <a:r>
              <a:rPr kumimoji="1" lang="en-US" altLang="zh-CN" sz="2800" b="1" dirty="0" smtClean="0">
                <a:solidFill>
                  <a:schemeClr val="tx1"/>
                </a:solidFill>
                <a:latin typeface="Times New Roman" panose="02020603050405020304" pitchFamily="18" charset="0"/>
              </a:rPr>
              <a:t>ACK</a:t>
            </a:r>
            <a:r>
              <a:rPr kumimoji="1" lang="en-US" altLang="zh-CN" sz="2800" b="1" dirty="0">
                <a:solidFill>
                  <a:schemeClr val="tx1"/>
                </a:solidFill>
                <a:latin typeface="Times New Roman" panose="02020603050405020304" pitchFamily="18" charset="0"/>
              </a:rPr>
              <a:t>(</a:t>
            </a:r>
            <a:r>
              <a:rPr kumimoji="1" lang="zh-CN" altLang="en-US" sz="2800" b="1" dirty="0">
                <a:solidFill>
                  <a:schemeClr val="tx1"/>
                </a:solidFill>
                <a:latin typeface="Times New Roman" panose="02020603050405020304" pitchFamily="18" charset="0"/>
              </a:rPr>
              <a:t>广播</a:t>
            </a:r>
            <a:r>
              <a:rPr kumimoji="1" lang="en-US" altLang="zh-CN" sz="2800" b="1" dirty="0" smtClean="0">
                <a:solidFill>
                  <a:schemeClr val="tx1"/>
                </a:solidFill>
                <a:latin typeface="Times New Roman" panose="02020603050405020304" pitchFamily="18" charset="0"/>
              </a:rPr>
              <a:t>)</a:t>
            </a:r>
            <a:endParaRPr kumimoji="1" lang="en-US" altLang="zh-CN" sz="2800" b="1" dirty="0">
              <a:solidFill>
                <a:schemeClr val="tx1"/>
              </a:solidFill>
              <a:latin typeface="Times New Roman" panose="02020603050405020304" pitchFamily="18" charset="0"/>
            </a:endParaRPr>
          </a:p>
        </p:txBody>
      </p:sp>
      <p:sp>
        <p:nvSpPr>
          <p:cNvPr id="14" name="右箭头 13"/>
          <p:cNvSpPr/>
          <p:nvPr/>
        </p:nvSpPr>
        <p:spPr>
          <a:xfrm>
            <a:off x="1814058" y="3130226"/>
            <a:ext cx="5228299" cy="875764"/>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zh-CN" sz="2800" b="1" dirty="0">
                <a:solidFill>
                  <a:schemeClr val="tx1"/>
                </a:solidFill>
                <a:latin typeface="Times New Roman" panose="02020603050405020304" pitchFamily="18" charset="0"/>
              </a:rPr>
              <a:t>DHCP Request(</a:t>
            </a:r>
            <a:r>
              <a:rPr kumimoji="1" lang="zh-CN" altLang="en-US" sz="2800" b="1" dirty="0">
                <a:solidFill>
                  <a:schemeClr val="tx1"/>
                </a:solidFill>
                <a:latin typeface="Times New Roman" panose="02020603050405020304" pitchFamily="18" charset="0"/>
              </a:rPr>
              <a:t>广播</a:t>
            </a:r>
            <a:r>
              <a:rPr kumimoji="1" lang="en-US" altLang="zh-CN" sz="2800" b="1" dirty="0">
                <a:solidFill>
                  <a:schemeClr val="tx1"/>
                </a:solidFill>
                <a:latin typeface="Times New Roman" panose="02020603050405020304" pitchFamily="18" charset="0"/>
              </a:rPr>
              <a:t>)</a:t>
            </a:r>
          </a:p>
        </p:txBody>
      </p:sp>
    </p:spTree>
    <p:extLst>
      <p:ext uri="{BB962C8B-B14F-4D97-AF65-F5344CB8AC3E}">
        <p14:creationId xmlns:p14="http://schemas.microsoft.com/office/powerpoint/2010/main" val="306142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randombar(horizontal)">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1000"/>
                                        <p:tgtEl>
                                          <p:spTgt spid="16"/>
                                        </p:tgtEl>
                                      </p:cBhvr>
                                    </p:animEffect>
                                    <p:anim calcmode="lin" valueType="num">
                                      <p:cBhvr>
                                        <p:cTn id="25" dur="1000" fill="hold"/>
                                        <p:tgtEl>
                                          <p:spTgt spid="16"/>
                                        </p:tgtEl>
                                        <p:attrNameLst>
                                          <p:attrName>ppt_x</p:attrName>
                                        </p:attrNameLst>
                                      </p:cBhvr>
                                      <p:tavLst>
                                        <p:tav tm="0">
                                          <p:val>
                                            <p:strVal val="#ppt_x"/>
                                          </p:val>
                                        </p:tav>
                                        <p:tav tm="100000">
                                          <p:val>
                                            <p:strVal val="#ppt_x"/>
                                          </p:val>
                                        </p:tav>
                                      </p:tavLst>
                                    </p:anim>
                                    <p:anim calcmode="lin" valueType="num">
                                      <p:cBhvr>
                                        <p:cTn id="2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randombar(horizontal)">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wipe(right)">
                                      <p:cBhvr>
                                        <p:cTn id="3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animBg="1"/>
      <p:bldP spid="16" grpId="0" animBg="1"/>
      <p:bldP spid="17" grpId="0" animBg="1"/>
      <p:bldP spid="27"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5"/>
          <p:cNvSpPr>
            <a:spLocks noChangeArrowheads="1"/>
          </p:cNvSpPr>
          <p:nvPr/>
        </p:nvSpPr>
        <p:spPr bwMode="auto">
          <a:xfrm flipV="1">
            <a:off x="0" y="0"/>
            <a:ext cx="9144000" cy="114300"/>
          </a:xfrm>
          <a:prstGeom prst="rect">
            <a:avLst/>
          </a:prstGeom>
          <a:ln/>
        </p:spPr>
        <p:style>
          <a:lnRef idx="0">
            <a:schemeClr val="accent2"/>
          </a:lnRef>
          <a:fillRef idx="3">
            <a:schemeClr val="accent2"/>
          </a:fillRef>
          <a:effectRef idx="3">
            <a:schemeClr val="accent2"/>
          </a:effectRef>
          <a:fontRef idx="minor">
            <a:schemeClr val="lt1"/>
          </a:fontRef>
        </p:style>
        <p:txBody>
          <a:bodyPr rot="10800000"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sz="4400">
              <a:solidFill>
                <a:srgbClr val="C00000"/>
              </a:solidFill>
            </a:endParaRPr>
          </a:p>
        </p:txBody>
      </p:sp>
      <p:sp>
        <p:nvSpPr>
          <p:cNvPr id="22" name="圆角矩形 21"/>
          <p:cNvSpPr/>
          <p:nvPr/>
        </p:nvSpPr>
        <p:spPr>
          <a:xfrm>
            <a:off x="0" y="121995"/>
            <a:ext cx="2304010" cy="346759"/>
          </a:xfrm>
          <a:prstGeom prst="roundRect">
            <a:avLst>
              <a:gd name="adj" fmla="val 0"/>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需求分析</a:t>
            </a:r>
            <a:endParaRPr lang="zh-CN" altLang="en-US" sz="1500" b="1" dirty="0">
              <a:solidFill>
                <a:schemeClr val="bg1"/>
              </a:solidFill>
              <a:latin typeface="微软雅黑" pitchFamily="34" charset="-122"/>
              <a:ea typeface="微软雅黑" pitchFamily="34" charset="-122"/>
            </a:endParaRPr>
          </a:p>
        </p:txBody>
      </p:sp>
      <p:sp>
        <p:nvSpPr>
          <p:cNvPr id="24" name="圆角矩形 23"/>
          <p:cNvSpPr/>
          <p:nvPr/>
        </p:nvSpPr>
        <p:spPr>
          <a:xfrm>
            <a:off x="2304009" y="121995"/>
            <a:ext cx="2267990" cy="352646"/>
          </a:xfrm>
          <a:prstGeom prst="roundRect">
            <a:avLst>
              <a:gd name="adj" fmla="val 0"/>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基本知识</a:t>
            </a:r>
            <a:endParaRPr lang="zh-CN" altLang="en-US" sz="1500" b="1" dirty="0">
              <a:solidFill>
                <a:schemeClr val="bg1"/>
              </a:solidFill>
              <a:latin typeface="微软雅黑" pitchFamily="34" charset="-122"/>
              <a:ea typeface="微软雅黑" pitchFamily="34" charset="-122"/>
            </a:endParaRPr>
          </a:p>
        </p:txBody>
      </p:sp>
      <p:sp>
        <p:nvSpPr>
          <p:cNvPr id="25" name="圆角矩形 24"/>
          <p:cNvSpPr/>
          <p:nvPr/>
        </p:nvSpPr>
        <p:spPr>
          <a:xfrm>
            <a:off x="4572000" y="127388"/>
            <a:ext cx="2341336" cy="346296"/>
          </a:xfrm>
          <a:prstGeom prst="roundRect">
            <a:avLst>
              <a:gd name="adj" fmla="val 0"/>
            </a:avLst>
          </a:prstGeom>
          <a:ln/>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工作流程</a:t>
            </a:r>
            <a:endParaRPr lang="zh-CN" altLang="en-US" sz="1500" b="1" dirty="0">
              <a:solidFill>
                <a:schemeClr val="bg1"/>
              </a:solidFill>
              <a:latin typeface="微软雅黑" pitchFamily="34" charset="-122"/>
              <a:ea typeface="微软雅黑" pitchFamily="34" charset="-122"/>
            </a:endParaRPr>
          </a:p>
        </p:txBody>
      </p:sp>
      <p:sp>
        <p:nvSpPr>
          <p:cNvPr id="26" name="圆角矩形 25"/>
          <p:cNvSpPr/>
          <p:nvPr/>
        </p:nvSpPr>
        <p:spPr>
          <a:xfrm>
            <a:off x="6913336" y="128777"/>
            <a:ext cx="2230664" cy="346296"/>
          </a:xfrm>
          <a:prstGeom prst="roundRect">
            <a:avLst>
              <a:gd name="adj" fmla="val 1539"/>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altLang="zh-CN" sz="1500" b="1" dirty="0" smtClean="0">
                <a:solidFill>
                  <a:schemeClr val="bg1"/>
                </a:solidFill>
                <a:latin typeface="微软雅黑" pitchFamily="34" charset="-122"/>
                <a:ea typeface="微软雅黑" pitchFamily="34" charset="-122"/>
              </a:rPr>
              <a:t>Q&amp;A</a:t>
            </a:r>
            <a:endParaRPr lang="zh-CN" altLang="en-US" sz="1500" b="1" dirty="0">
              <a:solidFill>
                <a:schemeClr val="bg1"/>
              </a:solidFill>
              <a:latin typeface="微软雅黑" pitchFamily="34" charset="-122"/>
              <a:ea typeface="微软雅黑" pitchFamily="34" charset="-122"/>
            </a:endParaRPr>
          </a:p>
        </p:txBody>
      </p:sp>
      <p:sp>
        <p:nvSpPr>
          <p:cNvPr id="37" name="圆角矩形 36"/>
          <p:cNvSpPr/>
          <p:nvPr/>
        </p:nvSpPr>
        <p:spPr>
          <a:xfrm>
            <a:off x="2304006" y="468754"/>
            <a:ext cx="2277367" cy="338954"/>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altLang="zh-CN" sz="1600" b="1" dirty="0">
                <a:solidFill>
                  <a:schemeClr val="bg1"/>
                </a:solidFill>
                <a:latin typeface="微软雅黑" pitchFamily="34" charset="-122"/>
                <a:ea typeface="微软雅黑" pitchFamily="34" charset="-122"/>
              </a:rPr>
              <a:t>IP</a:t>
            </a:r>
            <a:r>
              <a:rPr lang="zh-CN" altLang="en-US" sz="1600" b="1" dirty="0">
                <a:solidFill>
                  <a:schemeClr val="bg1"/>
                </a:solidFill>
                <a:latin typeface="微软雅黑" pitchFamily="34" charset="-122"/>
                <a:ea typeface="微软雅黑" pitchFamily="34" charset="-122"/>
              </a:rPr>
              <a:t>地址续借</a:t>
            </a:r>
          </a:p>
        </p:txBody>
      </p:sp>
      <p:sp>
        <p:nvSpPr>
          <p:cNvPr id="38" name="圆角矩形 37"/>
          <p:cNvSpPr/>
          <p:nvPr/>
        </p:nvSpPr>
        <p:spPr>
          <a:xfrm>
            <a:off x="4581371" y="476462"/>
            <a:ext cx="2331963" cy="33105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altLang="zh-CN" sz="1600" b="1" dirty="0">
                <a:solidFill>
                  <a:schemeClr val="bg1"/>
                </a:solidFill>
                <a:latin typeface="微软雅黑" pitchFamily="34" charset="-122"/>
                <a:ea typeface="微软雅黑" pitchFamily="34" charset="-122"/>
              </a:rPr>
              <a:t>IP</a:t>
            </a:r>
            <a:r>
              <a:rPr lang="zh-CN" altLang="en-US" sz="1600" b="1" dirty="0">
                <a:solidFill>
                  <a:schemeClr val="bg1"/>
                </a:solidFill>
                <a:latin typeface="微软雅黑" pitchFamily="34" charset="-122"/>
                <a:ea typeface="微软雅黑" pitchFamily="34" charset="-122"/>
              </a:rPr>
              <a:t>地址释放</a:t>
            </a:r>
          </a:p>
        </p:txBody>
      </p:sp>
      <p:sp>
        <p:nvSpPr>
          <p:cNvPr id="40" name="圆角矩形 39"/>
          <p:cNvSpPr/>
          <p:nvPr/>
        </p:nvSpPr>
        <p:spPr>
          <a:xfrm>
            <a:off x="6913334" y="477153"/>
            <a:ext cx="2230666" cy="325438"/>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altLang="zh-CN" sz="1600" b="1" dirty="0" smtClean="0">
                <a:solidFill>
                  <a:schemeClr val="bg1"/>
                </a:solidFill>
                <a:latin typeface="微软雅黑" pitchFamily="34" charset="-122"/>
                <a:ea typeface="微软雅黑" pitchFamily="34" charset="-122"/>
              </a:rPr>
              <a:t>DHCP</a:t>
            </a:r>
            <a:r>
              <a:rPr lang="zh-CN" altLang="en-US" sz="1600" b="1" dirty="0" smtClean="0">
                <a:solidFill>
                  <a:schemeClr val="bg1"/>
                </a:solidFill>
                <a:latin typeface="微软雅黑" pitchFamily="34" charset="-122"/>
                <a:ea typeface="微软雅黑" pitchFamily="34" charset="-122"/>
              </a:rPr>
              <a:t>中继</a:t>
            </a:r>
            <a:r>
              <a:rPr lang="zh-CN" altLang="en-US" sz="1600" b="1" dirty="0">
                <a:solidFill>
                  <a:schemeClr val="bg1"/>
                </a:solidFill>
                <a:latin typeface="微软雅黑" pitchFamily="34" charset="-122"/>
                <a:ea typeface="微软雅黑" pitchFamily="34" charset="-122"/>
              </a:rPr>
              <a:t>代理</a:t>
            </a:r>
          </a:p>
        </p:txBody>
      </p:sp>
      <p:pic>
        <p:nvPicPr>
          <p:cNvPr id="41" name="图片 40"/>
          <p:cNvPicPr>
            <a:picLocks noChangeAspect="1"/>
          </p:cNvPicPr>
          <p:nvPr/>
        </p:nvPicPr>
        <p:blipFill rotWithShape="1">
          <a:blip r:embed="rId2"/>
          <a:srcRect l="3128" t="7739" r="8846" b="4563"/>
          <a:stretch/>
        </p:blipFill>
        <p:spPr>
          <a:xfrm>
            <a:off x="6966157" y="2880125"/>
            <a:ext cx="2177843" cy="1750720"/>
          </a:xfrm>
          <a:prstGeom prst="rect">
            <a:avLst/>
          </a:prstGeom>
        </p:spPr>
      </p:pic>
      <p:sp>
        <p:nvSpPr>
          <p:cNvPr id="42" name="文本框 41"/>
          <p:cNvSpPr txBox="1"/>
          <p:nvPr/>
        </p:nvSpPr>
        <p:spPr>
          <a:xfrm>
            <a:off x="385428" y="4833105"/>
            <a:ext cx="1406154" cy="369332"/>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US" altLang="zh-CN" dirty="0" smtClean="0"/>
              <a:t>DHCP</a:t>
            </a:r>
            <a:r>
              <a:rPr lang="zh-CN" altLang="en-US" dirty="0" smtClean="0"/>
              <a:t>客户端</a:t>
            </a:r>
            <a:endParaRPr lang="zh-CN" altLang="en-US" dirty="0"/>
          </a:p>
        </p:txBody>
      </p:sp>
      <p:sp>
        <p:nvSpPr>
          <p:cNvPr id="43" name="文本框 42"/>
          <p:cNvSpPr txBox="1"/>
          <p:nvPr/>
        </p:nvSpPr>
        <p:spPr>
          <a:xfrm>
            <a:off x="7452591" y="4833105"/>
            <a:ext cx="1406154" cy="369332"/>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US" altLang="zh-CN" dirty="0" smtClean="0"/>
              <a:t>DHCP</a:t>
            </a:r>
            <a:r>
              <a:rPr lang="zh-CN" altLang="en-US" dirty="0" smtClean="0"/>
              <a:t>服务器</a:t>
            </a:r>
            <a:endParaRPr lang="zh-CN" altLang="en-US" dirty="0"/>
          </a:p>
        </p:txBody>
      </p:sp>
      <p:pic>
        <p:nvPicPr>
          <p:cNvPr id="44" name="图片 43"/>
          <p:cNvPicPr>
            <a:picLocks noChangeAspect="1"/>
          </p:cNvPicPr>
          <p:nvPr/>
        </p:nvPicPr>
        <p:blipFill>
          <a:blip r:embed="rId3"/>
          <a:stretch>
            <a:fillRect/>
          </a:stretch>
        </p:blipFill>
        <p:spPr>
          <a:xfrm>
            <a:off x="-18753" y="2880125"/>
            <a:ext cx="3188484" cy="1798476"/>
          </a:xfrm>
          <a:prstGeom prst="rect">
            <a:avLst/>
          </a:prstGeom>
        </p:spPr>
      </p:pic>
      <p:sp>
        <p:nvSpPr>
          <p:cNvPr id="49" name="圆角矩形 48"/>
          <p:cNvSpPr/>
          <p:nvPr/>
        </p:nvSpPr>
        <p:spPr>
          <a:xfrm>
            <a:off x="4686" y="463637"/>
            <a:ext cx="2304008" cy="325438"/>
          </a:xfrm>
          <a:prstGeom prst="round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altLang="zh-CN" sz="1600" b="1" dirty="0">
                <a:solidFill>
                  <a:schemeClr val="bg1"/>
                </a:solidFill>
                <a:latin typeface="微软雅黑" pitchFamily="34" charset="-122"/>
                <a:ea typeface="微软雅黑" pitchFamily="34" charset="-122"/>
              </a:rPr>
              <a:t>IP</a:t>
            </a:r>
            <a:r>
              <a:rPr lang="zh-CN" altLang="en-US" sz="1600" b="1" dirty="0">
                <a:solidFill>
                  <a:schemeClr val="bg1"/>
                </a:solidFill>
                <a:latin typeface="微软雅黑" pitchFamily="34" charset="-122"/>
                <a:ea typeface="微软雅黑" pitchFamily="34" charset="-122"/>
              </a:rPr>
              <a:t>地址租借</a:t>
            </a:r>
          </a:p>
        </p:txBody>
      </p:sp>
      <p:sp>
        <p:nvSpPr>
          <p:cNvPr id="2" name="椭圆形标注 1"/>
          <p:cNvSpPr/>
          <p:nvPr/>
        </p:nvSpPr>
        <p:spPr>
          <a:xfrm>
            <a:off x="283856" y="1004761"/>
            <a:ext cx="2020150" cy="1520910"/>
          </a:xfrm>
          <a:prstGeom prst="wedgeEllipseCallout">
            <a:avLst>
              <a:gd name="adj1" fmla="val -19576"/>
              <a:gd name="adj2" fmla="val 72520"/>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spcBef>
                <a:spcPct val="50000"/>
              </a:spcBef>
            </a:pPr>
            <a:r>
              <a:rPr kumimoji="1" lang="zh-CN" altLang="en-US" dirty="0">
                <a:latin typeface="Times New Roman" panose="02020603050405020304" pitchFamily="18" charset="0"/>
              </a:rPr>
              <a:t>有地址了！看看网上有没有别人在用</a:t>
            </a:r>
          </a:p>
        </p:txBody>
      </p:sp>
      <p:sp>
        <p:nvSpPr>
          <p:cNvPr id="16" name="椭圆形标注 15"/>
          <p:cNvSpPr/>
          <p:nvPr/>
        </p:nvSpPr>
        <p:spPr>
          <a:xfrm>
            <a:off x="7452591" y="1462028"/>
            <a:ext cx="1562100" cy="1036912"/>
          </a:xfrm>
          <a:prstGeom prst="wedgeEllipseCallout">
            <a:avLst>
              <a:gd name="adj1" fmla="val -14952"/>
              <a:gd name="adj2" fmla="val 68514"/>
            </a:avLst>
          </a:prstGeom>
          <a:ln w="28575"/>
        </p:spPr>
        <p:style>
          <a:lnRef idx="2">
            <a:schemeClr val="accent2"/>
          </a:lnRef>
          <a:fillRef idx="1">
            <a:schemeClr val="lt1"/>
          </a:fillRef>
          <a:effectRef idx="0">
            <a:schemeClr val="accent2"/>
          </a:effectRef>
          <a:fontRef idx="minor">
            <a:schemeClr val="dk1"/>
          </a:fontRef>
        </p:style>
        <p:txBody>
          <a:bodyPr rtlCol="0" anchor="ctr"/>
          <a:lstStyle/>
          <a:p>
            <a:pPr>
              <a:spcBef>
                <a:spcPct val="50000"/>
              </a:spcBef>
            </a:pPr>
            <a:r>
              <a:rPr kumimoji="1" lang="zh-CN" altLang="en-US" sz="2000" dirty="0">
                <a:latin typeface="Times New Roman" panose="02020603050405020304" pitchFamily="18" charset="0"/>
              </a:rPr>
              <a:t>这个地址是我在用啊！</a:t>
            </a:r>
          </a:p>
        </p:txBody>
      </p:sp>
      <p:sp>
        <p:nvSpPr>
          <p:cNvPr id="27" name="左箭头 26"/>
          <p:cNvSpPr/>
          <p:nvPr/>
        </p:nvSpPr>
        <p:spPr>
          <a:xfrm>
            <a:off x="2221549" y="3554900"/>
            <a:ext cx="4787900" cy="918963"/>
          </a:xfrm>
          <a:prstGeom prst="lef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zh-CN" sz="2800" b="1" dirty="0">
                <a:solidFill>
                  <a:schemeClr val="bg1"/>
                </a:solidFill>
                <a:latin typeface="Times New Roman" panose="02020603050405020304" pitchFamily="18" charset="0"/>
              </a:rPr>
              <a:t> ARP</a:t>
            </a:r>
            <a:r>
              <a:rPr kumimoji="1" lang="zh-CN" altLang="en-US" sz="2800" b="1" dirty="0">
                <a:solidFill>
                  <a:schemeClr val="bg1"/>
                </a:solidFill>
                <a:latin typeface="Times New Roman" panose="02020603050405020304" pitchFamily="18" charset="0"/>
              </a:rPr>
              <a:t>应答</a:t>
            </a:r>
            <a:endParaRPr kumimoji="1" lang="en-US" altLang="zh-CN" sz="2800" b="1" dirty="0">
              <a:solidFill>
                <a:schemeClr val="tx1"/>
              </a:solidFill>
              <a:latin typeface="Times New Roman" panose="02020603050405020304" pitchFamily="18" charset="0"/>
            </a:endParaRPr>
          </a:p>
        </p:txBody>
      </p:sp>
      <p:sp>
        <p:nvSpPr>
          <p:cNvPr id="14" name="右箭头 13"/>
          <p:cNvSpPr/>
          <p:nvPr/>
        </p:nvSpPr>
        <p:spPr>
          <a:xfrm>
            <a:off x="1781150" y="2836118"/>
            <a:ext cx="5228299" cy="875764"/>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zh-CN" sz="2800" dirty="0">
                <a:solidFill>
                  <a:schemeClr val="bg1"/>
                </a:solidFill>
                <a:latin typeface="Times New Roman" panose="02020603050405020304" pitchFamily="18" charset="0"/>
              </a:rPr>
              <a:t> </a:t>
            </a:r>
            <a:r>
              <a:rPr kumimoji="1" lang="en-US" altLang="zh-CN" sz="2800" b="1" dirty="0">
                <a:solidFill>
                  <a:schemeClr val="bg1"/>
                </a:solidFill>
                <a:latin typeface="Times New Roman" panose="02020603050405020304" pitchFamily="18" charset="0"/>
              </a:rPr>
              <a:t>ARP</a:t>
            </a:r>
            <a:r>
              <a:rPr kumimoji="1" lang="zh-CN" altLang="en-US" sz="2800" b="1" dirty="0">
                <a:solidFill>
                  <a:schemeClr val="bg1"/>
                </a:solidFill>
                <a:latin typeface="Times New Roman" panose="02020603050405020304" pitchFamily="18" charset="0"/>
              </a:rPr>
              <a:t>请求</a:t>
            </a:r>
            <a:endParaRPr kumimoji="1" lang="en-US" altLang="zh-CN" sz="2800" b="1" dirty="0">
              <a:solidFill>
                <a:schemeClr val="tx1"/>
              </a:solidFill>
              <a:latin typeface="Times New Roman" panose="02020603050405020304" pitchFamily="18" charset="0"/>
            </a:endParaRPr>
          </a:p>
        </p:txBody>
      </p:sp>
      <p:sp>
        <p:nvSpPr>
          <p:cNvPr id="28" name="右箭头 27"/>
          <p:cNvSpPr/>
          <p:nvPr/>
        </p:nvSpPr>
        <p:spPr>
          <a:xfrm>
            <a:off x="2231981" y="4353558"/>
            <a:ext cx="5095919" cy="875764"/>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zh-CN" sz="2800" b="1" dirty="0">
                <a:solidFill>
                  <a:schemeClr val="bg1"/>
                </a:solidFill>
                <a:latin typeface="Times New Roman" panose="02020603050405020304" pitchFamily="18" charset="0"/>
              </a:rPr>
              <a:t> DHCP Decline</a:t>
            </a:r>
            <a:endParaRPr kumimoji="1" lang="en-US" altLang="zh-CN" sz="2800" b="1" dirty="0">
              <a:solidFill>
                <a:schemeClr val="tx1"/>
              </a:solidFill>
              <a:latin typeface="Times New Roman" panose="02020603050405020304" pitchFamily="18" charset="0"/>
            </a:endParaRPr>
          </a:p>
        </p:txBody>
      </p:sp>
      <p:sp>
        <p:nvSpPr>
          <p:cNvPr id="29" name="椭圆形标注 28"/>
          <p:cNvSpPr/>
          <p:nvPr/>
        </p:nvSpPr>
        <p:spPr>
          <a:xfrm>
            <a:off x="283856" y="994370"/>
            <a:ext cx="2020150" cy="1520910"/>
          </a:xfrm>
          <a:prstGeom prst="wedgeEllipseCallout">
            <a:avLst>
              <a:gd name="adj1" fmla="val -19576"/>
              <a:gd name="adj2" fmla="val 72520"/>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spcBef>
                <a:spcPct val="50000"/>
              </a:spcBef>
            </a:pPr>
            <a:r>
              <a:rPr kumimoji="1" lang="zh-CN" altLang="en-US" sz="2400" dirty="0">
                <a:latin typeface="Times New Roman" panose="02020603050405020304" pitchFamily="18" charset="0"/>
              </a:rPr>
              <a:t>又要重新申请地址了</a:t>
            </a:r>
            <a:r>
              <a:rPr kumimoji="1" lang="zh-CN" altLang="en-US" sz="2400" dirty="0">
                <a:latin typeface="Times New Roman" panose="02020603050405020304" pitchFamily="18" charset="0"/>
                <a:sym typeface="Wingdings" panose="05000000000000000000" pitchFamily="2" charset="2"/>
              </a:rPr>
              <a:t></a:t>
            </a:r>
            <a:endParaRPr kumimoji="1" lang="zh-CN" altLang="en-US" sz="2400" dirty="0">
              <a:latin typeface="Times New Roman" panose="02020603050405020304" pitchFamily="18" charset="0"/>
            </a:endParaRPr>
          </a:p>
        </p:txBody>
      </p:sp>
    </p:spTree>
    <p:extLst>
      <p:ext uri="{BB962C8B-B14F-4D97-AF65-F5344CB8AC3E}">
        <p14:creationId xmlns:p14="http://schemas.microsoft.com/office/powerpoint/2010/main" val="2637013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left)">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grpId="0"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right)">
                                      <p:cBhvr>
                                        <p:cTn id="26" dur="500"/>
                                        <p:tgtEl>
                                          <p:spTgt spid="2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par>
                                <p:cTn id="32" presetID="42" presetClass="entr" presetSubtype="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1000"/>
                                        <p:tgtEl>
                                          <p:spTgt spid="29"/>
                                        </p:tgtEl>
                                      </p:cBhvr>
                                    </p:animEffect>
                                    <p:anim calcmode="lin" valueType="num">
                                      <p:cBhvr>
                                        <p:cTn id="35" dur="1000" fill="hold"/>
                                        <p:tgtEl>
                                          <p:spTgt spid="29"/>
                                        </p:tgtEl>
                                        <p:attrNameLst>
                                          <p:attrName>ppt_x</p:attrName>
                                        </p:attrNameLst>
                                      </p:cBhvr>
                                      <p:tavLst>
                                        <p:tav tm="0">
                                          <p:val>
                                            <p:strVal val="#ppt_x"/>
                                          </p:val>
                                        </p:tav>
                                        <p:tav tm="100000">
                                          <p:val>
                                            <p:strVal val="#ppt_x"/>
                                          </p:val>
                                        </p:tav>
                                      </p:tavLst>
                                    </p:anim>
                                    <p:anim calcmode="lin" valueType="num">
                                      <p:cBhvr>
                                        <p:cTn id="3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 grpId="0" animBg="1"/>
      <p:bldP spid="27" grpId="0" animBg="1"/>
      <p:bldP spid="14" grpId="0" animBg="1"/>
      <p:bldP spid="28" grpId="0" animBg="1"/>
      <p:bldP spid="2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圆角矩形 35"/>
          <p:cNvSpPr/>
          <p:nvPr/>
        </p:nvSpPr>
        <p:spPr>
          <a:xfrm>
            <a:off x="-13328" y="476337"/>
            <a:ext cx="2317330" cy="325438"/>
          </a:xfrm>
          <a:prstGeom prst="round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altLang="zh-CN" sz="1600" b="1" dirty="0">
                <a:solidFill>
                  <a:schemeClr val="bg1"/>
                </a:solidFill>
                <a:latin typeface="微软雅黑" pitchFamily="34" charset="-122"/>
                <a:ea typeface="微软雅黑" pitchFamily="34" charset="-122"/>
              </a:rPr>
              <a:t>IP</a:t>
            </a:r>
            <a:r>
              <a:rPr lang="zh-CN" altLang="en-US" sz="1600" b="1" dirty="0">
                <a:solidFill>
                  <a:schemeClr val="bg1"/>
                </a:solidFill>
                <a:latin typeface="微软雅黑" pitchFamily="34" charset="-122"/>
                <a:ea typeface="微软雅黑" pitchFamily="34" charset="-122"/>
              </a:rPr>
              <a:t>地址租借</a:t>
            </a:r>
          </a:p>
        </p:txBody>
      </p:sp>
      <p:sp>
        <p:nvSpPr>
          <p:cNvPr id="20" name="Rectangle 5"/>
          <p:cNvSpPr>
            <a:spLocks noChangeArrowheads="1"/>
          </p:cNvSpPr>
          <p:nvPr/>
        </p:nvSpPr>
        <p:spPr bwMode="auto">
          <a:xfrm flipV="1">
            <a:off x="0" y="0"/>
            <a:ext cx="9144000" cy="114300"/>
          </a:xfrm>
          <a:prstGeom prst="rect">
            <a:avLst/>
          </a:prstGeom>
          <a:ln/>
        </p:spPr>
        <p:style>
          <a:lnRef idx="0">
            <a:schemeClr val="accent2"/>
          </a:lnRef>
          <a:fillRef idx="3">
            <a:schemeClr val="accent2"/>
          </a:fillRef>
          <a:effectRef idx="3">
            <a:schemeClr val="accent2"/>
          </a:effectRef>
          <a:fontRef idx="minor">
            <a:schemeClr val="lt1"/>
          </a:fontRef>
        </p:style>
        <p:txBody>
          <a:bodyPr rot="10800000"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sz="4400">
              <a:solidFill>
                <a:srgbClr val="C00000"/>
              </a:solidFill>
            </a:endParaRPr>
          </a:p>
        </p:txBody>
      </p:sp>
      <p:sp>
        <p:nvSpPr>
          <p:cNvPr id="22" name="圆角矩形 21"/>
          <p:cNvSpPr/>
          <p:nvPr/>
        </p:nvSpPr>
        <p:spPr>
          <a:xfrm>
            <a:off x="0" y="121995"/>
            <a:ext cx="2304010" cy="346759"/>
          </a:xfrm>
          <a:prstGeom prst="roundRect">
            <a:avLst>
              <a:gd name="adj" fmla="val 0"/>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需求分析</a:t>
            </a:r>
            <a:endParaRPr lang="zh-CN" altLang="en-US" sz="1500" b="1" dirty="0">
              <a:solidFill>
                <a:schemeClr val="bg1"/>
              </a:solidFill>
              <a:latin typeface="微软雅黑" pitchFamily="34" charset="-122"/>
              <a:ea typeface="微软雅黑" pitchFamily="34" charset="-122"/>
            </a:endParaRPr>
          </a:p>
        </p:txBody>
      </p:sp>
      <p:sp>
        <p:nvSpPr>
          <p:cNvPr id="24" name="圆角矩形 23"/>
          <p:cNvSpPr/>
          <p:nvPr/>
        </p:nvSpPr>
        <p:spPr>
          <a:xfrm>
            <a:off x="2304009" y="121995"/>
            <a:ext cx="2267990" cy="352646"/>
          </a:xfrm>
          <a:prstGeom prst="roundRect">
            <a:avLst>
              <a:gd name="adj" fmla="val 0"/>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基本知识</a:t>
            </a:r>
            <a:endParaRPr lang="zh-CN" altLang="en-US" sz="1500" b="1" dirty="0">
              <a:solidFill>
                <a:schemeClr val="bg1"/>
              </a:solidFill>
              <a:latin typeface="微软雅黑" pitchFamily="34" charset="-122"/>
              <a:ea typeface="微软雅黑" pitchFamily="34" charset="-122"/>
            </a:endParaRPr>
          </a:p>
        </p:txBody>
      </p:sp>
      <p:sp>
        <p:nvSpPr>
          <p:cNvPr id="25" name="圆角矩形 24"/>
          <p:cNvSpPr/>
          <p:nvPr/>
        </p:nvSpPr>
        <p:spPr>
          <a:xfrm>
            <a:off x="4572000" y="127388"/>
            <a:ext cx="2341336" cy="346296"/>
          </a:xfrm>
          <a:prstGeom prst="roundRect">
            <a:avLst>
              <a:gd name="adj" fmla="val 0"/>
            </a:avLst>
          </a:prstGeom>
          <a:ln/>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工作流程</a:t>
            </a:r>
            <a:endParaRPr lang="zh-CN" altLang="en-US" sz="1500" b="1" dirty="0">
              <a:solidFill>
                <a:schemeClr val="bg1"/>
              </a:solidFill>
              <a:latin typeface="微软雅黑" pitchFamily="34" charset="-122"/>
              <a:ea typeface="微软雅黑" pitchFamily="34" charset="-122"/>
            </a:endParaRPr>
          </a:p>
        </p:txBody>
      </p:sp>
      <p:sp>
        <p:nvSpPr>
          <p:cNvPr id="26" name="圆角矩形 25"/>
          <p:cNvSpPr/>
          <p:nvPr/>
        </p:nvSpPr>
        <p:spPr>
          <a:xfrm>
            <a:off x="6913336" y="128777"/>
            <a:ext cx="2230664" cy="346296"/>
          </a:xfrm>
          <a:prstGeom prst="roundRect">
            <a:avLst>
              <a:gd name="adj" fmla="val 1539"/>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altLang="zh-CN" sz="1500" b="1" dirty="0" smtClean="0">
                <a:solidFill>
                  <a:schemeClr val="bg1"/>
                </a:solidFill>
                <a:latin typeface="微软雅黑" pitchFamily="34" charset="-122"/>
                <a:ea typeface="微软雅黑" pitchFamily="34" charset="-122"/>
              </a:rPr>
              <a:t>Q&amp;A</a:t>
            </a:r>
            <a:endParaRPr lang="zh-CN" altLang="en-US" sz="1500" b="1" dirty="0">
              <a:solidFill>
                <a:schemeClr val="bg1"/>
              </a:solidFill>
              <a:latin typeface="微软雅黑" pitchFamily="34" charset="-122"/>
              <a:ea typeface="微软雅黑" pitchFamily="34" charset="-122"/>
            </a:endParaRPr>
          </a:p>
        </p:txBody>
      </p:sp>
      <p:sp>
        <p:nvSpPr>
          <p:cNvPr id="37" name="圆角矩形 36"/>
          <p:cNvSpPr/>
          <p:nvPr/>
        </p:nvSpPr>
        <p:spPr>
          <a:xfrm>
            <a:off x="2304006" y="468754"/>
            <a:ext cx="2277367" cy="338954"/>
          </a:xfrm>
          <a:prstGeom prst="round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altLang="zh-CN" sz="1600" b="1" dirty="0">
                <a:solidFill>
                  <a:schemeClr val="bg1"/>
                </a:solidFill>
                <a:latin typeface="微软雅黑" pitchFamily="34" charset="-122"/>
                <a:ea typeface="微软雅黑" pitchFamily="34" charset="-122"/>
              </a:rPr>
              <a:t>IP</a:t>
            </a:r>
            <a:r>
              <a:rPr lang="zh-CN" altLang="en-US" sz="1600" b="1" dirty="0">
                <a:solidFill>
                  <a:schemeClr val="bg1"/>
                </a:solidFill>
                <a:latin typeface="微软雅黑" pitchFamily="34" charset="-122"/>
                <a:ea typeface="微软雅黑" pitchFamily="34" charset="-122"/>
              </a:rPr>
              <a:t>地址续借</a:t>
            </a:r>
          </a:p>
        </p:txBody>
      </p:sp>
      <p:sp>
        <p:nvSpPr>
          <p:cNvPr id="38" name="圆角矩形 37"/>
          <p:cNvSpPr/>
          <p:nvPr/>
        </p:nvSpPr>
        <p:spPr>
          <a:xfrm>
            <a:off x="4581371" y="476462"/>
            <a:ext cx="2331963" cy="33105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altLang="zh-CN" sz="1600" b="1" dirty="0">
                <a:solidFill>
                  <a:schemeClr val="bg1"/>
                </a:solidFill>
                <a:latin typeface="微软雅黑" pitchFamily="34" charset="-122"/>
                <a:ea typeface="微软雅黑" pitchFamily="34" charset="-122"/>
              </a:rPr>
              <a:t>IP</a:t>
            </a:r>
            <a:r>
              <a:rPr lang="zh-CN" altLang="en-US" sz="1600" b="1" dirty="0">
                <a:solidFill>
                  <a:schemeClr val="bg1"/>
                </a:solidFill>
                <a:latin typeface="微软雅黑" pitchFamily="34" charset="-122"/>
                <a:ea typeface="微软雅黑" pitchFamily="34" charset="-122"/>
              </a:rPr>
              <a:t>地址释放</a:t>
            </a:r>
          </a:p>
        </p:txBody>
      </p:sp>
      <p:sp>
        <p:nvSpPr>
          <p:cNvPr id="40" name="圆角矩形 39"/>
          <p:cNvSpPr/>
          <p:nvPr/>
        </p:nvSpPr>
        <p:spPr>
          <a:xfrm>
            <a:off x="6913334" y="477153"/>
            <a:ext cx="2230666" cy="325438"/>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altLang="zh-CN" sz="1600" b="1" dirty="0" smtClean="0">
                <a:solidFill>
                  <a:schemeClr val="bg1"/>
                </a:solidFill>
                <a:latin typeface="微软雅黑" pitchFamily="34" charset="-122"/>
                <a:ea typeface="微软雅黑" pitchFamily="34" charset="-122"/>
              </a:rPr>
              <a:t>DHCP</a:t>
            </a:r>
            <a:r>
              <a:rPr lang="zh-CN" altLang="en-US" sz="1600" b="1" dirty="0" smtClean="0">
                <a:solidFill>
                  <a:schemeClr val="bg1"/>
                </a:solidFill>
                <a:latin typeface="微软雅黑" pitchFamily="34" charset="-122"/>
                <a:ea typeface="微软雅黑" pitchFamily="34" charset="-122"/>
              </a:rPr>
              <a:t>中继</a:t>
            </a:r>
            <a:r>
              <a:rPr lang="zh-CN" altLang="en-US" sz="1600" b="1" dirty="0">
                <a:solidFill>
                  <a:schemeClr val="bg1"/>
                </a:solidFill>
                <a:latin typeface="微软雅黑" pitchFamily="34" charset="-122"/>
                <a:ea typeface="微软雅黑" pitchFamily="34" charset="-122"/>
              </a:rPr>
              <a:t>代理</a:t>
            </a:r>
          </a:p>
        </p:txBody>
      </p:sp>
      <p:sp>
        <p:nvSpPr>
          <p:cNvPr id="49" name="圆角矩形 48"/>
          <p:cNvSpPr/>
          <p:nvPr/>
        </p:nvSpPr>
        <p:spPr>
          <a:xfrm>
            <a:off x="-13326" y="477153"/>
            <a:ext cx="2317330" cy="325438"/>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altLang="zh-CN" sz="1600" b="1" dirty="0">
                <a:solidFill>
                  <a:schemeClr val="bg1"/>
                </a:solidFill>
                <a:latin typeface="微软雅黑" pitchFamily="34" charset="-122"/>
                <a:ea typeface="微软雅黑" pitchFamily="34" charset="-122"/>
              </a:rPr>
              <a:t>IP</a:t>
            </a:r>
            <a:r>
              <a:rPr lang="zh-CN" altLang="en-US" sz="1600" b="1" dirty="0">
                <a:solidFill>
                  <a:schemeClr val="bg1"/>
                </a:solidFill>
                <a:latin typeface="微软雅黑" pitchFamily="34" charset="-122"/>
                <a:ea typeface="微软雅黑" pitchFamily="34" charset="-122"/>
              </a:rPr>
              <a:t>地址租借</a:t>
            </a:r>
          </a:p>
        </p:txBody>
      </p:sp>
      <p:pic>
        <p:nvPicPr>
          <p:cNvPr id="39" name="图片 38"/>
          <p:cNvPicPr>
            <a:picLocks noChangeAspect="1"/>
          </p:cNvPicPr>
          <p:nvPr/>
        </p:nvPicPr>
        <p:blipFill rotWithShape="1">
          <a:blip r:embed="rId2"/>
          <a:srcRect l="3128" t="7739" r="8846" b="4563"/>
          <a:stretch/>
        </p:blipFill>
        <p:spPr>
          <a:xfrm>
            <a:off x="6966157" y="2880125"/>
            <a:ext cx="2177843" cy="1750720"/>
          </a:xfrm>
          <a:prstGeom prst="rect">
            <a:avLst/>
          </a:prstGeom>
        </p:spPr>
      </p:pic>
      <p:sp>
        <p:nvSpPr>
          <p:cNvPr id="41" name="文本框 40"/>
          <p:cNvSpPr txBox="1"/>
          <p:nvPr/>
        </p:nvSpPr>
        <p:spPr>
          <a:xfrm>
            <a:off x="385428" y="4833105"/>
            <a:ext cx="1406154" cy="369332"/>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US" altLang="zh-CN" dirty="0" smtClean="0"/>
              <a:t>DHCP</a:t>
            </a:r>
            <a:r>
              <a:rPr lang="zh-CN" altLang="en-US" dirty="0" smtClean="0"/>
              <a:t>客户端</a:t>
            </a:r>
            <a:endParaRPr lang="zh-CN" altLang="en-US" dirty="0"/>
          </a:p>
        </p:txBody>
      </p:sp>
      <p:sp>
        <p:nvSpPr>
          <p:cNvPr id="42" name="文本框 41"/>
          <p:cNvSpPr txBox="1"/>
          <p:nvPr/>
        </p:nvSpPr>
        <p:spPr>
          <a:xfrm>
            <a:off x="7452591" y="4833105"/>
            <a:ext cx="1406154" cy="369332"/>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US" altLang="zh-CN" dirty="0" smtClean="0"/>
              <a:t>DHCP</a:t>
            </a:r>
            <a:r>
              <a:rPr lang="zh-CN" altLang="en-US" dirty="0" smtClean="0"/>
              <a:t>服务器</a:t>
            </a:r>
            <a:endParaRPr lang="zh-CN" altLang="en-US" dirty="0"/>
          </a:p>
        </p:txBody>
      </p:sp>
      <p:pic>
        <p:nvPicPr>
          <p:cNvPr id="43" name="图片 42"/>
          <p:cNvPicPr>
            <a:picLocks noChangeAspect="1"/>
          </p:cNvPicPr>
          <p:nvPr/>
        </p:nvPicPr>
        <p:blipFill>
          <a:blip r:embed="rId3"/>
          <a:stretch>
            <a:fillRect/>
          </a:stretch>
        </p:blipFill>
        <p:spPr>
          <a:xfrm>
            <a:off x="-18753" y="2880125"/>
            <a:ext cx="3188484" cy="1798476"/>
          </a:xfrm>
          <a:prstGeom prst="rect">
            <a:avLst/>
          </a:prstGeom>
        </p:spPr>
      </p:pic>
      <p:sp>
        <p:nvSpPr>
          <p:cNvPr id="44" name="椭圆形标注 43"/>
          <p:cNvSpPr/>
          <p:nvPr/>
        </p:nvSpPr>
        <p:spPr>
          <a:xfrm>
            <a:off x="7327900" y="1273731"/>
            <a:ext cx="1816100" cy="1241549"/>
          </a:xfrm>
          <a:prstGeom prst="wedgeEllipseCallout">
            <a:avLst>
              <a:gd name="adj1" fmla="val -14952"/>
              <a:gd name="adj2" fmla="val 68514"/>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spcBef>
                <a:spcPct val="50000"/>
              </a:spcBef>
            </a:pPr>
            <a:r>
              <a:rPr kumimoji="1" lang="zh-CN" altLang="en-US" sz="2000" dirty="0">
                <a:latin typeface="Times New Roman" panose="02020603050405020304" pitchFamily="18" charset="0"/>
              </a:rPr>
              <a:t>好的，再给你定个时间</a:t>
            </a:r>
          </a:p>
        </p:txBody>
      </p:sp>
      <p:sp>
        <p:nvSpPr>
          <p:cNvPr id="48" name="椭圆形标注 47"/>
          <p:cNvSpPr/>
          <p:nvPr/>
        </p:nvSpPr>
        <p:spPr>
          <a:xfrm>
            <a:off x="283856" y="994370"/>
            <a:ext cx="2020150" cy="1520910"/>
          </a:xfrm>
          <a:prstGeom prst="wedgeEllipseCallout">
            <a:avLst>
              <a:gd name="adj1" fmla="val -19576"/>
              <a:gd name="adj2" fmla="val 72520"/>
            </a:avLst>
          </a:prstGeom>
          <a:ln w="28575"/>
        </p:spPr>
        <p:style>
          <a:lnRef idx="2">
            <a:schemeClr val="accent1"/>
          </a:lnRef>
          <a:fillRef idx="1">
            <a:schemeClr val="lt1"/>
          </a:fillRef>
          <a:effectRef idx="0">
            <a:schemeClr val="accent1"/>
          </a:effectRef>
          <a:fontRef idx="minor">
            <a:schemeClr val="dk1"/>
          </a:fontRef>
        </p:style>
        <p:txBody>
          <a:bodyPr rtlCol="0" anchor="ctr"/>
          <a:lstStyle/>
          <a:p>
            <a:pPr lvl="0" algn="ctr" fontAlgn="base">
              <a:spcBef>
                <a:spcPct val="50000"/>
              </a:spcBef>
              <a:spcAft>
                <a:spcPct val="0"/>
              </a:spcAft>
            </a:pPr>
            <a:r>
              <a:rPr kumimoji="1" lang="en-US" altLang="zh-CN" dirty="0">
                <a:solidFill>
                  <a:srgbClr val="000000"/>
                </a:solidFill>
                <a:latin typeface="Times New Roman" panose="02020603050405020304" pitchFamily="18" charset="0"/>
              </a:rPr>
              <a:t>IP</a:t>
            </a:r>
            <a:r>
              <a:rPr kumimoji="1" lang="zh-CN" altLang="en-US" dirty="0">
                <a:solidFill>
                  <a:srgbClr val="000000"/>
                </a:solidFill>
                <a:latin typeface="Times New Roman" panose="02020603050405020304" pitchFamily="18" charset="0"/>
              </a:rPr>
              <a:t>地址已经用</a:t>
            </a:r>
            <a:r>
              <a:rPr kumimoji="1" lang="zh-CN" altLang="en-US" dirty="0" smtClean="0">
                <a:solidFill>
                  <a:srgbClr val="000000"/>
                </a:solidFill>
                <a:latin typeface="Times New Roman" panose="02020603050405020304" pitchFamily="18" charset="0"/>
              </a:rPr>
              <a:t>了</a:t>
            </a:r>
            <a:r>
              <a:rPr kumimoji="1" lang="en-US" altLang="zh-CN" dirty="0" smtClean="0">
                <a:solidFill>
                  <a:srgbClr val="000000"/>
                </a:solidFill>
                <a:latin typeface="Times New Roman" panose="02020603050405020304" pitchFamily="18" charset="0"/>
              </a:rPr>
              <a:t>50%</a:t>
            </a:r>
            <a:r>
              <a:rPr kumimoji="1" lang="zh-CN" altLang="en-US" dirty="0" smtClean="0">
                <a:solidFill>
                  <a:srgbClr val="000000"/>
                </a:solidFill>
                <a:latin typeface="Times New Roman" panose="02020603050405020304" pitchFamily="18" charset="0"/>
              </a:rPr>
              <a:t>时间</a:t>
            </a:r>
            <a:r>
              <a:rPr kumimoji="1" lang="zh-CN" altLang="en-US" dirty="0">
                <a:solidFill>
                  <a:srgbClr val="000000"/>
                </a:solidFill>
                <a:latin typeface="Times New Roman" panose="02020603050405020304" pitchFamily="18" charset="0"/>
              </a:rPr>
              <a:t>了，续租一下</a:t>
            </a:r>
          </a:p>
        </p:txBody>
      </p:sp>
      <p:sp>
        <p:nvSpPr>
          <p:cNvPr id="50" name="圆角矩形标注 49"/>
          <p:cNvSpPr/>
          <p:nvPr/>
        </p:nvSpPr>
        <p:spPr>
          <a:xfrm>
            <a:off x="1630706" y="2605776"/>
            <a:ext cx="2293594" cy="738783"/>
          </a:xfrm>
          <a:prstGeom prst="wedgeRoundRectCallout">
            <a:avLst>
              <a:gd name="adj1" fmla="val -49302"/>
              <a:gd name="adj2" fmla="val 139857"/>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pPr>
              <a:lnSpc>
                <a:spcPct val="250000"/>
              </a:lnSpc>
            </a:pPr>
            <a:r>
              <a:rPr lang="zh-CN" altLang="en-US" b="1" dirty="0" smtClean="0">
                <a:latin typeface="微软雅黑" panose="020B0503020204020204" pitchFamily="34" charset="-122"/>
                <a:ea typeface="微软雅黑" panose="020B0503020204020204" pitchFamily="34" charset="-122"/>
              </a:rPr>
              <a:t>   源</a:t>
            </a:r>
            <a:r>
              <a:rPr lang="en-US" altLang="zh-CN" b="1" dirty="0" smtClean="0">
                <a:latin typeface="+mj-ea"/>
                <a:ea typeface="+mj-ea"/>
              </a:rPr>
              <a:t>IP</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目的</a:t>
            </a:r>
            <a:r>
              <a:rPr lang="en-US" altLang="zh-CN" b="1" dirty="0" smtClean="0">
                <a:latin typeface="+mj-ea"/>
                <a:ea typeface="+mj-ea"/>
              </a:rPr>
              <a:t>IP</a:t>
            </a:r>
          </a:p>
          <a:p>
            <a:r>
              <a:rPr lang="zh-CN" altLang="en-US" dirty="0">
                <a:latin typeface="微软雅黑" panose="020B0503020204020204" pitchFamily="34" charset="-122"/>
                <a:ea typeface="微软雅黑" panose="020B0503020204020204" pitchFamily="34" charset="-122"/>
              </a:rPr>
              <a:t>客户机</a:t>
            </a:r>
            <a:r>
              <a:rPr lang="en-US" altLang="zh-CN" dirty="0" smtClean="0">
                <a:latin typeface="微软雅黑" panose="020B0503020204020204" pitchFamily="34" charset="-122"/>
                <a:ea typeface="微软雅黑" panose="020B0503020204020204" pitchFamily="34" charset="-122"/>
              </a:rPr>
              <a:t>IP   </a:t>
            </a:r>
            <a:r>
              <a:rPr lang="zh-CN" altLang="en-US" dirty="0" smtClean="0">
                <a:latin typeface="微软雅黑" panose="020B0503020204020204" pitchFamily="34" charset="-122"/>
                <a:ea typeface="微软雅黑" panose="020B0503020204020204" pitchFamily="34" charset="-122"/>
              </a:rPr>
              <a:t>服务器</a:t>
            </a:r>
            <a:r>
              <a:rPr lang="en-US" altLang="zh-CN" dirty="0">
                <a:latin typeface="微软雅黑" panose="020B0503020204020204" pitchFamily="34" charset="-122"/>
                <a:ea typeface="微软雅黑" panose="020B0503020204020204" pitchFamily="34" charset="-122"/>
              </a:rPr>
              <a:t>IP </a:t>
            </a:r>
            <a:endParaRPr lang="en-US" altLang="zh-CN" dirty="0" smtClean="0">
              <a:latin typeface="微软雅黑" panose="020B0503020204020204" pitchFamily="34" charset="-122"/>
              <a:ea typeface="微软雅黑" panose="020B0503020204020204" pitchFamily="34" charset="-122"/>
            </a:endParaRPr>
          </a:p>
          <a:p>
            <a:pPr algn="ctr"/>
            <a:endParaRPr lang="zh-CN" altLang="en-US" dirty="0">
              <a:latin typeface="微软雅黑" panose="020B0503020204020204" pitchFamily="34" charset="-122"/>
              <a:ea typeface="微软雅黑" panose="020B0503020204020204" pitchFamily="34" charset="-122"/>
            </a:endParaRPr>
          </a:p>
        </p:txBody>
      </p:sp>
      <p:sp>
        <p:nvSpPr>
          <p:cNvPr id="51" name="文本框 50"/>
          <p:cNvSpPr txBox="1"/>
          <p:nvPr/>
        </p:nvSpPr>
        <p:spPr>
          <a:xfrm>
            <a:off x="4929180" y="4252061"/>
            <a:ext cx="2398720" cy="715089"/>
          </a:xfrm>
          <a:prstGeom prst="wedgeRoundRectCallout">
            <a:avLst>
              <a:gd name="adj1" fmla="val 47608"/>
              <a:gd name="adj2" fmla="val -116876"/>
              <a:gd name="adj3" fmla="val 16667"/>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zh-CN" altLang="en-US" dirty="0" smtClean="0">
                <a:latin typeface="微软雅黑" panose="020B0503020204020204" pitchFamily="34" charset="-122"/>
                <a:ea typeface="微软雅黑" panose="020B0503020204020204" pitchFamily="34" charset="-122"/>
              </a:rPr>
              <a:t>    源</a:t>
            </a:r>
            <a:r>
              <a:rPr lang="en-US" altLang="zh-CN" b="1" dirty="0">
                <a:latin typeface="+mj-ea"/>
                <a:ea typeface="+mj-ea"/>
              </a:rPr>
              <a:t>IP  </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目的</a:t>
            </a:r>
            <a:r>
              <a:rPr lang="en-US" altLang="zh-CN" b="1" dirty="0">
                <a:latin typeface="+mj-ea"/>
                <a:ea typeface="+mj-ea"/>
              </a:rPr>
              <a:t>IP</a:t>
            </a:r>
          </a:p>
          <a:p>
            <a:r>
              <a:rPr lang="zh-CN" altLang="en-US" dirty="0">
                <a:latin typeface="微软雅黑" panose="020B0503020204020204" pitchFamily="34" charset="-122"/>
                <a:ea typeface="微软雅黑" panose="020B0503020204020204" pitchFamily="34" charset="-122"/>
              </a:rPr>
              <a:t>服务器</a:t>
            </a:r>
            <a:r>
              <a:rPr lang="en-US" altLang="zh-CN" dirty="0" smtClean="0">
                <a:latin typeface="微软雅黑" panose="020B0503020204020204" pitchFamily="34" charset="-122"/>
                <a:ea typeface="微软雅黑" panose="020B0503020204020204" pitchFamily="34" charset="-122"/>
              </a:rPr>
              <a:t>IP   </a:t>
            </a:r>
            <a:r>
              <a:rPr lang="zh-CN" altLang="en-US" dirty="0" smtClean="0">
                <a:latin typeface="微软雅黑" panose="020B0503020204020204" pitchFamily="34" charset="-122"/>
                <a:ea typeface="微软雅黑" panose="020B0503020204020204" pitchFamily="34" charset="-122"/>
              </a:rPr>
              <a:t>客户</a:t>
            </a:r>
            <a:r>
              <a:rPr lang="zh-CN" altLang="en-US" dirty="0">
                <a:latin typeface="微软雅黑" panose="020B0503020204020204" pitchFamily="34" charset="-122"/>
                <a:ea typeface="微软雅黑" panose="020B0503020204020204" pitchFamily="34" charset="-122"/>
              </a:rPr>
              <a:t>机</a:t>
            </a:r>
            <a:r>
              <a:rPr lang="en-US" altLang="zh-CN" dirty="0">
                <a:latin typeface="微软雅黑" panose="020B0503020204020204" pitchFamily="34" charset="-122"/>
                <a:ea typeface="微软雅黑" panose="020B0503020204020204" pitchFamily="34" charset="-122"/>
              </a:rPr>
              <a:t>IP </a:t>
            </a:r>
          </a:p>
        </p:txBody>
      </p:sp>
      <p:sp>
        <p:nvSpPr>
          <p:cNvPr id="52" name="左箭头 51"/>
          <p:cNvSpPr/>
          <p:nvPr/>
        </p:nvSpPr>
        <p:spPr>
          <a:xfrm>
            <a:off x="2032000" y="4785348"/>
            <a:ext cx="5353098" cy="918963"/>
          </a:xfrm>
          <a:prstGeom prst="lef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zh-CN" sz="2800" b="1" dirty="0" smtClean="0">
                <a:solidFill>
                  <a:schemeClr val="tx1"/>
                </a:solidFill>
                <a:latin typeface="Times New Roman" panose="02020603050405020304" pitchFamily="18" charset="0"/>
              </a:rPr>
              <a:t> DHCP ACK(</a:t>
            </a:r>
            <a:r>
              <a:rPr kumimoji="1" lang="zh-CN" altLang="en-US" sz="2800" b="1" dirty="0">
                <a:solidFill>
                  <a:schemeClr val="tx1"/>
                </a:solidFill>
                <a:latin typeface="Times New Roman" panose="02020603050405020304" pitchFamily="18" charset="0"/>
              </a:rPr>
              <a:t>单播</a:t>
            </a:r>
            <a:r>
              <a:rPr kumimoji="1" lang="en-US" altLang="zh-CN" sz="2800" b="1" dirty="0" smtClean="0">
                <a:solidFill>
                  <a:schemeClr val="tx1"/>
                </a:solidFill>
                <a:latin typeface="Times New Roman" panose="02020603050405020304" pitchFamily="18" charset="0"/>
              </a:rPr>
              <a:t>)</a:t>
            </a:r>
            <a:endParaRPr kumimoji="1" lang="en-US" altLang="zh-CN" sz="2800" b="1" dirty="0">
              <a:solidFill>
                <a:schemeClr val="tx1"/>
              </a:solidFill>
              <a:latin typeface="Times New Roman" panose="02020603050405020304" pitchFamily="18" charset="0"/>
            </a:endParaRPr>
          </a:p>
        </p:txBody>
      </p:sp>
      <p:sp>
        <p:nvSpPr>
          <p:cNvPr id="53" name="右箭头 52"/>
          <p:cNvSpPr/>
          <p:nvPr/>
        </p:nvSpPr>
        <p:spPr>
          <a:xfrm>
            <a:off x="1814058" y="3130226"/>
            <a:ext cx="5228299" cy="875764"/>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zh-CN" sz="2800" b="1" dirty="0">
                <a:solidFill>
                  <a:schemeClr val="tx1"/>
                </a:solidFill>
                <a:latin typeface="Times New Roman" panose="02020603050405020304" pitchFamily="18" charset="0"/>
              </a:rPr>
              <a:t>DHCP Request(</a:t>
            </a:r>
            <a:r>
              <a:rPr kumimoji="1" lang="zh-CN" altLang="en-US" sz="2800" b="1" dirty="0">
                <a:solidFill>
                  <a:schemeClr val="tx1"/>
                </a:solidFill>
                <a:latin typeface="Times New Roman" panose="02020603050405020304" pitchFamily="18" charset="0"/>
              </a:rPr>
              <a:t>单播</a:t>
            </a:r>
            <a:r>
              <a:rPr kumimoji="1" lang="en-US" altLang="zh-CN" sz="2800" b="1" dirty="0">
                <a:solidFill>
                  <a:schemeClr val="tx1"/>
                </a:solidFill>
                <a:latin typeface="Times New Roman" panose="02020603050405020304" pitchFamily="18" charset="0"/>
              </a:rPr>
              <a:t>)</a:t>
            </a:r>
          </a:p>
        </p:txBody>
      </p:sp>
    </p:spTree>
    <p:extLst>
      <p:ext uri="{BB962C8B-B14F-4D97-AF65-F5344CB8AC3E}">
        <p14:creationId xmlns:p14="http://schemas.microsoft.com/office/powerpoint/2010/main" val="79433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1000"/>
                                        <p:tgtEl>
                                          <p:spTgt spid="49"/>
                                        </p:tgtEl>
                                      </p:cBhvr>
                                    </p:animEffect>
                                  </p:childTnLst>
                                </p:cTn>
                              </p:par>
                            </p:childTnLst>
                          </p:cTn>
                        </p:par>
                        <p:par>
                          <p:cTn id="8" fill="hold">
                            <p:stCondLst>
                              <p:cond delay="1000"/>
                            </p:stCondLst>
                            <p:childTnLst>
                              <p:par>
                                <p:cTn id="9" presetID="27" presetClass="emph" presetSubtype="0" fill="remove" grpId="0" nodeType="afterEffect">
                                  <p:stCondLst>
                                    <p:cond delay="0"/>
                                  </p:stCondLst>
                                  <p:childTnLst>
                                    <p:animClr clrSpc="rgb" dir="cw">
                                      <p:cBhvr override="childStyle">
                                        <p:cTn id="10" dur="500" autoRev="1" fill="remove"/>
                                        <p:tgtEl>
                                          <p:spTgt spid="37"/>
                                        </p:tgtEl>
                                        <p:attrNameLst>
                                          <p:attrName>style.color</p:attrName>
                                        </p:attrNameLst>
                                      </p:cBhvr>
                                      <p:to>
                                        <a:schemeClr val="bg1"/>
                                      </p:to>
                                    </p:animClr>
                                    <p:animClr clrSpc="rgb" dir="cw">
                                      <p:cBhvr>
                                        <p:cTn id="11" dur="500" autoRev="1" fill="remove"/>
                                        <p:tgtEl>
                                          <p:spTgt spid="37"/>
                                        </p:tgtEl>
                                        <p:attrNameLst>
                                          <p:attrName>fillcolor</p:attrName>
                                        </p:attrNameLst>
                                      </p:cBhvr>
                                      <p:to>
                                        <a:schemeClr val="bg1"/>
                                      </p:to>
                                    </p:animClr>
                                    <p:set>
                                      <p:cBhvr>
                                        <p:cTn id="12" dur="500" autoRev="1" fill="remove"/>
                                        <p:tgtEl>
                                          <p:spTgt spid="37"/>
                                        </p:tgtEl>
                                        <p:attrNameLst>
                                          <p:attrName>fill.type</p:attrName>
                                        </p:attrNameLst>
                                      </p:cBhvr>
                                      <p:to>
                                        <p:strVal val="solid"/>
                                      </p:to>
                                    </p:set>
                                    <p:set>
                                      <p:cBhvr>
                                        <p:cTn id="13" dur="500" autoRev="1" fill="remove"/>
                                        <p:tgtEl>
                                          <p:spTgt spid="37"/>
                                        </p:tgtEl>
                                        <p:attrNameLst>
                                          <p:attrName>fill.on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1"/>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childTnLst>
                                </p:cTn>
                              </p:par>
                              <p:par>
                                <p:cTn id="24" presetID="42" presetClass="entr" presetSubtype="0" fill="hold" grpId="0" nodeType="with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fade">
                                      <p:cBhvr>
                                        <p:cTn id="26" dur="1000"/>
                                        <p:tgtEl>
                                          <p:spTgt spid="48"/>
                                        </p:tgtEl>
                                      </p:cBhvr>
                                    </p:animEffect>
                                    <p:anim calcmode="lin" valueType="num">
                                      <p:cBhvr>
                                        <p:cTn id="27" dur="1000" fill="hold"/>
                                        <p:tgtEl>
                                          <p:spTgt spid="48"/>
                                        </p:tgtEl>
                                        <p:attrNameLst>
                                          <p:attrName>ppt_x</p:attrName>
                                        </p:attrNameLst>
                                      </p:cBhvr>
                                      <p:tavLst>
                                        <p:tav tm="0">
                                          <p:val>
                                            <p:strVal val="#ppt_x"/>
                                          </p:val>
                                        </p:tav>
                                        <p:tav tm="100000">
                                          <p:val>
                                            <p:strVal val="#ppt_x"/>
                                          </p:val>
                                        </p:tav>
                                      </p:tavLst>
                                    </p:anim>
                                    <p:anim calcmode="lin" valueType="num">
                                      <p:cBhvr>
                                        <p:cTn id="28"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randombar(horizontal)">
                                      <p:cBhvr>
                                        <p:cTn id="33" dur="500"/>
                                        <p:tgtEl>
                                          <p:spTgt spid="5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3"/>
                                        </p:tgtEl>
                                        <p:attrNameLst>
                                          <p:attrName>style.visibility</p:attrName>
                                        </p:attrNameLst>
                                      </p:cBhvr>
                                      <p:to>
                                        <p:strVal val="visible"/>
                                      </p:to>
                                    </p:set>
                                    <p:animEffect transition="in" filter="wipe(left)">
                                      <p:cBhvr>
                                        <p:cTn id="38" dur="500"/>
                                        <p:tgtEl>
                                          <p:spTgt spid="53"/>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fade">
                                      <p:cBhvr>
                                        <p:cTn id="43" dur="1000"/>
                                        <p:tgtEl>
                                          <p:spTgt spid="44"/>
                                        </p:tgtEl>
                                      </p:cBhvr>
                                    </p:animEffect>
                                    <p:anim calcmode="lin" valueType="num">
                                      <p:cBhvr>
                                        <p:cTn id="44" dur="1000" fill="hold"/>
                                        <p:tgtEl>
                                          <p:spTgt spid="44"/>
                                        </p:tgtEl>
                                        <p:attrNameLst>
                                          <p:attrName>ppt_x</p:attrName>
                                        </p:attrNameLst>
                                      </p:cBhvr>
                                      <p:tavLst>
                                        <p:tav tm="0">
                                          <p:val>
                                            <p:strVal val="#ppt_x"/>
                                          </p:val>
                                        </p:tav>
                                        <p:tav tm="100000">
                                          <p:val>
                                            <p:strVal val="#ppt_x"/>
                                          </p:val>
                                        </p:tav>
                                      </p:tavLst>
                                    </p:anim>
                                    <p:anim calcmode="lin" valueType="num">
                                      <p:cBhvr>
                                        <p:cTn id="45"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51"/>
                                        </p:tgtEl>
                                        <p:attrNameLst>
                                          <p:attrName>style.visibility</p:attrName>
                                        </p:attrNameLst>
                                      </p:cBhvr>
                                      <p:to>
                                        <p:strVal val="visible"/>
                                      </p:to>
                                    </p:set>
                                    <p:animEffect transition="in" filter="randombar(horizontal)">
                                      <p:cBhvr>
                                        <p:cTn id="50" dur="500"/>
                                        <p:tgtEl>
                                          <p:spTgt spid="5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2" fill="hold" grpId="0" nodeType="click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wipe(right)">
                                      <p:cBhvr>
                                        <p:cTn id="5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9" grpId="0" animBg="1"/>
      <p:bldP spid="41" grpId="0" animBg="1"/>
      <p:bldP spid="42" grpId="0" animBg="1"/>
      <p:bldP spid="44" grpId="0" animBg="1"/>
      <p:bldP spid="48" grpId="0" animBg="1"/>
      <p:bldP spid="50" grpId="0" animBg="1"/>
      <p:bldP spid="51" grpId="0" animBg="1"/>
      <p:bldP spid="52" grpId="0" animBg="1"/>
      <p:bldP spid="5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圆角矩形 35"/>
          <p:cNvSpPr/>
          <p:nvPr/>
        </p:nvSpPr>
        <p:spPr>
          <a:xfrm>
            <a:off x="-13328" y="476337"/>
            <a:ext cx="2317330" cy="325438"/>
          </a:xfrm>
          <a:prstGeom prst="round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altLang="zh-CN" sz="1600" b="1" dirty="0">
                <a:solidFill>
                  <a:schemeClr val="bg1"/>
                </a:solidFill>
                <a:latin typeface="微软雅黑" pitchFamily="34" charset="-122"/>
                <a:ea typeface="微软雅黑" pitchFamily="34" charset="-122"/>
              </a:rPr>
              <a:t>IP</a:t>
            </a:r>
            <a:r>
              <a:rPr lang="zh-CN" altLang="en-US" sz="1600" b="1" dirty="0">
                <a:solidFill>
                  <a:schemeClr val="bg1"/>
                </a:solidFill>
                <a:latin typeface="微软雅黑" pitchFamily="34" charset="-122"/>
                <a:ea typeface="微软雅黑" pitchFamily="34" charset="-122"/>
              </a:rPr>
              <a:t>地址租借</a:t>
            </a:r>
          </a:p>
        </p:txBody>
      </p:sp>
      <p:sp>
        <p:nvSpPr>
          <p:cNvPr id="20" name="Rectangle 5"/>
          <p:cNvSpPr>
            <a:spLocks noChangeArrowheads="1"/>
          </p:cNvSpPr>
          <p:nvPr/>
        </p:nvSpPr>
        <p:spPr bwMode="auto">
          <a:xfrm flipV="1">
            <a:off x="0" y="0"/>
            <a:ext cx="9144000" cy="114300"/>
          </a:xfrm>
          <a:prstGeom prst="rect">
            <a:avLst/>
          </a:prstGeom>
          <a:ln/>
        </p:spPr>
        <p:style>
          <a:lnRef idx="0">
            <a:schemeClr val="accent2"/>
          </a:lnRef>
          <a:fillRef idx="3">
            <a:schemeClr val="accent2"/>
          </a:fillRef>
          <a:effectRef idx="3">
            <a:schemeClr val="accent2"/>
          </a:effectRef>
          <a:fontRef idx="minor">
            <a:schemeClr val="lt1"/>
          </a:fontRef>
        </p:style>
        <p:txBody>
          <a:bodyPr rot="10800000"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sz="4400">
              <a:solidFill>
                <a:srgbClr val="C00000"/>
              </a:solidFill>
            </a:endParaRPr>
          </a:p>
        </p:txBody>
      </p:sp>
      <p:sp>
        <p:nvSpPr>
          <p:cNvPr id="22" name="圆角矩形 21"/>
          <p:cNvSpPr/>
          <p:nvPr/>
        </p:nvSpPr>
        <p:spPr>
          <a:xfrm>
            <a:off x="0" y="121995"/>
            <a:ext cx="2304010" cy="346759"/>
          </a:xfrm>
          <a:prstGeom prst="roundRect">
            <a:avLst>
              <a:gd name="adj" fmla="val 0"/>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需求分析</a:t>
            </a:r>
            <a:endParaRPr lang="zh-CN" altLang="en-US" sz="1500" b="1" dirty="0">
              <a:solidFill>
                <a:schemeClr val="bg1"/>
              </a:solidFill>
              <a:latin typeface="微软雅黑" pitchFamily="34" charset="-122"/>
              <a:ea typeface="微软雅黑" pitchFamily="34" charset="-122"/>
            </a:endParaRPr>
          </a:p>
        </p:txBody>
      </p:sp>
      <p:sp>
        <p:nvSpPr>
          <p:cNvPr id="24" name="圆角矩形 23"/>
          <p:cNvSpPr/>
          <p:nvPr/>
        </p:nvSpPr>
        <p:spPr>
          <a:xfrm>
            <a:off x="2304009" y="121995"/>
            <a:ext cx="2267990" cy="352646"/>
          </a:xfrm>
          <a:prstGeom prst="roundRect">
            <a:avLst>
              <a:gd name="adj" fmla="val 0"/>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基本知识</a:t>
            </a:r>
            <a:endParaRPr lang="zh-CN" altLang="en-US" sz="1500" b="1" dirty="0">
              <a:solidFill>
                <a:schemeClr val="bg1"/>
              </a:solidFill>
              <a:latin typeface="微软雅黑" pitchFamily="34" charset="-122"/>
              <a:ea typeface="微软雅黑" pitchFamily="34" charset="-122"/>
            </a:endParaRPr>
          </a:p>
        </p:txBody>
      </p:sp>
      <p:sp>
        <p:nvSpPr>
          <p:cNvPr id="25" name="圆角矩形 24"/>
          <p:cNvSpPr/>
          <p:nvPr/>
        </p:nvSpPr>
        <p:spPr>
          <a:xfrm>
            <a:off x="4572000" y="127388"/>
            <a:ext cx="2341336" cy="346296"/>
          </a:xfrm>
          <a:prstGeom prst="roundRect">
            <a:avLst>
              <a:gd name="adj" fmla="val 0"/>
            </a:avLst>
          </a:prstGeom>
          <a:ln/>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工作流程</a:t>
            </a:r>
            <a:endParaRPr lang="zh-CN" altLang="en-US" sz="1500" b="1" dirty="0">
              <a:solidFill>
                <a:schemeClr val="bg1"/>
              </a:solidFill>
              <a:latin typeface="微软雅黑" pitchFamily="34" charset="-122"/>
              <a:ea typeface="微软雅黑" pitchFamily="34" charset="-122"/>
            </a:endParaRPr>
          </a:p>
        </p:txBody>
      </p:sp>
      <p:sp>
        <p:nvSpPr>
          <p:cNvPr id="26" name="圆角矩形 25"/>
          <p:cNvSpPr/>
          <p:nvPr/>
        </p:nvSpPr>
        <p:spPr>
          <a:xfrm>
            <a:off x="6913336" y="128777"/>
            <a:ext cx="2230664" cy="346296"/>
          </a:xfrm>
          <a:prstGeom prst="roundRect">
            <a:avLst>
              <a:gd name="adj" fmla="val 1539"/>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altLang="zh-CN" sz="1500" b="1" dirty="0" smtClean="0">
                <a:solidFill>
                  <a:schemeClr val="bg1"/>
                </a:solidFill>
                <a:latin typeface="微软雅黑" pitchFamily="34" charset="-122"/>
                <a:ea typeface="微软雅黑" pitchFamily="34" charset="-122"/>
              </a:rPr>
              <a:t>Q&amp;A</a:t>
            </a:r>
            <a:endParaRPr lang="zh-CN" altLang="en-US" sz="1500" b="1" dirty="0">
              <a:solidFill>
                <a:schemeClr val="bg1"/>
              </a:solidFill>
              <a:latin typeface="微软雅黑" pitchFamily="34" charset="-122"/>
              <a:ea typeface="微软雅黑" pitchFamily="34" charset="-122"/>
            </a:endParaRPr>
          </a:p>
        </p:txBody>
      </p:sp>
      <p:sp>
        <p:nvSpPr>
          <p:cNvPr id="37" name="圆角矩形 36"/>
          <p:cNvSpPr/>
          <p:nvPr/>
        </p:nvSpPr>
        <p:spPr>
          <a:xfrm>
            <a:off x="2304006" y="468754"/>
            <a:ext cx="2277367" cy="338954"/>
          </a:xfrm>
          <a:prstGeom prst="round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altLang="zh-CN" sz="1600" b="1" dirty="0">
                <a:solidFill>
                  <a:schemeClr val="bg1"/>
                </a:solidFill>
                <a:latin typeface="微软雅黑" pitchFamily="34" charset="-122"/>
                <a:ea typeface="微软雅黑" pitchFamily="34" charset="-122"/>
              </a:rPr>
              <a:t>IP</a:t>
            </a:r>
            <a:r>
              <a:rPr lang="zh-CN" altLang="en-US" sz="1600" b="1" dirty="0">
                <a:solidFill>
                  <a:schemeClr val="bg1"/>
                </a:solidFill>
                <a:latin typeface="微软雅黑" pitchFamily="34" charset="-122"/>
                <a:ea typeface="微软雅黑" pitchFamily="34" charset="-122"/>
              </a:rPr>
              <a:t>地址续借</a:t>
            </a:r>
          </a:p>
        </p:txBody>
      </p:sp>
      <p:sp>
        <p:nvSpPr>
          <p:cNvPr id="38" name="圆角矩形 37"/>
          <p:cNvSpPr/>
          <p:nvPr/>
        </p:nvSpPr>
        <p:spPr>
          <a:xfrm>
            <a:off x="4581371" y="476462"/>
            <a:ext cx="2331963" cy="33105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altLang="zh-CN" sz="1600" b="1" dirty="0">
                <a:solidFill>
                  <a:schemeClr val="bg1"/>
                </a:solidFill>
                <a:latin typeface="微软雅黑" pitchFamily="34" charset="-122"/>
                <a:ea typeface="微软雅黑" pitchFamily="34" charset="-122"/>
              </a:rPr>
              <a:t>IP</a:t>
            </a:r>
            <a:r>
              <a:rPr lang="zh-CN" altLang="en-US" sz="1600" b="1" dirty="0">
                <a:solidFill>
                  <a:schemeClr val="bg1"/>
                </a:solidFill>
                <a:latin typeface="微软雅黑" pitchFamily="34" charset="-122"/>
                <a:ea typeface="微软雅黑" pitchFamily="34" charset="-122"/>
              </a:rPr>
              <a:t>地址释放</a:t>
            </a:r>
          </a:p>
        </p:txBody>
      </p:sp>
      <p:sp>
        <p:nvSpPr>
          <p:cNvPr id="40" name="圆角矩形 39"/>
          <p:cNvSpPr/>
          <p:nvPr/>
        </p:nvSpPr>
        <p:spPr>
          <a:xfrm>
            <a:off x="6913334" y="477153"/>
            <a:ext cx="2230666" cy="325438"/>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altLang="zh-CN" sz="1600" b="1" dirty="0" smtClean="0">
                <a:solidFill>
                  <a:schemeClr val="bg1"/>
                </a:solidFill>
                <a:latin typeface="微软雅黑" pitchFamily="34" charset="-122"/>
                <a:ea typeface="微软雅黑" pitchFamily="34" charset="-122"/>
              </a:rPr>
              <a:t>DHCP</a:t>
            </a:r>
            <a:r>
              <a:rPr lang="zh-CN" altLang="en-US" sz="1600" b="1" dirty="0" smtClean="0">
                <a:solidFill>
                  <a:schemeClr val="bg1"/>
                </a:solidFill>
                <a:latin typeface="微软雅黑" pitchFamily="34" charset="-122"/>
                <a:ea typeface="微软雅黑" pitchFamily="34" charset="-122"/>
              </a:rPr>
              <a:t>中继</a:t>
            </a:r>
            <a:r>
              <a:rPr lang="zh-CN" altLang="en-US" sz="1600" b="1" dirty="0">
                <a:solidFill>
                  <a:schemeClr val="bg1"/>
                </a:solidFill>
                <a:latin typeface="微软雅黑" pitchFamily="34" charset="-122"/>
                <a:ea typeface="微软雅黑" pitchFamily="34" charset="-122"/>
              </a:rPr>
              <a:t>代理</a:t>
            </a:r>
          </a:p>
        </p:txBody>
      </p:sp>
      <p:sp>
        <p:nvSpPr>
          <p:cNvPr id="49" name="圆角矩形 48"/>
          <p:cNvSpPr/>
          <p:nvPr/>
        </p:nvSpPr>
        <p:spPr>
          <a:xfrm>
            <a:off x="-13326" y="477153"/>
            <a:ext cx="2317330" cy="325438"/>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altLang="zh-CN" sz="1600" b="1" dirty="0">
                <a:solidFill>
                  <a:schemeClr val="bg1"/>
                </a:solidFill>
                <a:latin typeface="微软雅黑" pitchFamily="34" charset="-122"/>
                <a:ea typeface="微软雅黑" pitchFamily="34" charset="-122"/>
              </a:rPr>
              <a:t>IP</a:t>
            </a:r>
            <a:r>
              <a:rPr lang="zh-CN" altLang="en-US" sz="1600" b="1" dirty="0">
                <a:solidFill>
                  <a:schemeClr val="bg1"/>
                </a:solidFill>
                <a:latin typeface="微软雅黑" pitchFamily="34" charset="-122"/>
                <a:ea typeface="微软雅黑" pitchFamily="34" charset="-122"/>
              </a:rPr>
              <a:t>地址租借</a:t>
            </a:r>
          </a:p>
        </p:txBody>
      </p:sp>
      <p:pic>
        <p:nvPicPr>
          <p:cNvPr id="39" name="图片 38"/>
          <p:cNvPicPr>
            <a:picLocks noChangeAspect="1"/>
          </p:cNvPicPr>
          <p:nvPr/>
        </p:nvPicPr>
        <p:blipFill rotWithShape="1">
          <a:blip r:embed="rId2"/>
          <a:srcRect l="3128" t="7739" r="8846" b="4563"/>
          <a:stretch/>
        </p:blipFill>
        <p:spPr>
          <a:xfrm>
            <a:off x="6966157" y="2880125"/>
            <a:ext cx="2177843" cy="1750720"/>
          </a:xfrm>
          <a:prstGeom prst="rect">
            <a:avLst/>
          </a:prstGeom>
        </p:spPr>
      </p:pic>
      <p:sp>
        <p:nvSpPr>
          <p:cNvPr id="41" name="文本框 40"/>
          <p:cNvSpPr txBox="1"/>
          <p:nvPr/>
        </p:nvSpPr>
        <p:spPr>
          <a:xfrm>
            <a:off x="385428" y="4833105"/>
            <a:ext cx="1406154" cy="369332"/>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US" altLang="zh-CN" dirty="0" smtClean="0"/>
              <a:t>DHCP</a:t>
            </a:r>
            <a:r>
              <a:rPr lang="zh-CN" altLang="en-US" dirty="0" smtClean="0"/>
              <a:t>客户端</a:t>
            </a:r>
            <a:endParaRPr lang="zh-CN" altLang="en-US" dirty="0"/>
          </a:p>
        </p:txBody>
      </p:sp>
      <p:sp>
        <p:nvSpPr>
          <p:cNvPr id="42" name="文本框 41"/>
          <p:cNvSpPr txBox="1"/>
          <p:nvPr/>
        </p:nvSpPr>
        <p:spPr>
          <a:xfrm>
            <a:off x="7452591" y="4833105"/>
            <a:ext cx="1406154" cy="369332"/>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US" altLang="zh-CN" dirty="0" smtClean="0"/>
              <a:t>DHCP</a:t>
            </a:r>
            <a:r>
              <a:rPr lang="zh-CN" altLang="en-US" dirty="0" smtClean="0"/>
              <a:t>服务器</a:t>
            </a:r>
            <a:endParaRPr lang="zh-CN" altLang="en-US" dirty="0"/>
          </a:p>
        </p:txBody>
      </p:sp>
      <p:pic>
        <p:nvPicPr>
          <p:cNvPr id="43" name="图片 42"/>
          <p:cNvPicPr>
            <a:picLocks noChangeAspect="1"/>
          </p:cNvPicPr>
          <p:nvPr/>
        </p:nvPicPr>
        <p:blipFill>
          <a:blip r:embed="rId3"/>
          <a:stretch>
            <a:fillRect/>
          </a:stretch>
        </p:blipFill>
        <p:spPr>
          <a:xfrm>
            <a:off x="-18753" y="2880125"/>
            <a:ext cx="3188484" cy="1798476"/>
          </a:xfrm>
          <a:prstGeom prst="rect">
            <a:avLst/>
          </a:prstGeom>
        </p:spPr>
      </p:pic>
      <p:sp>
        <p:nvSpPr>
          <p:cNvPr id="48" name="椭圆形标注 47"/>
          <p:cNvSpPr/>
          <p:nvPr/>
        </p:nvSpPr>
        <p:spPr>
          <a:xfrm>
            <a:off x="283856" y="994370"/>
            <a:ext cx="2020150" cy="1520910"/>
          </a:xfrm>
          <a:prstGeom prst="wedgeEllipseCallout">
            <a:avLst>
              <a:gd name="adj1" fmla="val -19576"/>
              <a:gd name="adj2" fmla="val 72520"/>
            </a:avLst>
          </a:prstGeom>
          <a:ln w="28575"/>
        </p:spPr>
        <p:style>
          <a:lnRef idx="2">
            <a:schemeClr val="accent1"/>
          </a:lnRef>
          <a:fillRef idx="1">
            <a:schemeClr val="lt1"/>
          </a:fillRef>
          <a:effectRef idx="0">
            <a:schemeClr val="accent1"/>
          </a:effectRef>
          <a:fontRef idx="minor">
            <a:schemeClr val="dk1"/>
          </a:fontRef>
        </p:style>
        <p:txBody>
          <a:bodyPr rtlCol="0" anchor="ctr"/>
          <a:lstStyle/>
          <a:p>
            <a:pPr lvl="0" algn="ctr" fontAlgn="base">
              <a:spcBef>
                <a:spcPct val="50000"/>
              </a:spcBef>
              <a:spcAft>
                <a:spcPct val="0"/>
              </a:spcAft>
            </a:pPr>
            <a:r>
              <a:rPr kumimoji="1" lang="en-US" altLang="zh-CN" dirty="0">
                <a:solidFill>
                  <a:srgbClr val="000000"/>
                </a:solidFill>
                <a:latin typeface="Times New Roman" panose="02020603050405020304" pitchFamily="18" charset="0"/>
              </a:rPr>
              <a:t>IP</a:t>
            </a:r>
            <a:r>
              <a:rPr kumimoji="1" lang="zh-CN" altLang="en-US" dirty="0">
                <a:solidFill>
                  <a:srgbClr val="000000"/>
                </a:solidFill>
                <a:latin typeface="Times New Roman" panose="02020603050405020304" pitchFamily="18" charset="0"/>
              </a:rPr>
              <a:t>地址已经用</a:t>
            </a:r>
            <a:r>
              <a:rPr kumimoji="1" lang="zh-CN" altLang="en-US" dirty="0" smtClean="0">
                <a:solidFill>
                  <a:srgbClr val="000000"/>
                </a:solidFill>
                <a:latin typeface="Times New Roman" panose="02020603050405020304" pitchFamily="18" charset="0"/>
              </a:rPr>
              <a:t>了</a:t>
            </a:r>
            <a:r>
              <a:rPr kumimoji="1" lang="en-US" altLang="zh-CN" dirty="0" smtClean="0">
                <a:solidFill>
                  <a:srgbClr val="000000"/>
                </a:solidFill>
                <a:latin typeface="Times New Roman" panose="02020603050405020304" pitchFamily="18" charset="0"/>
              </a:rPr>
              <a:t>50%</a:t>
            </a:r>
            <a:r>
              <a:rPr kumimoji="1" lang="zh-CN" altLang="en-US" dirty="0" smtClean="0">
                <a:solidFill>
                  <a:srgbClr val="000000"/>
                </a:solidFill>
                <a:latin typeface="Times New Roman" panose="02020603050405020304" pitchFamily="18" charset="0"/>
              </a:rPr>
              <a:t>时间</a:t>
            </a:r>
            <a:r>
              <a:rPr kumimoji="1" lang="zh-CN" altLang="en-US" dirty="0">
                <a:solidFill>
                  <a:srgbClr val="000000"/>
                </a:solidFill>
                <a:latin typeface="Times New Roman" panose="02020603050405020304" pitchFamily="18" charset="0"/>
              </a:rPr>
              <a:t>了，续租一下</a:t>
            </a:r>
          </a:p>
        </p:txBody>
      </p:sp>
      <p:sp>
        <p:nvSpPr>
          <p:cNvPr id="50" name="圆角矩形标注 49"/>
          <p:cNvSpPr/>
          <p:nvPr/>
        </p:nvSpPr>
        <p:spPr>
          <a:xfrm>
            <a:off x="1630706" y="2605776"/>
            <a:ext cx="2293594" cy="738783"/>
          </a:xfrm>
          <a:prstGeom prst="wedgeRoundRectCallout">
            <a:avLst>
              <a:gd name="adj1" fmla="val -49302"/>
              <a:gd name="adj2" fmla="val 139857"/>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pPr>
              <a:lnSpc>
                <a:spcPct val="250000"/>
              </a:lnSpc>
            </a:pPr>
            <a:r>
              <a:rPr lang="zh-CN" altLang="en-US" b="1" dirty="0" smtClean="0">
                <a:latin typeface="微软雅黑" panose="020B0503020204020204" pitchFamily="34" charset="-122"/>
                <a:ea typeface="微软雅黑" panose="020B0503020204020204" pitchFamily="34" charset="-122"/>
              </a:rPr>
              <a:t>   源</a:t>
            </a:r>
            <a:r>
              <a:rPr lang="en-US" altLang="zh-CN" b="1" dirty="0" smtClean="0">
                <a:latin typeface="+mj-ea"/>
                <a:ea typeface="+mj-ea"/>
              </a:rPr>
              <a:t>IP</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目的</a:t>
            </a:r>
            <a:r>
              <a:rPr lang="en-US" altLang="zh-CN" b="1" dirty="0" smtClean="0">
                <a:latin typeface="+mj-ea"/>
                <a:ea typeface="+mj-ea"/>
              </a:rPr>
              <a:t>IP</a:t>
            </a:r>
          </a:p>
          <a:p>
            <a:r>
              <a:rPr lang="zh-CN" altLang="en-US" dirty="0">
                <a:latin typeface="微软雅黑" panose="020B0503020204020204" pitchFamily="34" charset="-122"/>
                <a:ea typeface="微软雅黑" panose="020B0503020204020204" pitchFamily="34" charset="-122"/>
              </a:rPr>
              <a:t>客户机</a:t>
            </a:r>
            <a:r>
              <a:rPr lang="en-US" altLang="zh-CN" dirty="0" smtClean="0">
                <a:latin typeface="微软雅黑" panose="020B0503020204020204" pitchFamily="34" charset="-122"/>
                <a:ea typeface="微软雅黑" panose="020B0503020204020204" pitchFamily="34" charset="-122"/>
              </a:rPr>
              <a:t>IP   </a:t>
            </a:r>
            <a:r>
              <a:rPr lang="zh-CN" altLang="en-US" dirty="0" smtClean="0">
                <a:latin typeface="微软雅黑" panose="020B0503020204020204" pitchFamily="34" charset="-122"/>
                <a:ea typeface="微软雅黑" panose="020B0503020204020204" pitchFamily="34" charset="-122"/>
              </a:rPr>
              <a:t>服务器</a:t>
            </a:r>
            <a:r>
              <a:rPr lang="en-US" altLang="zh-CN" dirty="0">
                <a:latin typeface="微软雅黑" panose="020B0503020204020204" pitchFamily="34" charset="-122"/>
                <a:ea typeface="微软雅黑" panose="020B0503020204020204" pitchFamily="34" charset="-122"/>
              </a:rPr>
              <a:t>IP </a:t>
            </a:r>
            <a:endParaRPr lang="en-US" altLang="zh-CN" dirty="0" smtClean="0">
              <a:latin typeface="微软雅黑" panose="020B0503020204020204" pitchFamily="34" charset="-122"/>
              <a:ea typeface="微软雅黑" panose="020B0503020204020204" pitchFamily="34" charset="-122"/>
            </a:endParaRPr>
          </a:p>
          <a:p>
            <a:pPr algn="ctr"/>
            <a:endParaRPr lang="zh-CN" altLang="en-US" dirty="0">
              <a:latin typeface="微软雅黑" panose="020B0503020204020204" pitchFamily="34" charset="-122"/>
              <a:ea typeface="微软雅黑" panose="020B0503020204020204" pitchFamily="34" charset="-122"/>
            </a:endParaRPr>
          </a:p>
        </p:txBody>
      </p:sp>
      <p:sp>
        <p:nvSpPr>
          <p:cNvPr id="53" name="右箭头 52"/>
          <p:cNvSpPr/>
          <p:nvPr/>
        </p:nvSpPr>
        <p:spPr>
          <a:xfrm>
            <a:off x="1814058" y="3130226"/>
            <a:ext cx="5228299" cy="875764"/>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zh-CN" sz="2800" b="1" dirty="0">
                <a:solidFill>
                  <a:schemeClr val="tx1"/>
                </a:solidFill>
                <a:latin typeface="Times New Roman" panose="02020603050405020304" pitchFamily="18" charset="0"/>
              </a:rPr>
              <a:t>DHCP Request(</a:t>
            </a:r>
            <a:r>
              <a:rPr kumimoji="1" lang="zh-CN" altLang="en-US" sz="2800" b="1" dirty="0">
                <a:solidFill>
                  <a:schemeClr val="tx1"/>
                </a:solidFill>
                <a:latin typeface="Times New Roman" panose="02020603050405020304" pitchFamily="18" charset="0"/>
              </a:rPr>
              <a:t>单播</a:t>
            </a:r>
            <a:r>
              <a:rPr kumimoji="1" lang="en-US" altLang="zh-CN" sz="2800" b="1" dirty="0">
                <a:solidFill>
                  <a:schemeClr val="tx1"/>
                </a:solidFill>
                <a:latin typeface="Times New Roman" panose="02020603050405020304" pitchFamily="18" charset="0"/>
              </a:rPr>
              <a:t>)</a:t>
            </a:r>
          </a:p>
        </p:txBody>
      </p:sp>
      <p:sp>
        <p:nvSpPr>
          <p:cNvPr id="23" name="椭圆形标注 22"/>
          <p:cNvSpPr/>
          <p:nvPr/>
        </p:nvSpPr>
        <p:spPr>
          <a:xfrm>
            <a:off x="283856" y="995186"/>
            <a:ext cx="2020150" cy="1520910"/>
          </a:xfrm>
          <a:prstGeom prst="wedgeEllipseCallout">
            <a:avLst>
              <a:gd name="adj1" fmla="val -19576"/>
              <a:gd name="adj2" fmla="val 72520"/>
            </a:avLst>
          </a:prstGeom>
          <a:ln w="28575"/>
        </p:spPr>
        <p:style>
          <a:lnRef idx="2">
            <a:schemeClr val="accent1"/>
          </a:lnRef>
          <a:fillRef idx="1">
            <a:schemeClr val="lt1"/>
          </a:fillRef>
          <a:effectRef idx="0">
            <a:schemeClr val="accent1"/>
          </a:effectRef>
          <a:fontRef idx="minor">
            <a:schemeClr val="dk1"/>
          </a:fontRef>
        </p:style>
        <p:txBody>
          <a:bodyPr rtlCol="0" anchor="ctr"/>
          <a:lstStyle/>
          <a:p>
            <a:pPr lvl="0" algn="ctr" fontAlgn="base">
              <a:spcBef>
                <a:spcPct val="50000"/>
              </a:spcBef>
              <a:spcAft>
                <a:spcPct val="0"/>
              </a:spcAft>
            </a:pPr>
            <a:r>
              <a:rPr kumimoji="1" lang="zh-CN" altLang="en-US" sz="2400" dirty="0">
                <a:solidFill>
                  <a:srgbClr val="000000"/>
                </a:solidFill>
                <a:latin typeface="Times New Roman" panose="02020603050405020304" pitchFamily="18" charset="0"/>
              </a:rPr>
              <a:t>没有响应啊，那先用着吧</a:t>
            </a:r>
          </a:p>
        </p:txBody>
      </p:sp>
      <p:sp>
        <p:nvSpPr>
          <p:cNvPr id="28" name="椭圆形标注 27"/>
          <p:cNvSpPr/>
          <p:nvPr/>
        </p:nvSpPr>
        <p:spPr>
          <a:xfrm>
            <a:off x="283852" y="1007614"/>
            <a:ext cx="2020150" cy="1520910"/>
          </a:xfrm>
          <a:prstGeom prst="wedgeEllipseCallout">
            <a:avLst>
              <a:gd name="adj1" fmla="val -19576"/>
              <a:gd name="adj2" fmla="val 72520"/>
            </a:avLst>
          </a:prstGeom>
          <a:ln w="28575"/>
        </p:spPr>
        <p:style>
          <a:lnRef idx="2">
            <a:schemeClr val="accent1"/>
          </a:lnRef>
          <a:fillRef idx="1">
            <a:schemeClr val="lt1"/>
          </a:fillRef>
          <a:effectRef idx="0">
            <a:schemeClr val="accent1"/>
          </a:effectRef>
          <a:fontRef idx="minor">
            <a:schemeClr val="dk1"/>
          </a:fontRef>
        </p:style>
        <p:txBody>
          <a:bodyPr rtlCol="0" anchor="ctr"/>
          <a:lstStyle/>
          <a:p>
            <a:pPr lvl="0" fontAlgn="base">
              <a:spcBef>
                <a:spcPct val="50000"/>
              </a:spcBef>
              <a:spcAft>
                <a:spcPct val="0"/>
              </a:spcAft>
            </a:pPr>
            <a:r>
              <a:rPr kumimoji="1" lang="zh-CN" altLang="en-US" dirty="0">
                <a:solidFill>
                  <a:srgbClr val="000000"/>
                </a:solidFill>
                <a:latin typeface="Times New Roman" panose="02020603050405020304" pitchFamily="18" charset="0"/>
              </a:rPr>
              <a:t>时间已经过了</a:t>
            </a:r>
            <a:r>
              <a:rPr kumimoji="1" lang="en-US" altLang="zh-CN" dirty="0">
                <a:solidFill>
                  <a:srgbClr val="000000"/>
                </a:solidFill>
                <a:latin typeface="Times New Roman" panose="02020603050405020304" pitchFamily="18" charset="0"/>
              </a:rPr>
              <a:t>87.5%</a:t>
            </a:r>
            <a:r>
              <a:rPr kumimoji="1" lang="zh-CN" altLang="en-US" dirty="0">
                <a:solidFill>
                  <a:srgbClr val="000000"/>
                </a:solidFill>
                <a:latin typeface="Times New Roman" panose="02020603050405020304" pitchFamily="18" charset="0"/>
              </a:rPr>
              <a:t>了，再续租一次</a:t>
            </a:r>
          </a:p>
        </p:txBody>
      </p:sp>
      <p:sp>
        <p:nvSpPr>
          <p:cNvPr id="29" name="右箭头 28"/>
          <p:cNvSpPr/>
          <p:nvPr/>
        </p:nvSpPr>
        <p:spPr>
          <a:xfrm>
            <a:off x="2693468" y="3802837"/>
            <a:ext cx="4618148" cy="875764"/>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zh-CN" sz="2800" b="1" dirty="0">
                <a:solidFill>
                  <a:schemeClr val="tx1"/>
                </a:solidFill>
                <a:latin typeface="Times New Roman" panose="02020603050405020304" pitchFamily="18" charset="0"/>
              </a:rPr>
              <a:t>DHCP Request</a:t>
            </a:r>
            <a:r>
              <a:rPr kumimoji="1" lang="en-US" altLang="zh-CN" sz="2800" b="1" dirty="0">
                <a:solidFill>
                  <a:srgbClr val="FFFF00"/>
                </a:solidFill>
                <a:latin typeface="Times New Roman" panose="02020603050405020304" pitchFamily="18" charset="0"/>
              </a:rPr>
              <a:t>(</a:t>
            </a:r>
            <a:r>
              <a:rPr kumimoji="1" lang="zh-CN" altLang="en-US" sz="2800" b="1" dirty="0">
                <a:solidFill>
                  <a:srgbClr val="FFFF00"/>
                </a:solidFill>
                <a:latin typeface="Times New Roman" panose="02020603050405020304" pitchFamily="18" charset="0"/>
              </a:rPr>
              <a:t>广播</a:t>
            </a:r>
            <a:r>
              <a:rPr kumimoji="1" lang="en-US" altLang="zh-CN" sz="2800" b="1" dirty="0">
                <a:solidFill>
                  <a:srgbClr val="FFFF00"/>
                </a:solidFill>
                <a:latin typeface="Times New Roman" panose="02020603050405020304" pitchFamily="18" charset="0"/>
              </a:rPr>
              <a:t>)</a:t>
            </a:r>
          </a:p>
        </p:txBody>
      </p:sp>
      <p:sp>
        <p:nvSpPr>
          <p:cNvPr id="30" name="椭圆形标注 29"/>
          <p:cNvSpPr/>
          <p:nvPr/>
        </p:nvSpPr>
        <p:spPr>
          <a:xfrm>
            <a:off x="7137400" y="1130301"/>
            <a:ext cx="2006600" cy="1384980"/>
          </a:xfrm>
          <a:prstGeom prst="wedgeEllipseCallout">
            <a:avLst>
              <a:gd name="adj1" fmla="val -9889"/>
              <a:gd name="adj2" fmla="val 70348"/>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spcBef>
                <a:spcPct val="50000"/>
              </a:spcBef>
            </a:pPr>
            <a:r>
              <a:rPr kumimoji="1" lang="zh-CN" altLang="en-US" sz="2000" dirty="0">
                <a:latin typeface="Times New Roman" panose="02020603050405020304" pitchFamily="18" charset="0"/>
              </a:rPr>
              <a:t>收到了，再约定一个使用时间吧</a:t>
            </a:r>
          </a:p>
        </p:txBody>
      </p:sp>
      <p:sp>
        <p:nvSpPr>
          <p:cNvPr id="31" name="左箭头 30"/>
          <p:cNvSpPr/>
          <p:nvPr/>
        </p:nvSpPr>
        <p:spPr>
          <a:xfrm>
            <a:off x="2304002" y="4563470"/>
            <a:ext cx="5007614" cy="918963"/>
          </a:xfrm>
          <a:prstGeom prst="lef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zh-CN" sz="2800" b="1" dirty="0" smtClean="0">
                <a:solidFill>
                  <a:schemeClr val="tx1"/>
                </a:solidFill>
                <a:latin typeface="Times New Roman" panose="02020603050405020304" pitchFamily="18" charset="0"/>
              </a:rPr>
              <a:t> DHCP ACK(</a:t>
            </a:r>
            <a:r>
              <a:rPr kumimoji="1" lang="zh-CN" altLang="en-US" sz="2800" b="1" dirty="0">
                <a:solidFill>
                  <a:schemeClr val="tx1"/>
                </a:solidFill>
                <a:latin typeface="Times New Roman" panose="02020603050405020304" pitchFamily="18" charset="0"/>
              </a:rPr>
              <a:t>单播</a:t>
            </a:r>
            <a:r>
              <a:rPr kumimoji="1" lang="en-US" altLang="zh-CN" sz="2800" b="1" dirty="0" smtClean="0">
                <a:solidFill>
                  <a:schemeClr val="tx1"/>
                </a:solidFill>
                <a:latin typeface="Times New Roman" panose="02020603050405020304" pitchFamily="18" charset="0"/>
              </a:rPr>
              <a:t>)</a:t>
            </a:r>
            <a:endParaRPr kumimoji="1" lang="en-US" altLang="zh-CN" sz="2800" b="1"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71302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anim calcmode="lin" valueType="num">
                                      <p:cBhvr>
                                        <p:cTn id="8" dur="1000" fill="hold"/>
                                        <p:tgtEl>
                                          <p:spTgt spid="48"/>
                                        </p:tgtEl>
                                        <p:attrNameLst>
                                          <p:attrName>ppt_x</p:attrName>
                                        </p:attrNameLst>
                                      </p:cBhvr>
                                      <p:tavLst>
                                        <p:tav tm="0">
                                          <p:val>
                                            <p:strVal val="#ppt_x"/>
                                          </p:val>
                                        </p:tav>
                                        <p:tav tm="100000">
                                          <p:val>
                                            <p:strVal val="#ppt_x"/>
                                          </p:val>
                                        </p:tav>
                                      </p:tavLst>
                                    </p:anim>
                                    <p:anim calcmode="lin" valueType="num">
                                      <p:cBhvr>
                                        <p:cTn id="9"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50"/>
                                        </p:tgtEl>
                                        <p:attrNameLst>
                                          <p:attrName>style.visibility</p:attrName>
                                        </p:attrNameLst>
                                      </p:cBhvr>
                                      <p:to>
                                        <p:strVal val="visible"/>
                                      </p:to>
                                    </p:set>
                                    <p:animEffect transition="in" filter="randombar(horizontal)">
                                      <p:cBhvr>
                                        <p:cTn id="14" dur="500"/>
                                        <p:tgtEl>
                                          <p:spTgt spid="5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wipe(left)">
                                      <p:cBhvr>
                                        <p:cTn id="19" dur="500"/>
                                        <p:tgtEl>
                                          <p:spTgt spid="53"/>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1000"/>
                                        <p:tgtEl>
                                          <p:spTgt spid="23"/>
                                        </p:tgtEl>
                                      </p:cBhvr>
                                    </p:animEffect>
                                    <p:anim calcmode="lin" valueType="num">
                                      <p:cBhvr>
                                        <p:cTn id="23" dur="1000" fill="hold"/>
                                        <p:tgtEl>
                                          <p:spTgt spid="23"/>
                                        </p:tgtEl>
                                        <p:attrNameLst>
                                          <p:attrName>ppt_x</p:attrName>
                                        </p:attrNameLst>
                                      </p:cBhvr>
                                      <p:tavLst>
                                        <p:tav tm="0">
                                          <p:val>
                                            <p:strVal val="#ppt_x"/>
                                          </p:val>
                                        </p:tav>
                                        <p:tav tm="100000">
                                          <p:val>
                                            <p:strVal val="#ppt_x"/>
                                          </p:val>
                                        </p:tav>
                                      </p:tavLst>
                                    </p:anim>
                                    <p:anim calcmode="lin" valueType="num">
                                      <p:cBhvr>
                                        <p:cTn id="2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1000"/>
                                        <p:tgtEl>
                                          <p:spTgt spid="28"/>
                                        </p:tgtEl>
                                      </p:cBhvr>
                                    </p:animEffect>
                                    <p:anim calcmode="lin" valueType="num">
                                      <p:cBhvr>
                                        <p:cTn id="30" dur="1000" fill="hold"/>
                                        <p:tgtEl>
                                          <p:spTgt spid="28"/>
                                        </p:tgtEl>
                                        <p:attrNameLst>
                                          <p:attrName>ppt_x</p:attrName>
                                        </p:attrNameLst>
                                      </p:cBhvr>
                                      <p:tavLst>
                                        <p:tav tm="0">
                                          <p:val>
                                            <p:strVal val="#ppt_x"/>
                                          </p:val>
                                        </p:tav>
                                        <p:tav tm="100000">
                                          <p:val>
                                            <p:strVal val="#ppt_x"/>
                                          </p:val>
                                        </p:tav>
                                      </p:tavLst>
                                    </p:anim>
                                    <p:anim calcmode="lin" valueType="num">
                                      <p:cBhvr>
                                        <p:cTn id="31"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wipe(left)">
                                      <p:cBhvr>
                                        <p:cTn id="36" dur="500"/>
                                        <p:tgtEl>
                                          <p:spTgt spid="29"/>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1000"/>
                                        <p:tgtEl>
                                          <p:spTgt spid="30"/>
                                        </p:tgtEl>
                                      </p:cBhvr>
                                    </p:animEffect>
                                    <p:anim calcmode="lin" valueType="num">
                                      <p:cBhvr>
                                        <p:cTn id="42" dur="1000" fill="hold"/>
                                        <p:tgtEl>
                                          <p:spTgt spid="30"/>
                                        </p:tgtEl>
                                        <p:attrNameLst>
                                          <p:attrName>ppt_x</p:attrName>
                                        </p:attrNameLst>
                                      </p:cBhvr>
                                      <p:tavLst>
                                        <p:tav tm="0">
                                          <p:val>
                                            <p:strVal val="#ppt_x"/>
                                          </p:val>
                                        </p:tav>
                                        <p:tav tm="100000">
                                          <p:val>
                                            <p:strVal val="#ppt_x"/>
                                          </p:val>
                                        </p:tav>
                                      </p:tavLst>
                                    </p:anim>
                                    <p:anim calcmode="lin" valueType="num">
                                      <p:cBhvr>
                                        <p:cTn id="4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grpId="0"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wipe(right)">
                                      <p:cBhvr>
                                        <p:cTn id="4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animBg="1"/>
      <p:bldP spid="53" grpId="0" animBg="1"/>
      <p:bldP spid="23" grpId="0" animBg="1"/>
      <p:bldP spid="28" grpId="0" animBg="1"/>
      <p:bldP spid="29" grpId="0" animBg="1"/>
      <p:bldP spid="30" grpId="0" animBg="1"/>
      <p:bldP spid="3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圆角矩形 35"/>
          <p:cNvSpPr/>
          <p:nvPr/>
        </p:nvSpPr>
        <p:spPr>
          <a:xfrm>
            <a:off x="-13328" y="476337"/>
            <a:ext cx="2317330" cy="325438"/>
          </a:xfrm>
          <a:prstGeom prst="round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altLang="zh-CN" sz="1600" b="1" dirty="0">
                <a:solidFill>
                  <a:schemeClr val="bg1"/>
                </a:solidFill>
                <a:latin typeface="微软雅黑" pitchFamily="34" charset="-122"/>
                <a:ea typeface="微软雅黑" pitchFamily="34" charset="-122"/>
              </a:rPr>
              <a:t>IP</a:t>
            </a:r>
            <a:r>
              <a:rPr lang="zh-CN" altLang="en-US" sz="1600" b="1" dirty="0">
                <a:solidFill>
                  <a:schemeClr val="bg1"/>
                </a:solidFill>
                <a:latin typeface="微软雅黑" pitchFamily="34" charset="-122"/>
                <a:ea typeface="微软雅黑" pitchFamily="34" charset="-122"/>
              </a:rPr>
              <a:t>地址租借</a:t>
            </a:r>
          </a:p>
        </p:txBody>
      </p:sp>
      <p:sp>
        <p:nvSpPr>
          <p:cNvPr id="20" name="Rectangle 5"/>
          <p:cNvSpPr>
            <a:spLocks noChangeArrowheads="1"/>
          </p:cNvSpPr>
          <p:nvPr/>
        </p:nvSpPr>
        <p:spPr bwMode="auto">
          <a:xfrm flipV="1">
            <a:off x="0" y="0"/>
            <a:ext cx="9144000" cy="114300"/>
          </a:xfrm>
          <a:prstGeom prst="rect">
            <a:avLst/>
          </a:prstGeom>
          <a:ln/>
        </p:spPr>
        <p:style>
          <a:lnRef idx="0">
            <a:schemeClr val="accent2"/>
          </a:lnRef>
          <a:fillRef idx="3">
            <a:schemeClr val="accent2"/>
          </a:fillRef>
          <a:effectRef idx="3">
            <a:schemeClr val="accent2"/>
          </a:effectRef>
          <a:fontRef idx="minor">
            <a:schemeClr val="lt1"/>
          </a:fontRef>
        </p:style>
        <p:txBody>
          <a:bodyPr rot="10800000"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sz="4400">
              <a:solidFill>
                <a:srgbClr val="C00000"/>
              </a:solidFill>
            </a:endParaRPr>
          </a:p>
        </p:txBody>
      </p:sp>
      <p:sp>
        <p:nvSpPr>
          <p:cNvPr id="22" name="圆角矩形 21"/>
          <p:cNvSpPr/>
          <p:nvPr/>
        </p:nvSpPr>
        <p:spPr>
          <a:xfrm>
            <a:off x="0" y="121995"/>
            <a:ext cx="2304010" cy="346759"/>
          </a:xfrm>
          <a:prstGeom prst="roundRect">
            <a:avLst>
              <a:gd name="adj" fmla="val 0"/>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需求分析</a:t>
            </a:r>
            <a:endParaRPr lang="zh-CN" altLang="en-US" sz="1500" b="1" dirty="0">
              <a:solidFill>
                <a:schemeClr val="bg1"/>
              </a:solidFill>
              <a:latin typeface="微软雅黑" pitchFamily="34" charset="-122"/>
              <a:ea typeface="微软雅黑" pitchFamily="34" charset="-122"/>
            </a:endParaRPr>
          </a:p>
        </p:txBody>
      </p:sp>
      <p:sp>
        <p:nvSpPr>
          <p:cNvPr id="24" name="圆角矩形 23"/>
          <p:cNvSpPr/>
          <p:nvPr/>
        </p:nvSpPr>
        <p:spPr>
          <a:xfrm>
            <a:off x="2304009" y="121995"/>
            <a:ext cx="2267990" cy="352646"/>
          </a:xfrm>
          <a:prstGeom prst="roundRect">
            <a:avLst>
              <a:gd name="adj" fmla="val 0"/>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基本知识</a:t>
            </a:r>
            <a:endParaRPr lang="zh-CN" altLang="en-US" sz="1500" b="1" dirty="0">
              <a:solidFill>
                <a:schemeClr val="bg1"/>
              </a:solidFill>
              <a:latin typeface="微软雅黑" pitchFamily="34" charset="-122"/>
              <a:ea typeface="微软雅黑" pitchFamily="34" charset="-122"/>
            </a:endParaRPr>
          </a:p>
        </p:txBody>
      </p:sp>
      <p:sp>
        <p:nvSpPr>
          <p:cNvPr id="25" name="圆角矩形 24"/>
          <p:cNvSpPr/>
          <p:nvPr/>
        </p:nvSpPr>
        <p:spPr>
          <a:xfrm>
            <a:off x="4572000" y="127388"/>
            <a:ext cx="2341336" cy="346296"/>
          </a:xfrm>
          <a:prstGeom prst="roundRect">
            <a:avLst>
              <a:gd name="adj" fmla="val 0"/>
            </a:avLst>
          </a:prstGeom>
          <a:ln/>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工作流程</a:t>
            </a:r>
            <a:endParaRPr lang="zh-CN" altLang="en-US" sz="1500" b="1" dirty="0">
              <a:solidFill>
                <a:schemeClr val="bg1"/>
              </a:solidFill>
              <a:latin typeface="微软雅黑" pitchFamily="34" charset="-122"/>
              <a:ea typeface="微软雅黑" pitchFamily="34" charset="-122"/>
            </a:endParaRPr>
          </a:p>
        </p:txBody>
      </p:sp>
      <p:sp>
        <p:nvSpPr>
          <p:cNvPr id="26" name="圆角矩形 25"/>
          <p:cNvSpPr/>
          <p:nvPr/>
        </p:nvSpPr>
        <p:spPr>
          <a:xfrm>
            <a:off x="6913336" y="128777"/>
            <a:ext cx="2230664" cy="346296"/>
          </a:xfrm>
          <a:prstGeom prst="roundRect">
            <a:avLst>
              <a:gd name="adj" fmla="val 1539"/>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altLang="zh-CN" sz="1500" b="1" dirty="0" smtClean="0">
                <a:solidFill>
                  <a:schemeClr val="bg1"/>
                </a:solidFill>
                <a:latin typeface="微软雅黑" pitchFamily="34" charset="-122"/>
                <a:ea typeface="微软雅黑" pitchFamily="34" charset="-122"/>
              </a:rPr>
              <a:t>Q&amp;A</a:t>
            </a:r>
            <a:endParaRPr lang="zh-CN" altLang="en-US" sz="1500" b="1" dirty="0">
              <a:solidFill>
                <a:schemeClr val="bg1"/>
              </a:solidFill>
              <a:latin typeface="微软雅黑" pitchFamily="34" charset="-122"/>
              <a:ea typeface="微软雅黑" pitchFamily="34" charset="-122"/>
            </a:endParaRPr>
          </a:p>
        </p:txBody>
      </p:sp>
      <p:sp>
        <p:nvSpPr>
          <p:cNvPr id="37" name="圆角矩形 36"/>
          <p:cNvSpPr/>
          <p:nvPr/>
        </p:nvSpPr>
        <p:spPr>
          <a:xfrm>
            <a:off x="2304006" y="468754"/>
            <a:ext cx="2277367" cy="338954"/>
          </a:xfrm>
          <a:prstGeom prst="round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altLang="zh-CN" sz="1600" b="1" dirty="0">
                <a:solidFill>
                  <a:schemeClr val="bg1"/>
                </a:solidFill>
                <a:latin typeface="微软雅黑" pitchFamily="34" charset="-122"/>
                <a:ea typeface="微软雅黑" pitchFamily="34" charset="-122"/>
              </a:rPr>
              <a:t>IP</a:t>
            </a:r>
            <a:r>
              <a:rPr lang="zh-CN" altLang="en-US" sz="1600" b="1" dirty="0">
                <a:solidFill>
                  <a:schemeClr val="bg1"/>
                </a:solidFill>
                <a:latin typeface="微软雅黑" pitchFamily="34" charset="-122"/>
                <a:ea typeface="微软雅黑" pitchFamily="34" charset="-122"/>
              </a:rPr>
              <a:t>地址续借</a:t>
            </a:r>
          </a:p>
        </p:txBody>
      </p:sp>
      <p:sp>
        <p:nvSpPr>
          <p:cNvPr id="38" name="圆角矩形 37"/>
          <p:cNvSpPr/>
          <p:nvPr/>
        </p:nvSpPr>
        <p:spPr>
          <a:xfrm>
            <a:off x="4581371" y="476462"/>
            <a:ext cx="2331963" cy="33105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altLang="zh-CN" sz="1600" b="1" dirty="0">
                <a:solidFill>
                  <a:schemeClr val="bg1"/>
                </a:solidFill>
                <a:latin typeface="微软雅黑" pitchFamily="34" charset="-122"/>
                <a:ea typeface="微软雅黑" pitchFamily="34" charset="-122"/>
              </a:rPr>
              <a:t>IP</a:t>
            </a:r>
            <a:r>
              <a:rPr lang="zh-CN" altLang="en-US" sz="1600" b="1" dirty="0">
                <a:solidFill>
                  <a:schemeClr val="bg1"/>
                </a:solidFill>
                <a:latin typeface="微软雅黑" pitchFamily="34" charset="-122"/>
                <a:ea typeface="微软雅黑" pitchFamily="34" charset="-122"/>
              </a:rPr>
              <a:t>地址释放</a:t>
            </a:r>
          </a:p>
        </p:txBody>
      </p:sp>
      <p:sp>
        <p:nvSpPr>
          <p:cNvPr id="40" name="圆角矩形 39"/>
          <p:cNvSpPr/>
          <p:nvPr/>
        </p:nvSpPr>
        <p:spPr>
          <a:xfrm>
            <a:off x="6913334" y="477153"/>
            <a:ext cx="2230666" cy="325438"/>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altLang="zh-CN" sz="1600" b="1" dirty="0" smtClean="0">
                <a:solidFill>
                  <a:schemeClr val="bg1"/>
                </a:solidFill>
                <a:latin typeface="微软雅黑" pitchFamily="34" charset="-122"/>
                <a:ea typeface="微软雅黑" pitchFamily="34" charset="-122"/>
              </a:rPr>
              <a:t>DHCP</a:t>
            </a:r>
            <a:r>
              <a:rPr lang="zh-CN" altLang="en-US" sz="1600" b="1" dirty="0" smtClean="0">
                <a:solidFill>
                  <a:schemeClr val="bg1"/>
                </a:solidFill>
                <a:latin typeface="微软雅黑" pitchFamily="34" charset="-122"/>
                <a:ea typeface="微软雅黑" pitchFamily="34" charset="-122"/>
              </a:rPr>
              <a:t>中继</a:t>
            </a:r>
            <a:r>
              <a:rPr lang="zh-CN" altLang="en-US" sz="1600" b="1" dirty="0">
                <a:solidFill>
                  <a:schemeClr val="bg1"/>
                </a:solidFill>
                <a:latin typeface="微软雅黑" pitchFamily="34" charset="-122"/>
                <a:ea typeface="微软雅黑" pitchFamily="34" charset="-122"/>
              </a:rPr>
              <a:t>代理</a:t>
            </a:r>
          </a:p>
        </p:txBody>
      </p:sp>
      <p:sp>
        <p:nvSpPr>
          <p:cNvPr id="49" name="圆角矩形 48"/>
          <p:cNvSpPr/>
          <p:nvPr/>
        </p:nvSpPr>
        <p:spPr>
          <a:xfrm>
            <a:off x="-13326" y="477153"/>
            <a:ext cx="2317330" cy="325438"/>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altLang="zh-CN" sz="1600" b="1" dirty="0">
                <a:solidFill>
                  <a:schemeClr val="bg1"/>
                </a:solidFill>
                <a:latin typeface="微软雅黑" pitchFamily="34" charset="-122"/>
                <a:ea typeface="微软雅黑" pitchFamily="34" charset="-122"/>
              </a:rPr>
              <a:t>IP</a:t>
            </a:r>
            <a:r>
              <a:rPr lang="zh-CN" altLang="en-US" sz="1600" b="1" dirty="0">
                <a:solidFill>
                  <a:schemeClr val="bg1"/>
                </a:solidFill>
                <a:latin typeface="微软雅黑" pitchFamily="34" charset="-122"/>
                <a:ea typeface="微软雅黑" pitchFamily="34" charset="-122"/>
              </a:rPr>
              <a:t>地址租借</a:t>
            </a:r>
          </a:p>
        </p:txBody>
      </p:sp>
      <p:pic>
        <p:nvPicPr>
          <p:cNvPr id="39" name="图片 38"/>
          <p:cNvPicPr>
            <a:picLocks noChangeAspect="1"/>
          </p:cNvPicPr>
          <p:nvPr/>
        </p:nvPicPr>
        <p:blipFill rotWithShape="1">
          <a:blip r:embed="rId2"/>
          <a:srcRect l="3128" t="7739" r="8846" b="4563"/>
          <a:stretch/>
        </p:blipFill>
        <p:spPr>
          <a:xfrm>
            <a:off x="6966157" y="2880125"/>
            <a:ext cx="2177843" cy="1750720"/>
          </a:xfrm>
          <a:prstGeom prst="rect">
            <a:avLst/>
          </a:prstGeom>
        </p:spPr>
      </p:pic>
      <p:sp>
        <p:nvSpPr>
          <p:cNvPr id="41" name="文本框 40"/>
          <p:cNvSpPr txBox="1"/>
          <p:nvPr/>
        </p:nvSpPr>
        <p:spPr>
          <a:xfrm>
            <a:off x="385428" y="4833105"/>
            <a:ext cx="1406154" cy="369332"/>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US" altLang="zh-CN" dirty="0" smtClean="0"/>
              <a:t>DHCP</a:t>
            </a:r>
            <a:r>
              <a:rPr lang="zh-CN" altLang="en-US" dirty="0" smtClean="0"/>
              <a:t>客户端</a:t>
            </a:r>
            <a:endParaRPr lang="zh-CN" altLang="en-US" dirty="0"/>
          </a:p>
        </p:txBody>
      </p:sp>
      <p:sp>
        <p:nvSpPr>
          <p:cNvPr id="42" name="文本框 41"/>
          <p:cNvSpPr txBox="1"/>
          <p:nvPr/>
        </p:nvSpPr>
        <p:spPr>
          <a:xfrm>
            <a:off x="7452591" y="4833105"/>
            <a:ext cx="1406154" cy="369332"/>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US" altLang="zh-CN" dirty="0" smtClean="0"/>
              <a:t>DHCP</a:t>
            </a:r>
            <a:r>
              <a:rPr lang="zh-CN" altLang="en-US" dirty="0" smtClean="0"/>
              <a:t>服务器</a:t>
            </a:r>
            <a:endParaRPr lang="zh-CN" altLang="en-US" dirty="0"/>
          </a:p>
        </p:txBody>
      </p:sp>
      <p:pic>
        <p:nvPicPr>
          <p:cNvPr id="43" name="图片 42"/>
          <p:cNvPicPr>
            <a:picLocks noChangeAspect="1"/>
          </p:cNvPicPr>
          <p:nvPr/>
        </p:nvPicPr>
        <p:blipFill>
          <a:blip r:embed="rId3"/>
          <a:stretch>
            <a:fillRect/>
          </a:stretch>
        </p:blipFill>
        <p:spPr>
          <a:xfrm>
            <a:off x="-18753" y="2880125"/>
            <a:ext cx="3188484" cy="1798476"/>
          </a:xfrm>
          <a:prstGeom prst="rect">
            <a:avLst/>
          </a:prstGeom>
        </p:spPr>
      </p:pic>
      <p:sp>
        <p:nvSpPr>
          <p:cNvPr id="48" name="椭圆形标注 47"/>
          <p:cNvSpPr/>
          <p:nvPr/>
        </p:nvSpPr>
        <p:spPr>
          <a:xfrm>
            <a:off x="283856" y="994370"/>
            <a:ext cx="2020150" cy="1520910"/>
          </a:xfrm>
          <a:prstGeom prst="wedgeEllipseCallout">
            <a:avLst>
              <a:gd name="adj1" fmla="val -19576"/>
              <a:gd name="adj2" fmla="val 72520"/>
            </a:avLst>
          </a:prstGeom>
          <a:ln w="28575"/>
        </p:spPr>
        <p:style>
          <a:lnRef idx="2">
            <a:schemeClr val="accent1"/>
          </a:lnRef>
          <a:fillRef idx="1">
            <a:schemeClr val="lt1"/>
          </a:fillRef>
          <a:effectRef idx="0">
            <a:schemeClr val="accent1"/>
          </a:effectRef>
          <a:fontRef idx="minor">
            <a:schemeClr val="dk1"/>
          </a:fontRef>
        </p:style>
        <p:txBody>
          <a:bodyPr rtlCol="0" anchor="ctr"/>
          <a:lstStyle/>
          <a:p>
            <a:pPr lvl="0" algn="ctr" fontAlgn="base">
              <a:spcBef>
                <a:spcPct val="50000"/>
              </a:spcBef>
              <a:spcAft>
                <a:spcPct val="0"/>
              </a:spcAft>
            </a:pPr>
            <a:r>
              <a:rPr kumimoji="1" lang="en-US" altLang="zh-CN" dirty="0">
                <a:solidFill>
                  <a:srgbClr val="000000"/>
                </a:solidFill>
                <a:latin typeface="Times New Roman" panose="02020603050405020304" pitchFamily="18" charset="0"/>
              </a:rPr>
              <a:t>IP</a:t>
            </a:r>
            <a:r>
              <a:rPr kumimoji="1" lang="zh-CN" altLang="en-US" dirty="0">
                <a:solidFill>
                  <a:srgbClr val="000000"/>
                </a:solidFill>
                <a:latin typeface="Times New Roman" panose="02020603050405020304" pitchFamily="18" charset="0"/>
              </a:rPr>
              <a:t>地址已经用</a:t>
            </a:r>
            <a:r>
              <a:rPr kumimoji="1" lang="zh-CN" altLang="en-US" dirty="0" smtClean="0">
                <a:solidFill>
                  <a:srgbClr val="000000"/>
                </a:solidFill>
                <a:latin typeface="Times New Roman" panose="02020603050405020304" pitchFamily="18" charset="0"/>
              </a:rPr>
              <a:t>了</a:t>
            </a:r>
            <a:r>
              <a:rPr kumimoji="1" lang="en-US" altLang="zh-CN" dirty="0" smtClean="0">
                <a:solidFill>
                  <a:srgbClr val="000000"/>
                </a:solidFill>
                <a:latin typeface="Times New Roman" panose="02020603050405020304" pitchFamily="18" charset="0"/>
              </a:rPr>
              <a:t>50%</a:t>
            </a:r>
            <a:r>
              <a:rPr kumimoji="1" lang="zh-CN" altLang="en-US" dirty="0" smtClean="0">
                <a:solidFill>
                  <a:srgbClr val="000000"/>
                </a:solidFill>
                <a:latin typeface="Times New Roman" panose="02020603050405020304" pitchFamily="18" charset="0"/>
              </a:rPr>
              <a:t>时间</a:t>
            </a:r>
            <a:r>
              <a:rPr kumimoji="1" lang="zh-CN" altLang="en-US" dirty="0">
                <a:solidFill>
                  <a:srgbClr val="000000"/>
                </a:solidFill>
                <a:latin typeface="Times New Roman" panose="02020603050405020304" pitchFamily="18" charset="0"/>
              </a:rPr>
              <a:t>了，续租一下</a:t>
            </a:r>
          </a:p>
        </p:txBody>
      </p:sp>
      <p:sp>
        <p:nvSpPr>
          <p:cNvPr id="50" name="圆角矩形标注 49"/>
          <p:cNvSpPr/>
          <p:nvPr/>
        </p:nvSpPr>
        <p:spPr>
          <a:xfrm>
            <a:off x="1630706" y="2605776"/>
            <a:ext cx="2293594" cy="738783"/>
          </a:xfrm>
          <a:prstGeom prst="wedgeRoundRectCallout">
            <a:avLst>
              <a:gd name="adj1" fmla="val -49302"/>
              <a:gd name="adj2" fmla="val 139857"/>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pPr>
              <a:lnSpc>
                <a:spcPct val="250000"/>
              </a:lnSpc>
            </a:pPr>
            <a:r>
              <a:rPr lang="zh-CN" altLang="en-US" b="1" dirty="0" smtClean="0">
                <a:latin typeface="微软雅黑" panose="020B0503020204020204" pitchFamily="34" charset="-122"/>
                <a:ea typeface="微软雅黑" panose="020B0503020204020204" pitchFamily="34" charset="-122"/>
              </a:rPr>
              <a:t>   源</a:t>
            </a:r>
            <a:r>
              <a:rPr lang="en-US" altLang="zh-CN" b="1" dirty="0" smtClean="0">
                <a:latin typeface="+mj-ea"/>
                <a:ea typeface="+mj-ea"/>
              </a:rPr>
              <a:t>IP</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目的</a:t>
            </a:r>
            <a:r>
              <a:rPr lang="en-US" altLang="zh-CN" b="1" dirty="0" smtClean="0">
                <a:latin typeface="+mj-ea"/>
                <a:ea typeface="+mj-ea"/>
              </a:rPr>
              <a:t>IP</a:t>
            </a:r>
          </a:p>
          <a:p>
            <a:r>
              <a:rPr lang="zh-CN" altLang="en-US" dirty="0">
                <a:latin typeface="微软雅黑" panose="020B0503020204020204" pitchFamily="34" charset="-122"/>
                <a:ea typeface="微软雅黑" panose="020B0503020204020204" pitchFamily="34" charset="-122"/>
              </a:rPr>
              <a:t>客户机</a:t>
            </a:r>
            <a:r>
              <a:rPr lang="en-US" altLang="zh-CN" dirty="0" smtClean="0">
                <a:latin typeface="微软雅黑" panose="020B0503020204020204" pitchFamily="34" charset="-122"/>
                <a:ea typeface="微软雅黑" panose="020B0503020204020204" pitchFamily="34" charset="-122"/>
              </a:rPr>
              <a:t>IP   </a:t>
            </a:r>
            <a:r>
              <a:rPr lang="zh-CN" altLang="en-US" dirty="0" smtClean="0">
                <a:latin typeface="微软雅黑" panose="020B0503020204020204" pitchFamily="34" charset="-122"/>
                <a:ea typeface="微软雅黑" panose="020B0503020204020204" pitchFamily="34" charset="-122"/>
              </a:rPr>
              <a:t>服务器</a:t>
            </a:r>
            <a:r>
              <a:rPr lang="en-US" altLang="zh-CN" dirty="0">
                <a:latin typeface="微软雅黑" panose="020B0503020204020204" pitchFamily="34" charset="-122"/>
                <a:ea typeface="微软雅黑" panose="020B0503020204020204" pitchFamily="34" charset="-122"/>
              </a:rPr>
              <a:t>IP </a:t>
            </a:r>
            <a:endParaRPr lang="en-US" altLang="zh-CN" dirty="0" smtClean="0">
              <a:latin typeface="微软雅黑" panose="020B0503020204020204" pitchFamily="34" charset="-122"/>
              <a:ea typeface="微软雅黑" panose="020B0503020204020204" pitchFamily="34" charset="-122"/>
            </a:endParaRPr>
          </a:p>
          <a:p>
            <a:pPr algn="ctr"/>
            <a:endParaRPr lang="zh-CN" altLang="en-US" dirty="0">
              <a:latin typeface="微软雅黑" panose="020B0503020204020204" pitchFamily="34" charset="-122"/>
              <a:ea typeface="微软雅黑" panose="020B0503020204020204" pitchFamily="34" charset="-122"/>
            </a:endParaRPr>
          </a:p>
        </p:txBody>
      </p:sp>
      <p:sp>
        <p:nvSpPr>
          <p:cNvPr id="53" name="右箭头 52"/>
          <p:cNvSpPr/>
          <p:nvPr/>
        </p:nvSpPr>
        <p:spPr>
          <a:xfrm>
            <a:off x="1814058" y="3130226"/>
            <a:ext cx="5228299" cy="875764"/>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zh-CN" sz="2800" b="1" dirty="0">
                <a:solidFill>
                  <a:schemeClr val="tx1"/>
                </a:solidFill>
                <a:latin typeface="Times New Roman" panose="02020603050405020304" pitchFamily="18" charset="0"/>
              </a:rPr>
              <a:t>DHCP Request(</a:t>
            </a:r>
            <a:r>
              <a:rPr kumimoji="1" lang="zh-CN" altLang="en-US" sz="2800" b="1" dirty="0">
                <a:solidFill>
                  <a:schemeClr val="tx1"/>
                </a:solidFill>
                <a:latin typeface="Times New Roman" panose="02020603050405020304" pitchFamily="18" charset="0"/>
              </a:rPr>
              <a:t>单播</a:t>
            </a:r>
            <a:r>
              <a:rPr kumimoji="1" lang="en-US" altLang="zh-CN" sz="2800" b="1" dirty="0">
                <a:solidFill>
                  <a:schemeClr val="tx1"/>
                </a:solidFill>
                <a:latin typeface="Times New Roman" panose="02020603050405020304" pitchFamily="18" charset="0"/>
              </a:rPr>
              <a:t>)</a:t>
            </a:r>
          </a:p>
        </p:txBody>
      </p:sp>
      <p:sp>
        <p:nvSpPr>
          <p:cNvPr id="23" name="椭圆形标注 22"/>
          <p:cNvSpPr/>
          <p:nvPr/>
        </p:nvSpPr>
        <p:spPr>
          <a:xfrm>
            <a:off x="283856" y="995186"/>
            <a:ext cx="2020150" cy="1520910"/>
          </a:xfrm>
          <a:prstGeom prst="wedgeEllipseCallout">
            <a:avLst>
              <a:gd name="adj1" fmla="val -19576"/>
              <a:gd name="adj2" fmla="val 72520"/>
            </a:avLst>
          </a:prstGeom>
          <a:ln w="28575"/>
        </p:spPr>
        <p:style>
          <a:lnRef idx="2">
            <a:schemeClr val="accent1"/>
          </a:lnRef>
          <a:fillRef idx="1">
            <a:schemeClr val="lt1"/>
          </a:fillRef>
          <a:effectRef idx="0">
            <a:schemeClr val="accent1"/>
          </a:effectRef>
          <a:fontRef idx="minor">
            <a:schemeClr val="dk1"/>
          </a:fontRef>
        </p:style>
        <p:txBody>
          <a:bodyPr rtlCol="0" anchor="ctr"/>
          <a:lstStyle/>
          <a:p>
            <a:pPr lvl="0" algn="ctr" fontAlgn="base">
              <a:spcBef>
                <a:spcPct val="50000"/>
              </a:spcBef>
              <a:spcAft>
                <a:spcPct val="0"/>
              </a:spcAft>
            </a:pPr>
            <a:r>
              <a:rPr kumimoji="1" lang="zh-CN" altLang="en-US" sz="2400" dirty="0">
                <a:solidFill>
                  <a:srgbClr val="000000"/>
                </a:solidFill>
                <a:latin typeface="Times New Roman" panose="02020603050405020304" pitchFamily="18" charset="0"/>
              </a:rPr>
              <a:t>没有响应啊，那先用着吧</a:t>
            </a:r>
          </a:p>
        </p:txBody>
      </p:sp>
      <p:sp>
        <p:nvSpPr>
          <p:cNvPr id="28" name="椭圆形标注 27"/>
          <p:cNvSpPr/>
          <p:nvPr/>
        </p:nvSpPr>
        <p:spPr>
          <a:xfrm>
            <a:off x="283852" y="1007614"/>
            <a:ext cx="2020150" cy="1520910"/>
          </a:xfrm>
          <a:prstGeom prst="wedgeEllipseCallout">
            <a:avLst>
              <a:gd name="adj1" fmla="val -19576"/>
              <a:gd name="adj2" fmla="val 72520"/>
            </a:avLst>
          </a:prstGeom>
          <a:ln w="28575"/>
        </p:spPr>
        <p:style>
          <a:lnRef idx="2">
            <a:schemeClr val="accent1"/>
          </a:lnRef>
          <a:fillRef idx="1">
            <a:schemeClr val="lt1"/>
          </a:fillRef>
          <a:effectRef idx="0">
            <a:schemeClr val="accent1"/>
          </a:effectRef>
          <a:fontRef idx="minor">
            <a:schemeClr val="dk1"/>
          </a:fontRef>
        </p:style>
        <p:txBody>
          <a:bodyPr rtlCol="0" anchor="ctr"/>
          <a:lstStyle/>
          <a:p>
            <a:pPr lvl="0" fontAlgn="base">
              <a:spcBef>
                <a:spcPct val="50000"/>
              </a:spcBef>
              <a:spcAft>
                <a:spcPct val="0"/>
              </a:spcAft>
            </a:pPr>
            <a:r>
              <a:rPr kumimoji="1" lang="zh-CN" altLang="en-US" dirty="0">
                <a:solidFill>
                  <a:srgbClr val="000000"/>
                </a:solidFill>
                <a:latin typeface="Times New Roman" panose="02020603050405020304" pitchFamily="18" charset="0"/>
              </a:rPr>
              <a:t>时间已经过了</a:t>
            </a:r>
            <a:r>
              <a:rPr kumimoji="1" lang="en-US" altLang="zh-CN" dirty="0">
                <a:solidFill>
                  <a:srgbClr val="000000"/>
                </a:solidFill>
                <a:latin typeface="Times New Roman" panose="02020603050405020304" pitchFamily="18" charset="0"/>
              </a:rPr>
              <a:t>87.5%</a:t>
            </a:r>
            <a:r>
              <a:rPr kumimoji="1" lang="zh-CN" altLang="en-US" dirty="0">
                <a:solidFill>
                  <a:srgbClr val="000000"/>
                </a:solidFill>
                <a:latin typeface="Times New Roman" panose="02020603050405020304" pitchFamily="18" charset="0"/>
              </a:rPr>
              <a:t>了，再续租一次</a:t>
            </a:r>
          </a:p>
        </p:txBody>
      </p:sp>
      <p:sp>
        <p:nvSpPr>
          <p:cNvPr id="29" name="右箭头 28"/>
          <p:cNvSpPr/>
          <p:nvPr/>
        </p:nvSpPr>
        <p:spPr>
          <a:xfrm>
            <a:off x="2693468" y="3802837"/>
            <a:ext cx="4618148" cy="875764"/>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zh-CN" sz="2800" b="1" dirty="0">
                <a:solidFill>
                  <a:schemeClr val="tx1"/>
                </a:solidFill>
                <a:latin typeface="Times New Roman" panose="02020603050405020304" pitchFamily="18" charset="0"/>
              </a:rPr>
              <a:t>DHCP Request</a:t>
            </a:r>
            <a:r>
              <a:rPr kumimoji="1" lang="en-US" altLang="zh-CN" sz="2800" b="1" dirty="0" smtClean="0">
                <a:solidFill>
                  <a:srgbClr val="FFFF00"/>
                </a:solidFill>
                <a:latin typeface="Times New Roman" panose="02020603050405020304" pitchFamily="18" charset="0"/>
              </a:rPr>
              <a:t>(</a:t>
            </a:r>
            <a:r>
              <a:rPr kumimoji="1" lang="zh-CN" altLang="en-US" sz="2800" b="1" dirty="0">
                <a:solidFill>
                  <a:srgbClr val="FFFF00"/>
                </a:solidFill>
                <a:latin typeface="Times New Roman" panose="02020603050405020304" pitchFamily="18" charset="0"/>
              </a:rPr>
              <a:t>广播</a:t>
            </a:r>
            <a:r>
              <a:rPr kumimoji="1" lang="en-US" altLang="zh-CN" sz="2800" b="1" dirty="0" smtClean="0">
                <a:solidFill>
                  <a:srgbClr val="FFFF00"/>
                </a:solidFill>
                <a:latin typeface="Times New Roman" panose="02020603050405020304" pitchFamily="18" charset="0"/>
              </a:rPr>
              <a:t>)</a:t>
            </a:r>
            <a:endParaRPr kumimoji="1" lang="en-US" altLang="zh-CN" sz="2800" b="1" dirty="0">
              <a:solidFill>
                <a:srgbClr val="FFFF00"/>
              </a:solidFill>
              <a:latin typeface="Times New Roman" panose="02020603050405020304" pitchFamily="18" charset="0"/>
            </a:endParaRPr>
          </a:p>
        </p:txBody>
      </p:sp>
      <p:sp>
        <p:nvSpPr>
          <p:cNvPr id="27" name="椭圆形标注 26"/>
          <p:cNvSpPr/>
          <p:nvPr/>
        </p:nvSpPr>
        <p:spPr>
          <a:xfrm>
            <a:off x="283848" y="1006798"/>
            <a:ext cx="2020150" cy="1520910"/>
          </a:xfrm>
          <a:prstGeom prst="wedgeEllipseCallout">
            <a:avLst>
              <a:gd name="adj1" fmla="val -19576"/>
              <a:gd name="adj2" fmla="val 72520"/>
            </a:avLst>
          </a:prstGeom>
          <a:ln w="28575"/>
        </p:spPr>
        <p:style>
          <a:lnRef idx="2">
            <a:schemeClr val="accent1"/>
          </a:lnRef>
          <a:fillRef idx="1">
            <a:schemeClr val="lt1"/>
          </a:fillRef>
          <a:effectRef idx="0">
            <a:schemeClr val="accent1"/>
          </a:effectRef>
          <a:fontRef idx="minor">
            <a:schemeClr val="dk1"/>
          </a:fontRef>
        </p:style>
        <p:txBody>
          <a:bodyPr rtlCol="0" anchor="ctr"/>
          <a:lstStyle/>
          <a:p>
            <a:pPr>
              <a:spcBef>
                <a:spcPct val="50000"/>
              </a:spcBef>
            </a:pPr>
            <a:r>
              <a:rPr kumimoji="1" lang="zh-CN" altLang="en-US" dirty="0">
                <a:latin typeface="Times New Roman" panose="02020603050405020304" pitchFamily="18" charset="0"/>
              </a:rPr>
              <a:t>还是没有响应啊，那就用到过期吧</a:t>
            </a:r>
          </a:p>
        </p:txBody>
      </p:sp>
    </p:spTree>
    <p:extLst>
      <p:ext uri="{BB962C8B-B14F-4D97-AF65-F5344CB8AC3E}">
        <p14:creationId xmlns:p14="http://schemas.microsoft.com/office/powerpoint/2010/main" val="3167293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anim calcmode="lin" valueType="num">
                                      <p:cBhvr>
                                        <p:cTn id="8" dur="1000" fill="hold"/>
                                        <p:tgtEl>
                                          <p:spTgt spid="48"/>
                                        </p:tgtEl>
                                        <p:attrNameLst>
                                          <p:attrName>ppt_x</p:attrName>
                                        </p:attrNameLst>
                                      </p:cBhvr>
                                      <p:tavLst>
                                        <p:tav tm="0">
                                          <p:val>
                                            <p:strVal val="#ppt_x"/>
                                          </p:val>
                                        </p:tav>
                                        <p:tav tm="100000">
                                          <p:val>
                                            <p:strVal val="#ppt_x"/>
                                          </p:val>
                                        </p:tav>
                                      </p:tavLst>
                                    </p:anim>
                                    <p:anim calcmode="lin" valueType="num">
                                      <p:cBhvr>
                                        <p:cTn id="9"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50"/>
                                        </p:tgtEl>
                                        <p:attrNameLst>
                                          <p:attrName>style.visibility</p:attrName>
                                        </p:attrNameLst>
                                      </p:cBhvr>
                                      <p:to>
                                        <p:strVal val="visible"/>
                                      </p:to>
                                    </p:set>
                                    <p:animEffect transition="in" filter="randombar(horizontal)">
                                      <p:cBhvr>
                                        <p:cTn id="14" dur="500"/>
                                        <p:tgtEl>
                                          <p:spTgt spid="5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wipe(left)">
                                      <p:cBhvr>
                                        <p:cTn id="19" dur="500"/>
                                        <p:tgtEl>
                                          <p:spTgt spid="53"/>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1000"/>
                                        <p:tgtEl>
                                          <p:spTgt spid="23"/>
                                        </p:tgtEl>
                                      </p:cBhvr>
                                    </p:animEffect>
                                    <p:anim calcmode="lin" valueType="num">
                                      <p:cBhvr>
                                        <p:cTn id="23" dur="1000" fill="hold"/>
                                        <p:tgtEl>
                                          <p:spTgt spid="23"/>
                                        </p:tgtEl>
                                        <p:attrNameLst>
                                          <p:attrName>ppt_x</p:attrName>
                                        </p:attrNameLst>
                                      </p:cBhvr>
                                      <p:tavLst>
                                        <p:tav tm="0">
                                          <p:val>
                                            <p:strVal val="#ppt_x"/>
                                          </p:val>
                                        </p:tav>
                                        <p:tav tm="100000">
                                          <p:val>
                                            <p:strVal val="#ppt_x"/>
                                          </p:val>
                                        </p:tav>
                                      </p:tavLst>
                                    </p:anim>
                                    <p:anim calcmode="lin" valueType="num">
                                      <p:cBhvr>
                                        <p:cTn id="2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1000"/>
                                        <p:tgtEl>
                                          <p:spTgt spid="28"/>
                                        </p:tgtEl>
                                      </p:cBhvr>
                                    </p:animEffect>
                                    <p:anim calcmode="lin" valueType="num">
                                      <p:cBhvr>
                                        <p:cTn id="30" dur="1000" fill="hold"/>
                                        <p:tgtEl>
                                          <p:spTgt spid="28"/>
                                        </p:tgtEl>
                                        <p:attrNameLst>
                                          <p:attrName>ppt_x</p:attrName>
                                        </p:attrNameLst>
                                      </p:cBhvr>
                                      <p:tavLst>
                                        <p:tav tm="0">
                                          <p:val>
                                            <p:strVal val="#ppt_x"/>
                                          </p:val>
                                        </p:tav>
                                        <p:tav tm="100000">
                                          <p:val>
                                            <p:strVal val="#ppt_x"/>
                                          </p:val>
                                        </p:tav>
                                      </p:tavLst>
                                    </p:anim>
                                    <p:anim calcmode="lin" valueType="num">
                                      <p:cBhvr>
                                        <p:cTn id="31"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wipe(left)">
                                      <p:cBhvr>
                                        <p:cTn id="36" dur="500"/>
                                        <p:tgtEl>
                                          <p:spTgt spid="29"/>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1000"/>
                                        <p:tgtEl>
                                          <p:spTgt spid="27"/>
                                        </p:tgtEl>
                                      </p:cBhvr>
                                    </p:animEffect>
                                    <p:anim calcmode="lin" valueType="num">
                                      <p:cBhvr>
                                        <p:cTn id="42" dur="1000" fill="hold"/>
                                        <p:tgtEl>
                                          <p:spTgt spid="27"/>
                                        </p:tgtEl>
                                        <p:attrNameLst>
                                          <p:attrName>ppt_x</p:attrName>
                                        </p:attrNameLst>
                                      </p:cBhvr>
                                      <p:tavLst>
                                        <p:tav tm="0">
                                          <p:val>
                                            <p:strVal val="#ppt_x"/>
                                          </p:val>
                                        </p:tav>
                                        <p:tav tm="100000">
                                          <p:val>
                                            <p:strVal val="#ppt_x"/>
                                          </p:val>
                                        </p:tav>
                                      </p:tavLst>
                                    </p:anim>
                                    <p:anim calcmode="lin" valueType="num">
                                      <p:cBhvr>
                                        <p:cTn id="43"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animBg="1"/>
      <p:bldP spid="53" grpId="0" animBg="1"/>
      <p:bldP spid="23" grpId="0" animBg="1"/>
      <p:bldP spid="28" grpId="0" animBg="1"/>
      <p:bldP spid="29" grpId="0" animBg="1"/>
      <p:bldP spid="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5"/>
          <p:cNvSpPr>
            <a:spLocks noChangeArrowheads="1"/>
          </p:cNvSpPr>
          <p:nvPr/>
        </p:nvSpPr>
        <p:spPr bwMode="auto">
          <a:xfrm flipV="1">
            <a:off x="0" y="0"/>
            <a:ext cx="9144000" cy="114300"/>
          </a:xfrm>
          <a:prstGeom prst="rect">
            <a:avLst/>
          </a:prstGeom>
          <a:ln/>
        </p:spPr>
        <p:style>
          <a:lnRef idx="0">
            <a:schemeClr val="accent2"/>
          </a:lnRef>
          <a:fillRef idx="3">
            <a:schemeClr val="accent2"/>
          </a:fillRef>
          <a:effectRef idx="3">
            <a:schemeClr val="accent2"/>
          </a:effectRef>
          <a:fontRef idx="minor">
            <a:schemeClr val="lt1"/>
          </a:fontRef>
        </p:style>
        <p:txBody>
          <a:bodyPr rot="10800000"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sz="4400">
              <a:solidFill>
                <a:srgbClr val="C00000"/>
              </a:solidFill>
            </a:endParaRPr>
          </a:p>
        </p:txBody>
      </p:sp>
      <p:sp>
        <p:nvSpPr>
          <p:cNvPr id="22" name="圆角矩形 21"/>
          <p:cNvSpPr/>
          <p:nvPr/>
        </p:nvSpPr>
        <p:spPr>
          <a:xfrm>
            <a:off x="0" y="121995"/>
            <a:ext cx="2304010" cy="346759"/>
          </a:xfrm>
          <a:prstGeom prst="roundRect">
            <a:avLst>
              <a:gd name="adj" fmla="val 0"/>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需求分析</a:t>
            </a:r>
            <a:endParaRPr lang="zh-CN" altLang="en-US" sz="1500" b="1" dirty="0">
              <a:solidFill>
                <a:schemeClr val="bg1"/>
              </a:solidFill>
              <a:latin typeface="微软雅黑" pitchFamily="34" charset="-122"/>
              <a:ea typeface="微软雅黑" pitchFamily="34" charset="-122"/>
            </a:endParaRPr>
          </a:p>
        </p:txBody>
      </p:sp>
      <p:sp>
        <p:nvSpPr>
          <p:cNvPr id="24" name="圆角矩形 23"/>
          <p:cNvSpPr/>
          <p:nvPr/>
        </p:nvSpPr>
        <p:spPr>
          <a:xfrm>
            <a:off x="2304009" y="121995"/>
            <a:ext cx="2267990" cy="352646"/>
          </a:xfrm>
          <a:prstGeom prst="roundRect">
            <a:avLst>
              <a:gd name="adj" fmla="val 0"/>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基本知识</a:t>
            </a:r>
            <a:endParaRPr lang="zh-CN" altLang="en-US" sz="1500" b="1" dirty="0">
              <a:solidFill>
                <a:schemeClr val="bg1"/>
              </a:solidFill>
              <a:latin typeface="微软雅黑" pitchFamily="34" charset="-122"/>
              <a:ea typeface="微软雅黑" pitchFamily="34" charset="-122"/>
            </a:endParaRPr>
          </a:p>
        </p:txBody>
      </p:sp>
      <p:sp>
        <p:nvSpPr>
          <p:cNvPr id="25" name="圆角矩形 24"/>
          <p:cNvSpPr/>
          <p:nvPr/>
        </p:nvSpPr>
        <p:spPr>
          <a:xfrm>
            <a:off x="4572000" y="127388"/>
            <a:ext cx="2341336" cy="346296"/>
          </a:xfrm>
          <a:prstGeom prst="roundRect">
            <a:avLst>
              <a:gd name="adj" fmla="val 0"/>
            </a:avLst>
          </a:prstGeom>
          <a:ln/>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工作流程</a:t>
            </a:r>
            <a:endParaRPr lang="zh-CN" altLang="en-US" sz="1500" b="1" dirty="0">
              <a:solidFill>
                <a:schemeClr val="bg1"/>
              </a:solidFill>
              <a:latin typeface="微软雅黑" pitchFamily="34" charset="-122"/>
              <a:ea typeface="微软雅黑" pitchFamily="34" charset="-122"/>
            </a:endParaRPr>
          </a:p>
        </p:txBody>
      </p:sp>
      <p:sp>
        <p:nvSpPr>
          <p:cNvPr id="26" name="圆角矩形 25"/>
          <p:cNvSpPr/>
          <p:nvPr/>
        </p:nvSpPr>
        <p:spPr>
          <a:xfrm>
            <a:off x="6913336" y="128777"/>
            <a:ext cx="2230664" cy="346296"/>
          </a:xfrm>
          <a:prstGeom prst="roundRect">
            <a:avLst>
              <a:gd name="adj" fmla="val 1539"/>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altLang="zh-CN" sz="1500" b="1" dirty="0" smtClean="0">
                <a:solidFill>
                  <a:schemeClr val="bg1"/>
                </a:solidFill>
                <a:latin typeface="微软雅黑" pitchFamily="34" charset="-122"/>
                <a:ea typeface="微软雅黑" pitchFamily="34" charset="-122"/>
              </a:rPr>
              <a:t>Q&amp;A</a:t>
            </a:r>
            <a:endParaRPr lang="zh-CN" altLang="en-US" sz="1500" b="1" dirty="0">
              <a:solidFill>
                <a:schemeClr val="bg1"/>
              </a:solidFill>
              <a:latin typeface="微软雅黑" pitchFamily="34" charset="-122"/>
              <a:ea typeface="微软雅黑" pitchFamily="34" charset="-122"/>
            </a:endParaRPr>
          </a:p>
        </p:txBody>
      </p:sp>
      <p:sp>
        <p:nvSpPr>
          <p:cNvPr id="37" name="圆角矩形 36"/>
          <p:cNvSpPr/>
          <p:nvPr/>
        </p:nvSpPr>
        <p:spPr>
          <a:xfrm>
            <a:off x="2304006" y="468754"/>
            <a:ext cx="2277367" cy="338954"/>
          </a:xfrm>
          <a:prstGeom prst="round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altLang="zh-CN" sz="1600" b="1" dirty="0">
                <a:solidFill>
                  <a:schemeClr val="bg1"/>
                </a:solidFill>
                <a:latin typeface="微软雅黑" pitchFamily="34" charset="-122"/>
                <a:ea typeface="微软雅黑" pitchFamily="34" charset="-122"/>
              </a:rPr>
              <a:t>IP</a:t>
            </a:r>
            <a:r>
              <a:rPr lang="zh-CN" altLang="en-US" sz="1600" b="1" dirty="0">
                <a:solidFill>
                  <a:schemeClr val="bg1"/>
                </a:solidFill>
                <a:latin typeface="微软雅黑" pitchFamily="34" charset="-122"/>
                <a:ea typeface="微软雅黑" pitchFamily="34" charset="-122"/>
              </a:rPr>
              <a:t>地址续借</a:t>
            </a:r>
          </a:p>
        </p:txBody>
      </p:sp>
      <p:sp>
        <p:nvSpPr>
          <p:cNvPr id="38" name="圆角矩形 37"/>
          <p:cNvSpPr/>
          <p:nvPr/>
        </p:nvSpPr>
        <p:spPr>
          <a:xfrm>
            <a:off x="4581371" y="476462"/>
            <a:ext cx="2331963" cy="33105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altLang="zh-CN" sz="1600" b="1" dirty="0">
                <a:solidFill>
                  <a:schemeClr val="bg1"/>
                </a:solidFill>
                <a:latin typeface="微软雅黑" pitchFamily="34" charset="-122"/>
                <a:ea typeface="微软雅黑" pitchFamily="34" charset="-122"/>
              </a:rPr>
              <a:t>IP</a:t>
            </a:r>
            <a:r>
              <a:rPr lang="zh-CN" altLang="en-US" sz="1600" b="1" dirty="0">
                <a:solidFill>
                  <a:schemeClr val="bg1"/>
                </a:solidFill>
                <a:latin typeface="微软雅黑" pitchFamily="34" charset="-122"/>
                <a:ea typeface="微软雅黑" pitchFamily="34" charset="-122"/>
              </a:rPr>
              <a:t>地址释放</a:t>
            </a:r>
          </a:p>
        </p:txBody>
      </p:sp>
      <p:sp>
        <p:nvSpPr>
          <p:cNvPr id="40" name="圆角矩形 39"/>
          <p:cNvSpPr/>
          <p:nvPr/>
        </p:nvSpPr>
        <p:spPr>
          <a:xfrm>
            <a:off x="6913334" y="477153"/>
            <a:ext cx="2230666" cy="325438"/>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altLang="zh-CN" sz="1600" b="1" dirty="0" smtClean="0">
                <a:solidFill>
                  <a:schemeClr val="bg1"/>
                </a:solidFill>
                <a:latin typeface="微软雅黑" pitchFamily="34" charset="-122"/>
                <a:ea typeface="微软雅黑" pitchFamily="34" charset="-122"/>
              </a:rPr>
              <a:t>DHCP</a:t>
            </a:r>
            <a:r>
              <a:rPr lang="zh-CN" altLang="en-US" sz="1600" b="1" dirty="0" smtClean="0">
                <a:solidFill>
                  <a:schemeClr val="bg1"/>
                </a:solidFill>
                <a:latin typeface="微软雅黑" pitchFamily="34" charset="-122"/>
                <a:ea typeface="微软雅黑" pitchFamily="34" charset="-122"/>
              </a:rPr>
              <a:t>中继</a:t>
            </a:r>
            <a:r>
              <a:rPr lang="zh-CN" altLang="en-US" sz="1600" b="1" dirty="0">
                <a:solidFill>
                  <a:schemeClr val="bg1"/>
                </a:solidFill>
                <a:latin typeface="微软雅黑" pitchFamily="34" charset="-122"/>
                <a:ea typeface="微软雅黑" pitchFamily="34" charset="-122"/>
              </a:rPr>
              <a:t>代理</a:t>
            </a:r>
          </a:p>
        </p:txBody>
      </p:sp>
      <p:sp>
        <p:nvSpPr>
          <p:cNvPr id="49" name="圆角矩形 48"/>
          <p:cNvSpPr/>
          <p:nvPr/>
        </p:nvSpPr>
        <p:spPr>
          <a:xfrm>
            <a:off x="4686" y="463637"/>
            <a:ext cx="2304008" cy="325438"/>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altLang="zh-CN" sz="1600" b="1" dirty="0">
                <a:solidFill>
                  <a:schemeClr val="bg1"/>
                </a:solidFill>
                <a:latin typeface="微软雅黑" pitchFamily="34" charset="-122"/>
                <a:ea typeface="微软雅黑" pitchFamily="34" charset="-122"/>
              </a:rPr>
              <a:t>IP</a:t>
            </a:r>
            <a:r>
              <a:rPr lang="zh-CN" altLang="en-US" sz="1600" b="1" dirty="0">
                <a:solidFill>
                  <a:schemeClr val="bg1"/>
                </a:solidFill>
                <a:latin typeface="微软雅黑" pitchFamily="34" charset="-122"/>
                <a:ea typeface="微软雅黑" pitchFamily="34" charset="-122"/>
              </a:rPr>
              <a:t>地址租借</a:t>
            </a:r>
          </a:p>
        </p:txBody>
      </p:sp>
      <p:sp>
        <p:nvSpPr>
          <p:cNvPr id="19" name="文本框 18"/>
          <p:cNvSpPr txBox="1"/>
          <p:nvPr/>
        </p:nvSpPr>
        <p:spPr>
          <a:xfrm>
            <a:off x="580099" y="1401167"/>
            <a:ext cx="7983800" cy="4955203"/>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     当</a:t>
            </a:r>
            <a:r>
              <a:rPr lang="en-US" altLang="zh-CN" sz="2800" dirty="0" smtClean="0">
                <a:latin typeface="微软雅黑" panose="020B0503020204020204" pitchFamily="34" charset="-122"/>
                <a:ea typeface="微软雅黑" panose="020B0503020204020204" pitchFamily="34" charset="-122"/>
              </a:rPr>
              <a:t>DHCP</a:t>
            </a:r>
            <a:r>
              <a:rPr lang="zh-CN" altLang="en-US" sz="2800" dirty="0" smtClean="0">
                <a:latin typeface="微软雅黑" panose="020B0503020204020204" pitchFamily="34" charset="-122"/>
                <a:ea typeface="微软雅黑" panose="020B0503020204020204" pitchFamily="34" charset="-122"/>
              </a:rPr>
              <a:t>客户端租用请求失败，或</a:t>
            </a:r>
            <a:r>
              <a:rPr lang="en-US" altLang="zh-CN" sz="2800" dirty="0" smtClean="0">
                <a:latin typeface="微软雅黑" panose="020B0503020204020204" pitchFamily="34" charset="-122"/>
                <a:ea typeface="微软雅黑" panose="020B0503020204020204" pitchFamily="34" charset="-122"/>
              </a:rPr>
              <a:t>DHCP</a:t>
            </a:r>
            <a:r>
              <a:rPr lang="zh-CN" altLang="en-US" sz="2800" dirty="0">
                <a:latin typeface="微软雅黑" panose="020B0503020204020204" pitchFamily="34" charset="-122"/>
                <a:ea typeface="微软雅黑" panose="020B0503020204020204" pitchFamily="34" charset="-122"/>
              </a:rPr>
              <a:t>服务器出故障</a:t>
            </a:r>
            <a:r>
              <a:rPr lang="zh-CN" altLang="en-US" sz="2800" dirty="0" smtClean="0">
                <a:latin typeface="微软雅黑" panose="020B0503020204020204" pitchFamily="34" charset="-122"/>
                <a:ea typeface="微软雅黑" panose="020B0503020204020204" pitchFamily="34" charset="-122"/>
              </a:rPr>
              <a:t>时，</a:t>
            </a:r>
            <a:r>
              <a:rPr lang="en-US" altLang="zh-CN" sz="2800" dirty="0">
                <a:latin typeface="微软雅黑" panose="020B0503020204020204" pitchFamily="34" charset="-122"/>
                <a:ea typeface="微软雅黑" panose="020B0503020204020204" pitchFamily="34" charset="-122"/>
              </a:rPr>
              <a:t>Windows</a:t>
            </a:r>
            <a:r>
              <a:rPr lang="zh-CN" altLang="en-US" sz="2800" dirty="0" smtClean="0">
                <a:latin typeface="微软雅黑" panose="020B0503020204020204" pitchFamily="34" charset="-122"/>
                <a:ea typeface="微软雅黑" panose="020B0503020204020204" pitchFamily="34" charset="-122"/>
              </a:rPr>
              <a:t>操作系统会自动为主机分配一个</a:t>
            </a:r>
            <a:r>
              <a:rPr lang="en-US" altLang="zh-CN" sz="2800" dirty="0" smtClean="0">
                <a:latin typeface="微软雅黑" panose="020B0503020204020204" pitchFamily="34" charset="-122"/>
                <a:ea typeface="微软雅黑" panose="020B0503020204020204" pitchFamily="34" charset="-122"/>
              </a:rPr>
              <a:t>APIPA</a:t>
            </a:r>
            <a:r>
              <a:rPr lang="zh-CN" altLang="en-US" sz="2800" dirty="0" smtClean="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r>
              <a:rPr lang="en-US" altLang="zh-CN" sz="3600" b="1" dirty="0" smtClean="0">
                <a:solidFill>
                  <a:srgbClr val="FF9900"/>
                </a:solidFill>
                <a:latin typeface="微软雅黑" panose="020B0503020204020204" pitchFamily="34" charset="-122"/>
                <a:ea typeface="微软雅黑" panose="020B0503020204020204" pitchFamily="34" charset="-122"/>
              </a:rPr>
              <a:t>      APIPA </a:t>
            </a:r>
            <a:r>
              <a:rPr lang="zh-CN" altLang="en-US" sz="2800" dirty="0" smtClean="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Automatic Private IP </a:t>
            </a:r>
            <a:r>
              <a:rPr lang="en-US" altLang="zh-CN" sz="2800" dirty="0" smtClean="0">
                <a:latin typeface="微软雅黑" panose="020B0503020204020204" pitchFamily="34" charset="-122"/>
                <a:ea typeface="微软雅黑" panose="020B0503020204020204" pitchFamily="34" charset="-122"/>
              </a:rPr>
              <a:t>Address</a:t>
            </a:r>
            <a:r>
              <a:rPr lang="zh-CN" altLang="en-US" sz="2800" dirty="0" smtClean="0">
                <a:latin typeface="微软雅黑" panose="020B0503020204020204" pitchFamily="34" charset="-122"/>
                <a:ea typeface="微软雅黑" panose="020B0503020204020204" pitchFamily="34" charset="-122"/>
              </a:rPr>
              <a:t>，</a:t>
            </a:r>
            <a:r>
              <a:rPr lang="zh-CN" altLang="en-US" sz="2800" b="1" dirty="0"/>
              <a:t>自动专用</a:t>
            </a:r>
            <a:r>
              <a:rPr lang="en-US" altLang="zh-CN" sz="2800" b="1" dirty="0"/>
              <a:t>IP </a:t>
            </a:r>
            <a:r>
              <a:rPr lang="zh-CN" altLang="en-US" sz="2800" b="1" dirty="0"/>
              <a:t>地址</a:t>
            </a:r>
            <a:r>
              <a:rPr lang="zh-CN" altLang="en-US" sz="2800" dirty="0" smtClean="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是</a:t>
            </a:r>
            <a:r>
              <a:rPr lang="en-US" altLang="zh-CN" sz="2800" dirty="0">
                <a:latin typeface="微软雅黑" panose="020B0503020204020204" pitchFamily="34" charset="-122"/>
                <a:ea typeface="微软雅黑" panose="020B0503020204020204" pitchFamily="34" charset="-122"/>
              </a:rPr>
              <a:t>IANA</a:t>
            </a:r>
            <a:r>
              <a:rPr lang="zh-CN" altLang="en-US" sz="2800" dirty="0">
                <a:latin typeface="微软雅黑" panose="020B0503020204020204" pitchFamily="34" charset="-122"/>
                <a:ea typeface="微软雅黑" panose="020B0503020204020204" pitchFamily="34" charset="-122"/>
              </a:rPr>
              <a:t>（互联网数字分配机构）保留的一个地址块，它的地址范围是 </a:t>
            </a:r>
            <a:r>
              <a:rPr lang="en-US" altLang="zh-CN" sz="2800" dirty="0">
                <a:latin typeface="微软雅黑" panose="020B0503020204020204" pitchFamily="34" charset="-122"/>
                <a:ea typeface="微软雅黑" panose="020B0503020204020204" pitchFamily="34" charset="-122"/>
              </a:rPr>
              <a:t>B </a:t>
            </a:r>
            <a:r>
              <a:rPr lang="zh-CN" altLang="en-US" sz="2800" dirty="0">
                <a:latin typeface="微软雅黑" panose="020B0503020204020204" pitchFamily="34" charset="-122"/>
                <a:ea typeface="微软雅黑" panose="020B0503020204020204" pitchFamily="34" charset="-122"/>
              </a:rPr>
              <a:t>类地址块</a:t>
            </a:r>
            <a:r>
              <a:rPr lang="en-US" altLang="zh-CN" sz="2800" dirty="0">
                <a:latin typeface="微软雅黑" panose="020B0503020204020204" pitchFamily="34" charset="-122"/>
                <a:ea typeface="微软雅黑" panose="020B0503020204020204" pitchFamily="34" charset="-122"/>
              </a:rPr>
              <a:t>169.254.0.0~169.254.255.255 </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        所以，当由于</a:t>
            </a:r>
            <a:r>
              <a:rPr lang="zh-CN" altLang="en-US" sz="2800" dirty="0">
                <a:latin typeface="微软雅黑" panose="020B0503020204020204" pitchFamily="34" charset="-122"/>
                <a:ea typeface="微软雅黑" panose="020B0503020204020204" pitchFamily="34" charset="-122"/>
              </a:rPr>
              <a:t>网络故障而找不到</a:t>
            </a:r>
            <a:r>
              <a:rPr lang="en-US" altLang="zh-CN" sz="2800" dirty="0" smtClean="0">
                <a:latin typeface="微软雅黑" panose="020B0503020204020204" pitchFamily="34" charset="-122"/>
                <a:ea typeface="微软雅黑" panose="020B0503020204020204" pitchFamily="34" charset="-122"/>
              </a:rPr>
              <a:t>DHCP</a:t>
            </a:r>
            <a:r>
              <a:rPr lang="zh-CN" altLang="en-US" sz="2800" dirty="0" smtClean="0">
                <a:latin typeface="微软雅黑" panose="020B0503020204020204" pitchFamily="34" charset="-122"/>
                <a:ea typeface="微软雅黑" panose="020B0503020204020204" pitchFamily="34" charset="-122"/>
              </a:rPr>
              <a:t>服务器时</a:t>
            </a:r>
            <a:r>
              <a:rPr lang="zh-CN" altLang="en-US" sz="2800" dirty="0">
                <a:latin typeface="微软雅黑" panose="020B0503020204020204" pitchFamily="34" charset="-122"/>
                <a:ea typeface="微软雅黑" panose="020B0503020204020204" pitchFamily="34" charset="-122"/>
              </a:rPr>
              <a:t>，使用</a:t>
            </a:r>
            <a:r>
              <a:rPr lang="en-US" altLang="zh-CN" sz="2800" dirty="0" smtClean="0">
                <a:latin typeface="微软雅黑" panose="020B0503020204020204" pitchFamily="34" charset="-122"/>
                <a:ea typeface="微软雅黑" panose="020B0503020204020204" pitchFamily="34" charset="-122"/>
              </a:rPr>
              <a:t>APIPA</a:t>
            </a:r>
            <a:r>
              <a:rPr lang="zh-CN" altLang="en-US" sz="2800" dirty="0" smtClean="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80863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2293623" y="465811"/>
            <a:ext cx="2277367" cy="338954"/>
          </a:xfrm>
          <a:prstGeom prst="round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altLang="zh-CN" sz="1600" b="1" dirty="0">
                <a:solidFill>
                  <a:schemeClr val="bg1"/>
                </a:solidFill>
                <a:latin typeface="微软雅黑" pitchFamily="34" charset="-122"/>
                <a:ea typeface="微软雅黑" pitchFamily="34" charset="-122"/>
              </a:rPr>
              <a:t>IP</a:t>
            </a:r>
            <a:r>
              <a:rPr lang="zh-CN" altLang="en-US" sz="1600" b="1" dirty="0">
                <a:solidFill>
                  <a:schemeClr val="bg1"/>
                </a:solidFill>
                <a:latin typeface="微软雅黑" pitchFamily="34" charset="-122"/>
                <a:ea typeface="微软雅黑" pitchFamily="34" charset="-122"/>
              </a:rPr>
              <a:t>地址续借</a:t>
            </a:r>
          </a:p>
        </p:txBody>
      </p:sp>
      <p:sp>
        <p:nvSpPr>
          <p:cNvPr id="36" name="圆角矩形 35"/>
          <p:cNvSpPr/>
          <p:nvPr/>
        </p:nvSpPr>
        <p:spPr>
          <a:xfrm>
            <a:off x="-13328" y="476337"/>
            <a:ext cx="2317330" cy="325438"/>
          </a:xfrm>
          <a:prstGeom prst="round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altLang="zh-CN" sz="1600" b="1" dirty="0">
                <a:solidFill>
                  <a:schemeClr val="bg1"/>
                </a:solidFill>
                <a:latin typeface="微软雅黑" pitchFamily="34" charset="-122"/>
                <a:ea typeface="微软雅黑" pitchFamily="34" charset="-122"/>
              </a:rPr>
              <a:t>IP</a:t>
            </a:r>
            <a:r>
              <a:rPr lang="zh-CN" altLang="en-US" sz="1600" b="1" dirty="0">
                <a:solidFill>
                  <a:schemeClr val="bg1"/>
                </a:solidFill>
                <a:latin typeface="微软雅黑" pitchFamily="34" charset="-122"/>
                <a:ea typeface="微软雅黑" pitchFamily="34" charset="-122"/>
              </a:rPr>
              <a:t>地址租借</a:t>
            </a:r>
          </a:p>
        </p:txBody>
      </p:sp>
      <p:sp>
        <p:nvSpPr>
          <p:cNvPr id="20" name="Rectangle 5"/>
          <p:cNvSpPr>
            <a:spLocks noChangeArrowheads="1"/>
          </p:cNvSpPr>
          <p:nvPr/>
        </p:nvSpPr>
        <p:spPr bwMode="auto">
          <a:xfrm flipV="1">
            <a:off x="0" y="0"/>
            <a:ext cx="9144000" cy="114300"/>
          </a:xfrm>
          <a:prstGeom prst="rect">
            <a:avLst/>
          </a:prstGeom>
          <a:ln/>
        </p:spPr>
        <p:style>
          <a:lnRef idx="0">
            <a:schemeClr val="accent2"/>
          </a:lnRef>
          <a:fillRef idx="3">
            <a:schemeClr val="accent2"/>
          </a:fillRef>
          <a:effectRef idx="3">
            <a:schemeClr val="accent2"/>
          </a:effectRef>
          <a:fontRef idx="minor">
            <a:schemeClr val="lt1"/>
          </a:fontRef>
        </p:style>
        <p:txBody>
          <a:bodyPr rot="10800000"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sz="4400">
              <a:solidFill>
                <a:srgbClr val="C00000"/>
              </a:solidFill>
            </a:endParaRPr>
          </a:p>
        </p:txBody>
      </p:sp>
      <p:sp>
        <p:nvSpPr>
          <p:cNvPr id="22" name="圆角矩形 21"/>
          <p:cNvSpPr/>
          <p:nvPr/>
        </p:nvSpPr>
        <p:spPr>
          <a:xfrm>
            <a:off x="0" y="121995"/>
            <a:ext cx="2304010" cy="346759"/>
          </a:xfrm>
          <a:prstGeom prst="roundRect">
            <a:avLst>
              <a:gd name="adj" fmla="val 0"/>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需求分析</a:t>
            </a:r>
            <a:endParaRPr lang="zh-CN" altLang="en-US" sz="1500" b="1" dirty="0">
              <a:solidFill>
                <a:schemeClr val="bg1"/>
              </a:solidFill>
              <a:latin typeface="微软雅黑" pitchFamily="34" charset="-122"/>
              <a:ea typeface="微软雅黑" pitchFamily="34" charset="-122"/>
            </a:endParaRPr>
          </a:p>
        </p:txBody>
      </p:sp>
      <p:sp>
        <p:nvSpPr>
          <p:cNvPr id="24" name="圆角矩形 23"/>
          <p:cNvSpPr/>
          <p:nvPr/>
        </p:nvSpPr>
        <p:spPr>
          <a:xfrm>
            <a:off x="2304009" y="121995"/>
            <a:ext cx="2267990" cy="352646"/>
          </a:xfrm>
          <a:prstGeom prst="roundRect">
            <a:avLst>
              <a:gd name="adj" fmla="val 0"/>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基本知识</a:t>
            </a:r>
            <a:endParaRPr lang="zh-CN" altLang="en-US" sz="1500" b="1" dirty="0">
              <a:solidFill>
                <a:schemeClr val="bg1"/>
              </a:solidFill>
              <a:latin typeface="微软雅黑" pitchFamily="34" charset="-122"/>
              <a:ea typeface="微软雅黑" pitchFamily="34" charset="-122"/>
            </a:endParaRPr>
          </a:p>
        </p:txBody>
      </p:sp>
      <p:sp>
        <p:nvSpPr>
          <p:cNvPr id="25" name="圆角矩形 24"/>
          <p:cNvSpPr/>
          <p:nvPr/>
        </p:nvSpPr>
        <p:spPr>
          <a:xfrm>
            <a:off x="4572000" y="127388"/>
            <a:ext cx="2341336" cy="346296"/>
          </a:xfrm>
          <a:prstGeom prst="roundRect">
            <a:avLst>
              <a:gd name="adj" fmla="val 0"/>
            </a:avLst>
          </a:prstGeom>
          <a:ln/>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工作流程</a:t>
            </a:r>
            <a:endParaRPr lang="zh-CN" altLang="en-US" sz="1500" b="1" dirty="0">
              <a:solidFill>
                <a:schemeClr val="bg1"/>
              </a:solidFill>
              <a:latin typeface="微软雅黑" pitchFamily="34" charset="-122"/>
              <a:ea typeface="微软雅黑" pitchFamily="34" charset="-122"/>
            </a:endParaRPr>
          </a:p>
        </p:txBody>
      </p:sp>
      <p:sp>
        <p:nvSpPr>
          <p:cNvPr id="26" name="圆角矩形 25"/>
          <p:cNvSpPr/>
          <p:nvPr/>
        </p:nvSpPr>
        <p:spPr>
          <a:xfrm>
            <a:off x="6913336" y="128777"/>
            <a:ext cx="2230664" cy="346296"/>
          </a:xfrm>
          <a:prstGeom prst="roundRect">
            <a:avLst>
              <a:gd name="adj" fmla="val 1539"/>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altLang="zh-CN" sz="1500" b="1" dirty="0" smtClean="0">
                <a:solidFill>
                  <a:schemeClr val="bg1"/>
                </a:solidFill>
                <a:latin typeface="微软雅黑" pitchFamily="34" charset="-122"/>
                <a:ea typeface="微软雅黑" pitchFamily="34" charset="-122"/>
              </a:rPr>
              <a:t>Q&amp;A</a:t>
            </a:r>
            <a:endParaRPr lang="zh-CN" altLang="en-US" sz="1500" b="1" dirty="0">
              <a:solidFill>
                <a:schemeClr val="bg1"/>
              </a:solidFill>
              <a:latin typeface="微软雅黑" pitchFamily="34" charset="-122"/>
              <a:ea typeface="微软雅黑" pitchFamily="34" charset="-122"/>
            </a:endParaRPr>
          </a:p>
        </p:txBody>
      </p:sp>
      <p:sp>
        <p:nvSpPr>
          <p:cNvPr id="37" name="圆角矩形 36"/>
          <p:cNvSpPr/>
          <p:nvPr/>
        </p:nvSpPr>
        <p:spPr>
          <a:xfrm>
            <a:off x="2304006" y="468754"/>
            <a:ext cx="2277367" cy="338954"/>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altLang="zh-CN" sz="1600" b="1" dirty="0">
                <a:solidFill>
                  <a:schemeClr val="bg1"/>
                </a:solidFill>
                <a:latin typeface="微软雅黑" pitchFamily="34" charset="-122"/>
                <a:ea typeface="微软雅黑" pitchFamily="34" charset="-122"/>
              </a:rPr>
              <a:t>IP</a:t>
            </a:r>
            <a:r>
              <a:rPr lang="zh-CN" altLang="en-US" sz="1600" b="1" dirty="0">
                <a:solidFill>
                  <a:schemeClr val="bg1"/>
                </a:solidFill>
                <a:latin typeface="微软雅黑" pitchFamily="34" charset="-122"/>
                <a:ea typeface="微软雅黑" pitchFamily="34" charset="-122"/>
              </a:rPr>
              <a:t>地址续借</a:t>
            </a:r>
          </a:p>
        </p:txBody>
      </p:sp>
      <p:sp>
        <p:nvSpPr>
          <p:cNvPr id="38" name="圆角矩形 37"/>
          <p:cNvSpPr/>
          <p:nvPr/>
        </p:nvSpPr>
        <p:spPr>
          <a:xfrm>
            <a:off x="4581371" y="476462"/>
            <a:ext cx="2331963" cy="331059"/>
          </a:xfrm>
          <a:prstGeom prst="round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altLang="zh-CN" sz="1600" b="1" dirty="0">
                <a:solidFill>
                  <a:schemeClr val="bg1"/>
                </a:solidFill>
                <a:latin typeface="微软雅黑" pitchFamily="34" charset="-122"/>
                <a:ea typeface="微软雅黑" pitchFamily="34" charset="-122"/>
              </a:rPr>
              <a:t>IP</a:t>
            </a:r>
            <a:r>
              <a:rPr lang="zh-CN" altLang="en-US" sz="1600" b="1" dirty="0">
                <a:solidFill>
                  <a:schemeClr val="bg1"/>
                </a:solidFill>
                <a:latin typeface="微软雅黑" pitchFamily="34" charset="-122"/>
                <a:ea typeface="微软雅黑" pitchFamily="34" charset="-122"/>
              </a:rPr>
              <a:t>地址释放</a:t>
            </a:r>
          </a:p>
        </p:txBody>
      </p:sp>
      <p:sp>
        <p:nvSpPr>
          <p:cNvPr id="40" name="圆角矩形 39"/>
          <p:cNvSpPr/>
          <p:nvPr/>
        </p:nvSpPr>
        <p:spPr>
          <a:xfrm>
            <a:off x="6913334" y="477153"/>
            <a:ext cx="2230666" cy="325438"/>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altLang="zh-CN" sz="1600" b="1" dirty="0" smtClean="0">
                <a:solidFill>
                  <a:schemeClr val="bg1"/>
                </a:solidFill>
                <a:latin typeface="微软雅黑" pitchFamily="34" charset="-122"/>
                <a:ea typeface="微软雅黑" pitchFamily="34" charset="-122"/>
              </a:rPr>
              <a:t>DHCP</a:t>
            </a:r>
            <a:r>
              <a:rPr lang="zh-CN" altLang="en-US" sz="1600" b="1" dirty="0" smtClean="0">
                <a:solidFill>
                  <a:schemeClr val="bg1"/>
                </a:solidFill>
                <a:latin typeface="微软雅黑" pitchFamily="34" charset="-122"/>
                <a:ea typeface="微软雅黑" pitchFamily="34" charset="-122"/>
              </a:rPr>
              <a:t>中继</a:t>
            </a:r>
            <a:r>
              <a:rPr lang="zh-CN" altLang="en-US" sz="1600" b="1" dirty="0">
                <a:solidFill>
                  <a:schemeClr val="bg1"/>
                </a:solidFill>
                <a:latin typeface="微软雅黑" pitchFamily="34" charset="-122"/>
                <a:ea typeface="微软雅黑" pitchFamily="34" charset="-122"/>
              </a:rPr>
              <a:t>代理</a:t>
            </a:r>
          </a:p>
        </p:txBody>
      </p:sp>
      <p:sp>
        <p:nvSpPr>
          <p:cNvPr id="49" name="圆角矩形 48"/>
          <p:cNvSpPr/>
          <p:nvPr/>
        </p:nvSpPr>
        <p:spPr>
          <a:xfrm>
            <a:off x="-13326" y="477153"/>
            <a:ext cx="2317330" cy="325438"/>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altLang="zh-CN" sz="1600" b="1" dirty="0">
                <a:solidFill>
                  <a:schemeClr val="bg1"/>
                </a:solidFill>
                <a:latin typeface="微软雅黑" pitchFamily="34" charset="-122"/>
                <a:ea typeface="微软雅黑" pitchFamily="34" charset="-122"/>
              </a:rPr>
              <a:t>IP</a:t>
            </a:r>
            <a:r>
              <a:rPr lang="zh-CN" altLang="en-US" sz="1600" b="1" dirty="0">
                <a:solidFill>
                  <a:schemeClr val="bg1"/>
                </a:solidFill>
                <a:latin typeface="微软雅黑" pitchFamily="34" charset="-122"/>
                <a:ea typeface="微软雅黑" pitchFamily="34" charset="-122"/>
              </a:rPr>
              <a:t>地址租借</a:t>
            </a:r>
          </a:p>
        </p:txBody>
      </p:sp>
      <p:pic>
        <p:nvPicPr>
          <p:cNvPr id="39" name="图片 38"/>
          <p:cNvPicPr>
            <a:picLocks noChangeAspect="1"/>
          </p:cNvPicPr>
          <p:nvPr/>
        </p:nvPicPr>
        <p:blipFill rotWithShape="1">
          <a:blip r:embed="rId2"/>
          <a:srcRect l="3128" t="7739" r="8846" b="4563"/>
          <a:stretch/>
        </p:blipFill>
        <p:spPr>
          <a:xfrm>
            <a:off x="6966157" y="2880125"/>
            <a:ext cx="2177843" cy="1750720"/>
          </a:xfrm>
          <a:prstGeom prst="rect">
            <a:avLst/>
          </a:prstGeom>
        </p:spPr>
      </p:pic>
      <p:sp>
        <p:nvSpPr>
          <p:cNvPr id="41" name="文本框 40"/>
          <p:cNvSpPr txBox="1"/>
          <p:nvPr/>
        </p:nvSpPr>
        <p:spPr>
          <a:xfrm>
            <a:off x="385428" y="4833105"/>
            <a:ext cx="1406154" cy="369332"/>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US" altLang="zh-CN" dirty="0" smtClean="0"/>
              <a:t>DHCP</a:t>
            </a:r>
            <a:r>
              <a:rPr lang="zh-CN" altLang="en-US" dirty="0" smtClean="0"/>
              <a:t>客户端</a:t>
            </a:r>
            <a:endParaRPr lang="zh-CN" altLang="en-US" dirty="0"/>
          </a:p>
        </p:txBody>
      </p:sp>
      <p:sp>
        <p:nvSpPr>
          <p:cNvPr id="42" name="文本框 41"/>
          <p:cNvSpPr txBox="1"/>
          <p:nvPr/>
        </p:nvSpPr>
        <p:spPr>
          <a:xfrm>
            <a:off x="7452591" y="4833105"/>
            <a:ext cx="1406154" cy="369332"/>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US" altLang="zh-CN" dirty="0" smtClean="0"/>
              <a:t>DHCP</a:t>
            </a:r>
            <a:r>
              <a:rPr lang="zh-CN" altLang="en-US" dirty="0" smtClean="0"/>
              <a:t>服务器</a:t>
            </a:r>
            <a:endParaRPr lang="zh-CN" altLang="en-US" dirty="0"/>
          </a:p>
        </p:txBody>
      </p:sp>
      <p:pic>
        <p:nvPicPr>
          <p:cNvPr id="43" name="图片 42"/>
          <p:cNvPicPr>
            <a:picLocks noChangeAspect="1"/>
          </p:cNvPicPr>
          <p:nvPr/>
        </p:nvPicPr>
        <p:blipFill>
          <a:blip r:embed="rId3"/>
          <a:stretch>
            <a:fillRect/>
          </a:stretch>
        </p:blipFill>
        <p:spPr>
          <a:xfrm>
            <a:off x="-18753" y="2880125"/>
            <a:ext cx="3188484" cy="1798476"/>
          </a:xfrm>
          <a:prstGeom prst="rect">
            <a:avLst/>
          </a:prstGeom>
        </p:spPr>
      </p:pic>
      <p:sp>
        <p:nvSpPr>
          <p:cNvPr id="44" name="椭圆形标注 43"/>
          <p:cNvSpPr/>
          <p:nvPr/>
        </p:nvSpPr>
        <p:spPr>
          <a:xfrm>
            <a:off x="7042357" y="1155701"/>
            <a:ext cx="2101643" cy="1359580"/>
          </a:xfrm>
          <a:prstGeom prst="wedgeEllipseCallout">
            <a:avLst>
              <a:gd name="adj1" fmla="val -5888"/>
              <a:gd name="adj2" fmla="val 68514"/>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spcBef>
                <a:spcPct val="50000"/>
              </a:spcBef>
            </a:pPr>
            <a:r>
              <a:rPr kumimoji="1" lang="zh-CN" altLang="en-US" sz="2000" dirty="0">
                <a:latin typeface="Times New Roman" panose="02020603050405020304" pitchFamily="18" charset="0"/>
              </a:rPr>
              <a:t>好的，这个地址可以分给别人使用了</a:t>
            </a:r>
          </a:p>
        </p:txBody>
      </p:sp>
      <p:sp>
        <p:nvSpPr>
          <p:cNvPr id="48" name="椭圆形标注 47"/>
          <p:cNvSpPr/>
          <p:nvPr/>
        </p:nvSpPr>
        <p:spPr>
          <a:xfrm>
            <a:off x="283856" y="994370"/>
            <a:ext cx="2020150" cy="1520910"/>
          </a:xfrm>
          <a:prstGeom prst="wedgeEllipseCallout">
            <a:avLst>
              <a:gd name="adj1" fmla="val -19576"/>
              <a:gd name="adj2" fmla="val 72520"/>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spcBef>
                <a:spcPct val="50000"/>
              </a:spcBef>
            </a:pPr>
            <a:r>
              <a:rPr kumimoji="1" lang="en-US" altLang="zh-CN" sz="2000" dirty="0">
                <a:latin typeface="Times New Roman" panose="02020603050405020304" pitchFamily="18" charset="0"/>
              </a:rPr>
              <a:t>IP</a:t>
            </a:r>
            <a:r>
              <a:rPr kumimoji="1" lang="zh-CN" altLang="en-US" sz="2000" dirty="0">
                <a:latin typeface="Times New Roman" panose="02020603050405020304" pitchFamily="18" charset="0"/>
              </a:rPr>
              <a:t>地址已经不需要了，还给你吧</a:t>
            </a:r>
          </a:p>
        </p:txBody>
      </p:sp>
      <p:sp>
        <p:nvSpPr>
          <p:cNvPr id="53" name="右箭头 52"/>
          <p:cNvSpPr/>
          <p:nvPr/>
        </p:nvSpPr>
        <p:spPr>
          <a:xfrm>
            <a:off x="1814058" y="3130226"/>
            <a:ext cx="5228299" cy="875764"/>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zh-CN" sz="2800" b="1" dirty="0">
                <a:solidFill>
                  <a:schemeClr val="tx1"/>
                </a:solidFill>
                <a:latin typeface="Times New Roman" panose="02020603050405020304" pitchFamily="18" charset="0"/>
              </a:rPr>
              <a:t>DHCP Release(</a:t>
            </a:r>
            <a:r>
              <a:rPr kumimoji="1" lang="zh-CN" altLang="en-US" sz="2800" b="1" dirty="0">
                <a:solidFill>
                  <a:schemeClr val="tx1"/>
                </a:solidFill>
                <a:latin typeface="Times New Roman" panose="02020603050405020304" pitchFamily="18" charset="0"/>
              </a:rPr>
              <a:t>单播</a:t>
            </a:r>
            <a:r>
              <a:rPr kumimoji="1" lang="en-US" altLang="zh-CN" sz="2800" b="1" dirty="0">
                <a:solidFill>
                  <a:schemeClr val="tx1"/>
                </a:solidFill>
                <a:latin typeface="Times New Roman" panose="02020603050405020304" pitchFamily="18" charset="0"/>
              </a:rPr>
              <a:t>)</a:t>
            </a:r>
          </a:p>
        </p:txBody>
      </p:sp>
    </p:spTree>
    <p:extLst>
      <p:ext uri="{BB962C8B-B14F-4D97-AF65-F5344CB8AC3E}">
        <p14:creationId xmlns:p14="http://schemas.microsoft.com/office/powerpoint/2010/main" val="306688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1000"/>
                                        <p:tgtEl>
                                          <p:spTgt spid="37"/>
                                        </p:tgtEl>
                                      </p:cBhvr>
                                    </p:animEffect>
                                  </p:childTnLst>
                                </p:cTn>
                              </p:par>
                              <p:par>
                                <p:cTn id="8" presetID="27" presetClass="emph" presetSubtype="0" fill="remove" grpId="0" nodeType="withEffect">
                                  <p:stCondLst>
                                    <p:cond delay="0"/>
                                  </p:stCondLst>
                                  <p:childTnLst>
                                    <p:animClr clrSpc="rgb" dir="cw">
                                      <p:cBhvr override="childStyle">
                                        <p:cTn id="9" dur="500" autoRev="1" fill="remove"/>
                                        <p:tgtEl>
                                          <p:spTgt spid="38"/>
                                        </p:tgtEl>
                                        <p:attrNameLst>
                                          <p:attrName>style.color</p:attrName>
                                        </p:attrNameLst>
                                      </p:cBhvr>
                                      <p:to>
                                        <a:schemeClr val="bg1"/>
                                      </p:to>
                                    </p:animClr>
                                    <p:animClr clrSpc="rgb" dir="cw">
                                      <p:cBhvr>
                                        <p:cTn id="10" dur="500" autoRev="1" fill="remove"/>
                                        <p:tgtEl>
                                          <p:spTgt spid="38"/>
                                        </p:tgtEl>
                                        <p:attrNameLst>
                                          <p:attrName>fillcolor</p:attrName>
                                        </p:attrNameLst>
                                      </p:cBhvr>
                                      <p:to>
                                        <a:schemeClr val="bg1"/>
                                      </p:to>
                                    </p:animClr>
                                    <p:set>
                                      <p:cBhvr>
                                        <p:cTn id="11" dur="500" autoRev="1" fill="remove"/>
                                        <p:tgtEl>
                                          <p:spTgt spid="38"/>
                                        </p:tgtEl>
                                        <p:attrNameLst>
                                          <p:attrName>fill.type</p:attrName>
                                        </p:attrNameLst>
                                      </p:cBhvr>
                                      <p:to>
                                        <p:strVal val="solid"/>
                                      </p:to>
                                    </p:set>
                                    <p:set>
                                      <p:cBhvr>
                                        <p:cTn id="12" dur="500" autoRev="1" fill="remove"/>
                                        <p:tgtEl>
                                          <p:spTgt spid="38"/>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42"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1000"/>
                                        <p:tgtEl>
                                          <p:spTgt spid="48"/>
                                        </p:tgtEl>
                                      </p:cBhvr>
                                    </p:animEffect>
                                    <p:anim calcmode="lin" valueType="num">
                                      <p:cBhvr>
                                        <p:cTn id="26" dur="1000" fill="hold"/>
                                        <p:tgtEl>
                                          <p:spTgt spid="48"/>
                                        </p:tgtEl>
                                        <p:attrNameLst>
                                          <p:attrName>ppt_x</p:attrName>
                                        </p:attrNameLst>
                                      </p:cBhvr>
                                      <p:tavLst>
                                        <p:tav tm="0">
                                          <p:val>
                                            <p:strVal val="#ppt_x"/>
                                          </p:val>
                                        </p:tav>
                                        <p:tav tm="100000">
                                          <p:val>
                                            <p:strVal val="#ppt_x"/>
                                          </p:val>
                                        </p:tav>
                                      </p:tavLst>
                                    </p:anim>
                                    <p:anim calcmode="lin" valueType="num">
                                      <p:cBhvr>
                                        <p:cTn id="27"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wipe(left)">
                                      <p:cBhvr>
                                        <p:cTn id="32" dur="500"/>
                                        <p:tgtEl>
                                          <p:spTgt spid="53"/>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fade">
                                      <p:cBhvr>
                                        <p:cTn id="37" dur="1000"/>
                                        <p:tgtEl>
                                          <p:spTgt spid="44"/>
                                        </p:tgtEl>
                                      </p:cBhvr>
                                    </p:animEffect>
                                    <p:anim calcmode="lin" valueType="num">
                                      <p:cBhvr>
                                        <p:cTn id="38" dur="1000" fill="hold"/>
                                        <p:tgtEl>
                                          <p:spTgt spid="44"/>
                                        </p:tgtEl>
                                        <p:attrNameLst>
                                          <p:attrName>ppt_x</p:attrName>
                                        </p:attrNameLst>
                                      </p:cBhvr>
                                      <p:tavLst>
                                        <p:tav tm="0">
                                          <p:val>
                                            <p:strVal val="#ppt_x"/>
                                          </p:val>
                                        </p:tav>
                                        <p:tav tm="100000">
                                          <p:val>
                                            <p:strVal val="#ppt_x"/>
                                          </p:val>
                                        </p:tav>
                                      </p:tavLst>
                                    </p:anim>
                                    <p:anim calcmode="lin" valueType="num">
                                      <p:cBhvr>
                                        <p:cTn id="39"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41" grpId="0" animBg="1"/>
      <p:bldP spid="42" grpId="0" animBg="1"/>
      <p:bldP spid="44" grpId="0" animBg="1"/>
      <p:bldP spid="48" grpId="0" animBg="1"/>
      <p:bldP spid="5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圆角矩形 35"/>
          <p:cNvSpPr/>
          <p:nvPr/>
        </p:nvSpPr>
        <p:spPr>
          <a:xfrm>
            <a:off x="-13328" y="476337"/>
            <a:ext cx="2317330" cy="325438"/>
          </a:xfrm>
          <a:prstGeom prst="round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altLang="zh-CN" sz="1600" b="1" dirty="0">
                <a:solidFill>
                  <a:schemeClr val="bg1"/>
                </a:solidFill>
                <a:latin typeface="微软雅黑" pitchFamily="34" charset="-122"/>
                <a:ea typeface="微软雅黑" pitchFamily="34" charset="-122"/>
              </a:rPr>
              <a:t>IP</a:t>
            </a:r>
            <a:r>
              <a:rPr lang="zh-CN" altLang="en-US" sz="1600" b="1" dirty="0">
                <a:solidFill>
                  <a:schemeClr val="bg1"/>
                </a:solidFill>
                <a:latin typeface="微软雅黑" pitchFamily="34" charset="-122"/>
                <a:ea typeface="微软雅黑" pitchFamily="34" charset="-122"/>
              </a:rPr>
              <a:t>地址租借</a:t>
            </a:r>
          </a:p>
        </p:txBody>
      </p:sp>
      <p:sp>
        <p:nvSpPr>
          <p:cNvPr id="20" name="Rectangle 5"/>
          <p:cNvSpPr>
            <a:spLocks noChangeArrowheads="1"/>
          </p:cNvSpPr>
          <p:nvPr/>
        </p:nvSpPr>
        <p:spPr bwMode="auto">
          <a:xfrm flipV="1">
            <a:off x="0" y="0"/>
            <a:ext cx="9144000" cy="114300"/>
          </a:xfrm>
          <a:prstGeom prst="rect">
            <a:avLst/>
          </a:prstGeom>
          <a:ln/>
        </p:spPr>
        <p:style>
          <a:lnRef idx="0">
            <a:schemeClr val="accent2"/>
          </a:lnRef>
          <a:fillRef idx="3">
            <a:schemeClr val="accent2"/>
          </a:fillRef>
          <a:effectRef idx="3">
            <a:schemeClr val="accent2"/>
          </a:effectRef>
          <a:fontRef idx="minor">
            <a:schemeClr val="lt1"/>
          </a:fontRef>
        </p:style>
        <p:txBody>
          <a:bodyPr rot="10800000"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sz="4400">
              <a:solidFill>
                <a:srgbClr val="C00000"/>
              </a:solidFill>
            </a:endParaRPr>
          </a:p>
        </p:txBody>
      </p:sp>
      <p:sp>
        <p:nvSpPr>
          <p:cNvPr id="22" name="圆角矩形 21"/>
          <p:cNvSpPr/>
          <p:nvPr/>
        </p:nvSpPr>
        <p:spPr>
          <a:xfrm>
            <a:off x="0" y="121995"/>
            <a:ext cx="2304010" cy="346759"/>
          </a:xfrm>
          <a:prstGeom prst="roundRect">
            <a:avLst>
              <a:gd name="adj" fmla="val 0"/>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需求分析</a:t>
            </a:r>
            <a:endParaRPr lang="zh-CN" altLang="en-US" sz="1500" b="1" dirty="0">
              <a:solidFill>
                <a:schemeClr val="bg1"/>
              </a:solidFill>
              <a:latin typeface="微软雅黑" pitchFamily="34" charset="-122"/>
              <a:ea typeface="微软雅黑" pitchFamily="34" charset="-122"/>
            </a:endParaRPr>
          </a:p>
        </p:txBody>
      </p:sp>
      <p:sp>
        <p:nvSpPr>
          <p:cNvPr id="24" name="圆角矩形 23"/>
          <p:cNvSpPr/>
          <p:nvPr/>
        </p:nvSpPr>
        <p:spPr>
          <a:xfrm>
            <a:off x="2304009" y="121995"/>
            <a:ext cx="2267990" cy="352646"/>
          </a:xfrm>
          <a:prstGeom prst="roundRect">
            <a:avLst>
              <a:gd name="adj" fmla="val 0"/>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基本知识</a:t>
            </a:r>
            <a:endParaRPr lang="zh-CN" altLang="en-US" sz="1500" b="1" dirty="0">
              <a:solidFill>
                <a:schemeClr val="bg1"/>
              </a:solidFill>
              <a:latin typeface="微软雅黑" pitchFamily="34" charset="-122"/>
              <a:ea typeface="微软雅黑" pitchFamily="34" charset="-122"/>
            </a:endParaRPr>
          </a:p>
        </p:txBody>
      </p:sp>
      <p:sp>
        <p:nvSpPr>
          <p:cNvPr id="25" name="圆角矩形 24"/>
          <p:cNvSpPr/>
          <p:nvPr/>
        </p:nvSpPr>
        <p:spPr>
          <a:xfrm>
            <a:off x="4572000" y="127388"/>
            <a:ext cx="2341336" cy="346296"/>
          </a:xfrm>
          <a:prstGeom prst="roundRect">
            <a:avLst>
              <a:gd name="adj" fmla="val 0"/>
            </a:avLst>
          </a:prstGeom>
          <a:ln/>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工作流程</a:t>
            </a:r>
            <a:endParaRPr lang="zh-CN" altLang="en-US" sz="1500" b="1" dirty="0">
              <a:solidFill>
                <a:schemeClr val="bg1"/>
              </a:solidFill>
              <a:latin typeface="微软雅黑" pitchFamily="34" charset="-122"/>
              <a:ea typeface="微软雅黑" pitchFamily="34" charset="-122"/>
            </a:endParaRPr>
          </a:p>
        </p:txBody>
      </p:sp>
      <p:sp>
        <p:nvSpPr>
          <p:cNvPr id="26" name="圆角矩形 25"/>
          <p:cNvSpPr/>
          <p:nvPr/>
        </p:nvSpPr>
        <p:spPr>
          <a:xfrm>
            <a:off x="6913336" y="128777"/>
            <a:ext cx="2230664" cy="346296"/>
          </a:xfrm>
          <a:prstGeom prst="roundRect">
            <a:avLst>
              <a:gd name="adj" fmla="val 1539"/>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altLang="zh-CN" sz="1500" b="1" dirty="0" smtClean="0">
                <a:solidFill>
                  <a:schemeClr val="bg1"/>
                </a:solidFill>
                <a:latin typeface="微软雅黑" pitchFamily="34" charset="-122"/>
                <a:ea typeface="微软雅黑" pitchFamily="34" charset="-122"/>
              </a:rPr>
              <a:t>Q&amp;A</a:t>
            </a:r>
            <a:endParaRPr lang="zh-CN" altLang="en-US" sz="1500" b="1" dirty="0">
              <a:solidFill>
                <a:schemeClr val="bg1"/>
              </a:solidFill>
              <a:latin typeface="微软雅黑" pitchFamily="34" charset="-122"/>
              <a:ea typeface="微软雅黑" pitchFamily="34" charset="-122"/>
            </a:endParaRPr>
          </a:p>
        </p:txBody>
      </p:sp>
      <p:sp>
        <p:nvSpPr>
          <p:cNvPr id="37" name="圆角矩形 36"/>
          <p:cNvSpPr/>
          <p:nvPr/>
        </p:nvSpPr>
        <p:spPr>
          <a:xfrm>
            <a:off x="2303996" y="475380"/>
            <a:ext cx="2277367" cy="338954"/>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altLang="zh-CN" sz="1600" b="1" dirty="0">
                <a:solidFill>
                  <a:schemeClr val="bg1"/>
                </a:solidFill>
                <a:latin typeface="微软雅黑" pitchFamily="34" charset="-122"/>
                <a:ea typeface="微软雅黑" pitchFamily="34" charset="-122"/>
              </a:rPr>
              <a:t>IP</a:t>
            </a:r>
            <a:r>
              <a:rPr lang="zh-CN" altLang="en-US" sz="1600" b="1" dirty="0">
                <a:solidFill>
                  <a:schemeClr val="bg1"/>
                </a:solidFill>
                <a:latin typeface="微软雅黑" pitchFamily="34" charset="-122"/>
                <a:ea typeface="微软雅黑" pitchFamily="34" charset="-122"/>
              </a:rPr>
              <a:t>地址续借</a:t>
            </a:r>
          </a:p>
        </p:txBody>
      </p:sp>
      <p:sp>
        <p:nvSpPr>
          <p:cNvPr id="38" name="圆角矩形 37"/>
          <p:cNvSpPr/>
          <p:nvPr/>
        </p:nvSpPr>
        <p:spPr>
          <a:xfrm>
            <a:off x="4581371" y="489045"/>
            <a:ext cx="2331963" cy="331059"/>
          </a:xfrm>
          <a:prstGeom prst="round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altLang="zh-CN" sz="1600" b="1" dirty="0">
                <a:solidFill>
                  <a:schemeClr val="bg1"/>
                </a:solidFill>
                <a:latin typeface="微软雅黑" pitchFamily="34" charset="-122"/>
                <a:ea typeface="微软雅黑" pitchFamily="34" charset="-122"/>
              </a:rPr>
              <a:t>IP</a:t>
            </a:r>
            <a:r>
              <a:rPr lang="zh-CN" altLang="en-US" sz="1600" b="1" dirty="0">
                <a:solidFill>
                  <a:schemeClr val="bg1"/>
                </a:solidFill>
                <a:latin typeface="微软雅黑" pitchFamily="34" charset="-122"/>
                <a:ea typeface="微软雅黑" pitchFamily="34" charset="-122"/>
              </a:rPr>
              <a:t>地址释放</a:t>
            </a:r>
          </a:p>
        </p:txBody>
      </p:sp>
      <p:sp>
        <p:nvSpPr>
          <p:cNvPr id="40" name="圆角矩形 39"/>
          <p:cNvSpPr/>
          <p:nvPr/>
        </p:nvSpPr>
        <p:spPr>
          <a:xfrm>
            <a:off x="6913334" y="477153"/>
            <a:ext cx="2230666" cy="325438"/>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altLang="zh-CN" sz="1600" b="1" dirty="0" smtClean="0">
                <a:solidFill>
                  <a:schemeClr val="bg1"/>
                </a:solidFill>
                <a:latin typeface="微软雅黑" pitchFamily="34" charset="-122"/>
                <a:ea typeface="微软雅黑" pitchFamily="34" charset="-122"/>
              </a:rPr>
              <a:t>DHCP</a:t>
            </a:r>
            <a:r>
              <a:rPr lang="zh-CN" altLang="en-US" sz="1600" b="1" dirty="0" smtClean="0">
                <a:solidFill>
                  <a:schemeClr val="bg1"/>
                </a:solidFill>
                <a:latin typeface="微软雅黑" pitchFamily="34" charset="-122"/>
                <a:ea typeface="微软雅黑" pitchFamily="34" charset="-122"/>
              </a:rPr>
              <a:t>中继</a:t>
            </a:r>
            <a:r>
              <a:rPr lang="zh-CN" altLang="en-US" sz="1600" b="1" dirty="0">
                <a:solidFill>
                  <a:schemeClr val="bg1"/>
                </a:solidFill>
                <a:latin typeface="微软雅黑" pitchFamily="34" charset="-122"/>
                <a:ea typeface="微软雅黑" pitchFamily="34" charset="-122"/>
              </a:rPr>
              <a:t>代理</a:t>
            </a:r>
          </a:p>
        </p:txBody>
      </p:sp>
      <p:sp>
        <p:nvSpPr>
          <p:cNvPr id="49" name="圆角矩形 48"/>
          <p:cNvSpPr/>
          <p:nvPr/>
        </p:nvSpPr>
        <p:spPr>
          <a:xfrm>
            <a:off x="-13326" y="477153"/>
            <a:ext cx="2317330" cy="325438"/>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altLang="zh-CN" sz="1600" b="1" dirty="0">
                <a:solidFill>
                  <a:schemeClr val="bg1"/>
                </a:solidFill>
                <a:latin typeface="微软雅黑" pitchFamily="34" charset="-122"/>
                <a:ea typeface="微软雅黑" pitchFamily="34" charset="-122"/>
              </a:rPr>
              <a:t>IP</a:t>
            </a:r>
            <a:r>
              <a:rPr lang="zh-CN" altLang="en-US" sz="1600" b="1" dirty="0">
                <a:solidFill>
                  <a:schemeClr val="bg1"/>
                </a:solidFill>
                <a:latin typeface="微软雅黑" pitchFamily="34" charset="-122"/>
                <a:ea typeface="微软雅黑" pitchFamily="34" charset="-122"/>
              </a:rPr>
              <a:t>地址租借</a:t>
            </a:r>
          </a:p>
        </p:txBody>
      </p:sp>
      <p:pic>
        <p:nvPicPr>
          <p:cNvPr id="39" name="图片 38"/>
          <p:cNvPicPr>
            <a:picLocks noChangeAspect="1"/>
          </p:cNvPicPr>
          <p:nvPr/>
        </p:nvPicPr>
        <p:blipFill rotWithShape="1">
          <a:blip r:embed="rId2"/>
          <a:srcRect l="3128" t="7739" r="8846" b="4563"/>
          <a:stretch/>
        </p:blipFill>
        <p:spPr>
          <a:xfrm>
            <a:off x="6966157" y="4404125"/>
            <a:ext cx="2177843" cy="1750720"/>
          </a:xfrm>
          <a:prstGeom prst="rect">
            <a:avLst/>
          </a:prstGeom>
        </p:spPr>
      </p:pic>
      <p:sp>
        <p:nvSpPr>
          <p:cNvPr id="41" name="文本框 40"/>
          <p:cNvSpPr txBox="1"/>
          <p:nvPr/>
        </p:nvSpPr>
        <p:spPr>
          <a:xfrm>
            <a:off x="385428" y="6357105"/>
            <a:ext cx="1406154" cy="369332"/>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US" altLang="zh-CN" dirty="0" smtClean="0"/>
              <a:t>DHCP</a:t>
            </a:r>
            <a:r>
              <a:rPr lang="zh-CN" altLang="en-US" dirty="0" smtClean="0"/>
              <a:t>客户端</a:t>
            </a:r>
            <a:endParaRPr lang="zh-CN" altLang="en-US" dirty="0"/>
          </a:p>
        </p:txBody>
      </p:sp>
      <p:sp>
        <p:nvSpPr>
          <p:cNvPr id="42" name="文本框 41"/>
          <p:cNvSpPr txBox="1"/>
          <p:nvPr/>
        </p:nvSpPr>
        <p:spPr>
          <a:xfrm>
            <a:off x="7452591" y="6357105"/>
            <a:ext cx="1406154" cy="369332"/>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US" altLang="zh-CN" dirty="0" smtClean="0"/>
              <a:t>DHCP</a:t>
            </a:r>
            <a:r>
              <a:rPr lang="zh-CN" altLang="en-US" dirty="0" smtClean="0"/>
              <a:t>服务器</a:t>
            </a:r>
            <a:endParaRPr lang="zh-CN" altLang="en-US" dirty="0"/>
          </a:p>
        </p:txBody>
      </p:sp>
      <p:pic>
        <p:nvPicPr>
          <p:cNvPr id="43" name="图片 42"/>
          <p:cNvPicPr>
            <a:picLocks noChangeAspect="1"/>
          </p:cNvPicPr>
          <p:nvPr/>
        </p:nvPicPr>
        <p:blipFill>
          <a:blip r:embed="rId3"/>
          <a:stretch>
            <a:fillRect/>
          </a:stretch>
        </p:blipFill>
        <p:spPr>
          <a:xfrm>
            <a:off x="-18753" y="4404125"/>
            <a:ext cx="3188484" cy="1798476"/>
          </a:xfrm>
          <a:prstGeom prst="rect">
            <a:avLst/>
          </a:prstGeom>
        </p:spPr>
      </p:pic>
      <p:sp>
        <p:nvSpPr>
          <p:cNvPr id="21" name="圆角矩形 20"/>
          <p:cNvSpPr/>
          <p:nvPr/>
        </p:nvSpPr>
        <p:spPr>
          <a:xfrm>
            <a:off x="4581363" y="484220"/>
            <a:ext cx="2331963" cy="33105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altLang="zh-CN" sz="1600" b="1" dirty="0">
                <a:solidFill>
                  <a:schemeClr val="bg1"/>
                </a:solidFill>
                <a:latin typeface="微软雅黑" pitchFamily="34" charset="-122"/>
                <a:ea typeface="微软雅黑" pitchFamily="34" charset="-122"/>
              </a:rPr>
              <a:t>IP</a:t>
            </a:r>
            <a:r>
              <a:rPr lang="zh-CN" altLang="en-US" sz="1600" b="1" dirty="0">
                <a:solidFill>
                  <a:schemeClr val="bg1"/>
                </a:solidFill>
                <a:latin typeface="微软雅黑" pitchFamily="34" charset="-122"/>
                <a:ea typeface="微软雅黑" pitchFamily="34" charset="-122"/>
              </a:rPr>
              <a:t>地址释放</a:t>
            </a:r>
          </a:p>
        </p:txBody>
      </p:sp>
      <p:sp>
        <p:nvSpPr>
          <p:cNvPr id="28" name="圆角矩形 27"/>
          <p:cNvSpPr/>
          <p:nvPr/>
        </p:nvSpPr>
        <p:spPr>
          <a:xfrm>
            <a:off x="6913334" y="486355"/>
            <a:ext cx="2230666" cy="325438"/>
          </a:xfrm>
          <a:prstGeom prst="round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altLang="zh-CN" sz="1600" b="1" dirty="0" smtClean="0">
                <a:solidFill>
                  <a:schemeClr val="bg1"/>
                </a:solidFill>
                <a:latin typeface="微软雅黑" pitchFamily="34" charset="-122"/>
                <a:ea typeface="微软雅黑" pitchFamily="34" charset="-122"/>
              </a:rPr>
              <a:t>DHCP</a:t>
            </a:r>
            <a:r>
              <a:rPr lang="zh-CN" altLang="en-US" sz="1600" b="1" dirty="0" smtClean="0">
                <a:solidFill>
                  <a:schemeClr val="bg1"/>
                </a:solidFill>
                <a:latin typeface="微软雅黑" pitchFamily="34" charset="-122"/>
                <a:ea typeface="微软雅黑" pitchFamily="34" charset="-122"/>
              </a:rPr>
              <a:t>中继</a:t>
            </a:r>
            <a:r>
              <a:rPr lang="zh-CN" altLang="en-US" sz="1600" b="1" dirty="0">
                <a:solidFill>
                  <a:schemeClr val="bg1"/>
                </a:solidFill>
                <a:latin typeface="微软雅黑" pitchFamily="34" charset="-122"/>
                <a:ea typeface="微软雅黑" pitchFamily="34" charset="-122"/>
              </a:rPr>
              <a:t>代理</a:t>
            </a:r>
          </a:p>
        </p:txBody>
      </p:sp>
      <p:pic>
        <p:nvPicPr>
          <p:cNvPr id="2" name="图片 1"/>
          <p:cNvPicPr>
            <a:picLocks noChangeAspect="1"/>
          </p:cNvPicPr>
          <p:nvPr/>
        </p:nvPicPr>
        <p:blipFill rotWithShape="1">
          <a:blip r:embed="rId4"/>
          <a:srcRect b="16608"/>
          <a:stretch/>
        </p:blipFill>
        <p:spPr>
          <a:xfrm>
            <a:off x="3179788" y="881149"/>
            <a:ext cx="2784422" cy="1485233"/>
          </a:xfrm>
          <a:prstGeom prst="rect">
            <a:avLst/>
          </a:prstGeom>
        </p:spPr>
      </p:pic>
      <p:sp>
        <p:nvSpPr>
          <p:cNvPr id="3" name="文本框 2"/>
          <p:cNvSpPr txBox="1"/>
          <p:nvPr/>
        </p:nvSpPr>
        <p:spPr>
          <a:xfrm>
            <a:off x="3938813" y="2401201"/>
            <a:ext cx="1266372" cy="369332"/>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US" altLang="zh-CN" dirty="0">
                <a:solidFill>
                  <a:schemeClr val="lt1"/>
                </a:solidFill>
              </a:rPr>
              <a:t>DHCP Relay</a:t>
            </a:r>
          </a:p>
        </p:txBody>
      </p:sp>
      <p:sp>
        <p:nvSpPr>
          <p:cNvPr id="29" name="右箭头 28"/>
          <p:cNvSpPr/>
          <p:nvPr/>
        </p:nvSpPr>
        <p:spPr>
          <a:xfrm rot="19685645">
            <a:off x="-193961" y="1814206"/>
            <a:ext cx="3856271" cy="875764"/>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zh-CN" sz="2800" b="1" dirty="0" smtClean="0">
                <a:solidFill>
                  <a:schemeClr val="tx1"/>
                </a:solidFill>
                <a:latin typeface="Times New Roman" panose="02020603050405020304" pitchFamily="18" charset="0"/>
              </a:rPr>
              <a:t>DHCP Discover(</a:t>
            </a:r>
            <a:r>
              <a:rPr kumimoji="1" lang="zh-CN" altLang="en-US" sz="2800" b="1" dirty="0" smtClean="0">
                <a:solidFill>
                  <a:schemeClr val="tx1"/>
                </a:solidFill>
                <a:latin typeface="Times New Roman" panose="02020603050405020304" pitchFamily="18" charset="0"/>
              </a:rPr>
              <a:t>广播</a:t>
            </a:r>
            <a:r>
              <a:rPr kumimoji="1" lang="en-US" altLang="zh-CN" sz="2800" b="1" dirty="0" smtClean="0">
                <a:solidFill>
                  <a:schemeClr val="tx1"/>
                </a:solidFill>
                <a:latin typeface="Times New Roman" panose="02020603050405020304" pitchFamily="18" charset="0"/>
              </a:rPr>
              <a:t>)</a:t>
            </a:r>
            <a:endParaRPr kumimoji="1" lang="en-US" altLang="zh-CN" sz="2800" b="1" dirty="0">
              <a:solidFill>
                <a:schemeClr val="tx1"/>
              </a:solidFill>
              <a:latin typeface="Times New Roman" panose="02020603050405020304" pitchFamily="18" charset="0"/>
            </a:endParaRPr>
          </a:p>
        </p:txBody>
      </p:sp>
      <p:sp>
        <p:nvSpPr>
          <p:cNvPr id="30" name="右箭头 29"/>
          <p:cNvSpPr/>
          <p:nvPr/>
        </p:nvSpPr>
        <p:spPr>
          <a:xfrm rot="2812022">
            <a:off x="5766964" y="2058170"/>
            <a:ext cx="3822852" cy="875764"/>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zh-CN" sz="2800" b="1" dirty="0">
                <a:solidFill>
                  <a:schemeClr val="tx1"/>
                </a:solidFill>
                <a:latin typeface="Times New Roman" panose="02020603050405020304" pitchFamily="18" charset="0"/>
              </a:rPr>
              <a:t>DHCP Discover</a:t>
            </a:r>
            <a:r>
              <a:rPr kumimoji="1" lang="en-US" altLang="zh-CN" sz="2800" b="1" dirty="0" smtClean="0">
                <a:solidFill>
                  <a:schemeClr val="tx1"/>
                </a:solidFill>
                <a:latin typeface="Times New Roman" panose="02020603050405020304" pitchFamily="18" charset="0"/>
              </a:rPr>
              <a:t>(</a:t>
            </a:r>
            <a:r>
              <a:rPr kumimoji="1" lang="zh-CN" altLang="en-US" sz="2800" b="1" dirty="0" smtClean="0">
                <a:solidFill>
                  <a:schemeClr val="tx1"/>
                </a:solidFill>
                <a:latin typeface="Times New Roman" panose="02020603050405020304" pitchFamily="18" charset="0"/>
              </a:rPr>
              <a:t>单播</a:t>
            </a:r>
            <a:r>
              <a:rPr kumimoji="1" lang="en-US" altLang="zh-CN" sz="2800" b="1" dirty="0" smtClean="0">
                <a:solidFill>
                  <a:schemeClr val="tx1"/>
                </a:solidFill>
                <a:latin typeface="Times New Roman" panose="02020603050405020304" pitchFamily="18" charset="0"/>
              </a:rPr>
              <a:t>)</a:t>
            </a:r>
            <a:endParaRPr kumimoji="1" lang="en-US" altLang="zh-CN" sz="2800" b="1" dirty="0">
              <a:solidFill>
                <a:schemeClr val="tx1"/>
              </a:solidFill>
              <a:latin typeface="Times New Roman" panose="02020603050405020304" pitchFamily="18" charset="0"/>
            </a:endParaRPr>
          </a:p>
        </p:txBody>
      </p:sp>
      <p:sp>
        <p:nvSpPr>
          <p:cNvPr id="35" name="左箭头 34"/>
          <p:cNvSpPr/>
          <p:nvPr/>
        </p:nvSpPr>
        <p:spPr>
          <a:xfrm rot="2810869">
            <a:off x="5680692" y="2342107"/>
            <a:ext cx="2915597" cy="889463"/>
          </a:xfrm>
          <a:prstGeom prst="lef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zh-CN" sz="2800" b="1" dirty="0">
                <a:solidFill>
                  <a:schemeClr val="tx1"/>
                </a:solidFill>
                <a:latin typeface="Times New Roman" panose="02020603050405020304" pitchFamily="18" charset="0"/>
              </a:rPr>
              <a:t>DHCP Offer</a:t>
            </a:r>
          </a:p>
        </p:txBody>
      </p:sp>
      <p:sp>
        <p:nvSpPr>
          <p:cNvPr id="45" name="左箭头 44"/>
          <p:cNvSpPr/>
          <p:nvPr/>
        </p:nvSpPr>
        <p:spPr>
          <a:xfrm rot="19634791">
            <a:off x="106156" y="2480143"/>
            <a:ext cx="3396561" cy="889463"/>
          </a:xfrm>
          <a:prstGeom prst="lef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zh-CN" sz="2800" b="1" dirty="0">
                <a:solidFill>
                  <a:schemeClr val="tx1"/>
                </a:solidFill>
                <a:latin typeface="Times New Roman" panose="02020603050405020304" pitchFamily="18" charset="0"/>
              </a:rPr>
              <a:t>DHCP Offer</a:t>
            </a:r>
          </a:p>
        </p:txBody>
      </p:sp>
      <p:sp>
        <p:nvSpPr>
          <p:cNvPr id="46" name="右箭头 45"/>
          <p:cNvSpPr/>
          <p:nvPr/>
        </p:nvSpPr>
        <p:spPr>
          <a:xfrm rot="19127552">
            <a:off x="732436" y="2982377"/>
            <a:ext cx="3609585" cy="959119"/>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zh-CN" sz="2800" b="1" dirty="0">
                <a:solidFill>
                  <a:schemeClr val="tx1"/>
                </a:solidFill>
                <a:latin typeface="Times New Roman" panose="02020603050405020304" pitchFamily="18" charset="0"/>
              </a:rPr>
              <a:t>DHCP Request(</a:t>
            </a:r>
            <a:r>
              <a:rPr kumimoji="1" lang="zh-CN" altLang="en-US" sz="2800" b="1" dirty="0">
                <a:solidFill>
                  <a:schemeClr val="tx1"/>
                </a:solidFill>
                <a:latin typeface="Times New Roman" panose="02020603050405020304" pitchFamily="18" charset="0"/>
              </a:rPr>
              <a:t>广播</a:t>
            </a:r>
            <a:r>
              <a:rPr kumimoji="1" lang="en-US" altLang="zh-CN" sz="2800" b="1" dirty="0">
                <a:solidFill>
                  <a:schemeClr val="tx1"/>
                </a:solidFill>
                <a:latin typeface="Times New Roman" panose="02020603050405020304" pitchFamily="18" charset="0"/>
              </a:rPr>
              <a:t>)</a:t>
            </a:r>
          </a:p>
        </p:txBody>
      </p:sp>
      <p:sp>
        <p:nvSpPr>
          <p:cNvPr id="47" name="右箭头 46"/>
          <p:cNvSpPr/>
          <p:nvPr/>
        </p:nvSpPr>
        <p:spPr>
          <a:xfrm rot="2901204">
            <a:off x="4873326" y="2934737"/>
            <a:ext cx="3609585" cy="89537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zh-CN" sz="2800" b="1" dirty="0">
                <a:solidFill>
                  <a:schemeClr val="tx1"/>
                </a:solidFill>
                <a:latin typeface="Times New Roman" panose="02020603050405020304" pitchFamily="18" charset="0"/>
              </a:rPr>
              <a:t>DHCP Request</a:t>
            </a:r>
            <a:r>
              <a:rPr kumimoji="1" lang="en-US" altLang="zh-CN" sz="2800" b="1" dirty="0" smtClean="0">
                <a:solidFill>
                  <a:schemeClr val="tx1"/>
                </a:solidFill>
                <a:latin typeface="Times New Roman" panose="02020603050405020304" pitchFamily="18" charset="0"/>
              </a:rPr>
              <a:t>(</a:t>
            </a:r>
            <a:r>
              <a:rPr kumimoji="1" lang="zh-CN" altLang="en-US" sz="2800" b="1" dirty="0" smtClean="0">
                <a:solidFill>
                  <a:schemeClr val="tx1"/>
                </a:solidFill>
                <a:latin typeface="Times New Roman" panose="02020603050405020304" pitchFamily="18" charset="0"/>
              </a:rPr>
              <a:t>单播</a:t>
            </a:r>
            <a:r>
              <a:rPr kumimoji="1" lang="en-US" altLang="zh-CN" sz="2800" b="1" dirty="0">
                <a:solidFill>
                  <a:schemeClr val="tx1"/>
                </a:solidFill>
                <a:latin typeface="Times New Roman" panose="02020603050405020304" pitchFamily="18" charset="0"/>
              </a:rPr>
              <a:t>)</a:t>
            </a:r>
          </a:p>
        </p:txBody>
      </p:sp>
      <p:sp>
        <p:nvSpPr>
          <p:cNvPr id="50" name="左箭头 49"/>
          <p:cNvSpPr/>
          <p:nvPr/>
        </p:nvSpPr>
        <p:spPr>
          <a:xfrm rot="19012950">
            <a:off x="1137338" y="3702031"/>
            <a:ext cx="3439992" cy="889463"/>
          </a:xfrm>
          <a:prstGeom prst="lef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zh-CN" sz="2800" b="1" dirty="0">
                <a:solidFill>
                  <a:schemeClr val="tx1"/>
                </a:solidFill>
                <a:latin typeface="Times New Roman" panose="02020603050405020304" pitchFamily="18" charset="0"/>
              </a:rPr>
              <a:t>DHCP </a:t>
            </a:r>
            <a:r>
              <a:rPr kumimoji="1" lang="en-US" altLang="zh-CN" sz="2800" b="1" dirty="0" err="1">
                <a:solidFill>
                  <a:schemeClr val="tx1"/>
                </a:solidFill>
                <a:latin typeface="Times New Roman" panose="02020603050405020304" pitchFamily="18" charset="0"/>
              </a:rPr>
              <a:t>Ack</a:t>
            </a:r>
            <a:endParaRPr kumimoji="1" lang="en-US" altLang="zh-CN" sz="2800" b="1" dirty="0">
              <a:solidFill>
                <a:schemeClr val="tx1"/>
              </a:solidFill>
              <a:latin typeface="Times New Roman" panose="02020603050405020304" pitchFamily="18" charset="0"/>
            </a:endParaRPr>
          </a:p>
        </p:txBody>
      </p:sp>
      <p:sp>
        <p:nvSpPr>
          <p:cNvPr id="51" name="左箭头 50"/>
          <p:cNvSpPr/>
          <p:nvPr/>
        </p:nvSpPr>
        <p:spPr>
          <a:xfrm rot="3109673">
            <a:off x="4595991" y="3373802"/>
            <a:ext cx="2915597" cy="889463"/>
          </a:xfrm>
          <a:prstGeom prst="lef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zh-CN" sz="2800" b="1" dirty="0">
                <a:solidFill>
                  <a:schemeClr val="tx1"/>
                </a:solidFill>
                <a:latin typeface="Times New Roman" panose="02020603050405020304" pitchFamily="18" charset="0"/>
              </a:rPr>
              <a:t>DHCP </a:t>
            </a:r>
            <a:r>
              <a:rPr kumimoji="1" lang="en-US" altLang="zh-CN" sz="2800" b="1" dirty="0" err="1">
                <a:solidFill>
                  <a:schemeClr val="tx1"/>
                </a:solidFill>
                <a:latin typeface="Times New Roman" panose="02020603050405020304" pitchFamily="18" charset="0"/>
              </a:rPr>
              <a:t>Ack</a:t>
            </a:r>
            <a:endParaRPr kumimoji="1" lang="en-US" altLang="zh-CN" sz="2800" b="1"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061429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1000"/>
                                        <p:tgtEl>
                                          <p:spTgt spid="21"/>
                                        </p:tgtEl>
                                      </p:cBhvr>
                                    </p:animEffect>
                                  </p:childTnLst>
                                </p:cTn>
                              </p:par>
                              <p:par>
                                <p:cTn id="8" presetID="32" presetClass="emph" presetSubtype="0" fill="hold" grpId="0" nodeType="withEffect">
                                  <p:stCondLst>
                                    <p:cond delay="0"/>
                                  </p:stCondLst>
                                  <p:childTnLst>
                                    <p:animRot by="120000">
                                      <p:cBhvr>
                                        <p:cTn id="9" dur="100" fill="hold">
                                          <p:stCondLst>
                                            <p:cond delay="0"/>
                                          </p:stCondLst>
                                        </p:cTn>
                                        <p:tgtEl>
                                          <p:spTgt spid="28"/>
                                        </p:tgtEl>
                                        <p:attrNameLst>
                                          <p:attrName>r</p:attrName>
                                        </p:attrNameLst>
                                      </p:cBhvr>
                                    </p:animRot>
                                    <p:animRot by="-240000">
                                      <p:cBhvr>
                                        <p:cTn id="10" dur="200" fill="hold">
                                          <p:stCondLst>
                                            <p:cond delay="200"/>
                                          </p:stCondLst>
                                        </p:cTn>
                                        <p:tgtEl>
                                          <p:spTgt spid="28"/>
                                        </p:tgtEl>
                                        <p:attrNameLst>
                                          <p:attrName>r</p:attrName>
                                        </p:attrNameLst>
                                      </p:cBhvr>
                                    </p:animRot>
                                    <p:animRot by="240000">
                                      <p:cBhvr>
                                        <p:cTn id="11" dur="200" fill="hold">
                                          <p:stCondLst>
                                            <p:cond delay="400"/>
                                          </p:stCondLst>
                                        </p:cTn>
                                        <p:tgtEl>
                                          <p:spTgt spid="28"/>
                                        </p:tgtEl>
                                        <p:attrNameLst>
                                          <p:attrName>r</p:attrName>
                                        </p:attrNameLst>
                                      </p:cBhvr>
                                    </p:animRot>
                                    <p:animRot by="-240000">
                                      <p:cBhvr>
                                        <p:cTn id="12" dur="200" fill="hold">
                                          <p:stCondLst>
                                            <p:cond delay="600"/>
                                          </p:stCondLst>
                                        </p:cTn>
                                        <p:tgtEl>
                                          <p:spTgt spid="28"/>
                                        </p:tgtEl>
                                        <p:attrNameLst>
                                          <p:attrName>r</p:attrName>
                                        </p:attrNameLst>
                                      </p:cBhvr>
                                    </p:animRot>
                                    <p:animRot by="120000">
                                      <p:cBhvr>
                                        <p:cTn id="13" dur="200" fill="hold">
                                          <p:stCondLst>
                                            <p:cond delay="800"/>
                                          </p:stCondLst>
                                        </p:cTn>
                                        <p:tgtEl>
                                          <p:spTgt spid="28"/>
                                        </p:tgtEl>
                                        <p:attrNameLst>
                                          <p:attrName>r</p:attrName>
                                        </p:attrNameLst>
                                      </p:cBhvr>
                                    </p:animRo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1"/>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left)">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left)">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wipe(right)">
                                      <p:cBhvr>
                                        <p:cTn id="42" dur="500"/>
                                        <p:tgtEl>
                                          <p:spTgt spid="3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grpId="0" nodeType="click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wipe(right)">
                                      <p:cBhvr>
                                        <p:cTn id="47" dur="500"/>
                                        <p:tgtEl>
                                          <p:spTgt spid="4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wipe(left)">
                                      <p:cBhvr>
                                        <p:cTn id="52" dur="500"/>
                                        <p:tgtEl>
                                          <p:spTgt spid="4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wipe(left)">
                                      <p:cBhvr>
                                        <p:cTn id="57" dur="500"/>
                                        <p:tgtEl>
                                          <p:spTgt spid="4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grpId="0" nodeType="click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wipe(right)">
                                      <p:cBhvr>
                                        <p:cTn id="62" dur="500"/>
                                        <p:tgtEl>
                                          <p:spTgt spid="5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grpId="0" nodeType="click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wipe(right)">
                                      <p:cBhvr>
                                        <p:cTn id="6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21" grpId="0" animBg="1"/>
      <p:bldP spid="28" grpId="0" animBg="1"/>
      <p:bldP spid="3" grpId="0" animBg="1"/>
      <p:bldP spid="29" grpId="0" animBg="1"/>
      <p:bldP spid="30" grpId="0" animBg="1"/>
      <p:bldP spid="35" grpId="0" animBg="1"/>
      <p:bldP spid="45" grpId="0" animBg="1"/>
      <p:bldP spid="46" grpId="0" animBg="1"/>
      <p:bldP spid="47" grpId="0" animBg="1"/>
      <p:bldP spid="50" grpId="0" animBg="1"/>
      <p:bldP spid="5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5"/>
          <p:cNvSpPr>
            <a:spLocks noChangeArrowheads="1"/>
          </p:cNvSpPr>
          <p:nvPr/>
        </p:nvSpPr>
        <p:spPr bwMode="auto">
          <a:xfrm flipV="1">
            <a:off x="0" y="0"/>
            <a:ext cx="9144000" cy="114300"/>
          </a:xfrm>
          <a:prstGeom prst="rect">
            <a:avLst/>
          </a:prstGeom>
          <a:ln/>
        </p:spPr>
        <p:style>
          <a:lnRef idx="0">
            <a:schemeClr val="accent2"/>
          </a:lnRef>
          <a:fillRef idx="3">
            <a:schemeClr val="accent2"/>
          </a:fillRef>
          <a:effectRef idx="3">
            <a:schemeClr val="accent2"/>
          </a:effectRef>
          <a:fontRef idx="minor">
            <a:schemeClr val="lt1"/>
          </a:fontRef>
        </p:style>
        <p:txBody>
          <a:bodyPr rot="10800000"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sz="4400">
              <a:solidFill>
                <a:srgbClr val="C00000"/>
              </a:solidFill>
            </a:endParaRPr>
          </a:p>
        </p:txBody>
      </p:sp>
      <p:sp>
        <p:nvSpPr>
          <p:cNvPr id="22" name="圆角矩形 21"/>
          <p:cNvSpPr/>
          <p:nvPr/>
        </p:nvSpPr>
        <p:spPr>
          <a:xfrm>
            <a:off x="0" y="121995"/>
            <a:ext cx="2304010" cy="346759"/>
          </a:xfrm>
          <a:prstGeom prst="roundRect">
            <a:avLst>
              <a:gd name="adj" fmla="val 0"/>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需求分析</a:t>
            </a:r>
            <a:endParaRPr lang="zh-CN" altLang="en-US" sz="1500" b="1" dirty="0">
              <a:solidFill>
                <a:schemeClr val="bg1"/>
              </a:solidFill>
              <a:latin typeface="微软雅黑" pitchFamily="34" charset="-122"/>
              <a:ea typeface="微软雅黑" pitchFamily="34" charset="-122"/>
            </a:endParaRPr>
          </a:p>
        </p:txBody>
      </p:sp>
      <p:sp>
        <p:nvSpPr>
          <p:cNvPr id="24" name="圆角矩形 23"/>
          <p:cNvSpPr/>
          <p:nvPr/>
        </p:nvSpPr>
        <p:spPr>
          <a:xfrm>
            <a:off x="2304009" y="121995"/>
            <a:ext cx="2267990" cy="352646"/>
          </a:xfrm>
          <a:prstGeom prst="roundRect">
            <a:avLst>
              <a:gd name="adj" fmla="val 0"/>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基本知识</a:t>
            </a:r>
            <a:endParaRPr lang="zh-CN" altLang="en-US" sz="1500" b="1" dirty="0">
              <a:solidFill>
                <a:schemeClr val="bg1"/>
              </a:solidFill>
              <a:latin typeface="微软雅黑" pitchFamily="34" charset="-122"/>
              <a:ea typeface="微软雅黑" pitchFamily="34" charset="-122"/>
            </a:endParaRPr>
          </a:p>
        </p:txBody>
      </p:sp>
      <p:sp>
        <p:nvSpPr>
          <p:cNvPr id="25" name="圆角矩形 24"/>
          <p:cNvSpPr/>
          <p:nvPr/>
        </p:nvSpPr>
        <p:spPr>
          <a:xfrm>
            <a:off x="4572000" y="127388"/>
            <a:ext cx="2341336" cy="346296"/>
          </a:xfrm>
          <a:prstGeom prst="roundRect">
            <a:avLst>
              <a:gd name="adj" fmla="val 0"/>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工作流程</a:t>
            </a:r>
            <a:endParaRPr lang="zh-CN" altLang="en-US" sz="1500" b="1" dirty="0">
              <a:solidFill>
                <a:schemeClr val="bg1"/>
              </a:solidFill>
              <a:latin typeface="微软雅黑" pitchFamily="34" charset="-122"/>
              <a:ea typeface="微软雅黑" pitchFamily="34" charset="-122"/>
            </a:endParaRPr>
          </a:p>
        </p:txBody>
      </p:sp>
      <p:sp>
        <p:nvSpPr>
          <p:cNvPr id="26" name="圆角矩形 25"/>
          <p:cNvSpPr/>
          <p:nvPr/>
        </p:nvSpPr>
        <p:spPr>
          <a:xfrm>
            <a:off x="6913336" y="128777"/>
            <a:ext cx="2230664" cy="346296"/>
          </a:xfrm>
          <a:prstGeom prst="roundRect">
            <a:avLst>
              <a:gd name="adj" fmla="val 1539"/>
            </a:avLst>
          </a:prstGeom>
          <a:ln/>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altLang="zh-CN" sz="1500" b="1" dirty="0" smtClean="0">
                <a:solidFill>
                  <a:schemeClr val="bg1"/>
                </a:solidFill>
                <a:latin typeface="微软雅黑" pitchFamily="34" charset="-122"/>
                <a:ea typeface="微软雅黑" pitchFamily="34" charset="-122"/>
              </a:rPr>
              <a:t>Q&amp;A</a:t>
            </a:r>
            <a:endParaRPr lang="zh-CN" altLang="en-US" sz="1500" b="1" dirty="0">
              <a:solidFill>
                <a:schemeClr val="bg1"/>
              </a:solidFill>
              <a:latin typeface="微软雅黑" pitchFamily="34" charset="-122"/>
              <a:ea typeface="微软雅黑" pitchFamily="34" charset="-122"/>
            </a:endParaRPr>
          </a:p>
        </p:txBody>
      </p:sp>
      <p:sp>
        <p:nvSpPr>
          <p:cNvPr id="12" name="圆角矩形 11"/>
          <p:cNvSpPr/>
          <p:nvPr/>
        </p:nvSpPr>
        <p:spPr>
          <a:xfrm>
            <a:off x="731030" y="2724150"/>
            <a:ext cx="7768473" cy="1470678"/>
          </a:xfrm>
          <a:prstGeom prst="round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r>
              <a:rPr lang="zh-CN" altLang="en-US" sz="4000" b="1" dirty="0">
                <a:solidFill>
                  <a:schemeClr val="accent1">
                    <a:lumMod val="75000"/>
                  </a:schemeClr>
                </a:solidFill>
                <a:latin typeface="微软雅黑" panose="020B0503020204020204" pitchFamily="34" charset="-122"/>
                <a:ea typeface="微软雅黑" panose="020B0503020204020204" pitchFamily="34" charset="-122"/>
              </a:rPr>
              <a:t>问题</a:t>
            </a:r>
            <a:r>
              <a:rPr lang="en-US" altLang="zh-CN" sz="4000" b="1" dirty="0">
                <a:solidFill>
                  <a:schemeClr val="accent1">
                    <a:lumMod val="75000"/>
                  </a:schemeClr>
                </a:solidFill>
                <a:latin typeface="微软雅黑" panose="020B0503020204020204" pitchFamily="34" charset="-122"/>
                <a:ea typeface="微软雅黑" panose="020B0503020204020204" pitchFamily="34" charset="-122"/>
              </a:rPr>
              <a:t>1</a:t>
            </a:r>
            <a:r>
              <a:rPr lang="zh-CN" altLang="en-US" sz="4000" b="1" dirty="0" smtClean="0">
                <a:solidFill>
                  <a:schemeClr val="accent1">
                    <a:lumMod val="75000"/>
                  </a:schemeClr>
                </a:solidFill>
                <a:latin typeface="微软雅黑" panose="020B0503020204020204" pitchFamily="34" charset="-122"/>
                <a:ea typeface="微软雅黑" panose="020B0503020204020204" pitchFamily="34" charset="-122"/>
              </a:rPr>
              <a:t>：若</a:t>
            </a:r>
            <a:r>
              <a:rPr lang="zh-CN" altLang="en-US" sz="4000" b="1" dirty="0">
                <a:solidFill>
                  <a:schemeClr val="accent1">
                    <a:lumMod val="75000"/>
                  </a:schemeClr>
                </a:solidFill>
                <a:latin typeface="微软雅黑" panose="020B0503020204020204" pitchFamily="34" charset="-122"/>
                <a:ea typeface="微软雅黑" panose="020B0503020204020204" pitchFamily="34" charset="-122"/>
              </a:rPr>
              <a:t>此</a:t>
            </a:r>
            <a:r>
              <a:rPr lang="en-US" altLang="zh-CN" sz="4000" b="1" dirty="0">
                <a:solidFill>
                  <a:schemeClr val="accent1">
                    <a:lumMod val="75000"/>
                  </a:schemeClr>
                </a:solidFill>
                <a:latin typeface="微软雅黑" panose="020B0503020204020204" pitchFamily="34" charset="-122"/>
                <a:ea typeface="微软雅黑" panose="020B0503020204020204" pitchFamily="34" charset="-122"/>
              </a:rPr>
              <a:t>IP</a:t>
            </a:r>
            <a:r>
              <a:rPr lang="zh-CN" altLang="en-US" sz="4000" b="1" dirty="0">
                <a:solidFill>
                  <a:schemeClr val="accent1">
                    <a:lumMod val="75000"/>
                  </a:schemeClr>
                </a:solidFill>
                <a:latin typeface="微软雅黑" panose="020B0503020204020204" pitchFamily="34" charset="-122"/>
                <a:ea typeface="微软雅黑" panose="020B0503020204020204" pitchFamily="34" charset="-122"/>
              </a:rPr>
              <a:t>地址无法再分配给客户机使用，怎么办？</a:t>
            </a:r>
          </a:p>
        </p:txBody>
      </p:sp>
      <p:sp>
        <p:nvSpPr>
          <p:cNvPr id="13" name="圆角矩形 12"/>
          <p:cNvSpPr/>
          <p:nvPr/>
        </p:nvSpPr>
        <p:spPr>
          <a:xfrm>
            <a:off x="726041" y="2823212"/>
            <a:ext cx="7773462" cy="274323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sz="3200" dirty="0">
                <a:latin typeface="微软雅黑" panose="020B0503020204020204" pitchFamily="34" charset="-122"/>
                <a:ea typeface="微软雅黑" panose="020B0503020204020204" pitchFamily="34" charset="-122"/>
              </a:rPr>
              <a:t>解决问题</a:t>
            </a:r>
            <a:r>
              <a:rPr lang="en-US" altLang="zh-CN" sz="3200" dirty="0">
                <a:latin typeface="微软雅黑" panose="020B0503020204020204" pitchFamily="34" charset="-122"/>
                <a:ea typeface="微软雅黑" panose="020B0503020204020204" pitchFamily="34" charset="-122"/>
              </a:rPr>
              <a:t>1</a:t>
            </a:r>
            <a:r>
              <a:rPr lang="zh-CN" altLang="en-US" sz="3200" dirty="0">
                <a:latin typeface="微软雅黑" panose="020B0503020204020204" pitchFamily="34" charset="-122"/>
                <a:ea typeface="微软雅黑" panose="020B0503020204020204" pitchFamily="34" charset="-122"/>
              </a:rPr>
              <a:t>：</a:t>
            </a:r>
          </a:p>
          <a:p>
            <a:r>
              <a:rPr lang="zh-CN" altLang="en-US" sz="3200" b="1" dirty="0">
                <a:solidFill>
                  <a:srgbClr val="FF6600"/>
                </a:solidFill>
                <a:latin typeface="微软雅黑" panose="020B0503020204020204" pitchFamily="34" charset="-122"/>
                <a:ea typeface="微软雅黑" panose="020B0503020204020204" pitchFamily="34" charset="-122"/>
              </a:rPr>
              <a:t>（</a:t>
            </a:r>
            <a:r>
              <a:rPr lang="en-US" altLang="zh-CN" sz="3200" b="1" dirty="0">
                <a:solidFill>
                  <a:srgbClr val="FF6600"/>
                </a:solidFill>
                <a:latin typeface="微软雅黑" panose="020B0503020204020204" pitchFamily="34" charset="-122"/>
                <a:ea typeface="微软雅黑" panose="020B0503020204020204" pitchFamily="34" charset="-122"/>
              </a:rPr>
              <a:t>1</a:t>
            </a:r>
            <a:r>
              <a:rPr lang="zh-CN" altLang="en-US" sz="3200" b="1" dirty="0">
                <a:solidFill>
                  <a:srgbClr val="FF6600"/>
                </a:solidFill>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DHCP</a:t>
            </a:r>
            <a:r>
              <a:rPr lang="zh-CN" altLang="en-US" sz="2400" dirty="0">
                <a:latin typeface="微软雅黑" panose="020B0503020204020204" pitchFamily="34" charset="-122"/>
                <a:ea typeface="微软雅黑" panose="020B0503020204020204" pitchFamily="34" charset="-122"/>
              </a:rPr>
              <a:t>服务器给客户机回答一个</a:t>
            </a:r>
            <a:r>
              <a:rPr lang="en-US" altLang="zh-CN" sz="2400" dirty="0" smtClean="0">
                <a:latin typeface="微软雅黑" panose="020B0503020204020204" pitchFamily="34" charset="-122"/>
                <a:ea typeface="微软雅黑" panose="020B0503020204020204" pitchFamily="34" charset="-122"/>
              </a:rPr>
              <a:t>DHCP </a:t>
            </a:r>
            <a:r>
              <a:rPr lang="en-US" altLang="zh-CN" sz="2400" dirty="0" err="1" smtClean="0">
                <a:latin typeface="微软雅黑" panose="020B0503020204020204" pitchFamily="34" charset="-122"/>
                <a:ea typeface="微软雅黑" panose="020B0503020204020204" pitchFamily="34" charset="-122"/>
              </a:rPr>
              <a:t>Nack</a:t>
            </a:r>
            <a:r>
              <a:rPr lang="zh-CN" altLang="en-US" sz="2400" dirty="0">
                <a:latin typeface="微软雅黑" panose="020B0503020204020204" pitchFamily="34" charset="-122"/>
                <a:ea typeface="微软雅黑" panose="020B0503020204020204" pitchFamily="34" charset="-122"/>
              </a:rPr>
              <a:t>否认信息。</a:t>
            </a:r>
          </a:p>
          <a:p>
            <a:r>
              <a:rPr lang="zh-CN" altLang="en-US" sz="3200" b="1" dirty="0">
                <a:solidFill>
                  <a:srgbClr val="FF6600"/>
                </a:solidFill>
                <a:latin typeface="微软雅黑" panose="020B0503020204020204" pitchFamily="34" charset="-122"/>
                <a:ea typeface="微软雅黑" panose="020B0503020204020204" pitchFamily="34" charset="-122"/>
              </a:rPr>
              <a:t>（</a:t>
            </a:r>
            <a:r>
              <a:rPr lang="en-US" altLang="zh-CN" sz="3200" b="1" dirty="0">
                <a:solidFill>
                  <a:srgbClr val="FF6600"/>
                </a:solidFill>
                <a:latin typeface="微软雅黑" panose="020B0503020204020204" pitchFamily="34" charset="-122"/>
                <a:ea typeface="微软雅黑" panose="020B0503020204020204" pitchFamily="34" charset="-122"/>
              </a:rPr>
              <a:t>2</a:t>
            </a:r>
            <a:r>
              <a:rPr lang="zh-CN" altLang="en-US" sz="3200" b="1" dirty="0">
                <a:solidFill>
                  <a:srgbClr val="FF66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客户机收到否认信息，重新发送发现信息，请求新</a:t>
            </a:r>
            <a:r>
              <a:rPr lang="en-US" altLang="zh-CN" sz="2400" dirty="0">
                <a:latin typeface="微软雅黑" panose="020B0503020204020204" pitchFamily="34" charset="-122"/>
                <a:ea typeface="微软雅黑" panose="020B0503020204020204" pitchFamily="34" charset="-122"/>
              </a:rPr>
              <a:t>IP</a:t>
            </a:r>
            <a:r>
              <a:rPr lang="zh-CN" altLang="en-US" sz="2400" dirty="0">
                <a:latin typeface="微软雅黑" panose="020B0503020204020204" pitchFamily="34" charset="-122"/>
                <a:ea typeface="微软雅黑" panose="020B0503020204020204" pitchFamily="34" charset="-122"/>
              </a:rPr>
              <a:t>地址。</a:t>
            </a:r>
          </a:p>
        </p:txBody>
      </p:sp>
    </p:spTree>
    <p:extLst>
      <p:ext uri="{BB962C8B-B14F-4D97-AF65-F5344CB8AC3E}">
        <p14:creationId xmlns:p14="http://schemas.microsoft.com/office/powerpoint/2010/main" val="4002156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strVal val="4*#ppt_w"/>
                                          </p:val>
                                        </p:tav>
                                        <p:tav tm="100000">
                                          <p:val>
                                            <p:strVal val="#ppt_w"/>
                                          </p:val>
                                        </p:tav>
                                      </p:tavLst>
                                    </p:anim>
                                    <p:anim calcmode="lin" valueType="num">
                                      <p:cBhvr>
                                        <p:cTn id="8" dur="500" fill="hold"/>
                                        <p:tgtEl>
                                          <p:spTgt spid="26"/>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64" presetClass="path" presetSubtype="0" accel="50000" decel="50000" fill="hold" grpId="0" nodeType="clickEffect">
                                  <p:stCondLst>
                                    <p:cond delay="0"/>
                                  </p:stCondLst>
                                  <p:childTnLst>
                                    <p:animMotion origin="layout" path="M 2.5E-6 1.85185E-6 L 2.5E-6 -0.25 " pathEditMode="relative" rAng="0" ptsTypes="AA">
                                      <p:cBhvr>
                                        <p:cTn id="12" dur="2000" fill="hold"/>
                                        <p:tgtEl>
                                          <p:spTgt spid="12"/>
                                        </p:tgtEl>
                                        <p:attrNameLst>
                                          <p:attrName>ppt_x</p:attrName>
                                          <p:attrName>ppt_y</p:attrName>
                                        </p:attrNameLst>
                                      </p:cBhvr>
                                      <p:rCtr x="0" y="-12500"/>
                                    </p:animMotion>
                                  </p:childTnLst>
                                </p:cTn>
                              </p:par>
                            </p:childTnLst>
                          </p:cTn>
                        </p:par>
                        <p:par>
                          <p:cTn id="13" fill="hold">
                            <p:stCondLst>
                              <p:cond delay="2000"/>
                            </p:stCondLst>
                            <p:childTnLst>
                              <p:par>
                                <p:cTn id="14" presetID="1"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5"/>
          <p:cNvSpPr>
            <a:spLocks noChangeArrowheads="1"/>
          </p:cNvSpPr>
          <p:nvPr/>
        </p:nvSpPr>
        <p:spPr bwMode="auto">
          <a:xfrm flipV="1">
            <a:off x="0" y="0"/>
            <a:ext cx="9144000" cy="114300"/>
          </a:xfrm>
          <a:prstGeom prst="rect">
            <a:avLst/>
          </a:prstGeom>
          <a:ln/>
        </p:spPr>
        <p:style>
          <a:lnRef idx="0">
            <a:schemeClr val="accent2"/>
          </a:lnRef>
          <a:fillRef idx="3">
            <a:schemeClr val="accent2"/>
          </a:fillRef>
          <a:effectRef idx="3">
            <a:schemeClr val="accent2"/>
          </a:effectRef>
          <a:fontRef idx="minor">
            <a:schemeClr val="lt1"/>
          </a:fontRef>
        </p:style>
        <p:txBody>
          <a:bodyPr rot="10800000"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sz="4400">
              <a:solidFill>
                <a:srgbClr val="C00000"/>
              </a:solidFill>
            </a:endParaRPr>
          </a:p>
        </p:txBody>
      </p:sp>
      <p:sp>
        <p:nvSpPr>
          <p:cNvPr id="22" name="圆角矩形 21"/>
          <p:cNvSpPr/>
          <p:nvPr/>
        </p:nvSpPr>
        <p:spPr>
          <a:xfrm>
            <a:off x="0" y="121995"/>
            <a:ext cx="2304010" cy="346759"/>
          </a:xfrm>
          <a:prstGeom prst="roundRect">
            <a:avLst>
              <a:gd name="adj" fmla="val 0"/>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需求分析</a:t>
            </a:r>
            <a:endParaRPr lang="zh-CN" altLang="en-US" sz="1500" b="1" dirty="0">
              <a:solidFill>
                <a:schemeClr val="bg1"/>
              </a:solidFill>
              <a:latin typeface="微软雅黑" pitchFamily="34" charset="-122"/>
              <a:ea typeface="微软雅黑" pitchFamily="34" charset="-122"/>
            </a:endParaRPr>
          </a:p>
        </p:txBody>
      </p:sp>
      <p:sp>
        <p:nvSpPr>
          <p:cNvPr id="24" name="圆角矩形 23"/>
          <p:cNvSpPr/>
          <p:nvPr/>
        </p:nvSpPr>
        <p:spPr>
          <a:xfrm>
            <a:off x="2304009" y="121995"/>
            <a:ext cx="2267990" cy="352646"/>
          </a:xfrm>
          <a:prstGeom prst="roundRect">
            <a:avLst>
              <a:gd name="adj" fmla="val 0"/>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基本知识</a:t>
            </a:r>
            <a:endParaRPr lang="zh-CN" altLang="en-US" sz="1500" b="1" dirty="0">
              <a:solidFill>
                <a:schemeClr val="bg1"/>
              </a:solidFill>
              <a:latin typeface="微软雅黑" pitchFamily="34" charset="-122"/>
              <a:ea typeface="微软雅黑" pitchFamily="34" charset="-122"/>
            </a:endParaRPr>
          </a:p>
        </p:txBody>
      </p:sp>
      <p:sp>
        <p:nvSpPr>
          <p:cNvPr id="25" name="圆角矩形 24"/>
          <p:cNvSpPr/>
          <p:nvPr/>
        </p:nvSpPr>
        <p:spPr>
          <a:xfrm>
            <a:off x="4572000" y="127388"/>
            <a:ext cx="2341336" cy="346296"/>
          </a:xfrm>
          <a:prstGeom prst="roundRect">
            <a:avLst>
              <a:gd name="adj" fmla="val 0"/>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工作流程</a:t>
            </a:r>
            <a:endParaRPr lang="zh-CN" altLang="en-US" sz="1500" b="1" dirty="0">
              <a:solidFill>
                <a:schemeClr val="bg1"/>
              </a:solidFill>
              <a:latin typeface="微软雅黑" pitchFamily="34" charset="-122"/>
              <a:ea typeface="微软雅黑" pitchFamily="34" charset="-122"/>
            </a:endParaRPr>
          </a:p>
        </p:txBody>
      </p:sp>
      <p:sp>
        <p:nvSpPr>
          <p:cNvPr id="26" name="圆角矩形 25"/>
          <p:cNvSpPr/>
          <p:nvPr/>
        </p:nvSpPr>
        <p:spPr>
          <a:xfrm>
            <a:off x="6913336" y="128777"/>
            <a:ext cx="2230664" cy="346296"/>
          </a:xfrm>
          <a:prstGeom prst="roundRect">
            <a:avLst>
              <a:gd name="adj" fmla="val 1539"/>
            </a:avLst>
          </a:prstGeom>
          <a:ln/>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altLang="zh-CN" sz="1500" b="1" dirty="0" smtClean="0">
                <a:solidFill>
                  <a:schemeClr val="bg1"/>
                </a:solidFill>
                <a:latin typeface="微软雅黑" pitchFamily="34" charset="-122"/>
                <a:ea typeface="微软雅黑" pitchFamily="34" charset="-122"/>
              </a:rPr>
              <a:t>Q&amp;A</a:t>
            </a:r>
            <a:endParaRPr lang="zh-CN" altLang="en-US" sz="1500" b="1" dirty="0">
              <a:solidFill>
                <a:schemeClr val="bg1"/>
              </a:solidFill>
              <a:latin typeface="微软雅黑" pitchFamily="34" charset="-122"/>
              <a:ea typeface="微软雅黑" pitchFamily="34" charset="-122"/>
            </a:endParaRPr>
          </a:p>
        </p:txBody>
      </p:sp>
      <p:sp>
        <p:nvSpPr>
          <p:cNvPr id="12" name="圆角矩形 11"/>
          <p:cNvSpPr/>
          <p:nvPr/>
        </p:nvSpPr>
        <p:spPr>
          <a:xfrm>
            <a:off x="731030" y="2724150"/>
            <a:ext cx="7768473" cy="1470678"/>
          </a:xfrm>
          <a:prstGeom prst="round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r>
              <a:rPr lang="zh-CN" altLang="en-US" sz="4000" b="1" dirty="0">
                <a:solidFill>
                  <a:schemeClr val="accent1">
                    <a:lumMod val="75000"/>
                  </a:schemeClr>
                </a:solidFill>
                <a:latin typeface="微软雅黑" panose="020B0503020204020204" pitchFamily="34" charset="-122"/>
                <a:ea typeface="微软雅黑" panose="020B0503020204020204" pitchFamily="34" charset="-122"/>
              </a:rPr>
              <a:t>问题</a:t>
            </a:r>
            <a:r>
              <a:rPr lang="en-US" altLang="zh-CN" sz="4000" b="1" dirty="0">
                <a:solidFill>
                  <a:schemeClr val="accent1">
                    <a:lumMod val="75000"/>
                  </a:schemeClr>
                </a:solidFill>
                <a:latin typeface="微软雅黑" panose="020B0503020204020204" pitchFamily="34" charset="-122"/>
                <a:ea typeface="微软雅黑" panose="020B0503020204020204" pitchFamily="34" charset="-122"/>
              </a:rPr>
              <a:t>2</a:t>
            </a:r>
            <a:r>
              <a:rPr lang="zh-CN" altLang="en-US" sz="4000" b="1" dirty="0">
                <a:solidFill>
                  <a:schemeClr val="accent1">
                    <a:lumMod val="75000"/>
                  </a:schemeClr>
                </a:solidFill>
                <a:latin typeface="微软雅黑" panose="020B0503020204020204" pitchFamily="34" charset="-122"/>
                <a:ea typeface="微软雅黑" panose="020B0503020204020204" pitchFamily="34" charset="-122"/>
              </a:rPr>
              <a:t>：</a:t>
            </a:r>
            <a:r>
              <a:rPr lang="en-US" altLang="zh-CN" sz="4000" b="1" dirty="0">
                <a:solidFill>
                  <a:schemeClr val="accent1">
                    <a:lumMod val="75000"/>
                  </a:schemeClr>
                </a:solidFill>
                <a:latin typeface="微软雅黑" panose="020B0503020204020204" pitchFamily="34" charset="-122"/>
                <a:ea typeface="微软雅黑" panose="020B0503020204020204" pitchFamily="34" charset="-122"/>
              </a:rPr>
              <a:t>DHCP</a:t>
            </a:r>
            <a:r>
              <a:rPr lang="zh-CN" altLang="en-US" sz="4000" b="1" dirty="0">
                <a:solidFill>
                  <a:schemeClr val="accent1">
                    <a:lumMod val="75000"/>
                  </a:schemeClr>
                </a:solidFill>
                <a:latin typeface="微软雅黑" panose="020B0503020204020204" pitchFamily="34" charset="-122"/>
                <a:ea typeface="微软雅黑" panose="020B0503020204020204" pitchFamily="34" charset="-122"/>
              </a:rPr>
              <a:t>服务器分的</a:t>
            </a:r>
            <a:r>
              <a:rPr lang="en-US" altLang="zh-CN" sz="4000" b="1" dirty="0">
                <a:solidFill>
                  <a:schemeClr val="accent1">
                    <a:lumMod val="75000"/>
                  </a:schemeClr>
                </a:solidFill>
                <a:latin typeface="微软雅黑" panose="020B0503020204020204" pitchFamily="34" charset="-122"/>
                <a:ea typeface="微软雅黑" panose="020B0503020204020204" pitchFamily="34" charset="-122"/>
              </a:rPr>
              <a:t>IP</a:t>
            </a:r>
            <a:r>
              <a:rPr lang="zh-CN" altLang="en-US" sz="4000" b="1" dirty="0">
                <a:solidFill>
                  <a:schemeClr val="accent1">
                    <a:lumMod val="75000"/>
                  </a:schemeClr>
                </a:solidFill>
                <a:latin typeface="微软雅黑" panose="020B0503020204020204" pitchFamily="34" charset="-122"/>
                <a:ea typeface="微软雅黑" panose="020B0503020204020204" pitchFamily="34" charset="-122"/>
              </a:rPr>
              <a:t>地址是否可以长期固定使用？</a:t>
            </a:r>
          </a:p>
        </p:txBody>
      </p:sp>
      <p:sp>
        <p:nvSpPr>
          <p:cNvPr id="13" name="圆角矩形 12"/>
          <p:cNvSpPr/>
          <p:nvPr/>
        </p:nvSpPr>
        <p:spPr>
          <a:xfrm>
            <a:off x="726041" y="2823212"/>
            <a:ext cx="7773462" cy="274323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sz="3200" dirty="0">
                <a:latin typeface="微软雅黑" panose="020B0503020204020204" pitchFamily="34" charset="-122"/>
                <a:ea typeface="微软雅黑" panose="020B0503020204020204" pitchFamily="34" charset="-122"/>
              </a:rPr>
              <a:t>回答问题</a:t>
            </a:r>
            <a:r>
              <a:rPr lang="en-US" altLang="zh-CN" sz="3200" dirty="0">
                <a:latin typeface="微软雅黑" panose="020B0503020204020204" pitchFamily="34" charset="-122"/>
                <a:ea typeface="微软雅黑" panose="020B0503020204020204" pitchFamily="34" charset="-122"/>
              </a:rPr>
              <a:t>2</a:t>
            </a:r>
            <a:r>
              <a:rPr lang="zh-CN" altLang="en-US" sz="3200" dirty="0">
                <a:latin typeface="微软雅黑" panose="020B0503020204020204" pitchFamily="34" charset="-122"/>
                <a:ea typeface="微软雅黑" panose="020B0503020204020204" pitchFamily="34" charset="-122"/>
              </a:rPr>
              <a:t>：</a:t>
            </a:r>
          </a:p>
          <a:p>
            <a:r>
              <a:rPr lang="zh-CN" altLang="en-US" sz="3200" b="1" dirty="0">
                <a:solidFill>
                  <a:srgbClr val="FF6600"/>
                </a:solidFill>
                <a:latin typeface="微软雅黑" panose="020B0503020204020204" pitchFamily="34" charset="-122"/>
                <a:ea typeface="微软雅黑" panose="020B0503020204020204" pitchFamily="34" charset="-122"/>
              </a:rPr>
              <a:t>（</a:t>
            </a:r>
            <a:r>
              <a:rPr lang="en-US" altLang="zh-CN" sz="3200" b="1" dirty="0">
                <a:solidFill>
                  <a:srgbClr val="FF6600"/>
                </a:solidFill>
                <a:latin typeface="微软雅黑" panose="020B0503020204020204" pitchFamily="34" charset="-122"/>
                <a:ea typeface="微软雅黑" panose="020B0503020204020204" pitchFamily="34" charset="-122"/>
              </a:rPr>
              <a:t>1</a:t>
            </a:r>
            <a:r>
              <a:rPr lang="zh-CN" altLang="en-US" sz="3200" b="1" dirty="0">
                <a:solidFill>
                  <a:srgbClr val="FF6600"/>
                </a:solidFill>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DHCP</a:t>
            </a:r>
            <a:r>
              <a:rPr lang="zh-CN" altLang="en-US" sz="2400" dirty="0">
                <a:latin typeface="微软雅黑" panose="020B0503020204020204" pitchFamily="34" charset="-122"/>
                <a:ea typeface="微软雅黑" panose="020B0503020204020204" pitchFamily="34" charset="-122"/>
              </a:rPr>
              <a:t>服务器所分配</a:t>
            </a:r>
            <a:r>
              <a:rPr lang="en-US" altLang="zh-CN" sz="2400" dirty="0">
                <a:latin typeface="微软雅黑" panose="020B0503020204020204" pitchFamily="34" charset="-122"/>
                <a:ea typeface="微软雅黑" panose="020B0503020204020204" pitchFamily="34" charset="-122"/>
              </a:rPr>
              <a:t>IP</a:t>
            </a:r>
            <a:r>
              <a:rPr lang="zh-CN" altLang="en-US" sz="2400" dirty="0">
                <a:latin typeface="微软雅黑" panose="020B0503020204020204" pitchFamily="34" charset="-122"/>
                <a:ea typeface="微软雅黑" panose="020B0503020204020204" pitchFamily="34" charset="-122"/>
              </a:rPr>
              <a:t>地址有租借期，到期回收，以便其它客户机使用。</a:t>
            </a:r>
          </a:p>
          <a:p>
            <a:r>
              <a:rPr lang="zh-CN" altLang="en-US" sz="3200" b="1" dirty="0">
                <a:solidFill>
                  <a:srgbClr val="FF6600"/>
                </a:solidFill>
                <a:latin typeface="微软雅黑" panose="020B0503020204020204" pitchFamily="34" charset="-122"/>
                <a:ea typeface="微软雅黑" panose="020B0503020204020204" pitchFamily="34" charset="-122"/>
              </a:rPr>
              <a:t>（</a:t>
            </a:r>
            <a:r>
              <a:rPr lang="en-US" altLang="zh-CN" sz="3200" b="1" dirty="0">
                <a:solidFill>
                  <a:srgbClr val="FF6600"/>
                </a:solidFill>
                <a:latin typeface="微软雅黑" panose="020B0503020204020204" pitchFamily="34" charset="-122"/>
                <a:ea typeface="微软雅黑" panose="020B0503020204020204" pitchFamily="34" charset="-122"/>
              </a:rPr>
              <a:t>2</a:t>
            </a:r>
            <a:r>
              <a:rPr lang="zh-CN" altLang="en-US" sz="3200" b="1" dirty="0">
                <a:solidFill>
                  <a:srgbClr val="FF66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为了及时延长租借期，</a:t>
            </a:r>
            <a:r>
              <a:rPr lang="en-US" altLang="zh-CN" sz="2400" dirty="0">
                <a:latin typeface="微软雅黑" panose="020B0503020204020204" pitchFamily="34" charset="-122"/>
                <a:ea typeface="微软雅黑" panose="020B0503020204020204" pitchFamily="34" charset="-122"/>
              </a:rPr>
              <a:t>DHCP</a:t>
            </a:r>
            <a:r>
              <a:rPr lang="zh-CN" altLang="en-US" sz="2400" dirty="0">
                <a:latin typeface="微软雅黑" panose="020B0503020204020204" pitchFamily="34" charset="-122"/>
                <a:ea typeface="微软雅黑" panose="020B0503020204020204" pitchFamily="34" charset="-122"/>
              </a:rPr>
              <a:t>服务制定了租期更新。</a:t>
            </a:r>
          </a:p>
        </p:txBody>
      </p:sp>
    </p:spTree>
    <p:extLst>
      <p:ext uri="{BB962C8B-B14F-4D97-AF65-F5344CB8AC3E}">
        <p14:creationId xmlns:p14="http://schemas.microsoft.com/office/powerpoint/2010/main" val="856597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2.5E-6 1.85185E-6 L 2.5E-6 -0.25 " pathEditMode="relative" rAng="0" ptsTypes="AA">
                                      <p:cBhvr>
                                        <p:cTn id="6" dur="2000" fill="hold"/>
                                        <p:tgtEl>
                                          <p:spTgt spid="12"/>
                                        </p:tgtEl>
                                        <p:attrNameLst>
                                          <p:attrName>ppt_x</p:attrName>
                                          <p:attrName>ppt_y</p:attrName>
                                        </p:attrNameLst>
                                      </p:cBhvr>
                                      <p:rCtr x="0" y="-12500"/>
                                    </p:animMotion>
                                  </p:childTnLst>
                                </p:cTn>
                              </p:par>
                            </p:childTnLst>
                          </p:cTn>
                        </p:par>
                        <p:par>
                          <p:cTn id="7" fill="hold">
                            <p:stCondLst>
                              <p:cond delay="2000"/>
                            </p:stCondLst>
                            <p:childTnLst>
                              <p:par>
                                <p:cTn id="8" presetID="1" presetClass="entr" presetSubtype="0" fill="hold" grpId="0" nodeType="after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276726" y="1599606"/>
            <a:ext cx="3304268" cy="1119742"/>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4400" b="1" dirty="0" smtClean="0">
                <a:solidFill>
                  <a:prstClr val="black">
                    <a:lumMod val="75000"/>
                    <a:lumOff val="25000"/>
                  </a:prstClr>
                </a:solidFill>
                <a:latin typeface="微软雅黑" pitchFamily="34" charset="-122"/>
                <a:ea typeface="微软雅黑" pitchFamily="34" charset="-122"/>
              </a:rPr>
              <a:t>需求分析</a:t>
            </a:r>
            <a:endParaRPr lang="zh-CN" altLang="en-US" sz="4400" b="1" dirty="0">
              <a:solidFill>
                <a:prstClr val="black">
                  <a:lumMod val="75000"/>
                  <a:lumOff val="25000"/>
                </a:prstClr>
              </a:solidFill>
              <a:latin typeface="微软雅黑" pitchFamily="34" charset="-122"/>
              <a:ea typeface="微软雅黑" pitchFamily="34" charset="-122"/>
            </a:endParaRPr>
          </a:p>
        </p:txBody>
      </p:sp>
      <p:sp>
        <p:nvSpPr>
          <p:cNvPr id="3" name="圆角矩形 2"/>
          <p:cNvSpPr/>
          <p:nvPr/>
        </p:nvSpPr>
        <p:spPr>
          <a:xfrm>
            <a:off x="4276726" y="2819582"/>
            <a:ext cx="3304268" cy="1085171"/>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400" b="1" dirty="0">
                <a:solidFill>
                  <a:prstClr val="black">
                    <a:lumMod val="75000"/>
                    <a:lumOff val="25000"/>
                  </a:prstClr>
                </a:solidFill>
                <a:latin typeface="微软雅黑" pitchFamily="34" charset="-122"/>
                <a:ea typeface="微软雅黑" pitchFamily="34" charset="-122"/>
              </a:rPr>
              <a:t>基本知识</a:t>
            </a:r>
          </a:p>
        </p:txBody>
      </p:sp>
      <p:sp>
        <p:nvSpPr>
          <p:cNvPr id="4" name="圆角矩形 3"/>
          <p:cNvSpPr/>
          <p:nvPr/>
        </p:nvSpPr>
        <p:spPr>
          <a:xfrm>
            <a:off x="4276726" y="4001460"/>
            <a:ext cx="3304268" cy="1073942"/>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400" b="1" dirty="0">
                <a:solidFill>
                  <a:prstClr val="black">
                    <a:lumMod val="75000"/>
                    <a:lumOff val="25000"/>
                  </a:prstClr>
                </a:solidFill>
                <a:latin typeface="微软雅黑" pitchFamily="34" charset="-122"/>
                <a:ea typeface="微软雅黑" pitchFamily="34" charset="-122"/>
              </a:rPr>
              <a:t>工作流程</a:t>
            </a:r>
          </a:p>
        </p:txBody>
      </p:sp>
      <p:sp>
        <p:nvSpPr>
          <p:cNvPr id="5" name="圆角矩形 4"/>
          <p:cNvSpPr/>
          <p:nvPr/>
        </p:nvSpPr>
        <p:spPr>
          <a:xfrm>
            <a:off x="4276726" y="5172109"/>
            <a:ext cx="3304268" cy="983340"/>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400" b="1" dirty="0">
                <a:solidFill>
                  <a:prstClr val="black">
                    <a:lumMod val="75000"/>
                    <a:lumOff val="25000"/>
                  </a:prstClr>
                </a:solidFill>
                <a:latin typeface="微软雅黑" pitchFamily="34" charset="-122"/>
                <a:ea typeface="微软雅黑" pitchFamily="34" charset="-122"/>
              </a:rPr>
              <a:t>问题及解答</a:t>
            </a:r>
          </a:p>
        </p:txBody>
      </p:sp>
      <p:sp>
        <p:nvSpPr>
          <p:cNvPr id="7" name="椭圆 6"/>
          <p:cNvSpPr/>
          <p:nvPr/>
        </p:nvSpPr>
        <p:spPr>
          <a:xfrm>
            <a:off x="4046538" y="1603685"/>
            <a:ext cx="525462" cy="52314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solidFill>
                  <a:prstClr val="white"/>
                </a:solidFill>
                <a:latin typeface="微软雅黑" pitchFamily="34" charset="-122"/>
                <a:ea typeface="微软雅黑" pitchFamily="34" charset="-122"/>
              </a:rPr>
              <a:t>1</a:t>
            </a:r>
            <a:endParaRPr lang="zh-CN" altLang="en-US" sz="2400" b="1" dirty="0">
              <a:solidFill>
                <a:prstClr val="white"/>
              </a:solidFill>
              <a:latin typeface="微软雅黑" pitchFamily="34" charset="-122"/>
              <a:ea typeface="微软雅黑" pitchFamily="34" charset="-122"/>
            </a:endParaRPr>
          </a:p>
        </p:txBody>
      </p:sp>
      <p:sp>
        <p:nvSpPr>
          <p:cNvPr id="8" name="椭圆 7"/>
          <p:cNvSpPr/>
          <p:nvPr/>
        </p:nvSpPr>
        <p:spPr>
          <a:xfrm>
            <a:off x="4046538" y="2819582"/>
            <a:ext cx="525462" cy="52546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prstClr val="white"/>
                </a:solidFill>
                <a:latin typeface="微软雅黑" pitchFamily="34" charset="-122"/>
                <a:ea typeface="微软雅黑" pitchFamily="34" charset="-122"/>
              </a:rPr>
              <a:t>2</a:t>
            </a:r>
            <a:endParaRPr lang="zh-CN" altLang="en-US" sz="2400" b="1" dirty="0">
              <a:solidFill>
                <a:prstClr val="white"/>
              </a:solidFill>
              <a:latin typeface="微软雅黑" pitchFamily="34" charset="-122"/>
              <a:ea typeface="微软雅黑" pitchFamily="34" charset="-122"/>
            </a:endParaRPr>
          </a:p>
        </p:txBody>
      </p:sp>
      <p:sp>
        <p:nvSpPr>
          <p:cNvPr id="9" name="椭圆 8"/>
          <p:cNvSpPr/>
          <p:nvPr/>
        </p:nvSpPr>
        <p:spPr>
          <a:xfrm>
            <a:off x="4048247" y="4004987"/>
            <a:ext cx="523753" cy="52375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prstClr val="white"/>
                </a:solidFill>
                <a:latin typeface="微软雅黑" pitchFamily="34" charset="-122"/>
                <a:ea typeface="微软雅黑" pitchFamily="34" charset="-122"/>
              </a:rPr>
              <a:t>3</a:t>
            </a:r>
            <a:endParaRPr lang="zh-CN" altLang="en-US" sz="2400" b="1" dirty="0">
              <a:solidFill>
                <a:prstClr val="white"/>
              </a:solidFill>
              <a:latin typeface="微软雅黑" pitchFamily="34" charset="-122"/>
              <a:ea typeface="微软雅黑" pitchFamily="34" charset="-122"/>
            </a:endParaRPr>
          </a:p>
        </p:txBody>
      </p:sp>
      <p:sp>
        <p:nvSpPr>
          <p:cNvPr id="10" name="椭圆 9"/>
          <p:cNvSpPr/>
          <p:nvPr/>
        </p:nvSpPr>
        <p:spPr>
          <a:xfrm>
            <a:off x="4046538" y="5172109"/>
            <a:ext cx="535349" cy="53534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prstClr val="white"/>
                </a:solidFill>
                <a:latin typeface="微软雅黑" pitchFamily="34" charset="-122"/>
                <a:ea typeface="微软雅黑" pitchFamily="34" charset="-122"/>
              </a:rPr>
              <a:t>4</a:t>
            </a:r>
            <a:endParaRPr lang="zh-CN" altLang="en-US" sz="2400" b="1" dirty="0">
              <a:solidFill>
                <a:prstClr val="white"/>
              </a:solidFill>
              <a:latin typeface="微软雅黑" pitchFamily="34" charset="-122"/>
              <a:ea typeface="微软雅黑" pitchFamily="34" charset="-122"/>
            </a:endParaRPr>
          </a:p>
        </p:txBody>
      </p:sp>
      <p:sp>
        <p:nvSpPr>
          <p:cNvPr id="13" name="圆角矩形 12"/>
          <p:cNvSpPr/>
          <p:nvPr/>
        </p:nvSpPr>
        <p:spPr>
          <a:xfrm>
            <a:off x="918644" y="2814370"/>
            <a:ext cx="2519362" cy="1530350"/>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8000" b="1" dirty="0">
                <a:solidFill>
                  <a:prstClr val="black">
                    <a:lumMod val="75000"/>
                    <a:lumOff val="25000"/>
                  </a:prstClr>
                </a:solidFill>
                <a:latin typeface="微软雅黑" pitchFamily="34" charset="-122"/>
                <a:ea typeface="微软雅黑" pitchFamily="34" charset="-122"/>
              </a:rPr>
              <a:t>目录</a:t>
            </a:r>
          </a:p>
        </p:txBody>
      </p:sp>
      <p:sp>
        <p:nvSpPr>
          <p:cNvPr id="14" name="圆角矩形 13"/>
          <p:cNvSpPr/>
          <p:nvPr/>
        </p:nvSpPr>
        <p:spPr>
          <a:xfrm>
            <a:off x="0" y="113836"/>
            <a:ext cx="2304010" cy="346759"/>
          </a:xfrm>
          <a:prstGeom prst="roundRect">
            <a:avLst>
              <a:gd name="adj" fmla="val 0"/>
            </a:avLst>
          </a:prstGeom>
          <a:ln/>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需求分析</a:t>
            </a:r>
            <a:endParaRPr lang="zh-CN" altLang="en-US" sz="1500" b="1" dirty="0">
              <a:solidFill>
                <a:schemeClr val="bg1"/>
              </a:solidFill>
              <a:latin typeface="微软雅黑" pitchFamily="34" charset="-122"/>
              <a:ea typeface="微软雅黑" pitchFamily="34" charset="-122"/>
            </a:endParaRPr>
          </a:p>
        </p:txBody>
      </p:sp>
      <p:sp>
        <p:nvSpPr>
          <p:cNvPr id="15" name="圆角矩形 14"/>
          <p:cNvSpPr/>
          <p:nvPr/>
        </p:nvSpPr>
        <p:spPr>
          <a:xfrm>
            <a:off x="2304011" y="116108"/>
            <a:ext cx="2267990" cy="352646"/>
          </a:xfrm>
          <a:prstGeom prst="roundRect">
            <a:avLst>
              <a:gd name="adj" fmla="val 0"/>
            </a:avLst>
          </a:prstGeom>
          <a:ln/>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基本知识</a:t>
            </a:r>
            <a:endParaRPr lang="zh-CN" altLang="en-US" sz="1500" b="1" dirty="0">
              <a:solidFill>
                <a:schemeClr val="bg1"/>
              </a:solidFill>
              <a:latin typeface="微软雅黑" pitchFamily="34" charset="-122"/>
              <a:ea typeface="微软雅黑" pitchFamily="34" charset="-122"/>
            </a:endParaRPr>
          </a:p>
        </p:txBody>
      </p:sp>
      <p:sp>
        <p:nvSpPr>
          <p:cNvPr id="16" name="圆角矩形 15"/>
          <p:cNvSpPr/>
          <p:nvPr/>
        </p:nvSpPr>
        <p:spPr>
          <a:xfrm>
            <a:off x="4572000" y="118379"/>
            <a:ext cx="2341336" cy="346296"/>
          </a:xfrm>
          <a:prstGeom prst="roundRect">
            <a:avLst>
              <a:gd name="adj" fmla="val 0"/>
            </a:avLst>
          </a:prstGeom>
          <a:ln/>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工作流程</a:t>
            </a:r>
            <a:endParaRPr lang="zh-CN" altLang="en-US" sz="1500" b="1" dirty="0">
              <a:solidFill>
                <a:schemeClr val="bg1"/>
              </a:solidFill>
              <a:latin typeface="微软雅黑" pitchFamily="34" charset="-122"/>
              <a:ea typeface="微软雅黑" pitchFamily="34" charset="-122"/>
            </a:endParaRPr>
          </a:p>
        </p:txBody>
      </p:sp>
      <p:sp>
        <p:nvSpPr>
          <p:cNvPr id="17" name="圆角矩形 16"/>
          <p:cNvSpPr/>
          <p:nvPr/>
        </p:nvSpPr>
        <p:spPr>
          <a:xfrm>
            <a:off x="6913336" y="121920"/>
            <a:ext cx="2230664" cy="346296"/>
          </a:xfrm>
          <a:prstGeom prst="roundRect">
            <a:avLst>
              <a:gd name="adj" fmla="val 1539"/>
            </a:avLst>
          </a:prstGeom>
          <a:ln/>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altLang="zh-CN" sz="1500" b="1" dirty="0" smtClean="0">
                <a:solidFill>
                  <a:schemeClr val="bg1"/>
                </a:solidFill>
                <a:latin typeface="微软雅黑" pitchFamily="34" charset="-122"/>
                <a:ea typeface="微软雅黑" pitchFamily="34" charset="-122"/>
              </a:rPr>
              <a:t>Q&amp;A</a:t>
            </a:r>
            <a:endParaRPr lang="zh-CN" altLang="en-US" sz="1500" b="1" dirty="0">
              <a:solidFill>
                <a:schemeClr val="bg1"/>
              </a:solidFill>
              <a:latin typeface="微软雅黑" pitchFamily="34" charset="-122"/>
              <a:ea typeface="微软雅黑" pitchFamily="34" charset="-122"/>
            </a:endParaRPr>
          </a:p>
        </p:txBody>
      </p:sp>
      <p:sp>
        <p:nvSpPr>
          <p:cNvPr id="20" name="Rectangle 5"/>
          <p:cNvSpPr>
            <a:spLocks noChangeArrowheads="1"/>
          </p:cNvSpPr>
          <p:nvPr/>
        </p:nvSpPr>
        <p:spPr bwMode="auto">
          <a:xfrm flipV="1">
            <a:off x="0" y="0"/>
            <a:ext cx="9144000" cy="114300"/>
          </a:xfrm>
          <a:prstGeom prst="rect">
            <a:avLst/>
          </a:prstGeom>
          <a:ln/>
        </p:spPr>
        <p:style>
          <a:lnRef idx="0">
            <a:schemeClr val="accent2"/>
          </a:lnRef>
          <a:fillRef idx="3">
            <a:schemeClr val="accent2"/>
          </a:fillRef>
          <a:effectRef idx="3">
            <a:schemeClr val="accent2"/>
          </a:effectRef>
          <a:fontRef idx="minor">
            <a:schemeClr val="lt1"/>
          </a:fontRef>
        </p:style>
        <p:txBody>
          <a:bodyPr rot="10800000"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sz="4400">
              <a:solidFill>
                <a:srgbClr val="C00000"/>
              </a:solidFill>
            </a:endParaRPr>
          </a:p>
        </p:txBody>
      </p:sp>
      <p:sp>
        <p:nvSpPr>
          <p:cNvPr id="22" name="圆角矩形 21"/>
          <p:cNvSpPr/>
          <p:nvPr/>
        </p:nvSpPr>
        <p:spPr>
          <a:xfrm>
            <a:off x="0" y="121995"/>
            <a:ext cx="2304010" cy="346759"/>
          </a:xfrm>
          <a:prstGeom prst="roundRect">
            <a:avLst>
              <a:gd name="adj" fmla="val 0"/>
            </a:avLst>
          </a:prstGeom>
          <a:ln/>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需求分析</a:t>
            </a:r>
            <a:endParaRPr lang="zh-CN" altLang="en-US" sz="1500" b="1" dirty="0">
              <a:solidFill>
                <a:schemeClr val="bg1"/>
              </a:solidFill>
              <a:latin typeface="微软雅黑" pitchFamily="34" charset="-122"/>
              <a:ea typeface="微软雅黑" pitchFamily="34" charset="-122"/>
            </a:endParaRPr>
          </a:p>
        </p:txBody>
      </p:sp>
      <p:sp>
        <p:nvSpPr>
          <p:cNvPr id="24" name="圆角矩形 23"/>
          <p:cNvSpPr/>
          <p:nvPr/>
        </p:nvSpPr>
        <p:spPr>
          <a:xfrm>
            <a:off x="2304009" y="121995"/>
            <a:ext cx="2267990" cy="352646"/>
          </a:xfrm>
          <a:prstGeom prst="roundRect">
            <a:avLst>
              <a:gd name="adj" fmla="val 0"/>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基本知识</a:t>
            </a:r>
            <a:endParaRPr lang="zh-CN" altLang="en-US" sz="1500" b="1" dirty="0">
              <a:solidFill>
                <a:schemeClr val="bg1"/>
              </a:solidFill>
              <a:latin typeface="微软雅黑" pitchFamily="34" charset="-122"/>
              <a:ea typeface="微软雅黑" pitchFamily="34" charset="-122"/>
            </a:endParaRPr>
          </a:p>
        </p:txBody>
      </p:sp>
      <p:sp>
        <p:nvSpPr>
          <p:cNvPr id="25" name="圆角矩形 24"/>
          <p:cNvSpPr/>
          <p:nvPr/>
        </p:nvSpPr>
        <p:spPr>
          <a:xfrm>
            <a:off x="4572000" y="127388"/>
            <a:ext cx="2341336" cy="346296"/>
          </a:xfrm>
          <a:prstGeom prst="roundRect">
            <a:avLst>
              <a:gd name="adj" fmla="val 0"/>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工作流程</a:t>
            </a:r>
            <a:endParaRPr lang="zh-CN" altLang="en-US" sz="1500" b="1" dirty="0">
              <a:solidFill>
                <a:schemeClr val="bg1"/>
              </a:solidFill>
              <a:latin typeface="微软雅黑" pitchFamily="34" charset="-122"/>
              <a:ea typeface="微软雅黑" pitchFamily="34" charset="-122"/>
            </a:endParaRPr>
          </a:p>
        </p:txBody>
      </p:sp>
      <p:sp>
        <p:nvSpPr>
          <p:cNvPr id="26" name="圆角矩形 25"/>
          <p:cNvSpPr/>
          <p:nvPr/>
        </p:nvSpPr>
        <p:spPr>
          <a:xfrm>
            <a:off x="6913336" y="128777"/>
            <a:ext cx="2230664" cy="346296"/>
          </a:xfrm>
          <a:prstGeom prst="roundRect">
            <a:avLst>
              <a:gd name="adj" fmla="val 1539"/>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altLang="zh-CN" sz="1500" b="1" dirty="0" smtClean="0">
                <a:solidFill>
                  <a:schemeClr val="bg1"/>
                </a:solidFill>
                <a:latin typeface="微软雅黑" pitchFamily="34" charset="-122"/>
                <a:ea typeface="微软雅黑" pitchFamily="34" charset="-122"/>
              </a:rPr>
              <a:t>Q&amp;A</a:t>
            </a:r>
            <a:endParaRPr lang="zh-CN" altLang="en-US" sz="1500" b="1" dirty="0">
              <a:solidFill>
                <a:schemeClr val="bg1"/>
              </a:solidFill>
              <a:latin typeface="微软雅黑" pitchFamily="34" charset="-122"/>
              <a:ea typeface="微软雅黑" pitchFamily="34" charset="-122"/>
            </a:endParaRPr>
          </a:p>
        </p:txBody>
      </p:sp>
      <p:sp>
        <p:nvSpPr>
          <p:cNvPr id="30" name="圆角矩形 29"/>
          <p:cNvSpPr/>
          <p:nvPr/>
        </p:nvSpPr>
        <p:spPr>
          <a:xfrm>
            <a:off x="764497" y="2859373"/>
            <a:ext cx="7570033" cy="113925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6600" dirty="0">
                <a:latin typeface="微软雅黑" panose="020B0503020204020204" pitchFamily="34" charset="-122"/>
                <a:ea typeface="微软雅黑" panose="020B0503020204020204" pitchFamily="34" charset="-122"/>
              </a:rPr>
              <a:t>为什么需要</a:t>
            </a:r>
            <a:r>
              <a:rPr lang="en-US" altLang="zh-CN" sz="6600" dirty="0">
                <a:latin typeface="微软雅黑" panose="020B0503020204020204" pitchFamily="34" charset="-122"/>
                <a:ea typeface="微软雅黑" panose="020B0503020204020204" pitchFamily="34" charset="-122"/>
              </a:rPr>
              <a:t>DHCP?</a:t>
            </a:r>
          </a:p>
        </p:txBody>
      </p:sp>
    </p:spTree>
    <p:extLst>
      <p:ext uri="{BB962C8B-B14F-4D97-AF65-F5344CB8AC3E}">
        <p14:creationId xmlns:p14="http://schemas.microsoft.com/office/powerpoint/2010/main" val="255167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par>
                                <p:cTn id="8" presetID="22" presetClass="exit" presetSubtype="4" fill="hold" grpId="0" nodeType="withEffect">
                                  <p:stCondLst>
                                    <p:cond delay="0"/>
                                  </p:stCondLst>
                                  <p:childTnLst>
                                    <p:animEffect transition="out" filter="wipe(down)">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par>
                                <p:cTn id="11" presetID="22" presetClass="exit" presetSubtype="4" fill="hold" grpId="0" nodeType="withEffect">
                                  <p:stCondLst>
                                    <p:cond delay="0"/>
                                  </p:stCondLst>
                                  <p:childTnLst>
                                    <p:animEffect transition="out" filter="wipe(down)">
                                      <p:cBhvr>
                                        <p:cTn id="12" dur="500"/>
                                        <p:tgtEl>
                                          <p:spTgt spid="8"/>
                                        </p:tgtEl>
                                      </p:cBhvr>
                                    </p:animEffect>
                                    <p:set>
                                      <p:cBhvr>
                                        <p:cTn id="13" dur="1" fill="hold">
                                          <p:stCondLst>
                                            <p:cond delay="499"/>
                                          </p:stCondLst>
                                        </p:cTn>
                                        <p:tgtEl>
                                          <p:spTgt spid="8"/>
                                        </p:tgtEl>
                                        <p:attrNameLst>
                                          <p:attrName>style.visibility</p:attrName>
                                        </p:attrNameLst>
                                      </p:cBhvr>
                                      <p:to>
                                        <p:strVal val="hidden"/>
                                      </p:to>
                                    </p:set>
                                  </p:childTnLst>
                                </p:cTn>
                              </p:par>
                              <p:par>
                                <p:cTn id="14" presetID="22" presetClass="exit" presetSubtype="4" fill="hold" grpId="0" nodeType="withEffect">
                                  <p:stCondLst>
                                    <p:cond delay="0"/>
                                  </p:stCondLst>
                                  <p:childTnLst>
                                    <p:animEffect transition="out" filter="wipe(down)">
                                      <p:cBhvr>
                                        <p:cTn id="15" dur="500"/>
                                        <p:tgtEl>
                                          <p:spTgt spid="9"/>
                                        </p:tgtEl>
                                      </p:cBhvr>
                                    </p:animEffect>
                                    <p:set>
                                      <p:cBhvr>
                                        <p:cTn id="16" dur="1" fill="hold">
                                          <p:stCondLst>
                                            <p:cond delay="499"/>
                                          </p:stCondLst>
                                        </p:cTn>
                                        <p:tgtEl>
                                          <p:spTgt spid="9"/>
                                        </p:tgtEl>
                                        <p:attrNameLst>
                                          <p:attrName>style.visibility</p:attrName>
                                        </p:attrNameLst>
                                      </p:cBhvr>
                                      <p:to>
                                        <p:strVal val="hidden"/>
                                      </p:to>
                                    </p:set>
                                  </p:childTnLst>
                                </p:cTn>
                              </p:par>
                              <p:par>
                                <p:cTn id="17" presetID="22" presetClass="exit" presetSubtype="4" fill="hold" grpId="0" nodeType="withEffect">
                                  <p:stCondLst>
                                    <p:cond delay="0"/>
                                  </p:stCondLst>
                                  <p:childTnLst>
                                    <p:animEffect transition="out" filter="wipe(down)">
                                      <p:cBhvr>
                                        <p:cTn id="18" dur="500"/>
                                        <p:tgtEl>
                                          <p:spTgt spid="10"/>
                                        </p:tgtEl>
                                      </p:cBhvr>
                                    </p:animEffect>
                                    <p:set>
                                      <p:cBhvr>
                                        <p:cTn id="19" dur="1" fill="hold">
                                          <p:stCondLst>
                                            <p:cond delay="499"/>
                                          </p:stCondLst>
                                        </p:cTn>
                                        <p:tgtEl>
                                          <p:spTgt spid="10"/>
                                        </p:tgtEl>
                                        <p:attrNameLst>
                                          <p:attrName>style.visibility</p:attrName>
                                        </p:attrNameLst>
                                      </p:cBhvr>
                                      <p:to>
                                        <p:strVal val="hidden"/>
                                      </p:to>
                                    </p:set>
                                  </p:childTnLst>
                                </p:cTn>
                              </p:par>
                            </p:childTnLst>
                          </p:cTn>
                        </p:par>
                        <p:par>
                          <p:cTn id="20" fill="hold">
                            <p:stCondLst>
                              <p:cond delay="500"/>
                            </p:stCondLst>
                            <p:childTnLst>
                              <p:par>
                                <p:cTn id="21" presetID="42" presetClass="path" presetSubtype="0" accel="50000" decel="50000" fill="hold" grpId="0" nodeType="afterEffect">
                                  <p:stCondLst>
                                    <p:cond delay="0"/>
                                  </p:stCondLst>
                                  <p:childTnLst>
                                    <p:animMotion origin="layout" path="M -3.88889E-6 -4.81481E-6 L -0.5118 -0.28148 " pathEditMode="relative" rAng="0" ptsTypes="AA">
                                      <p:cBhvr>
                                        <p:cTn id="22" dur="1000" fill="hold"/>
                                        <p:tgtEl>
                                          <p:spTgt spid="2"/>
                                        </p:tgtEl>
                                        <p:attrNameLst>
                                          <p:attrName>ppt_x</p:attrName>
                                          <p:attrName>ppt_y</p:attrName>
                                        </p:attrNameLst>
                                      </p:cBhvr>
                                      <p:rCtr x="-25590" y="-14074"/>
                                    </p:animMotion>
                                  </p:childTnLst>
                                </p:cTn>
                              </p:par>
                              <p:par>
                                <p:cTn id="23" presetID="42" presetClass="path" presetSubtype="0" accel="50000" decel="50000" fill="hold" grpId="0" nodeType="withEffect">
                                  <p:stCondLst>
                                    <p:cond delay="0"/>
                                  </p:stCondLst>
                                  <p:childTnLst>
                                    <p:animMotion origin="layout" path="M -3.88889E-6 2.22222E-6 L -0.27222 -0.45949 " pathEditMode="relative" rAng="0" ptsTypes="AA">
                                      <p:cBhvr>
                                        <p:cTn id="24" dur="1000" fill="hold"/>
                                        <p:tgtEl>
                                          <p:spTgt spid="3"/>
                                        </p:tgtEl>
                                        <p:attrNameLst>
                                          <p:attrName>ppt_x</p:attrName>
                                          <p:attrName>ppt_y</p:attrName>
                                        </p:attrNameLst>
                                      </p:cBhvr>
                                      <p:rCtr x="-13611" y="-22986"/>
                                    </p:animMotion>
                                  </p:childTnLst>
                                </p:cTn>
                              </p:par>
                              <p:par>
                                <p:cTn id="25" presetID="42" presetClass="path" presetSubtype="0" accel="50000" decel="50000" fill="hold" grpId="0" nodeType="withEffect">
                                  <p:stCondLst>
                                    <p:cond delay="0"/>
                                  </p:stCondLst>
                                  <p:childTnLst>
                                    <p:animMotion origin="layout" path="M -3.88889E-6 4.44444E-6 L -0.01614 -0.61528 " pathEditMode="relative" rAng="0" ptsTypes="AA">
                                      <p:cBhvr>
                                        <p:cTn id="26" dur="1000" fill="hold"/>
                                        <p:tgtEl>
                                          <p:spTgt spid="4"/>
                                        </p:tgtEl>
                                        <p:attrNameLst>
                                          <p:attrName>ppt_x</p:attrName>
                                          <p:attrName>ppt_y</p:attrName>
                                        </p:attrNameLst>
                                      </p:cBhvr>
                                      <p:rCtr x="-816" y="-30764"/>
                                    </p:animMotion>
                                  </p:childTnLst>
                                </p:cTn>
                              </p:par>
                              <p:par>
                                <p:cTn id="27" presetID="42" presetClass="path" presetSubtype="0" accel="50000" decel="50000" fill="hold" grpId="0" nodeType="withEffect">
                                  <p:stCondLst>
                                    <p:cond delay="0"/>
                                  </p:stCondLst>
                                  <p:childTnLst>
                                    <p:animMotion origin="layout" path="M -3.88889E-6 -4.44444E-6 L 0.23177 -0.79236 " pathEditMode="relative" rAng="0" ptsTypes="AA">
                                      <p:cBhvr>
                                        <p:cTn id="28" dur="1000" fill="hold"/>
                                        <p:tgtEl>
                                          <p:spTgt spid="5"/>
                                        </p:tgtEl>
                                        <p:attrNameLst>
                                          <p:attrName>ppt_x</p:attrName>
                                          <p:attrName>ppt_y</p:attrName>
                                        </p:attrNameLst>
                                      </p:cBhvr>
                                      <p:rCtr x="11580" y="-39630"/>
                                    </p:animMotion>
                                  </p:childTnLst>
                                </p:cTn>
                              </p:par>
                            </p:childTnLst>
                          </p:cTn>
                        </p:par>
                        <p:par>
                          <p:cTn id="29" fill="hold">
                            <p:stCondLst>
                              <p:cond delay="1500"/>
                            </p:stCondLst>
                            <p:childTnLst>
                              <p:par>
                                <p:cTn id="30" presetID="1" presetClass="entr" presetSubtype="0"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childTnLst>
                                </p:cTn>
                              </p:par>
                            </p:childTnLst>
                          </p:cTn>
                        </p:par>
                        <p:par>
                          <p:cTn id="38" fill="hold">
                            <p:stCondLst>
                              <p:cond delay="1500"/>
                            </p:stCondLst>
                            <p:childTnLst>
                              <p:par>
                                <p:cTn id="39" presetID="53" presetClass="exit" presetSubtype="32" fill="hold" grpId="1" nodeType="afterEffect">
                                  <p:stCondLst>
                                    <p:cond delay="0"/>
                                  </p:stCondLst>
                                  <p:childTnLst>
                                    <p:anim calcmode="lin" valueType="num">
                                      <p:cBhvr>
                                        <p:cTn id="40" dur="500"/>
                                        <p:tgtEl>
                                          <p:spTgt spid="2"/>
                                        </p:tgtEl>
                                        <p:attrNameLst>
                                          <p:attrName>ppt_w</p:attrName>
                                        </p:attrNameLst>
                                      </p:cBhvr>
                                      <p:tavLst>
                                        <p:tav tm="0">
                                          <p:val>
                                            <p:strVal val="ppt_w"/>
                                          </p:val>
                                        </p:tav>
                                        <p:tav tm="100000">
                                          <p:val>
                                            <p:fltVal val="0"/>
                                          </p:val>
                                        </p:tav>
                                      </p:tavLst>
                                    </p:anim>
                                    <p:anim calcmode="lin" valueType="num">
                                      <p:cBhvr>
                                        <p:cTn id="41" dur="500"/>
                                        <p:tgtEl>
                                          <p:spTgt spid="2"/>
                                        </p:tgtEl>
                                        <p:attrNameLst>
                                          <p:attrName>ppt_h</p:attrName>
                                        </p:attrNameLst>
                                      </p:cBhvr>
                                      <p:tavLst>
                                        <p:tav tm="0">
                                          <p:val>
                                            <p:strVal val="ppt_h"/>
                                          </p:val>
                                        </p:tav>
                                        <p:tav tm="100000">
                                          <p:val>
                                            <p:fltVal val="0"/>
                                          </p:val>
                                        </p:tav>
                                      </p:tavLst>
                                    </p:anim>
                                    <p:animEffect transition="out" filter="fade">
                                      <p:cBhvr>
                                        <p:cTn id="42" dur="500"/>
                                        <p:tgtEl>
                                          <p:spTgt spid="2"/>
                                        </p:tgtEl>
                                      </p:cBhvr>
                                    </p:animEffect>
                                    <p:set>
                                      <p:cBhvr>
                                        <p:cTn id="43" dur="1" fill="hold">
                                          <p:stCondLst>
                                            <p:cond delay="499"/>
                                          </p:stCondLst>
                                        </p:cTn>
                                        <p:tgtEl>
                                          <p:spTgt spid="2"/>
                                        </p:tgtEl>
                                        <p:attrNameLst>
                                          <p:attrName>style.visibility</p:attrName>
                                        </p:attrNameLst>
                                      </p:cBhvr>
                                      <p:to>
                                        <p:strVal val="hidden"/>
                                      </p:to>
                                    </p:set>
                                  </p:childTnLst>
                                </p:cTn>
                              </p:par>
                              <p:par>
                                <p:cTn id="44" presetID="53" presetClass="exit" presetSubtype="32" fill="hold" grpId="1" nodeType="withEffect">
                                  <p:stCondLst>
                                    <p:cond delay="0"/>
                                  </p:stCondLst>
                                  <p:childTnLst>
                                    <p:anim calcmode="lin" valueType="num">
                                      <p:cBhvr>
                                        <p:cTn id="45" dur="500"/>
                                        <p:tgtEl>
                                          <p:spTgt spid="3"/>
                                        </p:tgtEl>
                                        <p:attrNameLst>
                                          <p:attrName>ppt_w</p:attrName>
                                        </p:attrNameLst>
                                      </p:cBhvr>
                                      <p:tavLst>
                                        <p:tav tm="0">
                                          <p:val>
                                            <p:strVal val="ppt_w"/>
                                          </p:val>
                                        </p:tav>
                                        <p:tav tm="100000">
                                          <p:val>
                                            <p:fltVal val="0"/>
                                          </p:val>
                                        </p:tav>
                                      </p:tavLst>
                                    </p:anim>
                                    <p:anim calcmode="lin" valueType="num">
                                      <p:cBhvr>
                                        <p:cTn id="46" dur="500"/>
                                        <p:tgtEl>
                                          <p:spTgt spid="3"/>
                                        </p:tgtEl>
                                        <p:attrNameLst>
                                          <p:attrName>ppt_h</p:attrName>
                                        </p:attrNameLst>
                                      </p:cBhvr>
                                      <p:tavLst>
                                        <p:tav tm="0">
                                          <p:val>
                                            <p:strVal val="ppt_h"/>
                                          </p:val>
                                        </p:tav>
                                        <p:tav tm="100000">
                                          <p:val>
                                            <p:fltVal val="0"/>
                                          </p:val>
                                        </p:tav>
                                      </p:tavLst>
                                    </p:anim>
                                    <p:animEffect transition="out" filter="fade">
                                      <p:cBhvr>
                                        <p:cTn id="47" dur="500"/>
                                        <p:tgtEl>
                                          <p:spTgt spid="3"/>
                                        </p:tgtEl>
                                      </p:cBhvr>
                                    </p:animEffect>
                                    <p:set>
                                      <p:cBhvr>
                                        <p:cTn id="48" dur="1" fill="hold">
                                          <p:stCondLst>
                                            <p:cond delay="499"/>
                                          </p:stCondLst>
                                        </p:cTn>
                                        <p:tgtEl>
                                          <p:spTgt spid="3"/>
                                        </p:tgtEl>
                                        <p:attrNameLst>
                                          <p:attrName>style.visibility</p:attrName>
                                        </p:attrNameLst>
                                      </p:cBhvr>
                                      <p:to>
                                        <p:strVal val="hidden"/>
                                      </p:to>
                                    </p:set>
                                  </p:childTnLst>
                                </p:cTn>
                              </p:par>
                              <p:par>
                                <p:cTn id="49" presetID="53" presetClass="exit" presetSubtype="32" fill="hold" grpId="1" nodeType="withEffect">
                                  <p:stCondLst>
                                    <p:cond delay="0"/>
                                  </p:stCondLst>
                                  <p:childTnLst>
                                    <p:anim calcmode="lin" valueType="num">
                                      <p:cBhvr>
                                        <p:cTn id="50" dur="500"/>
                                        <p:tgtEl>
                                          <p:spTgt spid="4"/>
                                        </p:tgtEl>
                                        <p:attrNameLst>
                                          <p:attrName>ppt_w</p:attrName>
                                        </p:attrNameLst>
                                      </p:cBhvr>
                                      <p:tavLst>
                                        <p:tav tm="0">
                                          <p:val>
                                            <p:strVal val="ppt_w"/>
                                          </p:val>
                                        </p:tav>
                                        <p:tav tm="100000">
                                          <p:val>
                                            <p:fltVal val="0"/>
                                          </p:val>
                                        </p:tav>
                                      </p:tavLst>
                                    </p:anim>
                                    <p:anim calcmode="lin" valueType="num">
                                      <p:cBhvr>
                                        <p:cTn id="51" dur="500"/>
                                        <p:tgtEl>
                                          <p:spTgt spid="4"/>
                                        </p:tgtEl>
                                        <p:attrNameLst>
                                          <p:attrName>ppt_h</p:attrName>
                                        </p:attrNameLst>
                                      </p:cBhvr>
                                      <p:tavLst>
                                        <p:tav tm="0">
                                          <p:val>
                                            <p:strVal val="ppt_h"/>
                                          </p:val>
                                        </p:tav>
                                        <p:tav tm="100000">
                                          <p:val>
                                            <p:fltVal val="0"/>
                                          </p:val>
                                        </p:tav>
                                      </p:tavLst>
                                    </p:anim>
                                    <p:animEffect transition="out" filter="fade">
                                      <p:cBhvr>
                                        <p:cTn id="52" dur="500"/>
                                        <p:tgtEl>
                                          <p:spTgt spid="4"/>
                                        </p:tgtEl>
                                      </p:cBhvr>
                                    </p:animEffect>
                                    <p:set>
                                      <p:cBhvr>
                                        <p:cTn id="53" dur="1" fill="hold">
                                          <p:stCondLst>
                                            <p:cond delay="499"/>
                                          </p:stCondLst>
                                        </p:cTn>
                                        <p:tgtEl>
                                          <p:spTgt spid="4"/>
                                        </p:tgtEl>
                                        <p:attrNameLst>
                                          <p:attrName>style.visibility</p:attrName>
                                        </p:attrNameLst>
                                      </p:cBhvr>
                                      <p:to>
                                        <p:strVal val="hidden"/>
                                      </p:to>
                                    </p:set>
                                  </p:childTnLst>
                                </p:cTn>
                              </p:par>
                              <p:par>
                                <p:cTn id="54" presetID="53" presetClass="exit" presetSubtype="32" fill="hold" grpId="1" nodeType="withEffect">
                                  <p:stCondLst>
                                    <p:cond delay="0"/>
                                  </p:stCondLst>
                                  <p:childTnLst>
                                    <p:anim calcmode="lin" valueType="num">
                                      <p:cBhvr>
                                        <p:cTn id="55" dur="500"/>
                                        <p:tgtEl>
                                          <p:spTgt spid="5"/>
                                        </p:tgtEl>
                                        <p:attrNameLst>
                                          <p:attrName>ppt_w</p:attrName>
                                        </p:attrNameLst>
                                      </p:cBhvr>
                                      <p:tavLst>
                                        <p:tav tm="0">
                                          <p:val>
                                            <p:strVal val="ppt_w"/>
                                          </p:val>
                                        </p:tav>
                                        <p:tav tm="100000">
                                          <p:val>
                                            <p:fltVal val="0"/>
                                          </p:val>
                                        </p:tav>
                                      </p:tavLst>
                                    </p:anim>
                                    <p:anim calcmode="lin" valueType="num">
                                      <p:cBhvr>
                                        <p:cTn id="56" dur="500"/>
                                        <p:tgtEl>
                                          <p:spTgt spid="5"/>
                                        </p:tgtEl>
                                        <p:attrNameLst>
                                          <p:attrName>ppt_h</p:attrName>
                                        </p:attrNameLst>
                                      </p:cBhvr>
                                      <p:tavLst>
                                        <p:tav tm="0">
                                          <p:val>
                                            <p:strVal val="ppt_h"/>
                                          </p:val>
                                        </p:tav>
                                        <p:tav tm="100000">
                                          <p:val>
                                            <p:fltVal val="0"/>
                                          </p:val>
                                        </p:tav>
                                      </p:tavLst>
                                    </p:anim>
                                    <p:animEffect transition="out" filter="fade">
                                      <p:cBhvr>
                                        <p:cTn id="57" dur="500"/>
                                        <p:tgtEl>
                                          <p:spTgt spid="5"/>
                                        </p:tgtEl>
                                      </p:cBhvr>
                                    </p:animEffect>
                                    <p:set>
                                      <p:cBhvr>
                                        <p:cTn id="58" dur="1" fill="hold">
                                          <p:stCondLst>
                                            <p:cond delay="499"/>
                                          </p:stCondLst>
                                        </p:cTn>
                                        <p:tgtEl>
                                          <p:spTgt spid="5"/>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4" grpId="0" animBg="1"/>
      <p:bldP spid="4" grpId="1" animBg="1"/>
      <p:bldP spid="5" grpId="0" animBg="1"/>
      <p:bldP spid="5" grpId="1" animBg="1"/>
      <p:bldP spid="7" grpId="0" animBg="1"/>
      <p:bldP spid="8" grpId="0" animBg="1"/>
      <p:bldP spid="9" grpId="0" animBg="1"/>
      <p:bldP spid="10" grpId="0" animBg="1"/>
      <p:bldP spid="13" grpId="0" animBg="1"/>
      <p:bldP spid="14" grpId="0" animBg="1"/>
      <p:bldP spid="15" grpId="0" animBg="1"/>
      <p:bldP spid="16" grpId="0" animBg="1"/>
      <p:bldP spid="17" grpId="0" animBg="1"/>
      <p:bldP spid="22" grpId="0" animBg="1"/>
      <p:bldP spid="24" grpId="0" animBg="1"/>
      <p:bldP spid="25" grpId="0" animBg="1"/>
      <p:bldP spid="26" grpId="0" animBg="1"/>
      <p:bldP spid="3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5"/>
          <p:cNvSpPr>
            <a:spLocks noChangeArrowheads="1"/>
          </p:cNvSpPr>
          <p:nvPr/>
        </p:nvSpPr>
        <p:spPr bwMode="auto">
          <a:xfrm flipV="1">
            <a:off x="0" y="0"/>
            <a:ext cx="9144000" cy="114300"/>
          </a:xfrm>
          <a:prstGeom prst="rect">
            <a:avLst/>
          </a:prstGeom>
          <a:ln/>
        </p:spPr>
        <p:style>
          <a:lnRef idx="0">
            <a:schemeClr val="accent2"/>
          </a:lnRef>
          <a:fillRef idx="3">
            <a:schemeClr val="accent2"/>
          </a:fillRef>
          <a:effectRef idx="3">
            <a:schemeClr val="accent2"/>
          </a:effectRef>
          <a:fontRef idx="minor">
            <a:schemeClr val="lt1"/>
          </a:fontRef>
        </p:style>
        <p:txBody>
          <a:bodyPr rot="10800000"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sz="4400">
              <a:solidFill>
                <a:srgbClr val="C00000"/>
              </a:solidFill>
            </a:endParaRPr>
          </a:p>
        </p:txBody>
      </p:sp>
      <p:sp>
        <p:nvSpPr>
          <p:cNvPr id="22" name="圆角矩形 21"/>
          <p:cNvSpPr/>
          <p:nvPr/>
        </p:nvSpPr>
        <p:spPr>
          <a:xfrm>
            <a:off x="0" y="121995"/>
            <a:ext cx="2304010" cy="346759"/>
          </a:xfrm>
          <a:prstGeom prst="roundRect">
            <a:avLst>
              <a:gd name="adj" fmla="val 0"/>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需求分析</a:t>
            </a:r>
            <a:endParaRPr lang="zh-CN" altLang="en-US" sz="1500" b="1" dirty="0">
              <a:solidFill>
                <a:schemeClr val="bg1"/>
              </a:solidFill>
              <a:latin typeface="微软雅黑" pitchFamily="34" charset="-122"/>
              <a:ea typeface="微软雅黑" pitchFamily="34" charset="-122"/>
            </a:endParaRPr>
          </a:p>
        </p:txBody>
      </p:sp>
      <p:sp>
        <p:nvSpPr>
          <p:cNvPr id="24" name="圆角矩形 23"/>
          <p:cNvSpPr/>
          <p:nvPr/>
        </p:nvSpPr>
        <p:spPr>
          <a:xfrm>
            <a:off x="2304009" y="121995"/>
            <a:ext cx="2267990" cy="352646"/>
          </a:xfrm>
          <a:prstGeom prst="roundRect">
            <a:avLst>
              <a:gd name="adj" fmla="val 0"/>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基本知识</a:t>
            </a:r>
            <a:endParaRPr lang="zh-CN" altLang="en-US" sz="1500" b="1" dirty="0">
              <a:solidFill>
                <a:schemeClr val="bg1"/>
              </a:solidFill>
              <a:latin typeface="微软雅黑" pitchFamily="34" charset="-122"/>
              <a:ea typeface="微软雅黑" pitchFamily="34" charset="-122"/>
            </a:endParaRPr>
          </a:p>
        </p:txBody>
      </p:sp>
      <p:sp>
        <p:nvSpPr>
          <p:cNvPr id="25" name="圆角矩形 24"/>
          <p:cNvSpPr/>
          <p:nvPr/>
        </p:nvSpPr>
        <p:spPr>
          <a:xfrm>
            <a:off x="4572000" y="127388"/>
            <a:ext cx="2341336" cy="346296"/>
          </a:xfrm>
          <a:prstGeom prst="roundRect">
            <a:avLst>
              <a:gd name="adj" fmla="val 0"/>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工作流程</a:t>
            </a:r>
            <a:endParaRPr lang="zh-CN" altLang="en-US" sz="1500" b="1" dirty="0">
              <a:solidFill>
                <a:schemeClr val="bg1"/>
              </a:solidFill>
              <a:latin typeface="微软雅黑" pitchFamily="34" charset="-122"/>
              <a:ea typeface="微软雅黑" pitchFamily="34" charset="-122"/>
            </a:endParaRPr>
          </a:p>
        </p:txBody>
      </p:sp>
      <p:sp>
        <p:nvSpPr>
          <p:cNvPr id="26" name="圆角矩形 25"/>
          <p:cNvSpPr/>
          <p:nvPr/>
        </p:nvSpPr>
        <p:spPr>
          <a:xfrm>
            <a:off x="6913336" y="128777"/>
            <a:ext cx="2230664" cy="346296"/>
          </a:xfrm>
          <a:prstGeom prst="roundRect">
            <a:avLst>
              <a:gd name="adj" fmla="val 1539"/>
            </a:avLst>
          </a:prstGeom>
          <a:ln/>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altLang="zh-CN" sz="1500" b="1" dirty="0" smtClean="0">
                <a:solidFill>
                  <a:schemeClr val="bg1"/>
                </a:solidFill>
                <a:latin typeface="微软雅黑" pitchFamily="34" charset="-122"/>
                <a:ea typeface="微软雅黑" pitchFamily="34" charset="-122"/>
              </a:rPr>
              <a:t>Q&amp;A</a:t>
            </a:r>
            <a:endParaRPr lang="zh-CN" altLang="en-US" sz="1500" b="1" dirty="0">
              <a:solidFill>
                <a:schemeClr val="bg1"/>
              </a:solidFill>
              <a:latin typeface="微软雅黑" pitchFamily="34" charset="-122"/>
              <a:ea typeface="微软雅黑" pitchFamily="34" charset="-122"/>
            </a:endParaRPr>
          </a:p>
        </p:txBody>
      </p:sp>
      <p:sp>
        <p:nvSpPr>
          <p:cNvPr id="12" name="圆角矩形 11"/>
          <p:cNvSpPr/>
          <p:nvPr/>
        </p:nvSpPr>
        <p:spPr>
          <a:xfrm>
            <a:off x="502430" y="2724150"/>
            <a:ext cx="8108170" cy="1466850"/>
          </a:xfrm>
          <a:prstGeom prst="round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r>
              <a:rPr lang="zh-CN" altLang="en-US" sz="4000" b="1" dirty="0">
                <a:solidFill>
                  <a:schemeClr val="accent1">
                    <a:lumMod val="75000"/>
                  </a:schemeClr>
                </a:solidFill>
                <a:latin typeface="微软雅黑" panose="020B0503020204020204" pitchFamily="34" charset="-122"/>
                <a:ea typeface="微软雅黑" panose="020B0503020204020204" pitchFamily="34" charset="-122"/>
              </a:rPr>
              <a:t>问题</a:t>
            </a:r>
            <a:r>
              <a:rPr lang="en-US" altLang="zh-CN" sz="4000" b="1" dirty="0">
                <a:solidFill>
                  <a:schemeClr val="accent1">
                    <a:lumMod val="75000"/>
                  </a:schemeClr>
                </a:solidFill>
                <a:latin typeface="微软雅黑" panose="020B0503020204020204" pitchFamily="34" charset="-122"/>
                <a:ea typeface="微软雅黑" panose="020B0503020204020204" pitchFamily="34" charset="-122"/>
              </a:rPr>
              <a:t>3</a:t>
            </a:r>
            <a:r>
              <a:rPr lang="zh-CN" altLang="en-US" sz="4000" b="1" dirty="0">
                <a:solidFill>
                  <a:schemeClr val="accent1">
                    <a:lumMod val="75000"/>
                  </a:schemeClr>
                </a:solidFill>
                <a:latin typeface="微软雅黑" panose="020B0503020204020204" pitchFamily="34" charset="-122"/>
                <a:ea typeface="微软雅黑" panose="020B0503020204020204" pitchFamily="34" charset="-122"/>
              </a:rPr>
              <a:t>：</a:t>
            </a:r>
            <a:r>
              <a:rPr lang="en-US" altLang="zh-CN" sz="4000" b="1" dirty="0">
                <a:solidFill>
                  <a:schemeClr val="accent1">
                    <a:lumMod val="75000"/>
                  </a:schemeClr>
                </a:solidFill>
                <a:latin typeface="微软雅黑" panose="020B0503020204020204" pitchFamily="34" charset="-122"/>
                <a:ea typeface="微软雅黑" panose="020B0503020204020204" pitchFamily="34" charset="-122"/>
              </a:rPr>
              <a:t>DHCP</a:t>
            </a:r>
            <a:r>
              <a:rPr lang="zh-CN" altLang="en-US" sz="4000" b="1" dirty="0">
                <a:solidFill>
                  <a:schemeClr val="accent1">
                    <a:lumMod val="75000"/>
                  </a:schemeClr>
                </a:solidFill>
                <a:latin typeface="微软雅黑" panose="020B0503020204020204" pitchFamily="34" charset="-122"/>
                <a:ea typeface="微软雅黑" panose="020B0503020204020204" pitchFamily="34" charset="-122"/>
              </a:rPr>
              <a:t>租期是如何更新的？</a:t>
            </a:r>
          </a:p>
        </p:txBody>
      </p:sp>
      <p:sp>
        <p:nvSpPr>
          <p:cNvPr id="13" name="圆角矩形 12"/>
          <p:cNvSpPr/>
          <p:nvPr/>
        </p:nvSpPr>
        <p:spPr>
          <a:xfrm>
            <a:off x="502430" y="2495550"/>
            <a:ext cx="8108170" cy="42291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sz="3200" dirty="0">
                <a:latin typeface="微软雅黑" panose="020B0503020204020204" pitchFamily="34" charset="-122"/>
                <a:ea typeface="微软雅黑" panose="020B0503020204020204" pitchFamily="34" charset="-122"/>
              </a:rPr>
              <a:t>回答问题</a:t>
            </a:r>
            <a:r>
              <a:rPr lang="en-US" altLang="zh-CN" sz="3200" dirty="0">
                <a:latin typeface="微软雅黑" panose="020B0503020204020204" pitchFamily="34" charset="-122"/>
                <a:ea typeface="微软雅黑" panose="020B0503020204020204" pitchFamily="34" charset="-122"/>
              </a:rPr>
              <a:t>3</a:t>
            </a:r>
            <a:r>
              <a:rPr lang="zh-CN" altLang="en-US" sz="3200" dirty="0">
                <a:latin typeface="微软雅黑" panose="020B0503020204020204" pitchFamily="34" charset="-122"/>
                <a:ea typeface="微软雅黑" panose="020B0503020204020204" pitchFamily="34" charset="-122"/>
              </a:rPr>
              <a:t>：</a:t>
            </a:r>
          </a:p>
          <a:p>
            <a:r>
              <a:rPr lang="zh-CN" altLang="en-US" sz="3200" b="1" dirty="0">
                <a:solidFill>
                  <a:srgbClr val="FF6600"/>
                </a:solidFill>
                <a:latin typeface="微软雅黑" panose="020B0503020204020204" pitchFamily="34" charset="-122"/>
                <a:ea typeface="微软雅黑" panose="020B0503020204020204" pitchFamily="34" charset="-122"/>
              </a:rPr>
              <a:t>（</a:t>
            </a:r>
            <a:r>
              <a:rPr lang="en-US" altLang="zh-CN" sz="3200" b="1" dirty="0">
                <a:solidFill>
                  <a:srgbClr val="FF6600"/>
                </a:solidFill>
                <a:latin typeface="微软雅黑" panose="020B0503020204020204" pitchFamily="34" charset="-122"/>
                <a:ea typeface="微软雅黑" panose="020B0503020204020204" pitchFamily="34" charset="-122"/>
              </a:rPr>
              <a:t>1</a:t>
            </a:r>
            <a:r>
              <a:rPr lang="zh-CN" altLang="en-US" sz="3200" b="1" dirty="0">
                <a:solidFill>
                  <a:srgbClr val="FF6600"/>
                </a:solidFill>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RENEW</a:t>
            </a:r>
            <a:r>
              <a:rPr lang="zh-CN" altLang="en-US" sz="2400" dirty="0">
                <a:latin typeface="微软雅黑" panose="020B0503020204020204" pitchFamily="34" charset="-122"/>
                <a:ea typeface="微软雅黑" panose="020B0503020204020204" pitchFamily="34" charset="-122"/>
              </a:rPr>
              <a:t>更新：当</a:t>
            </a:r>
            <a:r>
              <a:rPr lang="en-US" altLang="zh-CN" sz="2400" dirty="0">
                <a:latin typeface="微软雅黑" panose="020B0503020204020204" pitchFamily="34" charset="-122"/>
                <a:ea typeface="微软雅黑" panose="020B0503020204020204" pitchFamily="34" charset="-122"/>
              </a:rPr>
              <a:t>DHCP</a:t>
            </a:r>
            <a:r>
              <a:rPr lang="zh-CN" altLang="en-US" sz="2400" dirty="0">
                <a:latin typeface="微软雅黑" panose="020B0503020204020204" pitchFamily="34" charset="-122"/>
                <a:ea typeface="微软雅黑" panose="020B0503020204020204" pitchFamily="34" charset="-122"/>
              </a:rPr>
              <a:t>客户机</a:t>
            </a:r>
            <a:r>
              <a:rPr lang="en-US" altLang="zh-CN" sz="2400" dirty="0">
                <a:latin typeface="微软雅黑" panose="020B0503020204020204" pitchFamily="34" charset="-122"/>
                <a:ea typeface="微软雅黑" panose="020B0503020204020204" pitchFamily="34" charset="-122"/>
              </a:rPr>
              <a:t>IP</a:t>
            </a:r>
            <a:r>
              <a:rPr lang="zh-CN" altLang="en-US" sz="2400" dirty="0">
                <a:latin typeface="微软雅黑" panose="020B0503020204020204" pitchFamily="34" charset="-122"/>
                <a:ea typeface="微软雅黑" panose="020B0503020204020204" pitchFamily="34" charset="-122"/>
              </a:rPr>
              <a:t>租期过半时，自动向服务器发送请求包，请求续租。</a:t>
            </a:r>
          </a:p>
          <a:p>
            <a:r>
              <a:rPr lang="zh-CN" altLang="en-US" sz="3200" b="1" dirty="0">
                <a:solidFill>
                  <a:srgbClr val="FF6600"/>
                </a:solidFill>
                <a:latin typeface="微软雅黑" panose="020B0503020204020204" pitchFamily="34" charset="-122"/>
                <a:ea typeface="微软雅黑" panose="020B0503020204020204" pitchFamily="34" charset="-122"/>
              </a:rPr>
              <a:t>（</a:t>
            </a:r>
            <a:r>
              <a:rPr lang="en-US" altLang="zh-CN" sz="3200" b="1" dirty="0">
                <a:solidFill>
                  <a:srgbClr val="FF6600"/>
                </a:solidFill>
                <a:latin typeface="微软雅黑" panose="020B0503020204020204" pitchFamily="34" charset="-122"/>
                <a:ea typeface="微软雅黑" panose="020B0503020204020204" pitchFamily="34" charset="-122"/>
              </a:rPr>
              <a:t>2</a:t>
            </a:r>
            <a:r>
              <a:rPr lang="zh-CN" altLang="en-US" sz="3200" b="1" dirty="0">
                <a:solidFill>
                  <a:srgbClr val="FF66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收到服务器响应，则续租成功，否则进入下一个更新阶段。</a:t>
            </a:r>
          </a:p>
          <a:p>
            <a:r>
              <a:rPr lang="zh-CN" altLang="en-US" sz="3200" b="1" dirty="0">
                <a:solidFill>
                  <a:srgbClr val="FF6600"/>
                </a:solidFill>
                <a:latin typeface="微软雅黑" panose="020B0503020204020204" pitchFamily="34" charset="-122"/>
                <a:ea typeface="微软雅黑" panose="020B0503020204020204" pitchFamily="34" charset="-122"/>
              </a:rPr>
              <a:t>（</a:t>
            </a:r>
            <a:r>
              <a:rPr lang="en-US" altLang="zh-CN" sz="3200" b="1" dirty="0">
                <a:solidFill>
                  <a:srgbClr val="FF6600"/>
                </a:solidFill>
                <a:latin typeface="微软雅黑" panose="020B0503020204020204" pitchFamily="34" charset="-122"/>
                <a:ea typeface="微软雅黑" panose="020B0503020204020204" pitchFamily="34" charset="-122"/>
              </a:rPr>
              <a:t>3</a:t>
            </a:r>
            <a:r>
              <a:rPr lang="zh-CN" altLang="en-US" sz="3200" b="1" dirty="0">
                <a:solidFill>
                  <a:srgbClr val="FF6600"/>
                </a:solidFill>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REBIND</a:t>
            </a:r>
            <a:r>
              <a:rPr lang="zh-CN" altLang="en-US" sz="2400" dirty="0">
                <a:latin typeface="微软雅黑" panose="020B0503020204020204" pitchFamily="34" charset="-122"/>
                <a:ea typeface="微软雅黑" panose="020B0503020204020204" pitchFamily="34" charset="-122"/>
              </a:rPr>
              <a:t>更新：</a:t>
            </a:r>
            <a:r>
              <a:rPr lang="en-US" altLang="zh-CN" sz="2400" dirty="0">
                <a:latin typeface="微软雅黑" panose="020B0503020204020204" pitchFamily="34" charset="-122"/>
                <a:ea typeface="微软雅黑" panose="020B0503020204020204" pitchFamily="34" charset="-122"/>
              </a:rPr>
              <a:t>DHCP</a:t>
            </a:r>
            <a:r>
              <a:rPr lang="zh-CN" altLang="en-US" sz="2400" dirty="0">
                <a:latin typeface="微软雅黑" panose="020B0503020204020204" pitchFamily="34" charset="-122"/>
                <a:ea typeface="微软雅黑" panose="020B0503020204020204" pitchFamily="34" charset="-122"/>
              </a:rPr>
              <a:t>客户机未得到服务器确认，继续使用</a:t>
            </a:r>
            <a:r>
              <a:rPr lang="en-US" altLang="zh-CN" sz="2400" dirty="0">
                <a:latin typeface="微软雅黑" panose="020B0503020204020204" pitchFamily="34" charset="-122"/>
                <a:ea typeface="微软雅黑" panose="020B0503020204020204" pitchFamily="34" charset="-122"/>
              </a:rPr>
              <a:t>IP</a:t>
            </a:r>
            <a:r>
              <a:rPr lang="zh-CN" altLang="en-US" sz="2400" dirty="0">
                <a:latin typeface="微软雅黑" panose="020B0503020204020204" pitchFamily="34" charset="-122"/>
                <a:ea typeface="微软雅黑" panose="020B0503020204020204" pitchFamily="34" charset="-122"/>
              </a:rPr>
              <a:t>到</a:t>
            </a:r>
            <a:r>
              <a:rPr lang="en-US" altLang="zh-CN" sz="2400" dirty="0">
                <a:latin typeface="微软雅黑" panose="020B0503020204020204" pitchFamily="34" charset="-122"/>
                <a:ea typeface="微软雅黑" panose="020B0503020204020204" pitchFamily="34" charset="-122"/>
              </a:rPr>
              <a:t>87.5</a:t>
            </a:r>
            <a:r>
              <a:rPr lang="zh-CN" altLang="en-US" sz="2400" dirty="0">
                <a:latin typeface="微软雅黑" panose="020B0503020204020204" pitchFamily="34" charset="-122"/>
                <a:ea typeface="微软雅黑" panose="020B0503020204020204" pitchFamily="34" charset="-122"/>
              </a:rPr>
              <a:t>租期时，再次发送请求包。</a:t>
            </a:r>
          </a:p>
          <a:p>
            <a:r>
              <a:rPr lang="zh-CN" altLang="en-US" sz="3200" b="1" dirty="0">
                <a:solidFill>
                  <a:srgbClr val="FF6600"/>
                </a:solidFill>
                <a:latin typeface="微软雅黑" panose="020B0503020204020204" pitchFamily="34" charset="-122"/>
                <a:ea typeface="微软雅黑" panose="020B0503020204020204" pitchFamily="34" charset="-122"/>
              </a:rPr>
              <a:t>（</a:t>
            </a:r>
            <a:r>
              <a:rPr lang="en-US" altLang="zh-CN" sz="3200" b="1" dirty="0">
                <a:solidFill>
                  <a:srgbClr val="FF6600"/>
                </a:solidFill>
                <a:latin typeface="微软雅黑" panose="020B0503020204020204" pitchFamily="34" charset="-122"/>
                <a:ea typeface="微软雅黑" panose="020B0503020204020204" pitchFamily="34" charset="-122"/>
              </a:rPr>
              <a:t>4</a:t>
            </a:r>
            <a:r>
              <a:rPr lang="zh-CN" altLang="en-US" sz="3200" b="1" dirty="0">
                <a:solidFill>
                  <a:srgbClr val="FF66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收到响应，则续租成功，否则完成余下租期后重新开始获得租约进程。（重新申请</a:t>
            </a:r>
            <a:r>
              <a:rPr lang="en-US" altLang="zh-CN" sz="2400" dirty="0">
                <a:latin typeface="微软雅黑" panose="020B0503020204020204" pitchFamily="34" charset="-122"/>
                <a:ea typeface="微软雅黑" panose="020B0503020204020204" pitchFamily="34" charset="-122"/>
              </a:rPr>
              <a:t>IP</a:t>
            </a:r>
            <a:r>
              <a:rPr lang="zh-CN" altLang="en-US"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736187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88889E-6 3.33333E-6 L -3.88889E-6 -0.25 " pathEditMode="relative" rAng="0" ptsTypes="AA">
                                      <p:cBhvr>
                                        <p:cTn id="6" dur="2000" fill="hold"/>
                                        <p:tgtEl>
                                          <p:spTgt spid="12"/>
                                        </p:tgtEl>
                                        <p:attrNameLst>
                                          <p:attrName>ppt_x</p:attrName>
                                          <p:attrName>ppt_y</p:attrName>
                                        </p:attrNameLst>
                                      </p:cBhvr>
                                      <p:rCtr x="0" y="-12500"/>
                                    </p:animMotion>
                                  </p:childTnLst>
                                </p:cTn>
                              </p:par>
                            </p:childTnLst>
                          </p:cTn>
                        </p:par>
                        <p:par>
                          <p:cTn id="7" fill="hold">
                            <p:stCondLst>
                              <p:cond delay="2000"/>
                            </p:stCondLst>
                            <p:childTnLst>
                              <p:par>
                                <p:cTn id="8" presetID="1" presetClass="entr" presetSubtype="0" fill="hold" grpId="0" nodeType="after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5"/>
          <p:cNvSpPr>
            <a:spLocks noChangeArrowheads="1"/>
          </p:cNvSpPr>
          <p:nvPr/>
        </p:nvSpPr>
        <p:spPr bwMode="auto">
          <a:xfrm flipV="1">
            <a:off x="0" y="0"/>
            <a:ext cx="9144000" cy="114300"/>
          </a:xfrm>
          <a:prstGeom prst="rect">
            <a:avLst/>
          </a:prstGeom>
          <a:ln/>
        </p:spPr>
        <p:style>
          <a:lnRef idx="0">
            <a:schemeClr val="accent2"/>
          </a:lnRef>
          <a:fillRef idx="3">
            <a:schemeClr val="accent2"/>
          </a:fillRef>
          <a:effectRef idx="3">
            <a:schemeClr val="accent2"/>
          </a:effectRef>
          <a:fontRef idx="minor">
            <a:schemeClr val="lt1"/>
          </a:fontRef>
        </p:style>
        <p:txBody>
          <a:bodyPr rot="10800000"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sz="4400">
              <a:solidFill>
                <a:srgbClr val="C00000"/>
              </a:solidFill>
            </a:endParaRPr>
          </a:p>
        </p:txBody>
      </p:sp>
      <p:sp>
        <p:nvSpPr>
          <p:cNvPr id="22" name="圆角矩形 21"/>
          <p:cNvSpPr/>
          <p:nvPr/>
        </p:nvSpPr>
        <p:spPr>
          <a:xfrm>
            <a:off x="0" y="121995"/>
            <a:ext cx="2304010" cy="346759"/>
          </a:xfrm>
          <a:prstGeom prst="roundRect">
            <a:avLst>
              <a:gd name="adj" fmla="val 0"/>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需求分析</a:t>
            </a:r>
            <a:endParaRPr lang="zh-CN" altLang="en-US" sz="1500" b="1" dirty="0">
              <a:solidFill>
                <a:schemeClr val="bg1"/>
              </a:solidFill>
              <a:latin typeface="微软雅黑" pitchFamily="34" charset="-122"/>
              <a:ea typeface="微软雅黑" pitchFamily="34" charset="-122"/>
            </a:endParaRPr>
          </a:p>
        </p:txBody>
      </p:sp>
      <p:sp>
        <p:nvSpPr>
          <p:cNvPr id="24" name="圆角矩形 23"/>
          <p:cNvSpPr/>
          <p:nvPr/>
        </p:nvSpPr>
        <p:spPr>
          <a:xfrm>
            <a:off x="2304009" y="121995"/>
            <a:ext cx="2267990" cy="352646"/>
          </a:xfrm>
          <a:prstGeom prst="roundRect">
            <a:avLst>
              <a:gd name="adj" fmla="val 0"/>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基本知识</a:t>
            </a:r>
            <a:endParaRPr lang="zh-CN" altLang="en-US" sz="1500" b="1" dirty="0">
              <a:solidFill>
                <a:schemeClr val="bg1"/>
              </a:solidFill>
              <a:latin typeface="微软雅黑" pitchFamily="34" charset="-122"/>
              <a:ea typeface="微软雅黑" pitchFamily="34" charset="-122"/>
            </a:endParaRPr>
          </a:p>
        </p:txBody>
      </p:sp>
      <p:sp>
        <p:nvSpPr>
          <p:cNvPr id="25" name="圆角矩形 24"/>
          <p:cNvSpPr/>
          <p:nvPr/>
        </p:nvSpPr>
        <p:spPr>
          <a:xfrm>
            <a:off x="4572000" y="127388"/>
            <a:ext cx="2341336" cy="346296"/>
          </a:xfrm>
          <a:prstGeom prst="roundRect">
            <a:avLst>
              <a:gd name="adj" fmla="val 0"/>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工作流程</a:t>
            </a:r>
            <a:endParaRPr lang="zh-CN" altLang="en-US" sz="1500" b="1" dirty="0">
              <a:solidFill>
                <a:schemeClr val="bg1"/>
              </a:solidFill>
              <a:latin typeface="微软雅黑" pitchFamily="34" charset="-122"/>
              <a:ea typeface="微软雅黑" pitchFamily="34" charset="-122"/>
            </a:endParaRPr>
          </a:p>
        </p:txBody>
      </p:sp>
      <p:sp>
        <p:nvSpPr>
          <p:cNvPr id="26" name="圆角矩形 25"/>
          <p:cNvSpPr/>
          <p:nvPr/>
        </p:nvSpPr>
        <p:spPr>
          <a:xfrm>
            <a:off x="6913336" y="128777"/>
            <a:ext cx="2230664" cy="346296"/>
          </a:xfrm>
          <a:prstGeom prst="roundRect">
            <a:avLst>
              <a:gd name="adj" fmla="val 1539"/>
            </a:avLst>
          </a:prstGeom>
          <a:ln/>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altLang="zh-CN" sz="1500" b="1" dirty="0" smtClean="0">
                <a:solidFill>
                  <a:schemeClr val="bg1"/>
                </a:solidFill>
                <a:latin typeface="微软雅黑" pitchFamily="34" charset="-122"/>
                <a:ea typeface="微软雅黑" pitchFamily="34" charset="-122"/>
              </a:rPr>
              <a:t>Q&amp;A</a:t>
            </a:r>
            <a:endParaRPr lang="zh-CN" altLang="en-US" sz="1500" b="1" dirty="0">
              <a:solidFill>
                <a:schemeClr val="bg1"/>
              </a:solidFill>
              <a:latin typeface="微软雅黑" pitchFamily="34" charset="-122"/>
              <a:ea typeface="微软雅黑" pitchFamily="34" charset="-122"/>
            </a:endParaRPr>
          </a:p>
        </p:txBody>
      </p:sp>
      <p:sp>
        <p:nvSpPr>
          <p:cNvPr id="12" name="圆角矩形 11"/>
          <p:cNvSpPr/>
          <p:nvPr/>
        </p:nvSpPr>
        <p:spPr>
          <a:xfrm>
            <a:off x="1244793" y="2514600"/>
            <a:ext cx="6654411" cy="1466850"/>
          </a:xfrm>
          <a:prstGeom prst="round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r>
              <a:rPr lang="zh-CN" altLang="en-US" sz="4000" b="1" dirty="0" smtClean="0">
                <a:solidFill>
                  <a:schemeClr val="accent1">
                    <a:lumMod val="75000"/>
                  </a:schemeClr>
                </a:solidFill>
                <a:latin typeface="微软雅黑" panose="020B0503020204020204" pitchFamily="34" charset="-122"/>
                <a:ea typeface="微软雅黑" panose="020B0503020204020204" pitchFamily="34" charset="-122"/>
              </a:rPr>
              <a:t>问题</a:t>
            </a:r>
            <a:r>
              <a:rPr lang="en-US" altLang="zh-CN" sz="4000" b="1" dirty="0" smtClean="0">
                <a:solidFill>
                  <a:schemeClr val="accent1">
                    <a:lumMod val="75000"/>
                  </a:schemeClr>
                </a:solidFill>
                <a:latin typeface="微软雅黑" panose="020B0503020204020204" pitchFamily="34" charset="-122"/>
                <a:ea typeface="微软雅黑" panose="020B0503020204020204" pitchFamily="34" charset="-122"/>
              </a:rPr>
              <a:t>4</a:t>
            </a:r>
            <a:r>
              <a:rPr lang="zh-CN" altLang="en-US" sz="4000" b="1" dirty="0" smtClean="0">
                <a:solidFill>
                  <a:schemeClr val="accent1">
                    <a:lumMod val="75000"/>
                  </a:schemeClr>
                </a:solidFill>
                <a:latin typeface="微软雅黑" panose="020B0503020204020204" pitchFamily="34" charset="-122"/>
                <a:ea typeface="微软雅黑" panose="020B0503020204020204" pitchFamily="34" charset="-122"/>
              </a:rPr>
              <a:t>：</a:t>
            </a:r>
            <a:r>
              <a:rPr lang="en-US" altLang="zh-CN" sz="4000" b="1" dirty="0" smtClean="0">
                <a:solidFill>
                  <a:schemeClr val="accent1">
                    <a:lumMod val="75000"/>
                  </a:schemeClr>
                </a:solidFill>
                <a:latin typeface="微软雅黑" panose="020B0503020204020204" pitchFamily="34" charset="-122"/>
                <a:ea typeface="微软雅黑" panose="020B0503020204020204" pitchFamily="34" charset="-122"/>
              </a:rPr>
              <a:t>DHCP</a:t>
            </a:r>
            <a:r>
              <a:rPr lang="zh-CN" altLang="en-US" sz="4000" b="1" dirty="0" smtClean="0">
                <a:solidFill>
                  <a:schemeClr val="accent1">
                    <a:lumMod val="75000"/>
                  </a:schemeClr>
                </a:solidFill>
                <a:latin typeface="微软雅黑" panose="020B0503020204020204" pitchFamily="34" charset="-122"/>
                <a:ea typeface="微软雅黑" panose="020B0503020204020204" pitchFamily="34" charset="-122"/>
              </a:rPr>
              <a:t>有那些好处？</a:t>
            </a:r>
            <a:endParaRPr lang="zh-CN" altLang="en-US" sz="40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413139" y="2495550"/>
            <a:ext cx="8317720" cy="4114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sz="3200" dirty="0">
                <a:latin typeface="微软雅黑" panose="020B0503020204020204" pitchFamily="34" charset="-122"/>
                <a:ea typeface="微软雅黑" panose="020B0503020204020204" pitchFamily="34" charset="-122"/>
              </a:rPr>
              <a:t>回答</a:t>
            </a:r>
            <a:r>
              <a:rPr lang="zh-CN" altLang="en-US" sz="3200" dirty="0" smtClean="0">
                <a:latin typeface="微软雅黑" panose="020B0503020204020204" pitchFamily="34" charset="-122"/>
                <a:ea typeface="微软雅黑" panose="020B0503020204020204" pitchFamily="34" charset="-122"/>
              </a:rPr>
              <a:t>问题</a:t>
            </a:r>
            <a:r>
              <a:rPr lang="en-US" altLang="zh-CN" sz="3200" dirty="0" smtClean="0">
                <a:latin typeface="微软雅黑" panose="020B0503020204020204" pitchFamily="34" charset="-122"/>
                <a:ea typeface="微软雅黑" panose="020B0503020204020204" pitchFamily="34" charset="-122"/>
              </a:rPr>
              <a:t>4</a:t>
            </a:r>
            <a:r>
              <a:rPr lang="zh-CN" altLang="en-US" sz="3200" dirty="0" smtClean="0">
                <a:latin typeface="微软雅黑" panose="020B0503020204020204" pitchFamily="34" charset="-122"/>
                <a:ea typeface="微软雅黑" panose="020B0503020204020204" pitchFamily="34" charset="-122"/>
              </a:rPr>
              <a:t>：</a:t>
            </a:r>
            <a:endParaRPr lang="zh-CN" altLang="en-US" sz="3200" dirty="0">
              <a:latin typeface="微软雅黑" panose="020B0503020204020204" pitchFamily="34" charset="-122"/>
              <a:ea typeface="微软雅黑" panose="020B0503020204020204" pitchFamily="34" charset="-122"/>
            </a:endParaRPr>
          </a:p>
          <a:p>
            <a:r>
              <a:rPr lang="zh-CN" altLang="en-US" sz="3200" b="1" dirty="0">
                <a:solidFill>
                  <a:srgbClr val="FF6600"/>
                </a:solidFill>
                <a:latin typeface="微软雅黑" panose="020B0503020204020204" pitchFamily="34" charset="-122"/>
                <a:ea typeface="微软雅黑" panose="020B0503020204020204" pitchFamily="34" charset="-122"/>
              </a:rPr>
              <a:t>（</a:t>
            </a:r>
            <a:r>
              <a:rPr lang="en-US" altLang="zh-CN" sz="3200" b="1" dirty="0">
                <a:solidFill>
                  <a:srgbClr val="FF6600"/>
                </a:solidFill>
                <a:latin typeface="微软雅黑" panose="020B0503020204020204" pitchFamily="34" charset="-122"/>
                <a:ea typeface="微软雅黑" panose="020B0503020204020204" pitchFamily="34" charset="-122"/>
              </a:rPr>
              <a:t>1</a:t>
            </a:r>
            <a:r>
              <a:rPr lang="zh-CN" altLang="en-US" sz="3200" b="1" dirty="0" smtClean="0">
                <a:solidFill>
                  <a:srgbClr val="FF66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避免了手动配置的错误。</a:t>
            </a:r>
          </a:p>
          <a:p>
            <a:r>
              <a:rPr lang="zh-CN" altLang="en-US" sz="3200" b="1" dirty="0" smtClean="0">
                <a:solidFill>
                  <a:srgbClr val="FF6600"/>
                </a:solidFill>
                <a:latin typeface="微软雅黑" panose="020B0503020204020204" pitchFamily="34" charset="-122"/>
                <a:ea typeface="微软雅黑" panose="020B0503020204020204" pitchFamily="34" charset="-122"/>
              </a:rPr>
              <a:t>（</a:t>
            </a:r>
            <a:r>
              <a:rPr lang="en-US" altLang="zh-CN" sz="3200" b="1" dirty="0">
                <a:solidFill>
                  <a:srgbClr val="FF6600"/>
                </a:solidFill>
                <a:latin typeface="微软雅黑" panose="020B0503020204020204" pitchFamily="34" charset="-122"/>
                <a:ea typeface="微软雅黑" panose="020B0503020204020204" pitchFamily="34" charset="-122"/>
              </a:rPr>
              <a:t>2</a:t>
            </a:r>
            <a:r>
              <a:rPr lang="zh-CN" altLang="en-US" sz="3200" b="1" dirty="0" smtClean="0">
                <a:solidFill>
                  <a:srgbClr val="FF66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降低了重新配置的时间。</a:t>
            </a:r>
          </a:p>
          <a:p>
            <a:r>
              <a:rPr lang="zh-CN" altLang="en-US" sz="3200" b="1" dirty="0" smtClean="0">
                <a:solidFill>
                  <a:srgbClr val="FF6600"/>
                </a:solidFill>
                <a:latin typeface="微软雅黑" panose="020B0503020204020204" pitchFamily="34" charset="-122"/>
                <a:ea typeface="微软雅黑" panose="020B0503020204020204" pitchFamily="34" charset="-122"/>
              </a:rPr>
              <a:t>（</a:t>
            </a:r>
            <a:r>
              <a:rPr lang="en-US" altLang="zh-CN" sz="3200" b="1" dirty="0">
                <a:solidFill>
                  <a:srgbClr val="FF6600"/>
                </a:solidFill>
                <a:latin typeface="微软雅黑" panose="020B0503020204020204" pitchFamily="34" charset="-122"/>
                <a:ea typeface="微软雅黑" panose="020B0503020204020204" pitchFamily="34" charset="-122"/>
              </a:rPr>
              <a:t>3</a:t>
            </a:r>
            <a:r>
              <a:rPr lang="zh-CN" altLang="en-US" sz="3200" b="1" dirty="0" smtClean="0">
                <a:solidFill>
                  <a:srgbClr val="FF66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租约续订过程有助于客户端计算机配置需要经常更新的情况。</a:t>
            </a:r>
          </a:p>
          <a:p>
            <a:r>
              <a:rPr lang="zh-CN" altLang="en-US" sz="3200" b="1" dirty="0" smtClean="0">
                <a:solidFill>
                  <a:srgbClr val="FF6600"/>
                </a:solidFill>
                <a:latin typeface="微软雅黑" panose="020B0503020204020204" pitchFamily="34" charset="-122"/>
                <a:ea typeface="微软雅黑" panose="020B0503020204020204" pitchFamily="34" charset="-122"/>
              </a:rPr>
              <a:t>（</a:t>
            </a:r>
            <a:r>
              <a:rPr lang="en-US" altLang="zh-CN" sz="3200" b="1" dirty="0" smtClean="0">
                <a:solidFill>
                  <a:srgbClr val="FF6600"/>
                </a:solidFill>
                <a:latin typeface="微软雅黑" panose="020B0503020204020204" pitchFamily="34" charset="-122"/>
                <a:ea typeface="微软雅黑" panose="020B0503020204020204" pitchFamily="34" charset="-122"/>
              </a:rPr>
              <a:t>4</a:t>
            </a:r>
            <a:r>
              <a:rPr lang="zh-CN" altLang="en-US" sz="3200" b="1" dirty="0" smtClean="0">
                <a:solidFill>
                  <a:srgbClr val="FF6600"/>
                </a:solidFill>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对</a:t>
            </a:r>
            <a:r>
              <a:rPr lang="zh-CN" altLang="en-US" sz="2400" dirty="0">
                <a:latin typeface="微软雅黑" panose="020B0503020204020204" pitchFamily="34" charset="-122"/>
                <a:ea typeface="微软雅黑" panose="020B0503020204020204" pitchFamily="34" charset="-122"/>
              </a:rPr>
              <a:t>所有</a:t>
            </a:r>
            <a:r>
              <a:rPr lang="en-US" altLang="zh-CN" sz="2400" dirty="0">
                <a:latin typeface="微软雅黑" panose="020B0503020204020204" pitchFamily="34" charset="-122"/>
                <a:ea typeface="微软雅黑" panose="020B0503020204020204" pitchFamily="34" charset="-122"/>
              </a:rPr>
              <a:t>IP</a:t>
            </a:r>
            <a:r>
              <a:rPr lang="zh-CN" altLang="en-US" sz="2400" dirty="0">
                <a:latin typeface="微软雅黑" panose="020B0503020204020204" pitchFamily="34" charset="-122"/>
                <a:ea typeface="微软雅黑" panose="020B0503020204020204" pitchFamily="34" charset="-122"/>
              </a:rPr>
              <a:t>地址资源集中</a:t>
            </a:r>
            <a:r>
              <a:rPr lang="en-US" altLang="zh-CN" sz="2400" dirty="0">
                <a:latin typeface="微软雅黑" panose="020B0503020204020204" pitchFamily="34" charset="-122"/>
                <a:ea typeface="微软雅黑" panose="020B0503020204020204" pitchFamily="34" charset="-122"/>
              </a:rPr>
              <a:t>IP</a:t>
            </a:r>
            <a:r>
              <a:rPr lang="zh-CN" altLang="en-US" sz="2400" dirty="0">
                <a:latin typeface="微软雅黑" panose="020B0503020204020204" pitchFamily="34" charset="-122"/>
                <a:ea typeface="微软雅黑" panose="020B0503020204020204" pitchFamily="34" charset="-122"/>
              </a:rPr>
              <a:t>管理，降低管理的成本</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3200" b="1" dirty="0" smtClean="0">
                <a:solidFill>
                  <a:srgbClr val="FF6600"/>
                </a:solidFill>
                <a:latin typeface="微软雅黑" panose="020B0503020204020204" pitchFamily="34" charset="-122"/>
                <a:ea typeface="微软雅黑" panose="020B0503020204020204" pitchFamily="34" charset="-122"/>
              </a:rPr>
              <a:t>（</a:t>
            </a:r>
            <a:r>
              <a:rPr lang="en-US" altLang="zh-CN" sz="3200" b="1" dirty="0" smtClean="0">
                <a:solidFill>
                  <a:srgbClr val="FF6600"/>
                </a:solidFill>
                <a:latin typeface="微软雅黑" panose="020B0503020204020204" pitchFamily="34" charset="-122"/>
                <a:ea typeface="微软雅黑" panose="020B0503020204020204" pitchFamily="34" charset="-122"/>
              </a:rPr>
              <a:t>5</a:t>
            </a:r>
            <a:r>
              <a:rPr lang="zh-CN" altLang="en-US" sz="3200" b="1" dirty="0" smtClean="0">
                <a:solidFill>
                  <a:srgbClr val="FF6600"/>
                </a:solidFill>
                <a:latin typeface="微软雅黑" panose="020B0503020204020204" pitchFamily="34" charset="-122"/>
                <a:ea typeface="微软雅黑" panose="020B0503020204020204" pitchFamily="34" charset="-122"/>
              </a:rPr>
              <a:t>）</a:t>
            </a:r>
            <a:r>
              <a:rPr lang="zh-CN" altLang="en-US" sz="2400" dirty="0">
                <a:latin typeface="华文细黑" panose="02010600040101010101" pitchFamily="2" charset="-122"/>
                <a:ea typeface="华文细黑" panose="02010600040101010101" pitchFamily="2" charset="-122"/>
              </a:rPr>
              <a:t>对不</a:t>
            </a:r>
            <a:r>
              <a:rPr lang="zh-CN" altLang="zh-CN" sz="2400" dirty="0">
                <a:latin typeface="华文细黑" panose="02010600040101010101" pitchFamily="2" charset="-122"/>
                <a:ea typeface="华文细黑" panose="02010600040101010101" pitchFamily="2" charset="-122"/>
              </a:rPr>
              <a:t>使用的</a:t>
            </a:r>
            <a:r>
              <a:rPr lang="en-US" altLang="zh-CN" sz="2400" dirty="0">
                <a:latin typeface="华文细黑" panose="02010600040101010101" pitchFamily="2" charset="-122"/>
                <a:ea typeface="华文细黑" panose="02010600040101010101" pitchFamily="2" charset="-122"/>
              </a:rPr>
              <a:t>IP</a:t>
            </a:r>
            <a:r>
              <a:rPr lang="zh-CN" altLang="zh-CN" sz="2400" dirty="0">
                <a:latin typeface="华文细黑" panose="02010600040101010101" pitchFamily="2" charset="-122"/>
                <a:ea typeface="华文细黑" panose="02010600040101010101" pitchFamily="2" charset="-122"/>
              </a:rPr>
              <a:t>地址</a:t>
            </a:r>
            <a:r>
              <a:rPr lang="zh-CN" altLang="en-US" sz="2400" dirty="0">
                <a:latin typeface="华文细黑" panose="02010600040101010101" pitchFamily="2" charset="-122"/>
                <a:ea typeface="华文细黑" panose="02010600040101010101" pitchFamily="2" charset="-122"/>
              </a:rPr>
              <a:t>资源回收，提高</a:t>
            </a:r>
            <a:r>
              <a:rPr lang="en-US" altLang="zh-CN" sz="2400" dirty="0">
                <a:latin typeface="华文细黑" panose="02010600040101010101" pitchFamily="2" charset="-122"/>
                <a:ea typeface="华文细黑" panose="02010600040101010101" pitchFamily="2" charset="-122"/>
              </a:rPr>
              <a:t>IP</a:t>
            </a:r>
            <a:r>
              <a:rPr lang="zh-CN" altLang="en-US" sz="2400" dirty="0">
                <a:latin typeface="华文细黑" panose="02010600040101010101" pitchFamily="2" charset="-122"/>
                <a:ea typeface="华文细黑" panose="02010600040101010101" pitchFamily="2" charset="-122"/>
              </a:rPr>
              <a:t>地址的</a:t>
            </a:r>
            <a:r>
              <a:rPr lang="zh-CN" altLang="en-US" sz="2400" dirty="0" smtClean="0">
                <a:latin typeface="华文细黑" panose="02010600040101010101" pitchFamily="2" charset="-122"/>
                <a:ea typeface="华文细黑" panose="02010600040101010101" pitchFamily="2" charset="-122"/>
              </a:rPr>
              <a:t>利用率。</a:t>
            </a:r>
            <a:endParaRPr lang="zh-CN" altLang="en-US"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22732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 -1.11111E-6 L 0 -0.25 " pathEditMode="relative" rAng="0" ptsTypes="AA">
                                      <p:cBhvr>
                                        <p:cTn id="6" dur="2000" fill="hold"/>
                                        <p:tgtEl>
                                          <p:spTgt spid="12"/>
                                        </p:tgtEl>
                                        <p:attrNameLst>
                                          <p:attrName>ppt_x</p:attrName>
                                          <p:attrName>ppt_y</p:attrName>
                                        </p:attrNameLst>
                                      </p:cBhvr>
                                      <p:rCtr x="0" y="-12500"/>
                                    </p:animMotion>
                                  </p:childTnLst>
                                </p:cTn>
                              </p:par>
                            </p:childTnLst>
                          </p:cTn>
                        </p:par>
                        <p:par>
                          <p:cTn id="7" fill="hold">
                            <p:stCondLst>
                              <p:cond delay="2000"/>
                            </p:stCondLst>
                            <p:childTnLst>
                              <p:par>
                                <p:cTn id="8" presetID="1" presetClass="entr" presetSubtype="0" fill="hold" grpId="0" nodeType="after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5"/>
          <p:cNvSpPr>
            <a:spLocks noChangeArrowheads="1"/>
          </p:cNvSpPr>
          <p:nvPr/>
        </p:nvSpPr>
        <p:spPr bwMode="auto">
          <a:xfrm flipV="1">
            <a:off x="0" y="0"/>
            <a:ext cx="9144000" cy="114300"/>
          </a:xfrm>
          <a:prstGeom prst="rect">
            <a:avLst/>
          </a:prstGeom>
          <a:ln/>
        </p:spPr>
        <p:style>
          <a:lnRef idx="0">
            <a:schemeClr val="accent2"/>
          </a:lnRef>
          <a:fillRef idx="3">
            <a:schemeClr val="accent2"/>
          </a:fillRef>
          <a:effectRef idx="3">
            <a:schemeClr val="accent2"/>
          </a:effectRef>
          <a:fontRef idx="minor">
            <a:schemeClr val="lt1"/>
          </a:fontRef>
        </p:style>
        <p:txBody>
          <a:bodyPr rot="10800000"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sz="4400">
              <a:solidFill>
                <a:srgbClr val="C00000"/>
              </a:solidFill>
            </a:endParaRPr>
          </a:p>
        </p:txBody>
      </p:sp>
      <p:sp>
        <p:nvSpPr>
          <p:cNvPr id="22" name="圆角矩形 21"/>
          <p:cNvSpPr/>
          <p:nvPr/>
        </p:nvSpPr>
        <p:spPr>
          <a:xfrm>
            <a:off x="0" y="121995"/>
            <a:ext cx="2304010" cy="346759"/>
          </a:xfrm>
          <a:prstGeom prst="roundRect">
            <a:avLst>
              <a:gd name="adj" fmla="val 0"/>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需求分析</a:t>
            </a:r>
            <a:endParaRPr lang="zh-CN" altLang="en-US" sz="1500" b="1" dirty="0">
              <a:solidFill>
                <a:schemeClr val="bg1"/>
              </a:solidFill>
              <a:latin typeface="微软雅黑" pitchFamily="34" charset="-122"/>
              <a:ea typeface="微软雅黑" pitchFamily="34" charset="-122"/>
            </a:endParaRPr>
          </a:p>
        </p:txBody>
      </p:sp>
      <p:sp>
        <p:nvSpPr>
          <p:cNvPr id="24" name="圆角矩形 23"/>
          <p:cNvSpPr/>
          <p:nvPr/>
        </p:nvSpPr>
        <p:spPr>
          <a:xfrm>
            <a:off x="2304009" y="121995"/>
            <a:ext cx="2267990" cy="352646"/>
          </a:xfrm>
          <a:prstGeom prst="roundRect">
            <a:avLst>
              <a:gd name="adj" fmla="val 0"/>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基本知识</a:t>
            </a:r>
            <a:endParaRPr lang="zh-CN" altLang="en-US" sz="1500" b="1" dirty="0">
              <a:solidFill>
                <a:schemeClr val="bg1"/>
              </a:solidFill>
              <a:latin typeface="微软雅黑" pitchFamily="34" charset="-122"/>
              <a:ea typeface="微软雅黑" pitchFamily="34" charset="-122"/>
            </a:endParaRPr>
          </a:p>
        </p:txBody>
      </p:sp>
      <p:sp>
        <p:nvSpPr>
          <p:cNvPr id="25" name="圆角矩形 24"/>
          <p:cNvSpPr/>
          <p:nvPr/>
        </p:nvSpPr>
        <p:spPr>
          <a:xfrm>
            <a:off x="4572000" y="127388"/>
            <a:ext cx="2341336" cy="346296"/>
          </a:xfrm>
          <a:prstGeom prst="roundRect">
            <a:avLst>
              <a:gd name="adj" fmla="val 0"/>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工作流程</a:t>
            </a:r>
            <a:endParaRPr lang="zh-CN" altLang="en-US" sz="1500" b="1" dirty="0">
              <a:solidFill>
                <a:schemeClr val="bg1"/>
              </a:solidFill>
              <a:latin typeface="微软雅黑" pitchFamily="34" charset="-122"/>
              <a:ea typeface="微软雅黑" pitchFamily="34" charset="-122"/>
            </a:endParaRPr>
          </a:p>
        </p:txBody>
      </p:sp>
      <p:sp>
        <p:nvSpPr>
          <p:cNvPr id="26" name="圆角矩形 25"/>
          <p:cNvSpPr/>
          <p:nvPr/>
        </p:nvSpPr>
        <p:spPr>
          <a:xfrm>
            <a:off x="6913336" y="128777"/>
            <a:ext cx="2230664" cy="346296"/>
          </a:xfrm>
          <a:prstGeom prst="roundRect">
            <a:avLst>
              <a:gd name="adj" fmla="val 1539"/>
            </a:avLst>
          </a:prstGeom>
          <a:ln/>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altLang="zh-CN" sz="1500" b="1" dirty="0" smtClean="0">
                <a:solidFill>
                  <a:schemeClr val="bg1"/>
                </a:solidFill>
                <a:latin typeface="微软雅黑" pitchFamily="34" charset="-122"/>
                <a:ea typeface="微软雅黑" pitchFamily="34" charset="-122"/>
              </a:rPr>
              <a:t>Q&amp;A</a:t>
            </a:r>
            <a:endParaRPr lang="zh-CN" altLang="en-US" sz="1500" b="1" dirty="0">
              <a:solidFill>
                <a:schemeClr val="bg1"/>
              </a:solidFill>
              <a:latin typeface="微软雅黑" pitchFamily="34" charset="-122"/>
              <a:ea typeface="微软雅黑" pitchFamily="34" charset="-122"/>
            </a:endParaRPr>
          </a:p>
        </p:txBody>
      </p:sp>
      <p:sp>
        <p:nvSpPr>
          <p:cNvPr id="12" name="圆角矩形 11"/>
          <p:cNvSpPr/>
          <p:nvPr/>
        </p:nvSpPr>
        <p:spPr>
          <a:xfrm>
            <a:off x="1244793" y="2514600"/>
            <a:ext cx="6654411" cy="1466850"/>
          </a:xfrm>
          <a:prstGeom prst="round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r>
              <a:rPr lang="zh-CN" altLang="en-US" sz="4000" b="1" dirty="0" smtClean="0">
                <a:solidFill>
                  <a:schemeClr val="accent1">
                    <a:lumMod val="75000"/>
                  </a:schemeClr>
                </a:solidFill>
                <a:latin typeface="微软雅黑" panose="020B0503020204020204" pitchFamily="34" charset="-122"/>
                <a:ea typeface="微软雅黑" panose="020B0503020204020204" pitchFamily="34" charset="-122"/>
              </a:rPr>
              <a:t>问题</a:t>
            </a:r>
            <a:r>
              <a:rPr lang="en-US" altLang="zh-CN" sz="4000" b="1" dirty="0">
                <a:solidFill>
                  <a:schemeClr val="accent1">
                    <a:lumMod val="75000"/>
                  </a:schemeClr>
                </a:solidFill>
                <a:latin typeface="微软雅黑" panose="020B0503020204020204" pitchFamily="34" charset="-122"/>
                <a:ea typeface="微软雅黑" panose="020B0503020204020204" pitchFamily="34" charset="-122"/>
              </a:rPr>
              <a:t>5</a:t>
            </a:r>
            <a:r>
              <a:rPr lang="zh-CN" altLang="en-US" sz="4000" b="1" dirty="0" smtClean="0">
                <a:solidFill>
                  <a:schemeClr val="accent1">
                    <a:lumMod val="75000"/>
                  </a:schemeClr>
                </a:solidFill>
                <a:latin typeface="微软雅黑" panose="020B0503020204020204" pitchFamily="34" charset="-122"/>
                <a:ea typeface="微软雅黑" panose="020B0503020204020204" pitchFamily="34" charset="-122"/>
              </a:rPr>
              <a:t>：</a:t>
            </a:r>
            <a:r>
              <a:rPr lang="en-US" altLang="zh-CN" sz="4000" b="1" dirty="0" smtClean="0">
                <a:solidFill>
                  <a:schemeClr val="accent1">
                    <a:lumMod val="75000"/>
                  </a:schemeClr>
                </a:solidFill>
                <a:latin typeface="微软雅黑" panose="020B0503020204020204" pitchFamily="34" charset="-122"/>
                <a:ea typeface="微软雅黑" panose="020B0503020204020204" pitchFamily="34" charset="-122"/>
              </a:rPr>
              <a:t>DHCP</a:t>
            </a:r>
            <a:r>
              <a:rPr lang="zh-CN" altLang="en-US" sz="4000" b="1" dirty="0">
                <a:solidFill>
                  <a:schemeClr val="accent1">
                    <a:lumMod val="75000"/>
                  </a:schemeClr>
                </a:solidFill>
                <a:latin typeface="微软雅黑" panose="020B0503020204020204" pitchFamily="34" charset="-122"/>
                <a:ea typeface="微软雅黑" panose="020B0503020204020204" pitchFamily="34" charset="-122"/>
              </a:rPr>
              <a:t>有那些缺点？</a:t>
            </a:r>
          </a:p>
        </p:txBody>
      </p:sp>
      <p:sp>
        <p:nvSpPr>
          <p:cNvPr id="13" name="圆角矩形 12"/>
          <p:cNvSpPr/>
          <p:nvPr/>
        </p:nvSpPr>
        <p:spPr>
          <a:xfrm>
            <a:off x="413139" y="2495550"/>
            <a:ext cx="8317720" cy="4114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sz="3200" dirty="0">
                <a:latin typeface="微软雅黑" panose="020B0503020204020204" pitchFamily="34" charset="-122"/>
                <a:ea typeface="微软雅黑" panose="020B0503020204020204" pitchFamily="34" charset="-122"/>
              </a:rPr>
              <a:t>回答</a:t>
            </a:r>
            <a:r>
              <a:rPr lang="zh-CN" altLang="en-US" sz="3200" dirty="0" smtClean="0">
                <a:latin typeface="微软雅黑" panose="020B0503020204020204" pitchFamily="34" charset="-122"/>
                <a:ea typeface="微软雅黑" panose="020B0503020204020204" pitchFamily="34" charset="-122"/>
              </a:rPr>
              <a:t>问题</a:t>
            </a:r>
            <a:r>
              <a:rPr lang="en-US" altLang="zh-CN" sz="3200" dirty="0">
                <a:latin typeface="微软雅黑" panose="020B0503020204020204" pitchFamily="34" charset="-122"/>
                <a:ea typeface="微软雅黑" panose="020B0503020204020204" pitchFamily="34" charset="-122"/>
              </a:rPr>
              <a:t>5</a:t>
            </a:r>
            <a:r>
              <a:rPr lang="zh-CN" altLang="en-US" sz="3200" dirty="0" smtClean="0">
                <a:latin typeface="微软雅黑" panose="020B0503020204020204" pitchFamily="34" charset="-122"/>
                <a:ea typeface="微软雅黑" panose="020B0503020204020204" pitchFamily="34" charset="-122"/>
              </a:rPr>
              <a:t>：</a:t>
            </a:r>
            <a:endParaRPr lang="en-US" altLang="zh-CN" sz="3200" dirty="0" smtClean="0">
              <a:latin typeface="微软雅黑" panose="020B0503020204020204" pitchFamily="34" charset="-122"/>
              <a:ea typeface="微软雅黑" panose="020B0503020204020204" pitchFamily="34" charset="-122"/>
            </a:endParaRPr>
          </a:p>
          <a:p>
            <a:pPr marL="0" lvl="1"/>
            <a:r>
              <a:rPr lang="zh-CN" altLang="en-US" sz="3200" b="1" dirty="0" smtClean="0">
                <a:solidFill>
                  <a:srgbClr val="FF6600"/>
                </a:solidFill>
                <a:latin typeface="微软雅黑" panose="020B0503020204020204" pitchFamily="34" charset="-122"/>
                <a:ea typeface="微软雅黑" panose="020B0503020204020204" pitchFamily="34" charset="-122"/>
              </a:rPr>
              <a:t>（</a:t>
            </a:r>
            <a:r>
              <a:rPr lang="en-US" altLang="zh-CN" sz="3200" b="1" dirty="0" smtClean="0">
                <a:solidFill>
                  <a:srgbClr val="FF6600"/>
                </a:solidFill>
                <a:latin typeface="微软雅黑" panose="020B0503020204020204" pitchFamily="34" charset="-122"/>
                <a:ea typeface="微软雅黑" panose="020B0503020204020204" pitchFamily="34" charset="-122"/>
              </a:rPr>
              <a:t>1</a:t>
            </a:r>
            <a:r>
              <a:rPr lang="zh-CN" altLang="en-US" sz="3200" b="1" dirty="0" smtClean="0">
                <a:solidFill>
                  <a:srgbClr val="FF66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服务器故障可能会导致全网瘫痪。</a:t>
            </a:r>
          </a:p>
          <a:p>
            <a:r>
              <a:rPr lang="zh-CN" altLang="en-US" sz="3200" b="1" dirty="0" smtClean="0">
                <a:solidFill>
                  <a:srgbClr val="FF6600"/>
                </a:solidFill>
                <a:latin typeface="微软雅黑" panose="020B0503020204020204" pitchFamily="34" charset="-122"/>
                <a:ea typeface="微软雅黑" panose="020B0503020204020204" pitchFamily="34" charset="-122"/>
              </a:rPr>
              <a:t>（</a:t>
            </a:r>
            <a:r>
              <a:rPr lang="en-US" altLang="zh-CN" sz="3200" b="1" dirty="0" smtClean="0">
                <a:solidFill>
                  <a:srgbClr val="FF6600"/>
                </a:solidFill>
                <a:latin typeface="微软雅黑" panose="020B0503020204020204" pitchFamily="34" charset="-122"/>
                <a:ea typeface="微软雅黑" panose="020B0503020204020204" pitchFamily="34" charset="-122"/>
              </a:rPr>
              <a:t>2</a:t>
            </a:r>
            <a:r>
              <a:rPr lang="zh-CN" altLang="en-US" sz="3200" b="1" dirty="0" smtClean="0">
                <a:solidFill>
                  <a:srgbClr val="FF6600"/>
                </a:solidFill>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DHCP</a:t>
            </a:r>
            <a:r>
              <a:rPr lang="zh-CN" altLang="en-US" sz="2400" dirty="0">
                <a:latin typeface="微软雅黑" panose="020B0503020204020204" pitchFamily="34" charset="-122"/>
                <a:ea typeface="微软雅黑" panose="020B0503020204020204" pitchFamily="34" charset="-122"/>
              </a:rPr>
              <a:t>服务器不能够跨路由与客户机通信，除非路由器允许</a:t>
            </a:r>
            <a:r>
              <a:rPr lang="en-US" altLang="zh-CN" sz="2400" dirty="0">
                <a:latin typeface="微软雅黑" panose="020B0503020204020204" pitchFamily="34" charset="-122"/>
                <a:ea typeface="微软雅黑" panose="020B0503020204020204" pitchFamily="34" charset="-122"/>
              </a:rPr>
              <a:t>BOOTP</a:t>
            </a:r>
            <a:r>
              <a:rPr lang="zh-CN" altLang="en-US" sz="2400" dirty="0">
                <a:latin typeface="微软雅黑" panose="020B0503020204020204" pitchFamily="34" charset="-122"/>
                <a:ea typeface="微软雅黑" panose="020B0503020204020204" pitchFamily="34" charset="-122"/>
              </a:rPr>
              <a:t>转发</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3200" b="1" dirty="0" smtClean="0">
                <a:solidFill>
                  <a:srgbClr val="FF6600"/>
                </a:solidFill>
                <a:latin typeface="微软雅黑" panose="020B0503020204020204" pitchFamily="34" charset="-122"/>
                <a:ea typeface="微软雅黑" panose="020B0503020204020204" pitchFamily="34" charset="-122"/>
              </a:rPr>
              <a:t>（</a:t>
            </a:r>
            <a:r>
              <a:rPr lang="en-US" altLang="zh-CN" sz="3200" b="1" dirty="0" smtClean="0">
                <a:solidFill>
                  <a:srgbClr val="FF6600"/>
                </a:solidFill>
                <a:latin typeface="微软雅黑" panose="020B0503020204020204" pitchFamily="34" charset="-122"/>
                <a:ea typeface="微软雅黑" panose="020B0503020204020204" pitchFamily="34" charset="-122"/>
              </a:rPr>
              <a:t>3</a:t>
            </a:r>
            <a:r>
              <a:rPr lang="zh-CN" altLang="en-US" sz="3200" b="1" dirty="0" smtClean="0">
                <a:solidFill>
                  <a:srgbClr val="FF66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若网络中有非</a:t>
            </a:r>
            <a:r>
              <a:rPr lang="en-US" altLang="zh-CN" sz="2400" dirty="0">
                <a:latin typeface="微软雅黑" panose="020B0503020204020204" pitchFamily="34" charset="-122"/>
                <a:ea typeface="微软雅黑" panose="020B0503020204020204" pitchFamily="34" charset="-122"/>
              </a:rPr>
              <a:t>DHCP</a:t>
            </a:r>
            <a:r>
              <a:rPr lang="zh-CN" altLang="en-US" sz="2400" dirty="0">
                <a:latin typeface="微软雅黑" panose="020B0503020204020204" pitchFamily="34" charset="-122"/>
                <a:ea typeface="微软雅黑" panose="020B0503020204020204" pitchFamily="34" charset="-122"/>
              </a:rPr>
              <a:t>的客户机，则</a:t>
            </a:r>
            <a:r>
              <a:rPr lang="en-US" altLang="zh-CN" sz="2400" dirty="0">
                <a:latin typeface="微软雅黑" panose="020B0503020204020204" pitchFamily="34" charset="-122"/>
                <a:ea typeface="微软雅黑" panose="020B0503020204020204" pitchFamily="34" charset="-122"/>
              </a:rPr>
              <a:t>DHCP</a:t>
            </a:r>
            <a:r>
              <a:rPr lang="zh-CN" altLang="en-US" sz="2400" dirty="0">
                <a:latin typeface="微软雅黑" panose="020B0503020204020204" pitchFamily="34" charset="-122"/>
                <a:ea typeface="微软雅黑" panose="020B0503020204020204" pitchFamily="34" charset="-122"/>
              </a:rPr>
              <a:t>服务器不能够发现</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3200" b="1" dirty="0" smtClean="0">
                <a:solidFill>
                  <a:srgbClr val="FF6600"/>
                </a:solidFill>
                <a:latin typeface="微软雅黑" panose="020B0503020204020204" pitchFamily="34" charset="-122"/>
                <a:ea typeface="微软雅黑" panose="020B0503020204020204" pitchFamily="34" charset="-122"/>
              </a:rPr>
              <a:t>（</a:t>
            </a:r>
            <a:r>
              <a:rPr lang="en-US" altLang="zh-CN" sz="3200" b="1" dirty="0" smtClean="0">
                <a:solidFill>
                  <a:srgbClr val="FF6600"/>
                </a:solidFill>
                <a:latin typeface="微软雅黑" panose="020B0503020204020204" pitchFamily="34" charset="-122"/>
                <a:ea typeface="微软雅黑" panose="020B0503020204020204" pitchFamily="34" charset="-122"/>
              </a:rPr>
              <a:t>4</a:t>
            </a:r>
            <a:r>
              <a:rPr lang="zh-CN" altLang="en-US" sz="3200" b="1" dirty="0" smtClean="0">
                <a:solidFill>
                  <a:srgbClr val="FF66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若企业网络中存在多个</a:t>
            </a:r>
            <a:r>
              <a:rPr lang="en-US" altLang="zh-CN" sz="2400" dirty="0">
                <a:latin typeface="微软雅黑" panose="020B0503020204020204" pitchFamily="34" charset="-122"/>
                <a:ea typeface="微软雅黑" panose="020B0503020204020204" pitchFamily="34" charset="-122"/>
              </a:rPr>
              <a:t>DHCP</a:t>
            </a:r>
            <a:r>
              <a:rPr lang="zh-CN" altLang="en-US" sz="2400" dirty="0">
                <a:latin typeface="微软雅黑" panose="020B0503020204020204" pitchFamily="34" charset="-122"/>
                <a:ea typeface="微软雅黑" panose="020B0503020204020204" pitchFamily="34" charset="-122"/>
              </a:rPr>
              <a:t>服务器，可能会产生</a:t>
            </a:r>
            <a:r>
              <a:rPr lang="en-US" altLang="zh-CN" sz="2400" dirty="0">
                <a:latin typeface="微软雅黑" panose="020B0503020204020204" pitchFamily="34" charset="-122"/>
                <a:ea typeface="微软雅黑" panose="020B0503020204020204" pitchFamily="34" charset="-122"/>
              </a:rPr>
              <a:t>IP</a:t>
            </a:r>
            <a:r>
              <a:rPr lang="zh-CN" altLang="en-US" sz="2400" dirty="0">
                <a:latin typeface="微软雅黑" panose="020B0503020204020204" pitchFamily="34" charset="-122"/>
                <a:ea typeface="微软雅黑" panose="020B0503020204020204" pitchFamily="34" charset="-122"/>
              </a:rPr>
              <a:t>地址的冲突。</a:t>
            </a:r>
          </a:p>
          <a:p>
            <a:r>
              <a:rPr lang="zh-CN" altLang="en-US" sz="3200" b="1" dirty="0" smtClean="0">
                <a:solidFill>
                  <a:srgbClr val="FF6600"/>
                </a:solidFill>
                <a:latin typeface="微软雅黑" panose="020B0503020204020204" pitchFamily="34" charset="-122"/>
                <a:ea typeface="微软雅黑" panose="020B0503020204020204" pitchFamily="34" charset="-122"/>
              </a:rPr>
              <a:t>（</a:t>
            </a:r>
            <a:r>
              <a:rPr lang="en-US" altLang="zh-CN" sz="3200" b="1" dirty="0">
                <a:solidFill>
                  <a:srgbClr val="FF6600"/>
                </a:solidFill>
                <a:latin typeface="微软雅黑" panose="020B0503020204020204" pitchFamily="34" charset="-122"/>
                <a:ea typeface="微软雅黑" panose="020B0503020204020204" pitchFamily="34" charset="-122"/>
              </a:rPr>
              <a:t>5</a:t>
            </a:r>
            <a:r>
              <a:rPr lang="zh-CN" altLang="en-US" sz="3200" b="1" dirty="0" smtClean="0">
                <a:solidFill>
                  <a:srgbClr val="FF66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可能会使得一些网络管理策略失效</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02725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 -1.11111E-6 L 0 -0.25 " pathEditMode="relative" rAng="0" ptsTypes="AA">
                                      <p:cBhvr>
                                        <p:cTn id="6" dur="2000" fill="hold"/>
                                        <p:tgtEl>
                                          <p:spTgt spid="12"/>
                                        </p:tgtEl>
                                        <p:attrNameLst>
                                          <p:attrName>ppt_x</p:attrName>
                                          <p:attrName>ppt_y</p:attrName>
                                        </p:attrNameLst>
                                      </p:cBhvr>
                                      <p:rCtr x="0" y="-12500"/>
                                    </p:animMotion>
                                  </p:childTnLst>
                                </p:cTn>
                              </p:par>
                            </p:childTnLst>
                          </p:cTn>
                        </p:par>
                        <p:par>
                          <p:cTn id="7" fill="hold">
                            <p:stCondLst>
                              <p:cond delay="2000"/>
                            </p:stCondLst>
                            <p:childTnLst>
                              <p:par>
                                <p:cTn id="8" presetID="1" presetClass="entr" presetSubtype="0" fill="hold" grpId="0" nodeType="after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t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70125" y="2497138"/>
            <a:ext cx="4286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片 15" descr="t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84413" y="2530475"/>
            <a:ext cx="21034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图片 16" descr="t3.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038350" y="2516188"/>
            <a:ext cx="172402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7" descr="t4.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971675" y="3606800"/>
            <a:ext cx="4191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18" descr="h1副本.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549525" y="2747963"/>
            <a:ext cx="148590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19" descr="h2.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900363" y="2808288"/>
            <a:ext cx="1076325"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20" descr="h4.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298825" y="3509963"/>
            <a:ext cx="4191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21" descr="he.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3344863" y="3498850"/>
            <a:ext cx="10191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片 23" descr="h3.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914650" y="3509963"/>
            <a:ext cx="79057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图片 24" descr="e1.png"/>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3779838" y="3492500"/>
            <a:ext cx="4953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图片 25" descr="e1.pn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5807075" y="2921000"/>
            <a:ext cx="17145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图片 26" descr="e2.pn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5845175" y="2827338"/>
            <a:ext cx="457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图片 27" descr="e3.png"/>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5159375" y="2714625"/>
            <a:ext cx="1143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图片 28" descr="e4.png"/>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4551363" y="3076575"/>
            <a:ext cx="1360487"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图片 29" descr="e5.png"/>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4551363" y="3589338"/>
            <a:ext cx="1389062"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图片 30" descr="n1.png"/>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5605463" y="3589338"/>
            <a:ext cx="33337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图片 32" descr="n2.png"/>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5605463" y="3619500"/>
            <a:ext cx="5429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图片 33" descr="n3.png"/>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auto">
          <a:xfrm>
            <a:off x="5862638" y="3665538"/>
            <a:ext cx="285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图片 34" descr="d1.png"/>
          <p:cNvPicPr>
            <a:picLocks noChangeAspect="1"/>
          </p:cNvPicPr>
          <p:nvPr/>
        </p:nvPicPr>
        <p:blipFill>
          <a:blip r:embed="rId21">
            <a:extLst>
              <a:ext uri="{28A0092B-C50C-407E-A947-70E740481C1C}">
                <a14:useLocalDpi xmlns:a14="http://schemas.microsoft.com/office/drawing/2010/main" val="0"/>
              </a:ext>
            </a:extLst>
          </a:blip>
          <a:srcRect/>
          <a:stretch>
            <a:fillRect/>
          </a:stretch>
        </p:blipFill>
        <p:spPr bwMode="auto">
          <a:xfrm>
            <a:off x="5911850" y="3619500"/>
            <a:ext cx="66675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图片 35" descr="d2.png"/>
          <p:cNvPicPr>
            <a:picLocks noChangeAspect="1"/>
          </p:cNvPicPr>
          <p:nvPr/>
        </p:nvPicPr>
        <p:blipFill>
          <a:blip r:embed="rId22">
            <a:extLst>
              <a:ext uri="{28A0092B-C50C-407E-A947-70E740481C1C}">
                <a14:useLocalDpi xmlns:a14="http://schemas.microsoft.com/office/drawing/2010/main" val="0"/>
              </a:ext>
            </a:extLst>
          </a:blip>
          <a:srcRect/>
          <a:stretch>
            <a:fillRect/>
          </a:stretch>
        </p:blipFill>
        <p:spPr bwMode="auto">
          <a:xfrm>
            <a:off x="6170613" y="3627438"/>
            <a:ext cx="40005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图片 36" descr="羽毛.png"/>
          <p:cNvPicPr>
            <a:picLocks noChangeAspect="1"/>
          </p:cNvPicPr>
          <p:nvPr/>
        </p:nvPicPr>
        <p:blipFill>
          <a:blip r:embed="rId23">
            <a:extLst>
              <a:ext uri="{28A0092B-C50C-407E-A947-70E740481C1C}">
                <a14:useLocalDpi xmlns:a14="http://schemas.microsoft.com/office/drawing/2010/main" val="0"/>
              </a:ext>
            </a:extLst>
          </a:blip>
          <a:srcRect/>
          <a:stretch>
            <a:fillRect/>
          </a:stretch>
        </p:blipFill>
        <p:spPr bwMode="auto">
          <a:xfrm rot="1350554">
            <a:off x="9344025" y="501650"/>
            <a:ext cx="1543050" cy="396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图片 41" descr="d3.png"/>
          <p:cNvPicPr>
            <a:picLocks noChangeAspect="1"/>
          </p:cNvPicPr>
          <p:nvPr/>
        </p:nvPicPr>
        <p:blipFill>
          <a:blip r:embed="rId24">
            <a:extLst>
              <a:ext uri="{28A0092B-C50C-407E-A947-70E740481C1C}">
                <a14:useLocalDpi xmlns:a14="http://schemas.microsoft.com/office/drawing/2010/main" val="0"/>
              </a:ext>
            </a:extLst>
          </a:blip>
          <a:srcRect/>
          <a:stretch>
            <a:fillRect/>
          </a:stretch>
        </p:blipFill>
        <p:spPr bwMode="auto">
          <a:xfrm>
            <a:off x="6242050" y="3171825"/>
            <a:ext cx="8286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图片 42" descr="d4.png"/>
          <p:cNvPicPr>
            <a:picLocks noChangeAspect="1"/>
          </p:cNvPicPr>
          <p:nvPr/>
        </p:nvPicPr>
        <p:blipFill>
          <a:blip r:embed="rId25">
            <a:extLst>
              <a:ext uri="{28A0092B-C50C-407E-A947-70E740481C1C}">
                <a14:useLocalDpi xmlns:a14="http://schemas.microsoft.com/office/drawing/2010/main" val="0"/>
              </a:ext>
            </a:extLst>
          </a:blip>
          <a:srcRect/>
          <a:stretch>
            <a:fillRect/>
          </a:stretch>
        </p:blipFill>
        <p:spPr bwMode="auto">
          <a:xfrm>
            <a:off x="6391275" y="3171825"/>
            <a:ext cx="69532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图片 31"/>
          <p:cNvPicPr>
            <a:picLocks noChangeAspect="1"/>
          </p:cNvPicPr>
          <p:nvPr/>
        </p:nvPicPr>
        <p:blipFill>
          <a:blip r:embed="rId26">
            <a:extLst>
              <a:ext uri="{BEBA8EAE-BF5A-486C-A8C5-ECC9F3942E4B}">
                <a14:imgProps xmlns:a14="http://schemas.microsoft.com/office/drawing/2010/main">
                  <a14:imgLayer r:embed="rId27">
                    <a14:imgEffect>
                      <a14:backgroundRemoval t="0" b="100000" l="0" r="100000">
                        <a14:foregroundMark x1="16000" y1="18500" x2="16000" y2="18500"/>
                        <a14:foregroundMark x1="20000" y1="16000" x2="20000" y2="16000"/>
                        <a14:foregroundMark x1="47500" y1="14500" x2="47500" y2="14500"/>
                        <a14:foregroundMark x1="52500" y1="30500" x2="52500" y2="30500"/>
                        <a14:foregroundMark x1="42500" y1="39500" x2="42500" y2="39500"/>
                        <a14:foregroundMark x1="31000" y1="50500" x2="31000" y2="50500"/>
                        <a14:foregroundMark x1="25000" y1="59500" x2="25000" y2="59500"/>
                        <a14:foregroundMark x1="14500" y1="53500" x2="14500" y2="53500"/>
                        <a14:foregroundMark x1="11000" y1="28000" x2="11000" y2="28000"/>
                        <a14:foregroundMark x1="12500" y1="24000" x2="12500" y2="24000"/>
                        <a14:foregroundMark x1="17000" y1="19000" x2="17000" y2="19000"/>
                        <a14:foregroundMark x1="28500" y1="11000" x2="28500" y2="11000"/>
                        <a14:foregroundMark x1="44500" y1="6500" x2="44500" y2="6500"/>
                        <a14:foregroundMark x1="57000" y1="7000" x2="57000" y2="7000"/>
                        <a14:foregroundMark x1="68500" y1="16500" x2="68500" y2="16500"/>
                        <a14:foregroundMark x1="78500" y1="21500" x2="80500" y2="24000"/>
                        <a14:foregroundMark x1="81500" y1="30000" x2="83500" y2="33500"/>
                        <a14:foregroundMark x1="82500" y1="72000" x2="82500" y2="72000"/>
                        <a14:foregroundMark x1="79500" y1="64500" x2="79500" y2="64500"/>
                        <a14:foregroundMark x1="14500" y1="35500" x2="14500" y2="35500"/>
                        <a14:foregroundMark x1="18500" y1="27500" x2="18500" y2="27500"/>
                        <a14:foregroundMark x1="16000" y1="54500" x2="16500" y2="61500"/>
                        <a14:foregroundMark x1="20500" y1="75500" x2="21500" y2="77500"/>
                        <a14:foregroundMark x1="37500" y1="78000" x2="39500" y2="78500"/>
                        <a14:foregroundMark x1="55500" y1="80000" x2="60000" y2="80500"/>
                        <a14:foregroundMark x1="61000" y1="59000" x2="61000" y2="59000"/>
                        <a14:foregroundMark x1="57000" y1="41500" x2="57000" y2="41500"/>
                        <a14:foregroundMark x1="51500" y1="56500" x2="51500" y2="56500"/>
                        <a14:foregroundMark x1="71500" y1="58500" x2="71500" y2="58500"/>
                        <a14:foregroundMark x1="39000" y1="63500" x2="39000" y2="63500"/>
                        <a14:foregroundMark x1="45000" y1="58500" x2="45000" y2="58500"/>
                        <a14:foregroundMark x1="40500" y1="40000" x2="40500" y2="40000"/>
                        <a14:foregroundMark x1="32000" y1="21500" x2="32000" y2="21500"/>
                        <a14:foregroundMark x1="33000" y1="88000" x2="33000" y2="88000"/>
                        <a14:foregroundMark x1="56000" y1="88000" x2="56000" y2="88000"/>
                        <a14:foregroundMark x1="72500" y1="86500" x2="72500" y2="86500"/>
                      </a14:backgroundRemoval>
                    </a14:imgEffect>
                  </a14:imgLayer>
                </a14:imgProps>
              </a:ext>
              <a:ext uri="{28A0092B-C50C-407E-A947-70E740481C1C}">
                <a14:useLocalDpi xmlns:a14="http://schemas.microsoft.com/office/drawing/2010/main" val="0"/>
              </a:ext>
            </a:extLst>
          </a:blip>
          <a:stretch>
            <a:fillRect/>
          </a:stretch>
        </p:blipFill>
        <p:spPr>
          <a:xfrm>
            <a:off x="203201" y="46833"/>
            <a:ext cx="865414" cy="865414"/>
          </a:xfrm>
          <a:prstGeom prst="rect">
            <a:avLst/>
          </a:prstGeom>
          <a:effectLst>
            <a:reflection blurRad="76200" stA="59000" endPos="28000" dir="5400000" sy="-100000" algn="bl" rotWithShape="0"/>
          </a:effectLst>
        </p:spPr>
      </p:pic>
      <p:pic>
        <p:nvPicPr>
          <p:cNvPr id="38" name="Picture 2" descr="桂林理工大学校名字样"/>
          <p:cNvPicPr>
            <a:picLocks noChangeAspect="1" noChangeArrowheads="1"/>
          </p:cNvPicPr>
          <p:nvPr/>
        </p:nvPicPr>
        <p:blipFill rotWithShape="1">
          <a:blip r:embed="rId28" cstate="print">
            <a:duotone>
              <a:schemeClr val="accent1">
                <a:shade val="45000"/>
                <a:satMod val="135000"/>
              </a:schemeClr>
              <a:prstClr val="white"/>
            </a:duotone>
            <a:extLst>
              <a:ext uri="{28A0092B-C50C-407E-A947-70E740481C1C}">
                <a14:useLocalDpi xmlns:a14="http://schemas.microsoft.com/office/drawing/2010/main" val="0"/>
              </a:ext>
            </a:extLst>
          </a:blip>
          <a:srcRect r="1215" b="6389"/>
          <a:stretch/>
        </p:blipFill>
        <p:spPr bwMode="auto">
          <a:xfrm>
            <a:off x="1068615" y="308256"/>
            <a:ext cx="2939484" cy="520986"/>
          </a:xfrm>
          <a:prstGeom prst="roundRect">
            <a:avLst>
              <a:gd name="adj" fmla="val 8594"/>
            </a:avLst>
          </a:prstGeom>
          <a:solidFill>
            <a:srgbClr val="FFFFFF">
              <a:shade val="85000"/>
            </a:srgbClr>
          </a:solidFill>
          <a:ln>
            <a:noFill/>
          </a:ln>
          <a:effectLst>
            <a:reflection blurRad="12700" stA="38000" endPos="49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sp>
        <p:nvSpPr>
          <p:cNvPr id="39" name="文本框 38"/>
          <p:cNvSpPr txBox="1"/>
          <p:nvPr/>
        </p:nvSpPr>
        <p:spPr>
          <a:xfrm>
            <a:off x="6937829" y="6110516"/>
            <a:ext cx="2044149" cy="369332"/>
          </a:xfrm>
          <a:prstGeom prst="rect">
            <a:avLst/>
          </a:prstGeom>
          <a:noFill/>
        </p:spPr>
        <p:txBody>
          <a:bodyPr wrap="none" rtlCol="0">
            <a:spAutoFit/>
          </a:bodyPr>
          <a:lstStyle/>
          <a:p>
            <a:r>
              <a:rPr lang="zh-CN" altLang="en-US" b="1" dirty="0" smtClean="0">
                <a:solidFill>
                  <a:srgbClr val="C00000"/>
                </a:solidFill>
              </a:rPr>
              <a:t>网络</a:t>
            </a:r>
            <a:r>
              <a:rPr lang="en-US" altLang="zh-CN" b="1" dirty="0" smtClean="0">
                <a:solidFill>
                  <a:srgbClr val="C00000"/>
                </a:solidFill>
              </a:rPr>
              <a:t>11-1</a:t>
            </a:r>
            <a:r>
              <a:rPr lang="zh-CN" altLang="en-US" b="1" dirty="0">
                <a:solidFill>
                  <a:srgbClr val="C00000"/>
                </a:solidFill>
              </a:rPr>
              <a:t>班</a:t>
            </a:r>
            <a:r>
              <a:rPr lang="zh-CN" altLang="en-US" b="1" dirty="0" smtClean="0">
                <a:solidFill>
                  <a:srgbClr val="C00000"/>
                </a:solidFill>
              </a:rPr>
              <a:t> 何天从</a:t>
            </a:r>
            <a:endParaRPr lang="zh-CN" altLang="en-US" b="1" dirty="0">
              <a:solidFill>
                <a:srgbClr val="C00000"/>
              </a:solidFill>
            </a:endParaRPr>
          </a:p>
        </p:txBody>
      </p:sp>
      <p:sp>
        <p:nvSpPr>
          <p:cNvPr id="40" name="文本框 39"/>
          <p:cNvSpPr txBox="1"/>
          <p:nvPr/>
        </p:nvSpPr>
        <p:spPr>
          <a:xfrm>
            <a:off x="203201" y="6110516"/>
            <a:ext cx="2276585" cy="369332"/>
          </a:xfrm>
          <a:prstGeom prst="rect">
            <a:avLst/>
          </a:prstGeom>
          <a:noFill/>
        </p:spPr>
        <p:txBody>
          <a:bodyPr wrap="none" rtlCol="0">
            <a:spAutoFit/>
          </a:bodyPr>
          <a:lstStyle/>
          <a:p>
            <a:r>
              <a:rPr lang="zh-CN" altLang="en-US" b="1" dirty="0" smtClean="0">
                <a:solidFill>
                  <a:schemeClr val="accent2"/>
                </a:solidFill>
              </a:rPr>
              <a:t>信息科学与工程学院</a:t>
            </a:r>
            <a:endParaRPr lang="zh-CN" altLang="en-US" b="1" dirty="0">
              <a:solidFill>
                <a:schemeClr val="accent2"/>
              </a:solidFill>
            </a:endParaRPr>
          </a:p>
        </p:txBody>
      </p:sp>
      <p:sp>
        <p:nvSpPr>
          <p:cNvPr id="41" name="矩形 40"/>
          <p:cNvSpPr/>
          <p:nvPr/>
        </p:nvSpPr>
        <p:spPr>
          <a:xfrm>
            <a:off x="-1" y="3021297"/>
            <a:ext cx="2120901" cy="13062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44" name="矩形 43"/>
          <p:cNvSpPr/>
          <p:nvPr/>
        </p:nvSpPr>
        <p:spPr>
          <a:xfrm>
            <a:off x="6937829" y="4019181"/>
            <a:ext cx="2206171" cy="13062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45" name="矩形 44"/>
          <p:cNvSpPr/>
          <p:nvPr/>
        </p:nvSpPr>
        <p:spPr>
          <a:xfrm>
            <a:off x="-1" y="6479848"/>
            <a:ext cx="9144001" cy="1143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416713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right)">
                                      <p:cBhvr>
                                        <p:cTn id="7" dur="500"/>
                                        <p:tgtEl>
                                          <p:spTgt spid="4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wipe(left)">
                                      <p:cBhvr>
                                        <p:cTn id="10" dur="500"/>
                                        <p:tgtEl>
                                          <p:spTgt spid="41"/>
                                        </p:tgtEl>
                                      </p:cBhvr>
                                    </p:animEffect>
                                  </p:childTnLst>
                                </p:cTn>
                              </p:par>
                              <p:par>
                                <p:cTn id="11" presetID="0" presetClass="path" presetSubtype="0" accel="50000" decel="50000" fill="hold" nodeType="withEffect">
                                  <p:stCondLst>
                                    <p:cond delay="0"/>
                                  </p:stCondLst>
                                  <p:childTnLst>
                                    <p:animMotion origin="layout" path="M -0.72344 -0.24339 C -0.72291 -0.23622 -0.72239 -0.22881 -0.72778 -0.21585 C -0.73316 -0.20288 -0.75173 -0.17302 -0.75573 -0.16492 " pathEditMode="fixed" rAng="0" ptsTypes="aaA">
                                      <p:cBhvr>
                                        <p:cTn id="12" dur="100" fill="hold"/>
                                        <p:tgtEl>
                                          <p:spTgt spid="37"/>
                                        </p:tgtEl>
                                        <p:attrNameLst>
                                          <p:attrName>ppt_x</p:attrName>
                                          <p:attrName>ppt_y</p:attrName>
                                        </p:attrNameLst>
                                      </p:cBhvr>
                                      <p:rCtr x="-1600" y="3900"/>
                                    </p:animMotion>
                                  </p:childTnLst>
                                </p:cTn>
                              </p:par>
                              <p:par>
                                <p:cTn id="13" presetID="22" presetClass="entr" presetSubtype="1"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100"/>
                                        <p:tgtEl>
                                          <p:spTgt spid="15"/>
                                        </p:tgtEl>
                                      </p:cBhvr>
                                    </p:animEffect>
                                  </p:childTnLst>
                                </p:cTn>
                              </p:par>
                            </p:childTnLst>
                          </p:cTn>
                        </p:par>
                        <p:par>
                          <p:cTn id="16" fill="hold" nodeType="afterGroup">
                            <p:stCondLst>
                              <p:cond delay="500"/>
                            </p:stCondLst>
                            <p:childTnLst>
                              <p:par>
                                <p:cTn id="17" presetID="0" presetClass="path" presetSubtype="0" accel="50000" decel="50000" fill="hold" nodeType="afterEffect">
                                  <p:stCondLst>
                                    <p:cond delay="0"/>
                                  </p:stCondLst>
                                  <p:childTnLst>
                                    <p:animMotion origin="layout" path="M -0.75573 -0.16492 C -0.74115 -0.1802 -0.72639 -0.19548 -0.71441 -0.20613 C -0.70243 -0.21677 -0.70642 -0.22557 -0.68368 -0.22951 C -0.66094 -0.23344 -0.60295 -0.22765 -0.57778 -0.22951 C -0.5526 -0.23136 -0.53854 -0.239 -0.53212 -0.24131 " pathEditMode="fixed" ptsTypes="aaaaA">
                                      <p:cBhvr>
                                        <p:cTn id="18" dur="200" fill="hold"/>
                                        <p:tgtEl>
                                          <p:spTgt spid="37"/>
                                        </p:tgtEl>
                                        <p:attrNameLst>
                                          <p:attrName>ppt_x</p:attrName>
                                          <p:attrName>ppt_y</p:attrName>
                                        </p:attrNameLst>
                                      </p:cBhvr>
                                    </p:animMotion>
                                  </p:childTnLst>
                                </p:cTn>
                              </p:par>
                              <p:par>
                                <p:cTn id="19" presetID="22" presetClass="entr" presetSubtype="8"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200"/>
                                        <p:tgtEl>
                                          <p:spTgt spid="16"/>
                                        </p:tgtEl>
                                      </p:cBhvr>
                                    </p:animEffect>
                                  </p:childTnLst>
                                </p:cTn>
                              </p:par>
                            </p:childTnLst>
                          </p:cTn>
                        </p:par>
                        <p:par>
                          <p:cTn id="22" fill="hold" nodeType="afterGroup">
                            <p:stCondLst>
                              <p:cond delay="700"/>
                            </p:stCondLst>
                            <p:childTnLst>
                              <p:par>
                                <p:cTn id="23" presetID="0" presetClass="path" presetSubtype="0" accel="50000" decel="50000" fill="hold" nodeType="afterEffect">
                                  <p:stCondLst>
                                    <p:cond delay="0"/>
                                  </p:stCondLst>
                                  <p:childTnLst>
                                    <p:animMotion origin="layout" path="M -0.59965 -0.24177 C -0.6217 -0.21076 -0.64357 -0.17974 -0.6658 -0.14386 C -0.68802 -0.10798 -0.71875 -0.04988 -0.7335 -0.02626 C -0.74826 -0.00265 -0.74809 -0.00682 -0.75416 -0.00265 C -0.76024 0.00151 -0.76493 -0.0008 -0.77031 -0.00057 C -0.77569 -0.00034 -0.78767 -0.00034 -0.78646 -0.00057 " pathEditMode="fixed" rAng="0" ptsTypes="aaaaaA">
                                      <p:cBhvr>
                                        <p:cTn id="24" dur="300" fill="hold"/>
                                        <p:tgtEl>
                                          <p:spTgt spid="37"/>
                                        </p:tgtEl>
                                        <p:attrNameLst>
                                          <p:attrName>ppt_x</p:attrName>
                                          <p:attrName>ppt_y</p:attrName>
                                        </p:attrNameLst>
                                      </p:cBhvr>
                                      <p:rCtr x="-9400" y="12200"/>
                                    </p:animMotion>
                                  </p:childTnLst>
                                </p:cTn>
                              </p:par>
                              <p:par>
                                <p:cTn id="25" presetID="22" presetClass="entr" presetSubtype="1"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up)">
                                      <p:cBhvr>
                                        <p:cTn id="27" dur="300"/>
                                        <p:tgtEl>
                                          <p:spTgt spid="17"/>
                                        </p:tgtEl>
                                      </p:cBhvr>
                                    </p:animEffect>
                                  </p:childTnLst>
                                </p:cTn>
                              </p:par>
                            </p:childTnLst>
                          </p:cTn>
                        </p:par>
                        <p:par>
                          <p:cTn id="28" fill="hold" nodeType="afterGroup">
                            <p:stCondLst>
                              <p:cond delay="1000"/>
                            </p:stCondLst>
                            <p:childTnLst>
                              <p:par>
                                <p:cTn id="29" presetID="0" presetClass="path" presetSubtype="0" accel="50000" decel="50000" fill="hold" nodeType="afterEffect">
                                  <p:stCondLst>
                                    <p:cond delay="0"/>
                                  </p:stCondLst>
                                  <p:childTnLst>
                                    <p:animMotion origin="layout" path="M -0.78646 -0.00057 C -0.79028 -0.00543 -0.79393 -0.01029 -0.79375 -0.01816 C -0.79358 -0.02603 -0.78907 -0.03946 -0.7849 -0.04756 C -0.78073 -0.05566 -0.77361 -0.06191 -0.76875 -0.06724 C -0.76389 -0.07256 -0.76077 -0.07001 -0.75556 -0.07904 " pathEditMode="fixed" ptsTypes="aaaaA">
                                      <p:cBhvr>
                                        <p:cTn id="30" dur="100" fill="hold"/>
                                        <p:tgtEl>
                                          <p:spTgt spid="37"/>
                                        </p:tgtEl>
                                        <p:attrNameLst>
                                          <p:attrName>ppt_x</p:attrName>
                                          <p:attrName>ppt_y</p:attrName>
                                        </p:attrNameLst>
                                      </p:cBhvr>
                                    </p:animMotion>
                                  </p:childTnLst>
                                </p:cTn>
                              </p:par>
                              <p:par>
                                <p:cTn id="31" presetID="22" presetClass="entr" presetSubtype="4"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down)">
                                      <p:cBhvr>
                                        <p:cTn id="33" dur="100"/>
                                        <p:tgtEl>
                                          <p:spTgt spid="18"/>
                                        </p:tgtEl>
                                      </p:cBhvr>
                                    </p:animEffect>
                                  </p:childTnLst>
                                </p:cTn>
                              </p:par>
                            </p:childTnLst>
                          </p:cTn>
                        </p:par>
                        <p:par>
                          <p:cTn id="34" fill="hold" nodeType="afterGroup">
                            <p:stCondLst>
                              <p:cond delay="1100"/>
                            </p:stCondLst>
                            <p:childTnLst>
                              <p:par>
                                <p:cTn id="35" presetID="0" presetClass="path" presetSubtype="0" accel="50000" decel="50000" fill="hold" nodeType="afterEffect">
                                  <p:stCondLst>
                                    <p:cond delay="0"/>
                                  </p:stCondLst>
                                  <p:childTnLst>
                                    <p:animMotion origin="layout" path="M -0.75555 -0.07905 C -0.75069 -0.08368 -0.74583 -0.08831 -0.74149 -0.08645 C -0.73715 -0.0846 -0.73125 -0.07835 -0.72951 -0.06747 C -0.72777 -0.05659 -0.73055 -0.02858 -0.73055 -0.02118 " pathEditMode="fixed" ptsTypes="aaaA">
                                      <p:cBhvr>
                                        <p:cTn id="36" dur="100" fill="hold"/>
                                        <p:tgtEl>
                                          <p:spTgt spid="37"/>
                                        </p:tgtEl>
                                        <p:attrNameLst>
                                          <p:attrName>ppt_x</p:attrName>
                                          <p:attrName>ppt_y</p:attrName>
                                        </p:attrNameLst>
                                      </p:cBhvr>
                                    </p:animMotion>
                                  </p:childTnLst>
                                </p:cTn>
                              </p:par>
                            </p:childTnLst>
                          </p:cTn>
                        </p:par>
                        <p:par>
                          <p:cTn id="37" fill="hold" nodeType="afterGroup">
                            <p:stCondLst>
                              <p:cond delay="1200"/>
                            </p:stCondLst>
                            <p:childTnLst>
                              <p:par>
                                <p:cTn id="38" presetID="0" presetClass="path" presetSubtype="0" accel="50000" decel="50000" fill="hold" nodeType="afterEffect">
                                  <p:stCondLst>
                                    <p:cond delay="0"/>
                                  </p:stCondLst>
                                  <p:childTnLst>
                                    <p:animMotion origin="layout" path="M -0.73055 -0.02118 C -0.72864 -0.0184 -0.72656 -0.01562 -0.71753 -0.02256 C -0.7085 -0.02951 -0.68906 -0.04965 -0.67621 -0.0633 C -0.66336 -0.07696 -0.65208 -0.08946 -0.64027 -0.1052 C -0.62847 -0.12094 -0.61631 -0.14155 -0.60555 -0.15752 C -0.59479 -0.17349 -0.58107 -0.19432 -0.57621 -0.20104 " pathEditMode="fixed" ptsTypes="aaaaaA">
                                      <p:cBhvr>
                                        <p:cTn id="39" dur="100" fill="hold"/>
                                        <p:tgtEl>
                                          <p:spTgt spid="37"/>
                                        </p:tgtEl>
                                        <p:attrNameLst>
                                          <p:attrName>ppt_x</p:attrName>
                                          <p:attrName>ppt_y</p:attrName>
                                        </p:attrNameLst>
                                      </p:cBhvr>
                                    </p:animMotion>
                                  </p:childTnLst>
                                </p:cTn>
                              </p:par>
                              <p:par>
                                <p:cTn id="40" presetID="22" presetClass="entr" presetSubtype="4"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down)">
                                      <p:cBhvr>
                                        <p:cTn id="42" dur="100"/>
                                        <p:tgtEl>
                                          <p:spTgt spid="19"/>
                                        </p:tgtEl>
                                      </p:cBhvr>
                                    </p:animEffect>
                                  </p:childTnLst>
                                </p:cTn>
                              </p:par>
                            </p:childTnLst>
                          </p:cTn>
                        </p:par>
                        <p:par>
                          <p:cTn id="43" fill="hold">
                            <p:stCondLst>
                              <p:cond delay="1300"/>
                            </p:stCondLst>
                            <p:childTnLst>
                              <p:par>
                                <p:cTn id="44" presetID="0" presetClass="path" presetSubtype="0" accel="50000" decel="50000" fill="hold" nodeType="afterEffect">
                                  <p:stCondLst>
                                    <p:cond delay="0"/>
                                  </p:stCondLst>
                                  <p:childTnLst>
                                    <p:animMotion origin="layout" path="M -0.57309 -0.20103 C -0.58871 -0.17858 -0.60434 -0.15589 -0.61666 -0.13714 C -0.62899 -0.11839 -0.63732 -0.10358 -0.64705 -0.08784 C -0.65677 -0.0721 -0.6691 -0.05427 -0.67535 -0.04293 C -0.6816 -0.03159 -0.68507 -0.02256 -0.68507 -0.01978 " pathEditMode="fixed" rAng="0" ptsTypes="aaaaA">
                                      <p:cBhvr>
                                        <p:cTn id="45" dur="100" fill="hold"/>
                                        <p:tgtEl>
                                          <p:spTgt spid="37"/>
                                        </p:tgtEl>
                                        <p:attrNameLst>
                                          <p:attrName>ppt_x</p:attrName>
                                          <p:attrName>ppt_y</p:attrName>
                                        </p:attrNameLst>
                                      </p:cBhvr>
                                      <p:rCtr x="-5600" y="9100"/>
                                    </p:animMotion>
                                  </p:childTnLst>
                                </p:cTn>
                              </p:par>
                              <p:par>
                                <p:cTn id="46" presetID="22" presetClass="entr" presetSubtype="1" fill="hold"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up)">
                                      <p:cBhvr>
                                        <p:cTn id="48" dur="100"/>
                                        <p:tgtEl>
                                          <p:spTgt spid="20"/>
                                        </p:tgtEl>
                                      </p:cBhvr>
                                    </p:animEffect>
                                  </p:childTnLst>
                                </p:cTn>
                              </p:par>
                            </p:childTnLst>
                          </p:cTn>
                        </p:par>
                        <p:par>
                          <p:cTn id="49" fill="hold">
                            <p:stCondLst>
                              <p:cond delay="1400"/>
                            </p:stCondLst>
                            <p:childTnLst>
                              <p:par>
                                <p:cTn id="50" presetID="0" presetClass="path" presetSubtype="0" accel="50000" decel="50000" fill="hold" nodeType="afterEffect">
                                  <p:stCondLst>
                                    <p:cond delay="0"/>
                                  </p:stCondLst>
                                  <p:childTnLst>
                                    <p:animMotion origin="layout" path="M -0.68507 -0.01979 C -0.67778 -0.02882 -0.67049 -0.03784 -0.66545 -0.04432 C -0.66042 -0.05081 -0.65851 -0.05451 -0.65469 -0.05891 C -0.65087 -0.06331 -0.6474 -0.06585 -0.64271 -0.07048 C -0.63802 -0.07511 -0.6309 -0.08252 -0.62639 -0.08645 C -0.62188 -0.09039 -0.6184 -0.09201 -0.61545 -0.09363 C -0.6125 -0.09525 -0.6099 -0.09641 -0.60903 -0.09664 " pathEditMode="fixed" ptsTypes="aaaaaaA">
                                      <p:cBhvr>
                                        <p:cTn id="51" dur="100" fill="hold"/>
                                        <p:tgtEl>
                                          <p:spTgt spid="37"/>
                                        </p:tgtEl>
                                        <p:attrNameLst>
                                          <p:attrName>ppt_x</p:attrName>
                                          <p:attrName>ppt_y</p:attrName>
                                        </p:attrNameLst>
                                      </p:cBhvr>
                                    </p:animMotion>
                                  </p:childTnLst>
                                </p:cTn>
                              </p:par>
                              <p:par>
                                <p:cTn id="52" presetID="22" presetClass="entr" presetSubtype="4" fill="hold" nodeType="with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wipe(down)">
                                      <p:cBhvr>
                                        <p:cTn id="54" dur="100"/>
                                        <p:tgtEl>
                                          <p:spTgt spid="24"/>
                                        </p:tgtEl>
                                      </p:cBhvr>
                                    </p:animEffect>
                                  </p:childTnLst>
                                </p:cTn>
                              </p:par>
                            </p:childTnLst>
                          </p:cTn>
                        </p:par>
                        <p:par>
                          <p:cTn id="55" fill="hold">
                            <p:stCondLst>
                              <p:cond delay="1500"/>
                            </p:stCondLst>
                            <p:childTnLst>
                              <p:par>
                                <p:cTn id="56" presetID="0" presetClass="path" presetSubtype="0" accel="50000" decel="50000" fill="hold" nodeType="afterEffect">
                                  <p:stCondLst>
                                    <p:cond delay="0"/>
                                  </p:stCondLst>
                                  <p:childTnLst>
                                    <p:animMotion origin="layout" path="M -0.60903 -0.09664 C -0.6059 -0.09594 -0.60278 -0.09525 -0.60347 -0.09224 C -0.60417 -0.08923 -0.60972 -0.0846 -0.61337 -0.07905 C -0.61701 -0.07349 -0.62083 -0.06493 -0.62535 -0.05891 C -0.62986 -0.05289 -0.63733 -0.04895 -0.64045 -0.04294 C -0.64358 -0.03692 -0.64323 -0.02511 -0.64375 -0.02257 " pathEditMode="fixed" ptsTypes="aaaaaA">
                                      <p:cBhvr>
                                        <p:cTn id="57" dur="100" fill="hold"/>
                                        <p:tgtEl>
                                          <p:spTgt spid="37"/>
                                        </p:tgtEl>
                                        <p:attrNameLst>
                                          <p:attrName>ppt_x</p:attrName>
                                          <p:attrName>ppt_y</p:attrName>
                                        </p:attrNameLst>
                                      </p:cBhvr>
                                    </p:animMotion>
                                  </p:childTnLst>
                                </p:cTn>
                              </p:par>
                              <p:par>
                                <p:cTn id="58" presetID="22" presetClass="entr" presetSubtype="2" fill="hold"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right)">
                                      <p:cBhvr>
                                        <p:cTn id="60" dur="100"/>
                                        <p:tgtEl>
                                          <p:spTgt spid="21"/>
                                        </p:tgtEl>
                                      </p:cBhvr>
                                    </p:animEffect>
                                  </p:childTnLst>
                                </p:cTn>
                              </p:par>
                            </p:childTnLst>
                          </p:cTn>
                        </p:par>
                        <p:par>
                          <p:cTn id="61" fill="hold">
                            <p:stCondLst>
                              <p:cond delay="1600"/>
                            </p:stCondLst>
                            <p:childTnLst>
                              <p:par>
                                <p:cTn id="62" presetID="0" presetClass="path" presetSubtype="0" accel="50000" decel="50000" fill="hold" nodeType="afterEffect">
                                  <p:stCondLst>
                                    <p:cond delay="0"/>
                                  </p:stCondLst>
                                  <p:childTnLst>
                                    <p:animMotion origin="layout" path="M -0.64375 -0.02256 C -0.6401 -0.02001 -0.63628 -0.01723 -0.63073 -0.01955 C -0.62517 -0.02186 -0.61597 -0.03297 -0.61007 -0.03714 C -0.60417 -0.04131 -0.60087 -0.04177 -0.59479 -0.04432 C -0.58871 -0.04686 -0.57847 -0.0501 -0.57309 -0.05288 C -0.56771 -0.05566 -0.56684 -0.05797 -0.56215 -0.06168 C -0.55746 -0.06538 -0.54913 -0.06908 -0.54479 -0.07464 C -0.54045 -0.0802 -0.53646 -0.09061 -0.53611 -0.09501 C -0.53576 -0.09941 -0.54219 -0.09987 -0.54271 -0.1008 " pathEditMode="fixed" ptsTypes="aaaaaaaaA">
                                      <p:cBhvr>
                                        <p:cTn id="63" dur="100" fill="hold"/>
                                        <p:tgtEl>
                                          <p:spTgt spid="37"/>
                                        </p:tgtEl>
                                        <p:attrNameLst>
                                          <p:attrName>ppt_x</p:attrName>
                                          <p:attrName>ppt_y</p:attrName>
                                        </p:attrNameLst>
                                      </p:cBhvr>
                                    </p:animMotion>
                                  </p:childTnLst>
                                </p:cTn>
                              </p:par>
                              <p:par>
                                <p:cTn id="64" presetID="22" presetClass="entr" presetSubtype="4" fill="hold"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wipe(down)">
                                      <p:cBhvr>
                                        <p:cTn id="66" dur="100"/>
                                        <p:tgtEl>
                                          <p:spTgt spid="22"/>
                                        </p:tgtEl>
                                      </p:cBhvr>
                                    </p:animEffect>
                                  </p:childTnLst>
                                </p:cTn>
                              </p:par>
                            </p:childTnLst>
                          </p:cTn>
                        </p:par>
                        <p:par>
                          <p:cTn id="67" fill="hold">
                            <p:stCondLst>
                              <p:cond delay="1700"/>
                            </p:stCondLst>
                            <p:childTnLst>
                              <p:par>
                                <p:cTn id="68" presetID="0" presetClass="path" presetSubtype="0" accel="50000" decel="50000" fill="hold" nodeType="afterEffect">
                                  <p:stCondLst>
                                    <p:cond delay="0"/>
                                  </p:stCondLst>
                                  <p:childTnLst>
                                    <p:animMotion origin="layout" path="M -0.54271 -0.1008 C -0.54653 -0.09941 -0.55035 -0.09802 -0.55451 -0.09501 C -0.55868 -0.092 -0.56285 -0.08807 -0.56771 -0.08205 C -0.57257 -0.07603 -0.58038 -0.06607 -0.58385 -0.05867 C -0.58733 -0.05126 -0.58767 -0.04293 -0.58837 -0.03714 C -0.58906 -0.03135 -0.5901 -0.02695 -0.58837 -0.02395 C -0.58663 -0.02094 -0.58055 -0.02001 -0.57743 -0.01955 C -0.5743 -0.01908 -0.57135 -0.02024 -0.56979 -0.02117 " pathEditMode="fixed" ptsTypes="aaaaaaaA">
                                      <p:cBhvr>
                                        <p:cTn id="69" dur="200" fill="hold"/>
                                        <p:tgtEl>
                                          <p:spTgt spid="37"/>
                                        </p:tgtEl>
                                        <p:attrNameLst>
                                          <p:attrName>ppt_x</p:attrName>
                                          <p:attrName>ppt_y</p:attrName>
                                        </p:attrNameLst>
                                      </p:cBhvr>
                                    </p:animMotion>
                                  </p:childTnLst>
                                </p:cTn>
                              </p:par>
                              <p:par>
                                <p:cTn id="70" presetID="22" presetClass="entr" presetSubtype="1" fill="hold"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wipe(up)">
                                      <p:cBhvr>
                                        <p:cTn id="72" dur="200"/>
                                        <p:tgtEl>
                                          <p:spTgt spid="25"/>
                                        </p:tgtEl>
                                      </p:cBhvr>
                                    </p:animEffect>
                                  </p:childTnLst>
                                </p:cTn>
                              </p:par>
                            </p:childTnLst>
                          </p:cTn>
                        </p:par>
                        <p:par>
                          <p:cTn id="73" fill="hold">
                            <p:stCondLst>
                              <p:cond delay="1900"/>
                            </p:stCondLst>
                            <p:childTnLst>
                              <p:par>
                                <p:cTn id="74" presetID="0" presetClass="path" presetSubtype="0" accel="50000" decel="50000" fill="hold" nodeType="afterEffect">
                                  <p:stCondLst>
                                    <p:cond delay="0"/>
                                  </p:stCondLst>
                                  <p:childTnLst>
                                    <p:animMotion origin="layout" path="M -0.56979 -0.02117 C -0.56197 -0.02395 -0.55416 -0.02673 -0.54635 -0.03228 C -0.53854 -0.03784 -0.54999 -0.02927 -0.52308 -0.0545 C -0.49618 -0.07974 -0.41388 -0.16122 -0.38472 -0.18344 C -0.35555 -0.20566 -0.3526 -0.18899 -0.34808 -0.18784 C -0.34357 -0.18668 -0.35659 -0.17835 -0.35798 -0.17673 " pathEditMode="fixed" rAng="0" ptsTypes="aaaaaA">
                                      <p:cBhvr>
                                        <p:cTn id="75" dur="100" fill="hold"/>
                                        <p:tgtEl>
                                          <p:spTgt spid="37"/>
                                        </p:tgtEl>
                                        <p:attrNameLst>
                                          <p:attrName>ppt_x</p:attrName>
                                          <p:attrName>ppt_y</p:attrName>
                                        </p:attrNameLst>
                                      </p:cBhvr>
                                      <p:rCtr x="11300" y="-9200"/>
                                    </p:animMotion>
                                  </p:childTnLst>
                                </p:cTn>
                              </p:par>
                            </p:childTnLst>
                          </p:cTn>
                        </p:par>
                        <p:par>
                          <p:cTn id="76" fill="hold">
                            <p:stCondLst>
                              <p:cond delay="2000"/>
                            </p:stCondLst>
                            <p:childTnLst>
                              <p:par>
                                <p:cTn id="77" presetID="0" presetClass="path" presetSubtype="0" accel="50000" decel="50000" fill="hold" nodeType="afterEffect">
                                  <p:stCondLst>
                                    <p:cond delay="0"/>
                                  </p:stCondLst>
                                  <p:childTnLst>
                                    <p:animMotion origin="layout" path="M -0.35798 -0.17673 C -0.36198 -0.17534 -0.3658 -0.17395 -0.36771 -0.17163 C -0.36962 -0.16932 -0.37048 -0.16423 -0.36996 -0.16307 C -0.36944 -0.16191 -0.3658 -0.164 -0.36475 -0.16423 " pathEditMode="fixed" rAng="0" ptsTypes="aaaa">
                                      <p:cBhvr>
                                        <p:cTn id="78" dur="100" fill="hold"/>
                                        <p:tgtEl>
                                          <p:spTgt spid="37"/>
                                        </p:tgtEl>
                                        <p:attrNameLst>
                                          <p:attrName>ppt_x</p:attrName>
                                          <p:attrName>ppt_y</p:attrName>
                                        </p:attrNameLst>
                                      </p:cBhvr>
                                      <p:rCtr x="-600" y="700"/>
                                    </p:animMotion>
                                  </p:childTnLst>
                                </p:cTn>
                              </p:par>
                              <p:par>
                                <p:cTn id="79" presetID="22" presetClass="entr" presetSubtype="1" fill="hold" nodeType="with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wipe(up)">
                                      <p:cBhvr>
                                        <p:cTn id="81" dur="100"/>
                                        <p:tgtEl>
                                          <p:spTgt spid="26"/>
                                        </p:tgtEl>
                                      </p:cBhvr>
                                    </p:animEffect>
                                  </p:childTnLst>
                                </p:cTn>
                              </p:par>
                            </p:childTnLst>
                          </p:cTn>
                        </p:par>
                        <p:par>
                          <p:cTn id="82" fill="hold">
                            <p:stCondLst>
                              <p:cond delay="2100"/>
                            </p:stCondLst>
                            <p:childTnLst>
                              <p:par>
                                <p:cTn id="83" presetID="0" presetClass="path" presetSubtype="0" accel="50000" decel="50000" fill="hold" nodeType="afterEffect">
                                  <p:stCondLst>
                                    <p:cond delay="0"/>
                                  </p:stCondLst>
                                  <p:childTnLst>
                                    <p:animMotion origin="layout" path="M -0.36475 -0.16423 C -0.36146 -0.164 -0.35798 -0.16353 -0.35364 -0.16515 C -0.3493 -0.16677 -0.34305 -0.17094 -0.33906 -0.17372 C -0.33507 -0.1765 -0.33229 -0.17881 -0.32986 -0.18205 C -0.32743 -0.18529 -0.32517 -0.19131 -0.3243 -0.19386 C -0.32343 -0.1964 -0.32465 -0.19687 -0.32465 -0.19756 " pathEditMode="fixed" rAng="0" ptsTypes="aaaaaA">
                                      <p:cBhvr>
                                        <p:cTn id="84" dur="100" fill="hold"/>
                                        <p:tgtEl>
                                          <p:spTgt spid="37"/>
                                        </p:tgtEl>
                                        <p:attrNameLst>
                                          <p:attrName>ppt_x</p:attrName>
                                          <p:attrName>ppt_y</p:attrName>
                                        </p:attrNameLst>
                                      </p:cBhvr>
                                      <p:rCtr x="2100" y="-1600"/>
                                    </p:animMotion>
                                  </p:childTnLst>
                                </p:cTn>
                              </p:par>
                              <p:par>
                                <p:cTn id="85" presetID="22" presetClass="entr" presetSubtype="4" fill="hold" nodeType="with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wipe(down)">
                                      <p:cBhvr>
                                        <p:cTn id="87" dur="100"/>
                                        <p:tgtEl>
                                          <p:spTgt spid="27"/>
                                        </p:tgtEl>
                                      </p:cBhvr>
                                    </p:animEffect>
                                  </p:childTnLst>
                                </p:cTn>
                              </p:par>
                            </p:childTnLst>
                          </p:cTn>
                        </p:par>
                        <p:par>
                          <p:cTn id="88" fill="hold">
                            <p:stCondLst>
                              <p:cond delay="2200"/>
                            </p:stCondLst>
                            <p:childTnLst>
                              <p:par>
                                <p:cTn id="89" presetID="0" presetClass="path" presetSubtype="0" accel="50000" decel="50000" fill="hold" nodeType="afterEffect">
                                  <p:stCondLst>
                                    <p:cond delay="0"/>
                                  </p:stCondLst>
                                  <p:childTnLst>
                                    <p:animMotion origin="layout" path="M -0.32465 -0.19756 C -0.32587 -0.20033 -0.32708 -0.20288 -0.32986 -0.2045 C -0.33264 -0.20612 -0.3309 -0.20867 -0.34097 -0.20774 C -0.35104 -0.20682 -0.3757 -0.20427 -0.39063 -0.19964 C -0.40556 -0.19501 -0.42222 -0.18645 -0.43108 -0.17973 C -0.43993 -0.17302 -0.44167 -0.16283 -0.44375 -0.15959 " pathEditMode="fixed" ptsTypes="aaaaaA">
                                      <p:cBhvr>
                                        <p:cTn id="90" dur="100" fill="hold"/>
                                        <p:tgtEl>
                                          <p:spTgt spid="37"/>
                                        </p:tgtEl>
                                        <p:attrNameLst>
                                          <p:attrName>ppt_x</p:attrName>
                                          <p:attrName>ppt_y</p:attrName>
                                        </p:attrNameLst>
                                      </p:cBhvr>
                                    </p:animMotion>
                                  </p:childTnLst>
                                </p:cTn>
                              </p:par>
                              <p:par>
                                <p:cTn id="91" presetID="22" presetClass="entr" presetSubtype="2" fill="hold" nodeType="with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wipe(right)">
                                      <p:cBhvr>
                                        <p:cTn id="93" dur="100"/>
                                        <p:tgtEl>
                                          <p:spTgt spid="28"/>
                                        </p:tgtEl>
                                      </p:cBhvr>
                                    </p:animEffect>
                                  </p:childTnLst>
                                </p:cTn>
                              </p:par>
                            </p:childTnLst>
                          </p:cTn>
                        </p:par>
                        <p:par>
                          <p:cTn id="94" fill="hold">
                            <p:stCondLst>
                              <p:cond delay="2300"/>
                            </p:stCondLst>
                            <p:childTnLst>
                              <p:par>
                                <p:cTn id="95" presetID="0" presetClass="path" presetSubtype="0" accel="50000" decel="50000" fill="hold" nodeType="afterEffect">
                                  <p:stCondLst>
                                    <p:cond delay="0"/>
                                  </p:stCondLst>
                                  <p:childTnLst>
                                    <p:animMotion origin="layout" path="M -0.44375 -0.1596 C -0.44445 -0.1545 -0.44514 -0.14941 -0.44306 -0.14594 C -0.44097 -0.14247 -0.43768 -0.14062 -0.43125 -0.13807 C -0.42483 -0.13552 -0.41459 -0.13251 -0.40469 -0.13112 C -0.39479 -0.12974 -0.3724 -0.13043 -0.3717 -0.12927 C -0.37101 -0.12812 -0.38941 -0.12649 -0.40035 -0.12441 C -0.41129 -0.12233 -0.42535 -0.12071 -0.43716 -0.11654 C -0.44896 -0.11237 -0.46163 -0.10474 -0.47101 -0.09872 C -0.48038 -0.0927 -0.48733 -0.08853 -0.49375 -0.0802 C -0.50018 -0.07187 -0.50747 -0.05566 -0.5099 -0.04872 C -0.51233 -0.04177 -0.50868 -0.03992 -0.50851 -0.03807 " pathEditMode="fixed" ptsTypes="aaaaaaaaaaA">
                                      <p:cBhvr>
                                        <p:cTn id="96" dur="200" fill="hold"/>
                                        <p:tgtEl>
                                          <p:spTgt spid="37"/>
                                        </p:tgtEl>
                                        <p:attrNameLst>
                                          <p:attrName>ppt_x</p:attrName>
                                          <p:attrName>ppt_y</p:attrName>
                                        </p:attrNameLst>
                                      </p:cBhvr>
                                    </p:animMotion>
                                  </p:childTnLst>
                                </p:cTn>
                              </p:par>
                              <p:par>
                                <p:cTn id="97" presetID="22" presetClass="entr" presetSubtype="1" fill="hold" nodeType="withEffect">
                                  <p:stCondLst>
                                    <p:cond delay="0"/>
                                  </p:stCondLst>
                                  <p:childTnLst>
                                    <p:set>
                                      <p:cBhvr>
                                        <p:cTn id="98" dur="1" fill="hold">
                                          <p:stCondLst>
                                            <p:cond delay="0"/>
                                          </p:stCondLst>
                                        </p:cTn>
                                        <p:tgtEl>
                                          <p:spTgt spid="29"/>
                                        </p:tgtEl>
                                        <p:attrNameLst>
                                          <p:attrName>style.visibility</p:attrName>
                                        </p:attrNameLst>
                                      </p:cBhvr>
                                      <p:to>
                                        <p:strVal val="visible"/>
                                      </p:to>
                                    </p:set>
                                    <p:animEffect transition="in" filter="wipe(up)">
                                      <p:cBhvr>
                                        <p:cTn id="99" dur="200"/>
                                        <p:tgtEl>
                                          <p:spTgt spid="29"/>
                                        </p:tgtEl>
                                      </p:cBhvr>
                                    </p:animEffect>
                                  </p:childTnLst>
                                </p:cTn>
                              </p:par>
                            </p:childTnLst>
                          </p:cTn>
                        </p:par>
                        <p:par>
                          <p:cTn id="100" fill="hold">
                            <p:stCondLst>
                              <p:cond delay="2500"/>
                            </p:stCondLst>
                            <p:childTnLst>
                              <p:par>
                                <p:cTn id="101" presetID="0" presetClass="path" presetSubtype="0" accel="50000" decel="50000" fill="hold" nodeType="afterEffect">
                                  <p:stCondLst>
                                    <p:cond delay="0"/>
                                  </p:stCondLst>
                                  <p:childTnLst>
                                    <p:animMotion origin="layout" path="M -0.5085 -0.03807 C -0.50712 -0.03483 -0.50364 -0.02302 -0.49982 -0.01909 C -0.496 -0.01515 -0.49149 -0.01538 -0.48524 -0.014 C -0.47899 -0.01261 -0.46979 -0.01076 -0.46267 -0.01122 C -0.45555 -0.01168 -0.45069 -0.01168 -0.44201 -0.01654 C -0.43333 -0.0214 -0.41753 -0.03483 -0.41059 -0.04015 C -0.40364 -0.04548 -0.40729 -0.04224 -0.39982 -0.04918 C -0.39236 -0.05613 -0.37257 -0.07557 -0.36545 -0.08251 " pathEditMode="fixed" rAng="0" ptsTypes="aaaaaaaa">
                                      <p:cBhvr>
                                        <p:cTn id="102" dur="200" fill="hold"/>
                                        <p:tgtEl>
                                          <p:spTgt spid="37"/>
                                        </p:tgtEl>
                                        <p:attrNameLst>
                                          <p:attrName>ppt_x</p:attrName>
                                          <p:attrName>ppt_y</p:attrName>
                                        </p:attrNameLst>
                                      </p:cBhvr>
                                      <p:rCtr x="7200" y="-900"/>
                                    </p:animMotion>
                                  </p:childTnLst>
                                </p:cTn>
                              </p:par>
                              <p:par>
                                <p:cTn id="103" presetID="22" presetClass="entr" presetSubtype="8" fill="hold" nodeType="withEffect">
                                  <p:stCondLst>
                                    <p:cond delay="0"/>
                                  </p:stCondLst>
                                  <p:childTnLst>
                                    <p:set>
                                      <p:cBhvr>
                                        <p:cTn id="104" dur="1" fill="hold">
                                          <p:stCondLst>
                                            <p:cond delay="0"/>
                                          </p:stCondLst>
                                        </p:cTn>
                                        <p:tgtEl>
                                          <p:spTgt spid="30"/>
                                        </p:tgtEl>
                                        <p:attrNameLst>
                                          <p:attrName>style.visibility</p:attrName>
                                        </p:attrNameLst>
                                      </p:cBhvr>
                                      <p:to>
                                        <p:strVal val="visible"/>
                                      </p:to>
                                    </p:set>
                                    <p:animEffect transition="in" filter="wipe(left)">
                                      <p:cBhvr>
                                        <p:cTn id="105" dur="200"/>
                                        <p:tgtEl>
                                          <p:spTgt spid="30"/>
                                        </p:tgtEl>
                                      </p:cBhvr>
                                    </p:animEffect>
                                  </p:childTnLst>
                                </p:cTn>
                              </p:par>
                            </p:childTnLst>
                          </p:cTn>
                        </p:par>
                        <p:par>
                          <p:cTn id="106" fill="hold">
                            <p:stCondLst>
                              <p:cond delay="2700"/>
                            </p:stCondLst>
                            <p:childTnLst>
                              <p:par>
                                <p:cTn id="107" presetID="0" presetClass="path" presetSubtype="0" accel="50000" decel="50000" fill="hold" nodeType="afterEffect">
                                  <p:stCondLst>
                                    <p:cond delay="0"/>
                                  </p:stCondLst>
                                  <p:childTnLst>
                                    <p:animMotion origin="layout" path="M -0.36337 -0.08113 C -0.36337 -0.08089 -0.37864 -0.05636 -0.39375 -0.03159 " pathEditMode="fixed" rAng="0" ptsTypes="aA">
                                      <p:cBhvr>
                                        <p:cTn id="108" dur="100" fill="hold"/>
                                        <p:tgtEl>
                                          <p:spTgt spid="37"/>
                                        </p:tgtEl>
                                        <p:attrNameLst>
                                          <p:attrName>ppt_x</p:attrName>
                                          <p:attrName>ppt_y</p:attrName>
                                        </p:attrNameLst>
                                      </p:cBhvr>
                                      <p:rCtr x="-1500" y="2500"/>
                                    </p:animMotion>
                                  </p:childTnLst>
                                </p:cTn>
                              </p:par>
                              <p:par>
                                <p:cTn id="109" presetID="22" presetClass="entr" presetSubtype="1" fill="hold" nodeType="withEffect">
                                  <p:stCondLst>
                                    <p:cond delay="0"/>
                                  </p:stCondLst>
                                  <p:childTnLst>
                                    <p:set>
                                      <p:cBhvr>
                                        <p:cTn id="110" dur="1" fill="hold">
                                          <p:stCondLst>
                                            <p:cond delay="0"/>
                                          </p:stCondLst>
                                        </p:cTn>
                                        <p:tgtEl>
                                          <p:spTgt spid="31"/>
                                        </p:tgtEl>
                                        <p:attrNameLst>
                                          <p:attrName>style.visibility</p:attrName>
                                        </p:attrNameLst>
                                      </p:cBhvr>
                                      <p:to>
                                        <p:strVal val="visible"/>
                                      </p:to>
                                    </p:set>
                                    <p:animEffect transition="in" filter="wipe(up)">
                                      <p:cBhvr>
                                        <p:cTn id="111" dur="100"/>
                                        <p:tgtEl>
                                          <p:spTgt spid="31"/>
                                        </p:tgtEl>
                                      </p:cBhvr>
                                    </p:animEffect>
                                  </p:childTnLst>
                                </p:cTn>
                              </p:par>
                            </p:childTnLst>
                          </p:cTn>
                        </p:par>
                        <p:par>
                          <p:cTn id="112" fill="hold">
                            <p:stCondLst>
                              <p:cond delay="2800"/>
                            </p:stCondLst>
                            <p:childTnLst>
                              <p:par>
                                <p:cTn id="113" presetID="0" presetClass="path" presetSubtype="0" accel="50000" decel="50000" fill="hold" nodeType="afterEffect">
                                  <p:stCondLst>
                                    <p:cond delay="0"/>
                                  </p:stCondLst>
                                  <p:childTnLst>
                                    <p:animMotion origin="layout" path="M -0.39375 -0.03159 C -0.38733 -0.03992 -0.3809 -0.04803 -0.37413 -0.0552 C -0.36736 -0.06238 -0.35764 -0.07117 -0.35261 -0.07488 C -0.34757 -0.07858 -0.34583 -0.07742 -0.34375 -0.07742 " pathEditMode="fixed" ptsTypes="aaaA">
                                      <p:cBhvr>
                                        <p:cTn id="114" dur="100" fill="hold"/>
                                        <p:tgtEl>
                                          <p:spTgt spid="37"/>
                                        </p:tgtEl>
                                        <p:attrNameLst>
                                          <p:attrName>ppt_x</p:attrName>
                                          <p:attrName>ppt_y</p:attrName>
                                        </p:attrNameLst>
                                      </p:cBhvr>
                                    </p:animMotion>
                                  </p:childTnLst>
                                </p:cTn>
                              </p:par>
                              <p:par>
                                <p:cTn id="115" presetID="22" presetClass="entr" presetSubtype="8" fill="hold" nodeType="withEffect">
                                  <p:stCondLst>
                                    <p:cond delay="0"/>
                                  </p:stCondLst>
                                  <p:childTnLst>
                                    <p:set>
                                      <p:cBhvr>
                                        <p:cTn id="116" dur="1" fill="hold">
                                          <p:stCondLst>
                                            <p:cond delay="0"/>
                                          </p:stCondLst>
                                        </p:cTn>
                                        <p:tgtEl>
                                          <p:spTgt spid="33"/>
                                        </p:tgtEl>
                                        <p:attrNameLst>
                                          <p:attrName>style.visibility</p:attrName>
                                        </p:attrNameLst>
                                      </p:cBhvr>
                                      <p:to>
                                        <p:strVal val="visible"/>
                                      </p:to>
                                    </p:set>
                                    <p:animEffect transition="in" filter="wipe(left)">
                                      <p:cBhvr>
                                        <p:cTn id="117" dur="100"/>
                                        <p:tgtEl>
                                          <p:spTgt spid="33"/>
                                        </p:tgtEl>
                                      </p:cBhvr>
                                    </p:animEffect>
                                  </p:childTnLst>
                                </p:cTn>
                              </p:par>
                            </p:childTnLst>
                          </p:cTn>
                        </p:par>
                        <p:par>
                          <p:cTn id="118" fill="hold">
                            <p:stCondLst>
                              <p:cond delay="2900"/>
                            </p:stCondLst>
                            <p:childTnLst>
                              <p:par>
                                <p:cTn id="119" presetID="0" presetClass="path" presetSubtype="0" accel="50000" decel="50000" fill="hold" nodeType="afterEffect">
                                  <p:stCondLst>
                                    <p:cond delay="0"/>
                                  </p:stCondLst>
                                  <p:childTnLst>
                                    <p:animMotion origin="layout" path="M -0.34427 -0.07673 C -0.34462 -0.07326 -0.34479 -0.06955 -0.34826 -0.06353 C -0.35173 -0.05751 -0.36232 -0.04594 -0.36493 -0.04015 C -0.36753 -0.03437 -0.36441 -0.02997 -0.36389 -0.02835 " pathEditMode="fixed" rAng="0" ptsTypes="aaaA">
                                      <p:cBhvr>
                                        <p:cTn id="120" dur="100" fill="hold"/>
                                        <p:tgtEl>
                                          <p:spTgt spid="37"/>
                                        </p:tgtEl>
                                        <p:attrNameLst>
                                          <p:attrName>ppt_x</p:attrName>
                                          <p:attrName>ppt_y</p:attrName>
                                        </p:attrNameLst>
                                      </p:cBhvr>
                                      <p:rCtr x="-1200" y="2400"/>
                                    </p:animMotion>
                                  </p:childTnLst>
                                </p:cTn>
                              </p:par>
                              <p:par>
                                <p:cTn id="121" presetID="22" presetClass="entr" presetSubtype="1" fill="hold" nodeType="withEffect">
                                  <p:stCondLst>
                                    <p:cond delay="0"/>
                                  </p:stCondLst>
                                  <p:childTnLst>
                                    <p:set>
                                      <p:cBhvr>
                                        <p:cTn id="122" dur="1" fill="hold">
                                          <p:stCondLst>
                                            <p:cond delay="0"/>
                                          </p:stCondLst>
                                        </p:cTn>
                                        <p:tgtEl>
                                          <p:spTgt spid="34"/>
                                        </p:tgtEl>
                                        <p:attrNameLst>
                                          <p:attrName>style.visibility</p:attrName>
                                        </p:attrNameLst>
                                      </p:cBhvr>
                                      <p:to>
                                        <p:strVal val="visible"/>
                                      </p:to>
                                    </p:set>
                                    <p:animEffect transition="in" filter="wipe(up)">
                                      <p:cBhvr>
                                        <p:cTn id="123" dur="100"/>
                                        <p:tgtEl>
                                          <p:spTgt spid="34"/>
                                        </p:tgtEl>
                                      </p:cBhvr>
                                    </p:animEffect>
                                  </p:childTnLst>
                                </p:cTn>
                              </p:par>
                            </p:childTnLst>
                          </p:cTn>
                        </p:par>
                        <p:par>
                          <p:cTn id="124" fill="hold">
                            <p:stCondLst>
                              <p:cond delay="3000"/>
                            </p:stCondLst>
                            <p:childTnLst>
                              <p:par>
                                <p:cTn id="125" presetID="22" presetClass="entr" presetSubtype="8" fill="hold" nodeType="afterEffect">
                                  <p:stCondLst>
                                    <p:cond delay="0"/>
                                  </p:stCondLst>
                                  <p:childTnLst>
                                    <p:set>
                                      <p:cBhvr>
                                        <p:cTn id="126" dur="1" fill="hold">
                                          <p:stCondLst>
                                            <p:cond delay="0"/>
                                          </p:stCondLst>
                                        </p:cTn>
                                        <p:tgtEl>
                                          <p:spTgt spid="35"/>
                                        </p:tgtEl>
                                        <p:attrNameLst>
                                          <p:attrName>style.visibility</p:attrName>
                                        </p:attrNameLst>
                                      </p:cBhvr>
                                      <p:to>
                                        <p:strVal val="visible"/>
                                      </p:to>
                                    </p:set>
                                    <p:animEffect transition="in" filter="wipe(left)">
                                      <p:cBhvr>
                                        <p:cTn id="127" dur="100"/>
                                        <p:tgtEl>
                                          <p:spTgt spid="35"/>
                                        </p:tgtEl>
                                      </p:cBhvr>
                                    </p:animEffect>
                                  </p:childTnLst>
                                </p:cTn>
                              </p:par>
                              <p:par>
                                <p:cTn id="128" presetID="0" presetClass="path" presetSubtype="0" accel="50000" decel="50000" fill="hold" nodeType="withEffect">
                                  <p:stCondLst>
                                    <p:cond delay="0"/>
                                  </p:stCondLst>
                                  <p:childTnLst>
                                    <p:animMotion origin="layout" path="M -0.36388 -0.02834 C -0.36076 -0.02695 -0.35746 -0.02556 -0.35312 -0.02834 C -0.34878 -0.03112 -0.34444 -0.03829 -0.3375 -0.04547 C -0.33055 -0.05265 -0.31753 -0.06584 -0.31093 -0.07163 C -0.30434 -0.07742 -0.30173 -0.07904 -0.29826 -0.0795 C -0.29479 -0.07996 -0.29184 -0.0751 -0.29045 -0.07417 " pathEditMode="fixed" rAng="0" ptsTypes="aaaaaA">
                                      <p:cBhvr>
                                        <p:cTn id="129" dur="100" fill="hold"/>
                                        <p:tgtEl>
                                          <p:spTgt spid="37"/>
                                        </p:tgtEl>
                                        <p:attrNameLst>
                                          <p:attrName>ppt_x</p:attrName>
                                          <p:attrName>ppt_y</p:attrName>
                                        </p:attrNameLst>
                                      </p:cBhvr>
                                      <p:rCtr x="3700" y="-2500"/>
                                    </p:animMotion>
                                  </p:childTnLst>
                                </p:cTn>
                              </p:par>
                            </p:childTnLst>
                          </p:cTn>
                        </p:par>
                        <p:par>
                          <p:cTn id="130" fill="hold">
                            <p:stCondLst>
                              <p:cond delay="3100"/>
                            </p:stCondLst>
                            <p:childTnLst>
                              <p:par>
                                <p:cTn id="131" presetID="22" presetClass="entr" presetSubtype="1" fill="hold" nodeType="afterEffect">
                                  <p:stCondLst>
                                    <p:cond delay="0"/>
                                  </p:stCondLst>
                                  <p:childTnLst>
                                    <p:set>
                                      <p:cBhvr>
                                        <p:cTn id="132" dur="1" fill="hold">
                                          <p:stCondLst>
                                            <p:cond delay="0"/>
                                          </p:stCondLst>
                                        </p:cTn>
                                        <p:tgtEl>
                                          <p:spTgt spid="36"/>
                                        </p:tgtEl>
                                        <p:attrNameLst>
                                          <p:attrName>style.visibility</p:attrName>
                                        </p:attrNameLst>
                                      </p:cBhvr>
                                      <p:to>
                                        <p:strVal val="visible"/>
                                      </p:to>
                                    </p:set>
                                    <p:animEffect transition="in" filter="wipe(up)">
                                      <p:cBhvr>
                                        <p:cTn id="133" dur="100"/>
                                        <p:tgtEl>
                                          <p:spTgt spid="36"/>
                                        </p:tgtEl>
                                      </p:cBhvr>
                                    </p:animEffect>
                                  </p:childTnLst>
                                </p:cTn>
                              </p:par>
                              <p:par>
                                <p:cTn id="134" presetID="0" presetClass="path" presetSubtype="0" accel="50000" decel="50000" fill="hold" nodeType="withEffect">
                                  <p:stCondLst>
                                    <p:cond delay="0"/>
                                  </p:stCondLst>
                                  <p:childTnLst>
                                    <p:animMotion origin="layout" path="M -0.29045 -0.07418 C -0.2941 -0.07557 -0.29757 -0.07696 -0.30122 -0.07557 C -0.30486 -0.07418 -0.30816 -0.07001 -0.31198 -0.06631 C -0.3158 -0.0626 -0.32153 -0.05774 -0.32379 -0.05335 C -0.32604 -0.04895 -0.32552 -0.04385 -0.3257 -0.04015 C -0.32587 -0.03645 -0.32483 -0.03251 -0.32465 -0.03112 " pathEditMode="fixed" ptsTypes="aaaaaA">
                                      <p:cBhvr>
                                        <p:cTn id="135" dur="100" fill="hold"/>
                                        <p:tgtEl>
                                          <p:spTgt spid="37"/>
                                        </p:tgtEl>
                                        <p:attrNameLst>
                                          <p:attrName>ppt_x</p:attrName>
                                          <p:attrName>ppt_y</p:attrName>
                                        </p:attrNameLst>
                                      </p:cBhvr>
                                    </p:animMotion>
                                  </p:childTnLst>
                                </p:cTn>
                              </p:par>
                            </p:childTnLst>
                          </p:cTn>
                        </p:par>
                        <p:par>
                          <p:cTn id="136" fill="hold">
                            <p:stCondLst>
                              <p:cond delay="3200"/>
                            </p:stCondLst>
                            <p:childTnLst>
                              <p:par>
                                <p:cTn id="137" presetID="22" presetClass="entr" presetSubtype="4" fill="hold" nodeType="afterEffect">
                                  <p:stCondLst>
                                    <p:cond delay="0"/>
                                  </p:stCondLst>
                                  <p:childTnLst>
                                    <p:set>
                                      <p:cBhvr>
                                        <p:cTn id="138" dur="1" fill="hold">
                                          <p:stCondLst>
                                            <p:cond delay="0"/>
                                          </p:stCondLst>
                                        </p:cTn>
                                        <p:tgtEl>
                                          <p:spTgt spid="42"/>
                                        </p:tgtEl>
                                        <p:attrNameLst>
                                          <p:attrName>style.visibility</p:attrName>
                                        </p:attrNameLst>
                                      </p:cBhvr>
                                      <p:to>
                                        <p:strVal val="visible"/>
                                      </p:to>
                                    </p:set>
                                    <p:animEffect transition="in" filter="wipe(down)">
                                      <p:cBhvr>
                                        <p:cTn id="139" dur="100"/>
                                        <p:tgtEl>
                                          <p:spTgt spid="42"/>
                                        </p:tgtEl>
                                      </p:cBhvr>
                                    </p:animEffect>
                                  </p:childTnLst>
                                </p:cTn>
                              </p:par>
                              <p:par>
                                <p:cTn id="140" presetID="0" presetClass="path" presetSubtype="0" accel="50000" decel="50000" fill="hold" nodeType="withEffect">
                                  <p:stCondLst>
                                    <p:cond delay="0"/>
                                  </p:stCondLst>
                                  <p:childTnLst>
                                    <p:animMotion origin="layout" path="M -0.32466 -0.03113 C -0.32118 -0.0339 -0.31771 -0.03668 -0.31389 -0.04038 C -0.31007 -0.04409 -0.30677 -0.04548 -0.30122 -0.05335 C -0.29566 -0.06122 -0.28768 -0.0758 -0.28056 -0.08738 C -0.27344 -0.09895 -0.26597 -0.11284 -0.25903 -0.12279 C -0.25209 -0.13275 -0.24341 -0.14293 -0.23941 -0.14756 " pathEditMode="fixed" ptsTypes="aaaaaA">
                                      <p:cBhvr>
                                        <p:cTn id="141" dur="100" fill="hold"/>
                                        <p:tgtEl>
                                          <p:spTgt spid="37"/>
                                        </p:tgtEl>
                                        <p:attrNameLst>
                                          <p:attrName>ppt_x</p:attrName>
                                          <p:attrName>ppt_y</p:attrName>
                                        </p:attrNameLst>
                                      </p:cBhvr>
                                    </p:animMotion>
                                  </p:childTnLst>
                                </p:cTn>
                              </p:par>
                            </p:childTnLst>
                          </p:cTn>
                        </p:par>
                        <p:par>
                          <p:cTn id="142" fill="hold">
                            <p:stCondLst>
                              <p:cond delay="3300"/>
                            </p:stCondLst>
                            <p:childTnLst>
                              <p:par>
                                <p:cTn id="143" presetID="22" presetClass="entr" presetSubtype="1" fill="hold" nodeType="afterEffect">
                                  <p:stCondLst>
                                    <p:cond delay="0"/>
                                  </p:stCondLst>
                                  <p:childTnLst>
                                    <p:set>
                                      <p:cBhvr>
                                        <p:cTn id="144" dur="1" fill="hold">
                                          <p:stCondLst>
                                            <p:cond delay="0"/>
                                          </p:stCondLst>
                                        </p:cTn>
                                        <p:tgtEl>
                                          <p:spTgt spid="43"/>
                                        </p:tgtEl>
                                        <p:attrNameLst>
                                          <p:attrName>style.visibility</p:attrName>
                                        </p:attrNameLst>
                                      </p:cBhvr>
                                      <p:to>
                                        <p:strVal val="visible"/>
                                      </p:to>
                                    </p:set>
                                    <p:animEffect transition="in" filter="wipe(up)">
                                      <p:cBhvr>
                                        <p:cTn id="145" dur="300"/>
                                        <p:tgtEl>
                                          <p:spTgt spid="43"/>
                                        </p:tgtEl>
                                      </p:cBhvr>
                                    </p:animEffect>
                                  </p:childTnLst>
                                </p:cTn>
                              </p:par>
                              <p:par>
                                <p:cTn id="146" presetID="0" presetClass="path" presetSubtype="0" accel="50000" decel="50000" fill="hold" nodeType="withEffect">
                                  <p:stCondLst>
                                    <p:cond delay="0"/>
                                  </p:stCondLst>
                                  <p:childTnLst>
                                    <p:animMotion origin="layout" path="M -0.23628 -0.14756 C -0.23889 -0.14409 -0.24687 -0.13367 -0.25173 -0.12626 C -0.2566 -0.11886 -0.2566 -0.11839 -0.2658 -0.10312 C -0.275 -0.08784 -0.30191 -0.0464 -0.30694 -0.0339 C -0.31198 -0.0214 -0.29774 -0.02951 -0.29618 -0.02858 " pathEditMode="fixed" rAng="0" ptsTypes="aaaaa">
                                      <p:cBhvr>
                                        <p:cTn id="147" dur="300" fill="hold"/>
                                        <p:tgtEl>
                                          <p:spTgt spid="37"/>
                                        </p:tgtEl>
                                        <p:attrNameLst>
                                          <p:attrName>ppt_x</p:attrName>
                                          <p:attrName>ppt_y</p:attrName>
                                        </p:attrNameLst>
                                      </p:cBhvr>
                                      <p:rCtr x="-3800" y="6300"/>
                                    </p:animMotion>
                                  </p:childTnLst>
                                </p:cTn>
                              </p:par>
                            </p:childTnLst>
                          </p:cTn>
                        </p:par>
                        <p:par>
                          <p:cTn id="148" fill="hold">
                            <p:stCondLst>
                              <p:cond delay="3600"/>
                            </p:stCondLst>
                            <p:childTnLst>
                              <p:par>
                                <p:cTn id="149" presetID="0" presetClass="path" presetSubtype="0" accel="50000" decel="50000" fill="hold" nodeType="afterEffect">
                                  <p:stCondLst>
                                    <p:cond delay="0"/>
                                  </p:stCondLst>
                                  <p:childTnLst>
                                    <p:animMotion origin="layout" path="M -0.29618 -0.02858 C -0.28611 -0.03205 -0.26701 -0.02904 -0.23524 -0.04918 C -0.20347 -0.06932 -0.14826 -0.11816 -0.10503 -0.15011 C -0.0618 -0.18205 -0.00225 -0.22233 0.02466 -0.24131 " pathEditMode="fixed" rAng="0" ptsTypes="aaaa">
                                      <p:cBhvr>
                                        <p:cTn id="150" dur="500" fill="hold"/>
                                        <p:tgtEl>
                                          <p:spTgt spid="37"/>
                                        </p:tgtEl>
                                        <p:attrNameLst>
                                          <p:attrName>ppt_x</p:attrName>
                                          <p:attrName>ppt_y</p:attrName>
                                        </p:attrNameLst>
                                      </p:cBhvr>
                                      <p:rCtr x="16000" y="-106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5"/>
          <p:cNvSpPr>
            <a:spLocks noChangeArrowheads="1"/>
          </p:cNvSpPr>
          <p:nvPr/>
        </p:nvSpPr>
        <p:spPr bwMode="auto">
          <a:xfrm flipV="1">
            <a:off x="0" y="0"/>
            <a:ext cx="9144000" cy="114300"/>
          </a:xfrm>
          <a:prstGeom prst="rect">
            <a:avLst/>
          </a:prstGeom>
          <a:ln/>
        </p:spPr>
        <p:style>
          <a:lnRef idx="0">
            <a:schemeClr val="accent2"/>
          </a:lnRef>
          <a:fillRef idx="3">
            <a:schemeClr val="accent2"/>
          </a:fillRef>
          <a:effectRef idx="3">
            <a:schemeClr val="accent2"/>
          </a:effectRef>
          <a:fontRef idx="minor">
            <a:schemeClr val="lt1"/>
          </a:fontRef>
        </p:style>
        <p:txBody>
          <a:bodyPr rot="10800000"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sz="4400">
              <a:solidFill>
                <a:srgbClr val="C00000"/>
              </a:solidFill>
            </a:endParaRPr>
          </a:p>
        </p:txBody>
      </p:sp>
      <p:sp>
        <p:nvSpPr>
          <p:cNvPr id="22" name="圆角矩形 21"/>
          <p:cNvSpPr/>
          <p:nvPr/>
        </p:nvSpPr>
        <p:spPr>
          <a:xfrm>
            <a:off x="0" y="121995"/>
            <a:ext cx="2304010" cy="346759"/>
          </a:xfrm>
          <a:prstGeom prst="roundRect">
            <a:avLst>
              <a:gd name="adj" fmla="val 0"/>
            </a:avLst>
          </a:prstGeom>
          <a:ln/>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需求分析</a:t>
            </a:r>
            <a:endParaRPr lang="zh-CN" altLang="en-US" sz="1500" b="1" dirty="0">
              <a:solidFill>
                <a:schemeClr val="bg1"/>
              </a:solidFill>
              <a:latin typeface="微软雅黑" pitchFamily="34" charset="-122"/>
              <a:ea typeface="微软雅黑" pitchFamily="34" charset="-122"/>
            </a:endParaRPr>
          </a:p>
        </p:txBody>
      </p:sp>
      <p:sp>
        <p:nvSpPr>
          <p:cNvPr id="24" name="圆角矩形 23"/>
          <p:cNvSpPr/>
          <p:nvPr/>
        </p:nvSpPr>
        <p:spPr>
          <a:xfrm>
            <a:off x="2304009" y="121995"/>
            <a:ext cx="2267990" cy="352646"/>
          </a:xfrm>
          <a:prstGeom prst="roundRect">
            <a:avLst>
              <a:gd name="adj" fmla="val 0"/>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基本知识</a:t>
            </a:r>
            <a:endParaRPr lang="zh-CN" altLang="en-US" sz="1500" b="1" dirty="0">
              <a:solidFill>
                <a:schemeClr val="bg1"/>
              </a:solidFill>
              <a:latin typeface="微软雅黑" pitchFamily="34" charset="-122"/>
              <a:ea typeface="微软雅黑" pitchFamily="34" charset="-122"/>
            </a:endParaRPr>
          </a:p>
        </p:txBody>
      </p:sp>
      <p:sp>
        <p:nvSpPr>
          <p:cNvPr id="25" name="圆角矩形 24"/>
          <p:cNvSpPr/>
          <p:nvPr/>
        </p:nvSpPr>
        <p:spPr>
          <a:xfrm>
            <a:off x="4572000" y="127388"/>
            <a:ext cx="2341336" cy="346296"/>
          </a:xfrm>
          <a:prstGeom prst="roundRect">
            <a:avLst>
              <a:gd name="adj" fmla="val 0"/>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工作流程</a:t>
            </a:r>
            <a:endParaRPr lang="zh-CN" altLang="en-US" sz="1500" b="1" dirty="0">
              <a:solidFill>
                <a:schemeClr val="bg1"/>
              </a:solidFill>
              <a:latin typeface="微软雅黑" pitchFamily="34" charset="-122"/>
              <a:ea typeface="微软雅黑" pitchFamily="34" charset="-122"/>
            </a:endParaRPr>
          </a:p>
        </p:txBody>
      </p:sp>
      <p:sp>
        <p:nvSpPr>
          <p:cNvPr id="26" name="圆角矩形 25"/>
          <p:cNvSpPr/>
          <p:nvPr/>
        </p:nvSpPr>
        <p:spPr>
          <a:xfrm>
            <a:off x="6913336" y="128777"/>
            <a:ext cx="2230664" cy="346296"/>
          </a:xfrm>
          <a:prstGeom prst="roundRect">
            <a:avLst>
              <a:gd name="adj" fmla="val 1539"/>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altLang="zh-CN" sz="1500" b="1" dirty="0" smtClean="0">
                <a:solidFill>
                  <a:schemeClr val="bg1"/>
                </a:solidFill>
                <a:latin typeface="微软雅黑" pitchFamily="34" charset="-122"/>
                <a:ea typeface="微软雅黑" pitchFamily="34" charset="-122"/>
              </a:rPr>
              <a:t>Q&amp;A</a:t>
            </a:r>
            <a:endParaRPr lang="zh-CN" altLang="en-US" sz="1500" b="1" dirty="0">
              <a:solidFill>
                <a:schemeClr val="bg1"/>
              </a:solidFill>
              <a:latin typeface="微软雅黑" pitchFamily="34" charset="-122"/>
              <a:ea typeface="微软雅黑" pitchFamily="34" charset="-122"/>
            </a:endParaRPr>
          </a:p>
        </p:txBody>
      </p:sp>
      <p:sp>
        <p:nvSpPr>
          <p:cNvPr id="30" name="圆角矩形 29"/>
          <p:cNvSpPr/>
          <p:nvPr/>
        </p:nvSpPr>
        <p:spPr>
          <a:xfrm>
            <a:off x="764497" y="2859373"/>
            <a:ext cx="7570033" cy="113925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6600" dirty="0">
                <a:latin typeface="微软雅黑" panose="020B0503020204020204" pitchFamily="34" charset="-122"/>
                <a:ea typeface="微软雅黑" panose="020B0503020204020204" pitchFamily="34" charset="-122"/>
              </a:rPr>
              <a:t>为什么需要</a:t>
            </a:r>
            <a:r>
              <a:rPr lang="en-US" altLang="zh-CN" sz="6600" dirty="0">
                <a:latin typeface="微软雅黑" panose="020B0503020204020204" pitchFamily="34" charset="-122"/>
                <a:ea typeface="微软雅黑" panose="020B0503020204020204" pitchFamily="34" charset="-122"/>
              </a:rPr>
              <a:t>DHCP?</a:t>
            </a:r>
          </a:p>
        </p:txBody>
      </p:sp>
      <p:sp>
        <p:nvSpPr>
          <p:cNvPr id="12" name="文本框 11"/>
          <p:cNvSpPr txBox="1"/>
          <p:nvPr/>
        </p:nvSpPr>
        <p:spPr>
          <a:xfrm>
            <a:off x="970189" y="2338041"/>
            <a:ext cx="6981655"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800" dirty="0" smtClean="0">
                <a:latin typeface="微软雅黑" panose="020B0503020204020204" pitchFamily="34" charset="-122"/>
                <a:ea typeface="微软雅黑" panose="020B0503020204020204" pitchFamily="34" charset="-122"/>
              </a:rPr>
              <a:t>  TCP/IP</a:t>
            </a:r>
            <a:r>
              <a:rPr lang="zh-CN" altLang="en-US" sz="2800" dirty="0" smtClean="0">
                <a:latin typeface="微软雅黑" panose="020B0503020204020204" pitchFamily="34" charset="-122"/>
                <a:ea typeface="微软雅黑" panose="020B0503020204020204" pitchFamily="34" charset="-122"/>
              </a:rPr>
              <a:t>网络中，主机通信的基础：</a:t>
            </a:r>
            <a:r>
              <a:rPr lang="en-US" altLang="zh-CN" sz="2800" b="1" dirty="0" smtClean="0">
                <a:solidFill>
                  <a:srgbClr val="FF0000"/>
                </a:solidFill>
                <a:latin typeface="微软雅黑" panose="020B0503020204020204" pitchFamily="34" charset="-122"/>
                <a:ea typeface="微软雅黑" panose="020B0503020204020204" pitchFamily="34" charset="-122"/>
              </a:rPr>
              <a:t>IP</a:t>
            </a:r>
            <a:r>
              <a:rPr lang="zh-CN" altLang="en-US" sz="2800" b="1" dirty="0" smtClean="0">
                <a:solidFill>
                  <a:srgbClr val="FF0000"/>
                </a:solidFill>
                <a:latin typeface="微软雅黑" panose="020B0503020204020204" pitchFamily="34" charset="-122"/>
                <a:ea typeface="微软雅黑" panose="020B0503020204020204" pitchFamily="34" charset="-122"/>
              </a:rPr>
              <a:t>地址</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970189" y="3283504"/>
            <a:ext cx="7183377"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800" dirty="0" smtClean="0">
                <a:latin typeface="微软雅黑" panose="020B0503020204020204" pitchFamily="34" charset="-122"/>
                <a:ea typeface="微软雅黑" panose="020B0503020204020204" pitchFamily="34" charset="-122"/>
              </a:rPr>
              <a:t>  非</a:t>
            </a:r>
            <a:r>
              <a:rPr lang="zh-CN" altLang="en-US" sz="2800" dirty="0">
                <a:latin typeface="微软雅黑" panose="020B0503020204020204" pitchFamily="34" charset="-122"/>
                <a:ea typeface="微软雅黑" panose="020B0503020204020204" pitchFamily="34" charset="-122"/>
              </a:rPr>
              <a:t>专业的用户，很难正确设置或</a:t>
            </a:r>
            <a:r>
              <a:rPr lang="zh-CN" altLang="en-US" sz="2800" dirty="0" smtClean="0">
                <a:latin typeface="微软雅黑" panose="020B0503020204020204" pitchFamily="34" charset="-122"/>
                <a:ea typeface="微软雅黑" panose="020B0503020204020204" pitchFamily="34" charset="-122"/>
              </a:rPr>
              <a:t>修改</a:t>
            </a:r>
            <a:r>
              <a:rPr lang="en-US" altLang="zh-CN" sz="2800" dirty="0" smtClean="0">
                <a:latin typeface="微软雅黑" panose="020B0503020204020204" pitchFamily="34" charset="-122"/>
                <a:ea typeface="微软雅黑" panose="020B0503020204020204" pitchFamily="34" charset="-122"/>
              </a:rPr>
              <a:t>IP</a:t>
            </a:r>
            <a:r>
              <a:rPr lang="zh-CN" altLang="en-US" sz="2800" dirty="0" smtClean="0">
                <a:latin typeface="微软雅黑" panose="020B0503020204020204" pitchFamily="34" charset="-122"/>
                <a:ea typeface="微软雅黑" panose="020B0503020204020204" pitchFamily="34" charset="-122"/>
              </a:rPr>
              <a:t>地址</a:t>
            </a:r>
            <a:endParaRPr lang="zh-CN" altLang="en-US" sz="2800" dirty="0">
              <a:latin typeface="微软雅黑" panose="020B0503020204020204" pitchFamily="34" charset="-122"/>
              <a:ea typeface="微软雅黑" panose="020B0503020204020204" pitchFamily="34" charset="-122"/>
            </a:endParaRPr>
          </a:p>
        </p:txBody>
      </p:sp>
      <p:sp>
        <p:nvSpPr>
          <p:cNvPr id="19" name="文本框 18"/>
          <p:cNvSpPr txBox="1"/>
          <p:nvPr/>
        </p:nvSpPr>
        <p:spPr>
          <a:xfrm>
            <a:off x="957943" y="4228967"/>
            <a:ext cx="7082971" cy="95410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  上网</a:t>
            </a:r>
            <a:r>
              <a:rPr lang="zh-CN" altLang="en-US" sz="2800" dirty="0">
                <a:latin typeface="微软雅黑" panose="020B0503020204020204" pitchFamily="34" charset="-122"/>
                <a:ea typeface="微软雅黑" panose="020B0503020204020204" pitchFamily="34" charset="-122"/>
              </a:rPr>
              <a:t>的</a:t>
            </a:r>
            <a:r>
              <a:rPr lang="zh-CN" altLang="en-US" sz="2800" dirty="0" smtClean="0">
                <a:latin typeface="微软雅黑" panose="020B0503020204020204" pitchFamily="34" charset="-122"/>
                <a:ea typeface="微软雅黑" panose="020B0503020204020204" pitchFamily="34" charset="-122"/>
              </a:rPr>
              <a:t>用户</a:t>
            </a:r>
            <a:r>
              <a:rPr lang="zh-CN" altLang="en-US" sz="2800" dirty="0">
                <a:latin typeface="微软雅黑" panose="020B0503020204020204" pitchFamily="34" charset="-122"/>
                <a:ea typeface="微软雅黑" panose="020B0503020204020204" pitchFamily="34" charset="-122"/>
              </a:rPr>
              <a:t>可能</a:t>
            </a:r>
            <a:r>
              <a:rPr lang="zh-CN" altLang="en-US" sz="2800" dirty="0" smtClean="0">
                <a:latin typeface="微软雅黑" panose="020B0503020204020204" pitchFamily="34" charset="-122"/>
                <a:ea typeface="微软雅黑" panose="020B0503020204020204" pitchFamily="34" charset="-122"/>
              </a:rPr>
              <a:t>不</a:t>
            </a:r>
            <a:r>
              <a:rPr lang="zh-CN" altLang="en-US" sz="2800" dirty="0">
                <a:latin typeface="微软雅黑" panose="020B0503020204020204" pitchFamily="34" charset="-122"/>
                <a:ea typeface="微软雅黑" panose="020B0503020204020204" pitchFamily="34" charset="-122"/>
              </a:rPr>
              <a:t>固定</a:t>
            </a:r>
            <a:r>
              <a:rPr lang="zh-CN" altLang="en-US" sz="2800" dirty="0" smtClean="0">
                <a:latin typeface="微软雅黑" panose="020B0503020204020204" pitchFamily="34" charset="-122"/>
                <a:ea typeface="微软雅黑" panose="020B0503020204020204" pitchFamily="34" charset="-122"/>
              </a:rPr>
              <a:t>，如果反复</a:t>
            </a:r>
            <a:r>
              <a:rPr lang="zh-CN" altLang="en-US" sz="2800" dirty="0">
                <a:latin typeface="微软雅黑" panose="020B0503020204020204" pitchFamily="34" charset="-122"/>
                <a:ea typeface="微软雅黑" panose="020B0503020204020204" pitchFamily="34" charset="-122"/>
              </a:rPr>
              <a:t>设置太麻烦</a:t>
            </a:r>
            <a:r>
              <a:rPr lang="zh-CN" altLang="en-US" sz="2800" dirty="0" smtClean="0">
                <a:latin typeface="微软雅黑" panose="020B0503020204020204" pitchFamily="34" charset="-122"/>
                <a:ea typeface="微软雅黑" panose="020B0503020204020204" pitchFamily="34" charset="-122"/>
              </a:rPr>
              <a:t>，而且</a:t>
            </a:r>
            <a:r>
              <a:rPr lang="en-US" altLang="zh-CN" sz="2800" dirty="0">
                <a:latin typeface="微软雅黑" panose="020B0503020204020204" pitchFamily="34" charset="-122"/>
                <a:ea typeface="微软雅黑" panose="020B0503020204020204" pitchFamily="34" charset="-122"/>
              </a:rPr>
              <a:t>IP</a:t>
            </a:r>
            <a:r>
              <a:rPr lang="zh-CN" altLang="en-US" sz="2800" dirty="0">
                <a:latin typeface="微软雅黑" panose="020B0503020204020204" pitchFamily="34" charset="-122"/>
                <a:ea typeface="微软雅黑" panose="020B0503020204020204" pitchFamily="34" charset="-122"/>
              </a:rPr>
              <a:t>地址很宝贵</a:t>
            </a:r>
          </a:p>
        </p:txBody>
      </p:sp>
      <p:sp>
        <p:nvSpPr>
          <p:cNvPr id="21" name="文本框 20"/>
          <p:cNvSpPr txBox="1"/>
          <p:nvPr/>
        </p:nvSpPr>
        <p:spPr>
          <a:xfrm>
            <a:off x="970189" y="5605317"/>
            <a:ext cx="5747086"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800" dirty="0" smtClean="0">
                <a:latin typeface="微软雅黑" panose="020B0503020204020204" pitchFamily="34" charset="-122"/>
                <a:ea typeface="微软雅黑" panose="020B0503020204020204" pitchFamily="34" charset="-122"/>
              </a:rPr>
              <a:t>  如果网络太大，就很难</a:t>
            </a:r>
            <a:r>
              <a:rPr lang="zh-CN" altLang="en-US" sz="2800" dirty="0">
                <a:latin typeface="微软雅黑" panose="020B0503020204020204" pitchFamily="34" charset="-122"/>
                <a:ea typeface="微软雅黑" panose="020B0503020204020204" pitchFamily="34" charset="-122"/>
              </a:rPr>
              <a:t>管理</a:t>
            </a:r>
            <a:r>
              <a:rPr lang="en-US" altLang="zh-CN" sz="2800" dirty="0">
                <a:latin typeface="微软雅黑" panose="020B0503020204020204" pitchFamily="34" charset="-122"/>
                <a:ea typeface="微软雅黑" panose="020B0503020204020204" pitchFamily="34" charset="-122"/>
              </a:rPr>
              <a:t>IP</a:t>
            </a:r>
            <a:r>
              <a:rPr lang="zh-CN" altLang="en-US" sz="2800" dirty="0">
                <a:latin typeface="微软雅黑" panose="020B0503020204020204" pitchFamily="34" charset="-122"/>
                <a:ea typeface="微软雅黑" panose="020B0503020204020204" pitchFamily="34" charset="-122"/>
              </a:rPr>
              <a:t>分配</a:t>
            </a:r>
          </a:p>
        </p:txBody>
      </p:sp>
      <p:sp>
        <p:nvSpPr>
          <p:cNvPr id="27" name="椭圆 26"/>
          <p:cNvSpPr/>
          <p:nvPr/>
        </p:nvSpPr>
        <p:spPr>
          <a:xfrm>
            <a:off x="777762" y="2270257"/>
            <a:ext cx="360362" cy="358775"/>
          </a:xfrm>
          <a:prstGeom prst="ellipse">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altLang="zh-CN" sz="1600" b="1" dirty="0">
                <a:solidFill>
                  <a:prstClr val="white"/>
                </a:solidFill>
                <a:latin typeface="微软雅黑" pitchFamily="34" charset="-122"/>
                <a:ea typeface="微软雅黑" pitchFamily="34" charset="-122"/>
              </a:rPr>
              <a:t>1</a:t>
            </a:r>
            <a:endParaRPr lang="zh-CN" altLang="en-US" sz="1600" b="1" dirty="0">
              <a:solidFill>
                <a:prstClr val="white"/>
              </a:solidFill>
              <a:latin typeface="微软雅黑" pitchFamily="34" charset="-122"/>
              <a:ea typeface="微软雅黑" pitchFamily="34" charset="-122"/>
            </a:endParaRPr>
          </a:p>
        </p:txBody>
      </p:sp>
      <p:sp>
        <p:nvSpPr>
          <p:cNvPr id="28" name="椭圆 27"/>
          <p:cNvSpPr/>
          <p:nvPr/>
        </p:nvSpPr>
        <p:spPr>
          <a:xfrm>
            <a:off x="777762" y="3226210"/>
            <a:ext cx="360362" cy="360362"/>
          </a:xfrm>
          <a:prstGeom prst="ellipse">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altLang="zh-CN" sz="1600" b="1" dirty="0">
                <a:solidFill>
                  <a:prstClr val="white"/>
                </a:solidFill>
                <a:latin typeface="微软雅黑" pitchFamily="34" charset="-122"/>
                <a:ea typeface="微软雅黑" pitchFamily="34" charset="-122"/>
              </a:rPr>
              <a:t>2</a:t>
            </a:r>
            <a:endParaRPr lang="zh-CN" altLang="en-US" sz="1600" b="1" dirty="0">
              <a:solidFill>
                <a:prstClr val="white"/>
              </a:solidFill>
              <a:latin typeface="微软雅黑" pitchFamily="34" charset="-122"/>
              <a:ea typeface="微软雅黑" pitchFamily="34" charset="-122"/>
            </a:endParaRPr>
          </a:p>
        </p:txBody>
      </p:sp>
      <p:sp>
        <p:nvSpPr>
          <p:cNvPr id="29" name="椭圆 28"/>
          <p:cNvSpPr/>
          <p:nvPr/>
        </p:nvSpPr>
        <p:spPr>
          <a:xfrm>
            <a:off x="777762" y="4151460"/>
            <a:ext cx="360362" cy="360363"/>
          </a:xfrm>
          <a:prstGeom prst="ellipse">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altLang="zh-CN" sz="1600" b="1" dirty="0">
                <a:solidFill>
                  <a:prstClr val="white"/>
                </a:solidFill>
                <a:latin typeface="微软雅黑" pitchFamily="34" charset="-122"/>
                <a:ea typeface="微软雅黑" pitchFamily="34" charset="-122"/>
              </a:rPr>
              <a:t>3</a:t>
            </a:r>
            <a:endParaRPr lang="zh-CN" altLang="en-US" sz="1600" b="1" dirty="0">
              <a:solidFill>
                <a:prstClr val="white"/>
              </a:solidFill>
              <a:latin typeface="微软雅黑" pitchFamily="34" charset="-122"/>
              <a:ea typeface="微软雅黑" pitchFamily="34" charset="-122"/>
            </a:endParaRPr>
          </a:p>
        </p:txBody>
      </p:sp>
      <p:sp>
        <p:nvSpPr>
          <p:cNvPr id="31" name="椭圆 30"/>
          <p:cNvSpPr/>
          <p:nvPr/>
        </p:nvSpPr>
        <p:spPr>
          <a:xfrm>
            <a:off x="777762" y="5535825"/>
            <a:ext cx="360362" cy="360362"/>
          </a:xfrm>
          <a:prstGeom prst="ellipse">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altLang="zh-CN" sz="1600" b="1" dirty="0">
                <a:solidFill>
                  <a:prstClr val="white"/>
                </a:solidFill>
                <a:latin typeface="微软雅黑" pitchFamily="34" charset="-122"/>
                <a:ea typeface="微软雅黑" pitchFamily="34" charset="-122"/>
              </a:rPr>
              <a:t>4</a:t>
            </a:r>
            <a:endParaRPr lang="zh-CN" altLang="en-US" sz="1600" b="1" dirty="0">
              <a:solidFill>
                <a:prstClr val="white"/>
              </a:solidFill>
              <a:latin typeface="微软雅黑" pitchFamily="34" charset="-122"/>
              <a:ea typeface="微软雅黑" pitchFamily="34" charset="-122"/>
            </a:endParaRPr>
          </a:p>
        </p:txBody>
      </p:sp>
    </p:spTree>
    <p:extLst>
      <p:ext uri="{BB962C8B-B14F-4D97-AF65-F5344CB8AC3E}">
        <p14:creationId xmlns:p14="http://schemas.microsoft.com/office/powerpoint/2010/main" val="228203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64" presetClass="path" presetSubtype="0" accel="50000" decel="50000" fill="hold" grpId="0" nodeType="withEffect">
                                  <p:stCondLst>
                                    <p:cond delay="0"/>
                                  </p:stCondLst>
                                  <p:childTnLst>
                                    <p:animMotion origin="layout" path="M 5.55556E-7 0 L 0.00243 -0.30556 " pathEditMode="relative" rAng="0" ptsTypes="AA">
                                      <p:cBhvr>
                                        <p:cTn id="12" dur="2000" fill="hold"/>
                                        <p:tgtEl>
                                          <p:spTgt spid="30"/>
                                        </p:tgtEl>
                                        <p:attrNameLst>
                                          <p:attrName>ppt_x</p:attrName>
                                          <p:attrName>ppt_y</p:attrName>
                                        </p:attrNameLst>
                                      </p:cBhvr>
                                      <p:rCtr x="122" y="-15278"/>
                                    </p:animMotion>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1000"/>
                                        <p:tgtEl>
                                          <p:spTgt spid="18"/>
                                        </p:tgtEl>
                                      </p:cBhvr>
                                    </p:animEffect>
                                    <p:anim calcmode="lin" valueType="num">
                                      <p:cBhvr>
                                        <p:cTn id="30" dur="1000" fill="hold"/>
                                        <p:tgtEl>
                                          <p:spTgt spid="18"/>
                                        </p:tgtEl>
                                        <p:attrNameLst>
                                          <p:attrName>ppt_x</p:attrName>
                                        </p:attrNameLst>
                                      </p:cBhvr>
                                      <p:tavLst>
                                        <p:tav tm="0">
                                          <p:val>
                                            <p:strVal val="#ppt_x"/>
                                          </p:val>
                                        </p:tav>
                                        <p:tav tm="100000">
                                          <p:val>
                                            <p:strVal val="#ppt_x"/>
                                          </p:val>
                                        </p:tav>
                                      </p:tavLst>
                                    </p:anim>
                                    <p:anim calcmode="lin" valueType="num">
                                      <p:cBhvr>
                                        <p:cTn id="31" dur="1000" fill="hold"/>
                                        <p:tgtEl>
                                          <p:spTgt spid="18"/>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1000"/>
                                        <p:tgtEl>
                                          <p:spTgt spid="28"/>
                                        </p:tgtEl>
                                      </p:cBhvr>
                                    </p:animEffect>
                                    <p:anim calcmode="lin" valueType="num">
                                      <p:cBhvr>
                                        <p:cTn id="35" dur="1000" fill="hold"/>
                                        <p:tgtEl>
                                          <p:spTgt spid="28"/>
                                        </p:tgtEl>
                                        <p:attrNameLst>
                                          <p:attrName>ppt_x</p:attrName>
                                        </p:attrNameLst>
                                      </p:cBhvr>
                                      <p:tavLst>
                                        <p:tav tm="0">
                                          <p:val>
                                            <p:strVal val="#ppt_x"/>
                                          </p:val>
                                        </p:tav>
                                        <p:tav tm="100000">
                                          <p:val>
                                            <p:strVal val="#ppt_x"/>
                                          </p:val>
                                        </p:tav>
                                      </p:tavLst>
                                    </p:anim>
                                    <p:anim calcmode="lin" valueType="num">
                                      <p:cBhvr>
                                        <p:cTn id="3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1000"/>
                                        <p:tgtEl>
                                          <p:spTgt spid="19"/>
                                        </p:tgtEl>
                                      </p:cBhvr>
                                    </p:animEffect>
                                    <p:anim calcmode="lin" valueType="num">
                                      <p:cBhvr>
                                        <p:cTn id="42" dur="1000" fill="hold"/>
                                        <p:tgtEl>
                                          <p:spTgt spid="19"/>
                                        </p:tgtEl>
                                        <p:attrNameLst>
                                          <p:attrName>ppt_x</p:attrName>
                                        </p:attrNameLst>
                                      </p:cBhvr>
                                      <p:tavLst>
                                        <p:tav tm="0">
                                          <p:val>
                                            <p:strVal val="#ppt_x"/>
                                          </p:val>
                                        </p:tav>
                                        <p:tav tm="100000">
                                          <p:val>
                                            <p:strVal val="#ppt_x"/>
                                          </p:val>
                                        </p:tav>
                                      </p:tavLst>
                                    </p:anim>
                                    <p:anim calcmode="lin" valueType="num">
                                      <p:cBhvr>
                                        <p:cTn id="43" dur="1000" fill="hold"/>
                                        <p:tgtEl>
                                          <p:spTgt spid="19"/>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1000"/>
                                        <p:tgtEl>
                                          <p:spTgt spid="29"/>
                                        </p:tgtEl>
                                      </p:cBhvr>
                                    </p:animEffect>
                                    <p:anim calcmode="lin" valueType="num">
                                      <p:cBhvr>
                                        <p:cTn id="47" dur="1000" fill="hold"/>
                                        <p:tgtEl>
                                          <p:spTgt spid="29"/>
                                        </p:tgtEl>
                                        <p:attrNameLst>
                                          <p:attrName>ppt_x</p:attrName>
                                        </p:attrNameLst>
                                      </p:cBhvr>
                                      <p:tavLst>
                                        <p:tav tm="0">
                                          <p:val>
                                            <p:strVal val="#ppt_x"/>
                                          </p:val>
                                        </p:tav>
                                        <p:tav tm="100000">
                                          <p:val>
                                            <p:strVal val="#ppt_x"/>
                                          </p:val>
                                        </p:tav>
                                      </p:tavLst>
                                    </p:anim>
                                    <p:anim calcmode="lin" valueType="num">
                                      <p:cBhvr>
                                        <p:cTn id="48"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1000"/>
                                        <p:tgtEl>
                                          <p:spTgt spid="21"/>
                                        </p:tgtEl>
                                      </p:cBhvr>
                                    </p:animEffect>
                                    <p:anim calcmode="lin" valueType="num">
                                      <p:cBhvr>
                                        <p:cTn id="54" dur="1000" fill="hold"/>
                                        <p:tgtEl>
                                          <p:spTgt spid="21"/>
                                        </p:tgtEl>
                                        <p:attrNameLst>
                                          <p:attrName>ppt_x</p:attrName>
                                        </p:attrNameLst>
                                      </p:cBhvr>
                                      <p:tavLst>
                                        <p:tav tm="0">
                                          <p:val>
                                            <p:strVal val="#ppt_x"/>
                                          </p:val>
                                        </p:tav>
                                        <p:tav tm="100000">
                                          <p:val>
                                            <p:strVal val="#ppt_x"/>
                                          </p:val>
                                        </p:tav>
                                      </p:tavLst>
                                    </p:anim>
                                    <p:anim calcmode="lin" valueType="num">
                                      <p:cBhvr>
                                        <p:cTn id="55" dur="1000" fill="hold"/>
                                        <p:tgtEl>
                                          <p:spTgt spid="21"/>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1000"/>
                                        <p:tgtEl>
                                          <p:spTgt spid="31"/>
                                        </p:tgtEl>
                                      </p:cBhvr>
                                    </p:animEffect>
                                    <p:anim calcmode="lin" valueType="num">
                                      <p:cBhvr>
                                        <p:cTn id="59" dur="1000" fill="hold"/>
                                        <p:tgtEl>
                                          <p:spTgt spid="31"/>
                                        </p:tgtEl>
                                        <p:attrNameLst>
                                          <p:attrName>ppt_x</p:attrName>
                                        </p:attrNameLst>
                                      </p:cBhvr>
                                      <p:tavLst>
                                        <p:tav tm="0">
                                          <p:val>
                                            <p:strVal val="#ppt_x"/>
                                          </p:val>
                                        </p:tav>
                                        <p:tav tm="100000">
                                          <p:val>
                                            <p:strVal val="#ppt_x"/>
                                          </p:val>
                                        </p:tav>
                                      </p:tavLst>
                                    </p:anim>
                                    <p:anim calcmode="lin" valueType="num">
                                      <p:cBhvr>
                                        <p:cTn id="6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30" grpId="0" animBg="1"/>
      <p:bldP spid="12" grpId="0" animBg="1"/>
      <p:bldP spid="18" grpId="0" animBg="1"/>
      <p:bldP spid="19" grpId="0" animBg="1"/>
      <p:bldP spid="21" grpId="0" animBg="1"/>
      <p:bldP spid="27" grpId="0" animBg="1"/>
      <p:bldP spid="28" grpId="0" animBg="1"/>
      <p:bldP spid="29" grpId="0" animBg="1"/>
      <p:bldP spid="3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5"/>
          <p:cNvSpPr>
            <a:spLocks noChangeArrowheads="1"/>
          </p:cNvSpPr>
          <p:nvPr/>
        </p:nvSpPr>
        <p:spPr bwMode="auto">
          <a:xfrm flipV="1">
            <a:off x="0" y="0"/>
            <a:ext cx="9144000" cy="114300"/>
          </a:xfrm>
          <a:prstGeom prst="rect">
            <a:avLst/>
          </a:prstGeom>
          <a:ln/>
        </p:spPr>
        <p:style>
          <a:lnRef idx="0">
            <a:schemeClr val="accent2"/>
          </a:lnRef>
          <a:fillRef idx="3">
            <a:schemeClr val="accent2"/>
          </a:fillRef>
          <a:effectRef idx="3">
            <a:schemeClr val="accent2"/>
          </a:effectRef>
          <a:fontRef idx="minor">
            <a:schemeClr val="lt1"/>
          </a:fontRef>
        </p:style>
        <p:txBody>
          <a:bodyPr rot="10800000"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sz="4400">
              <a:solidFill>
                <a:srgbClr val="C00000"/>
              </a:solidFill>
            </a:endParaRPr>
          </a:p>
        </p:txBody>
      </p:sp>
      <p:sp>
        <p:nvSpPr>
          <p:cNvPr id="22" name="圆角矩形 21"/>
          <p:cNvSpPr/>
          <p:nvPr/>
        </p:nvSpPr>
        <p:spPr>
          <a:xfrm>
            <a:off x="0" y="121995"/>
            <a:ext cx="2304010" cy="346759"/>
          </a:xfrm>
          <a:prstGeom prst="roundRect">
            <a:avLst>
              <a:gd name="adj" fmla="val 0"/>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需求分析</a:t>
            </a:r>
            <a:endParaRPr lang="zh-CN" altLang="en-US" sz="1500" b="1" dirty="0">
              <a:solidFill>
                <a:schemeClr val="bg1"/>
              </a:solidFill>
              <a:latin typeface="微软雅黑" pitchFamily="34" charset="-122"/>
              <a:ea typeface="微软雅黑" pitchFamily="34" charset="-122"/>
            </a:endParaRPr>
          </a:p>
        </p:txBody>
      </p:sp>
      <p:sp>
        <p:nvSpPr>
          <p:cNvPr id="24" name="圆角矩形 23"/>
          <p:cNvSpPr/>
          <p:nvPr/>
        </p:nvSpPr>
        <p:spPr>
          <a:xfrm>
            <a:off x="2304009" y="121995"/>
            <a:ext cx="2267990" cy="352646"/>
          </a:xfrm>
          <a:prstGeom prst="roundRect">
            <a:avLst>
              <a:gd name="adj" fmla="val 0"/>
            </a:avLst>
          </a:prstGeom>
          <a:ln/>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基本知识</a:t>
            </a:r>
            <a:endParaRPr lang="zh-CN" altLang="en-US" sz="1500" b="1" dirty="0">
              <a:solidFill>
                <a:schemeClr val="bg1"/>
              </a:solidFill>
              <a:latin typeface="微软雅黑" pitchFamily="34" charset="-122"/>
              <a:ea typeface="微软雅黑" pitchFamily="34" charset="-122"/>
            </a:endParaRPr>
          </a:p>
        </p:txBody>
      </p:sp>
      <p:sp>
        <p:nvSpPr>
          <p:cNvPr id="25" name="圆角矩形 24"/>
          <p:cNvSpPr/>
          <p:nvPr/>
        </p:nvSpPr>
        <p:spPr>
          <a:xfrm>
            <a:off x="4572000" y="127388"/>
            <a:ext cx="2341336" cy="346296"/>
          </a:xfrm>
          <a:prstGeom prst="roundRect">
            <a:avLst>
              <a:gd name="adj" fmla="val 0"/>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工作流程</a:t>
            </a:r>
            <a:endParaRPr lang="zh-CN" altLang="en-US" sz="1500" b="1" dirty="0">
              <a:solidFill>
                <a:schemeClr val="bg1"/>
              </a:solidFill>
              <a:latin typeface="微软雅黑" pitchFamily="34" charset="-122"/>
              <a:ea typeface="微软雅黑" pitchFamily="34" charset="-122"/>
            </a:endParaRPr>
          </a:p>
        </p:txBody>
      </p:sp>
      <p:sp>
        <p:nvSpPr>
          <p:cNvPr id="26" name="圆角矩形 25"/>
          <p:cNvSpPr/>
          <p:nvPr/>
        </p:nvSpPr>
        <p:spPr>
          <a:xfrm>
            <a:off x="6913336" y="128777"/>
            <a:ext cx="2230664" cy="346296"/>
          </a:xfrm>
          <a:prstGeom prst="roundRect">
            <a:avLst>
              <a:gd name="adj" fmla="val 1539"/>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altLang="zh-CN" sz="1500" b="1" dirty="0" smtClean="0">
                <a:solidFill>
                  <a:schemeClr val="bg1"/>
                </a:solidFill>
                <a:latin typeface="微软雅黑" pitchFamily="34" charset="-122"/>
                <a:ea typeface="微软雅黑" pitchFamily="34" charset="-122"/>
              </a:rPr>
              <a:t>Q&amp;A</a:t>
            </a:r>
            <a:endParaRPr lang="zh-CN" altLang="en-US" sz="1500" b="1" dirty="0">
              <a:solidFill>
                <a:schemeClr val="bg1"/>
              </a:solidFill>
              <a:latin typeface="微软雅黑" pitchFamily="34" charset="-122"/>
              <a:ea typeface="微软雅黑" pitchFamily="34" charset="-122"/>
            </a:endParaRPr>
          </a:p>
        </p:txBody>
      </p:sp>
      <p:sp>
        <p:nvSpPr>
          <p:cNvPr id="12" name="圆角矩形 11"/>
          <p:cNvSpPr/>
          <p:nvPr/>
        </p:nvSpPr>
        <p:spPr>
          <a:xfrm>
            <a:off x="812800" y="2463817"/>
            <a:ext cx="7768473" cy="193036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sz="4000" b="1" dirty="0">
                <a:solidFill>
                  <a:schemeClr val="accent1">
                    <a:lumMod val="75000"/>
                  </a:schemeClr>
                </a:solidFill>
                <a:latin typeface="微软雅黑" panose="020B0503020204020204" pitchFamily="34" charset="-122"/>
                <a:ea typeface="微软雅黑" panose="020B0503020204020204" pitchFamily="34" charset="-122"/>
              </a:rPr>
              <a:t>所以：</a:t>
            </a:r>
            <a:endParaRPr lang="en-US" altLang="zh-CN" sz="4000" b="1" dirty="0">
              <a:solidFill>
                <a:schemeClr val="accent1">
                  <a:lumMod val="75000"/>
                </a:schemeClr>
              </a:solidFill>
              <a:latin typeface="微软雅黑" panose="020B0503020204020204" pitchFamily="34" charset="-122"/>
              <a:ea typeface="微软雅黑" panose="020B0503020204020204" pitchFamily="34" charset="-122"/>
            </a:endParaRPr>
          </a:p>
          <a:p>
            <a:r>
              <a:rPr lang="zh-CN" altLang="en-US" sz="4000" dirty="0">
                <a:latin typeface="微软雅黑" panose="020B0503020204020204" pitchFamily="34" charset="-122"/>
                <a:ea typeface="微软雅黑" panose="020B0503020204020204" pitchFamily="34" charset="-122"/>
              </a:rPr>
              <a:t>我们可以肯定</a:t>
            </a:r>
            <a:r>
              <a:rPr lang="en-US" altLang="zh-CN" sz="4000" dirty="0">
                <a:latin typeface="微软雅黑" panose="020B0503020204020204" pitchFamily="34" charset="-122"/>
                <a:ea typeface="微软雅黑" panose="020B0503020204020204" pitchFamily="34" charset="-122"/>
              </a:rPr>
              <a:t>DHCP</a:t>
            </a:r>
            <a:r>
              <a:rPr lang="zh-CN" altLang="en-US" sz="4000" dirty="0">
                <a:latin typeface="微软雅黑" panose="020B0503020204020204" pitchFamily="34" charset="-122"/>
                <a:ea typeface="微软雅黑" panose="020B0503020204020204" pitchFamily="34" charset="-122"/>
              </a:rPr>
              <a:t>是用来解决</a:t>
            </a:r>
            <a:r>
              <a:rPr lang="en-US" altLang="zh-CN" sz="4000" dirty="0">
                <a:latin typeface="微软雅黑" panose="020B0503020204020204" pitchFamily="34" charset="-122"/>
                <a:ea typeface="微软雅黑" panose="020B0503020204020204" pitchFamily="34" charset="-122"/>
              </a:rPr>
              <a:t>IP</a:t>
            </a:r>
            <a:r>
              <a:rPr lang="zh-CN" altLang="en-US" sz="4000" dirty="0">
                <a:latin typeface="微软雅黑" panose="020B0503020204020204" pitchFamily="34" charset="-122"/>
                <a:ea typeface="微软雅黑" panose="020B0503020204020204" pitchFamily="34" charset="-122"/>
              </a:rPr>
              <a:t>地址的分配问题</a:t>
            </a:r>
            <a:endParaRPr lang="en-US" altLang="zh-CN" sz="4000" dirty="0">
              <a:latin typeface="微软雅黑" panose="020B0503020204020204" pitchFamily="34" charset="-122"/>
              <a:ea typeface="微软雅黑" panose="020B0503020204020204" pitchFamily="34" charset="-122"/>
            </a:endParaRPr>
          </a:p>
        </p:txBody>
      </p:sp>
      <p:sp>
        <p:nvSpPr>
          <p:cNvPr id="2" name="圆角矩形 1"/>
          <p:cNvSpPr/>
          <p:nvPr/>
        </p:nvSpPr>
        <p:spPr>
          <a:xfrm>
            <a:off x="807811" y="3439855"/>
            <a:ext cx="7773462" cy="274323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altLang="zh-CN" sz="4000" dirty="0">
              <a:latin typeface="微软雅黑" panose="020B0503020204020204" pitchFamily="34" charset="-122"/>
              <a:ea typeface="微软雅黑" panose="020B0503020204020204" pitchFamily="34" charset="-122"/>
            </a:endParaRPr>
          </a:p>
          <a:p>
            <a:r>
              <a:rPr lang="zh-CN" altLang="en-US" sz="4000" b="1" dirty="0" smtClean="0">
                <a:solidFill>
                  <a:srgbClr val="C00000"/>
                </a:solidFill>
                <a:latin typeface="微软雅黑" panose="020B0503020204020204" pitchFamily="34" charset="-122"/>
                <a:ea typeface="微软雅黑" panose="020B0503020204020204" pitchFamily="34" charset="-122"/>
              </a:rPr>
              <a:t>定义</a:t>
            </a:r>
            <a:r>
              <a:rPr lang="zh-CN" altLang="en-US" sz="4000" b="1" dirty="0">
                <a:solidFill>
                  <a:srgbClr val="C00000"/>
                </a:solidFill>
                <a:latin typeface="微软雅黑" panose="020B0503020204020204" pitchFamily="34" charset="-122"/>
                <a:ea typeface="微软雅黑" panose="020B0503020204020204" pitchFamily="34" charset="-122"/>
              </a:rPr>
              <a:t>：</a:t>
            </a:r>
            <a:endParaRPr lang="en-US" altLang="zh-CN" sz="4000" b="1" dirty="0">
              <a:solidFill>
                <a:srgbClr val="C00000"/>
              </a:solidFill>
              <a:latin typeface="微软雅黑" panose="020B0503020204020204" pitchFamily="34" charset="-122"/>
              <a:ea typeface="微软雅黑" panose="020B0503020204020204" pitchFamily="34" charset="-122"/>
            </a:endParaRPr>
          </a:p>
          <a:p>
            <a:r>
              <a:rPr lang="en-US" altLang="zh-CN" sz="4000" dirty="0">
                <a:latin typeface="微软雅黑" panose="020B0503020204020204" pitchFamily="34" charset="-122"/>
                <a:ea typeface="微软雅黑" panose="020B0503020204020204" pitchFamily="34" charset="-122"/>
              </a:rPr>
              <a:t>DHCP</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Dynamic Host Configuration Protocol</a:t>
            </a:r>
            <a:r>
              <a:rPr lang="zh-CN" altLang="en-US" sz="24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r>
              <a:rPr lang="zh-CN" altLang="en-US" sz="4000" dirty="0" smtClean="0">
                <a:latin typeface="微软雅黑" panose="020B0503020204020204" pitchFamily="34" charset="-122"/>
                <a:ea typeface="微软雅黑" panose="020B0503020204020204" pitchFamily="34" charset="-122"/>
              </a:rPr>
              <a:t>动态</a:t>
            </a:r>
            <a:r>
              <a:rPr lang="zh-CN" altLang="en-US" sz="4000" dirty="0">
                <a:latin typeface="微软雅黑" panose="020B0503020204020204" pitchFamily="34" charset="-122"/>
                <a:ea typeface="微软雅黑" panose="020B0503020204020204" pitchFamily="34" charset="-122"/>
              </a:rPr>
              <a:t>主机配置协议</a:t>
            </a:r>
            <a:endParaRPr lang="en-US" altLang="zh-CN" sz="4000" dirty="0">
              <a:latin typeface="微软雅黑" panose="020B0503020204020204" pitchFamily="34" charset="-122"/>
              <a:ea typeface="微软雅黑" panose="020B0503020204020204" pitchFamily="34" charset="-122"/>
            </a:endParaRPr>
          </a:p>
          <a:p>
            <a:r>
              <a:rPr lang="zh-CN" altLang="en-US" sz="4000" dirty="0" smtClean="0">
                <a:latin typeface="微软雅黑" panose="020B0503020204020204" pitchFamily="34" charset="-122"/>
                <a:ea typeface="微软雅黑" panose="020B0503020204020204" pitchFamily="34" charset="-122"/>
              </a:rPr>
              <a:t>是</a:t>
            </a:r>
            <a:r>
              <a:rPr lang="zh-CN" altLang="en-US" sz="4000" dirty="0">
                <a:latin typeface="微软雅黑" panose="020B0503020204020204" pitchFamily="34" charset="-122"/>
                <a:ea typeface="微软雅黑" panose="020B0503020204020204" pitchFamily="34" charset="-122"/>
              </a:rPr>
              <a:t>给网络客户机动态分配</a:t>
            </a:r>
            <a:r>
              <a:rPr lang="en-US" altLang="zh-CN" sz="4000" dirty="0">
                <a:latin typeface="微软雅黑" panose="020B0503020204020204" pitchFamily="34" charset="-122"/>
                <a:ea typeface="微软雅黑" panose="020B0503020204020204" pitchFamily="34" charset="-122"/>
              </a:rPr>
              <a:t>IP</a:t>
            </a:r>
            <a:r>
              <a:rPr lang="zh-CN" altLang="en-US" sz="4000" dirty="0">
                <a:latin typeface="微软雅黑" panose="020B0503020204020204" pitchFamily="34" charset="-122"/>
                <a:ea typeface="微软雅黑" panose="020B0503020204020204" pitchFamily="34" charset="-122"/>
              </a:rPr>
              <a:t>地址。</a:t>
            </a:r>
            <a:endParaRPr lang="en-US" altLang="zh-CN" sz="4000" dirty="0">
              <a:latin typeface="微软雅黑" panose="020B0503020204020204" pitchFamily="34" charset="-122"/>
              <a:ea typeface="微软雅黑" panose="020B0503020204020204" pitchFamily="34" charset="-122"/>
            </a:endParaRPr>
          </a:p>
          <a:p>
            <a:pPr algn="ctr"/>
            <a:endParaRPr lang="zh-CN" altLang="en-US" sz="4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32677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4.72222E-6 0 L 4.72222E-6 -0.25 " pathEditMode="relative" rAng="0" ptsTypes="AA">
                                      <p:cBhvr>
                                        <p:cTn id="6" dur="2000" fill="hold"/>
                                        <p:tgtEl>
                                          <p:spTgt spid="12"/>
                                        </p:tgtEl>
                                        <p:attrNameLst>
                                          <p:attrName>ppt_x</p:attrName>
                                          <p:attrName>ppt_y</p:attrName>
                                        </p:attrNameLst>
                                      </p:cBhvr>
                                      <p:rCtr x="0" y="-12500"/>
                                    </p:animMotion>
                                  </p:childTnLst>
                                </p:cTn>
                              </p:par>
                            </p:childTnLst>
                          </p:cTn>
                        </p:par>
                        <p:par>
                          <p:cTn id="7" fill="hold">
                            <p:stCondLst>
                              <p:cond delay="2000"/>
                            </p:stCondLst>
                            <p:childTnLst>
                              <p:par>
                                <p:cTn id="8" presetID="1"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5"/>
          <p:cNvSpPr>
            <a:spLocks noChangeArrowheads="1"/>
          </p:cNvSpPr>
          <p:nvPr/>
        </p:nvSpPr>
        <p:spPr bwMode="auto">
          <a:xfrm flipV="1">
            <a:off x="0" y="0"/>
            <a:ext cx="9144000" cy="114300"/>
          </a:xfrm>
          <a:prstGeom prst="rect">
            <a:avLst/>
          </a:prstGeom>
          <a:ln/>
        </p:spPr>
        <p:style>
          <a:lnRef idx="0">
            <a:schemeClr val="accent2"/>
          </a:lnRef>
          <a:fillRef idx="3">
            <a:schemeClr val="accent2"/>
          </a:fillRef>
          <a:effectRef idx="3">
            <a:schemeClr val="accent2"/>
          </a:effectRef>
          <a:fontRef idx="minor">
            <a:schemeClr val="lt1"/>
          </a:fontRef>
        </p:style>
        <p:txBody>
          <a:bodyPr rot="10800000"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sz="4400">
              <a:solidFill>
                <a:srgbClr val="C00000"/>
              </a:solidFill>
            </a:endParaRPr>
          </a:p>
        </p:txBody>
      </p:sp>
      <p:sp>
        <p:nvSpPr>
          <p:cNvPr id="22" name="圆角矩形 21"/>
          <p:cNvSpPr/>
          <p:nvPr/>
        </p:nvSpPr>
        <p:spPr>
          <a:xfrm>
            <a:off x="0" y="121995"/>
            <a:ext cx="2304010" cy="346759"/>
          </a:xfrm>
          <a:prstGeom prst="roundRect">
            <a:avLst>
              <a:gd name="adj" fmla="val 0"/>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需求分析</a:t>
            </a:r>
            <a:endParaRPr lang="zh-CN" altLang="en-US" sz="1500" b="1" dirty="0">
              <a:solidFill>
                <a:schemeClr val="bg1"/>
              </a:solidFill>
              <a:latin typeface="微软雅黑" pitchFamily="34" charset="-122"/>
              <a:ea typeface="微软雅黑" pitchFamily="34" charset="-122"/>
            </a:endParaRPr>
          </a:p>
        </p:txBody>
      </p:sp>
      <p:sp>
        <p:nvSpPr>
          <p:cNvPr id="24" name="圆角矩形 23"/>
          <p:cNvSpPr/>
          <p:nvPr/>
        </p:nvSpPr>
        <p:spPr>
          <a:xfrm>
            <a:off x="2304009" y="121995"/>
            <a:ext cx="2267990" cy="352646"/>
          </a:xfrm>
          <a:prstGeom prst="roundRect">
            <a:avLst>
              <a:gd name="adj" fmla="val 0"/>
            </a:avLst>
          </a:prstGeom>
          <a:ln/>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基本知识</a:t>
            </a:r>
            <a:endParaRPr lang="zh-CN" altLang="en-US" sz="1500" b="1" dirty="0">
              <a:solidFill>
                <a:schemeClr val="bg1"/>
              </a:solidFill>
              <a:latin typeface="微软雅黑" pitchFamily="34" charset="-122"/>
              <a:ea typeface="微软雅黑" pitchFamily="34" charset="-122"/>
            </a:endParaRPr>
          </a:p>
        </p:txBody>
      </p:sp>
      <p:sp>
        <p:nvSpPr>
          <p:cNvPr id="25" name="圆角矩形 24"/>
          <p:cNvSpPr/>
          <p:nvPr/>
        </p:nvSpPr>
        <p:spPr>
          <a:xfrm>
            <a:off x="4572000" y="127388"/>
            <a:ext cx="2341336" cy="346296"/>
          </a:xfrm>
          <a:prstGeom prst="roundRect">
            <a:avLst>
              <a:gd name="adj" fmla="val 0"/>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工作流程</a:t>
            </a:r>
            <a:endParaRPr lang="zh-CN" altLang="en-US" sz="1500" b="1" dirty="0">
              <a:solidFill>
                <a:schemeClr val="bg1"/>
              </a:solidFill>
              <a:latin typeface="微软雅黑" pitchFamily="34" charset="-122"/>
              <a:ea typeface="微软雅黑" pitchFamily="34" charset="-122"/>
            </a:endParaRPr>
          </a:p>
        </p:txBody>
      </p:sp>
      <p:sp>
        <p:nvSpPr>
          <p:cNvPr id="26" name="圆角矩形 25"/>
          <p:cNvSpPr/>
          <p:nvPr/>
        </p:nvSpPr>
        <p:spPr>
          <a:xfrm>
            <a:off x="6913336" y="128777"/>
            <a:ext cx="2230664" cy="346296"/>
          </a:xfrm>
          <a:prstGeom prst="roundRect">
            <a:avLst>
              <a:gd name="adj" fmla="val 1539"/>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altLang="zh-CN" sz="1500" b="1" dirty="0" smtClean="0">
                <a:solidFill>
                  <a:schemeClr val="bg1"/>
                </a:solidFill>
                <a:latin typeface="微软雅黑" pitchFamily="34" charset="-122"/>
                <a:ea typeface="微软雅黑" pitchFamily="34" charset="-122"/>
              </a:rPr>
              <a:t>Q&amp;A</a:t>
            </a:r>
            <a:endParaRPr lang="zh-CN" altLang="en-US" sz="1500" b="1" dirty="0">
              <a:solidFill>
                <a:schemeClr val="bg1"/>
              </a:solidFill>
              <a:latin typeface="微软雅黑" pitchFamily="34" charset="-122"/>
              <a:ea typeface="微软雅黑" pitchFamily="34"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384320171"/>
              </p:ext>
            </p:extLst>
          </p:nvPr>
        </p:nvGraphicFramePr>
        <p:xfrm>
          <a:off x="769254" y="1745341"/>
          <a:ext cx="7634516" cy="4597400"/>
        </p:xfrm>
        <a:graphic>
          <a:graphicData uri="http://schemas.openxmlformats.org/drawingml/2006/table">
            <a:tbl>
              <a:tblPr firstRow="1" bandRow="1">
                <a:tableStyleId>{5C22544A-7EE6-4342-B048-85BDC9FD1C3A}</a:tableStyleId>
              </a:tblPr>
              <a:tblGrid>
                <a:gridCol w="3817258"/>
                <a:gridCol w="3817258"/>
              </a:tblGrid>
              <a:tr h="919480">
                <a:tc>
                  <a:txBody>
                    <a:bodyPr/>
                    <a:lstStyle/>
                    <a:p>
                      <a:pPr algn="ctr">
                        <a:lnSpc>
                          <a:spcPct val="150000"/>
                        </a:lnSpc>
                      </a:pPr>
                      <a:r>
                        <a:rPr lang="en-US" altLang="zh-CN" sz="3600" dirty="0" smtClean="0"/>
                        <a:t>Application</a:t>
                      </a:r>
                      <a:r>
                        <a:rPr lang="en-US" altLang="zh-CN" sz="3600" baseline="0" dirty="0" smtClean="0"/>
                        <a:t> layer</a:t>
                      </a:r>
                      <a:endParaRPr lang="zh-CN" altLang="en-US" sz="3600" dirty="0"/>
                    </a:p>
                  </a:txBody>
                  <a:tcPr/>
                </a:tc>
                <a:tc>
                  <a:txBody>
                    <a:bodyPr/>
                    <a:lstStyle/>
                    <a:p>
                      <a:pPr algn="ctr">
                        <a:lnSpc>
                          <a:spcPct val="150000"/>
                        </a:lnSpc>
                      </a:pPr>
                      <a:endParaRPr lang="zh-CN" altLang="en-US" sz="3600" dirty="0"/>
                    </a:p>
                  </a:txBody>
                  <a:tcPr/>
                </a:tc>
              </a:tr>
              <a:tr h="919480">
                <a:tc>
                  <a:txBody>
                    <a:bodyPr/>
                    <a:lstStyle/>
                    <a:p>
                      <a:pPr algn="ctr">
                        <a:lnSpc>
                          <a:spcPct val="150000"/>
                        </a:lnSpc>
                      </a:pPr>
                      <a:r>
                        <a:rPr lang="en-US" altLang="zh-CN" sz="3600" dirty="0" smtClean="0"/>
                        <a:t>Transport layer</a:t>
                      </a:r>
                      <a:endParaRPr lang="zh-CN" altLang="en-US" sz="3600" dirty="0"/>
                    </a:p>
                  </a:txBody>
                  <a:tcPr/>
                </a:tc>
                <a:tc>
                  <a:txBody>
                    <a:bodyPr/>
                    <a:lstStyle/>
                    <a:p>
                      <a:pPr algn="ctr">
                        <a:lnSpc>
                          <a:spcPct val="150000"/>
                        </a:lnSpc>
                      </a:pPr>
                      <a:endParaRPr lang="zh-CN" altLang="en-US" sz="3600" dirty="0"/>
                    </a:p>
                  </a:txBody>
                  <a:tcPr/>
                </a:tc>
              </a:tr>
              <a:tr h="919480">
                <a:tc>
                  <a:txBody>
                    <a:bodyPr/>
                    <a:lstStyle/>
                    <a:p>
                      <a:pPr algn="ctr">
                        <a:lnSpc>
                          <a:spcPct val="150000"/>
                        </a:lnSpc>
                      </a:pPr>
                      <a:r>
                        <a:rPr lang="en-US" altLang="zh-CN" sz="3600" dirty="0" smtClean="0"/>
                        <a:t>Network layer</a:t>
                      </a:r>
                      <a:endParaRPr lang="zh-CN" altLang="en-US" sz="3600" dirty="0"/>
                    </a:p>
                  </a:txBody>
                  <a:tcPr/>
                </a:tc>
                <a:tc>
                  <a:txBody>
                    <a:bodyPr/>
                    <a:lstStyle/>
                    <a:p>
                      <a:pPr algn="ctr">
                        <a:lnSpc>
                          <a:spcPct val="150000"/>
                        </a:lnSpc>
                      </a:pPr>
                      <a:endParaRPr lang="zh-CN" altLang="en-US" sz="3600" dirty="0"/>
                    </a:p>
                  </a:txBody>
                  <a:tcPr/>
                </a:tc>
              </a:tr>
              <a:tr h="919480">
                <a:tc>
                  <a:txBody>
                    <a:bodyPr/>
                    <a:lstStyle/>
                    <a:p>
                      <a:pPr algn="ctr">
                        <a:lnSpc>
                          <a:spcPct val="150000"/>
                        </a:lnSpc>
                      </a:pPr>
                      <a:r>
                        <a:rPr lang="en-US" altLang="zh-CN" sz="3600" dirty="0" smtClean="0"/>
                        <a:t>Data-link</a:t>
                      </a:r>
                      <a:r>
                        <a:rPr lang="en-US" altLang="zh-CN" sz="3600" baseline="0" dirty="0" smtClean="0"/>
                        <a:t> layer</a:t>
                      </a:r>
                      <a:endParaRPr lang="zh-CN" altLang="en-US" sz="3600" dirty="0"/>
                    </a:p>
                  </a:txBody>
                  <a:tcPr/>
                </a:tc>
                <a:tc>
                  <a:txBody>
                    <a:bodyPr/>
                    <a:lstStyle/>
                    <a:p>
                      <a:pPr algn="ctr">
                        <a:lnSpc>
                          <a:spcPct val="150000"/>
                        </a:lnSpc>
                      </a:pPr>
                      <a:r>
                        <a:rPr lang="en-US" altLang="zh-CN" sz="3600" dirty="0" smtClean="0"/>
                        <a:t>No limited</a:t>
                      </a:r>
                      <a:endParaRPr lang="zh-CN" altLang="en-US" sz="3600" dirty="0"/>
                    </a:p>
                  </a:txBody>
                  <a:tcPr/>
                </a:tc>
              </a:tr>
              <a:tr h="919480">
                <a:tc>
                  <a:txBody>
                    <a:bodyPr/>
                    <a:lstStyle/>
                    <a:p>
                      <a:pPr algn="ctr">
                        <a:lnSpc>
                          <a:spcPct val="150000"/>
                        </a:lnSpc>
                      </a:pPr>
                      <a:r>
                        <a:rPr lang="en-US" altLang="zh-CN" sz="3600" dirty="0" smtClean="0"/>
                        <a:t>Physical</a:t>
                      </a:r>
                      <a:r>
                        <a:rPr lang="en-US" altLang="zh-CN" sz="3600" baseline="0" dirty="0" smtClean="0"/>
                        <a:t> layer</a:t>
                      </a:r>
                      <a:endParaRPr lang="zh-CN" altLang="en-US" sz="3600" dirty="0"/>
                    </a:p>
                  </a:txBody>
                  <a:tcPr/>
                </a:tc>
                <a:tc>
                  <a:txBody>
                    <a:bodyPr/>
                    <a:lstStyle/>
                    <a:p>
                      <a:pPr algn="ctr">
                        <a:lnSpc>
                          <a:spcPct val="150000"/>
                        </a:lnSpc>
                      </a:pPr>
                      <a:r>
                        <a:rPr lang="en-US" altLang="zh-CN" sz="3600" dirty="0" smtClean="0"/>
                        <a:t>No</a:t>
                      </a:r>
                      <a:r>
                        <a:rPr lang="en-US" altLang="zh-CN" sz="3600" baseline="0" dirty="0" smtClean="0"/>
                        <a:t> limited</a:t>
                      </a:r>
                      <a:endParaRPr lang="zh-CN" altLang="en-US" sz="3600" dirty="0"/>
                    </a:p>
                  </a:txBody>
                  <a:tcPr/>
                </a:tc>
              </a:tr>
            </a:tbl>
          </a:graphicData>
        </a:graphic>
      </p:graphicFrame>
      <p:sp>
        <p:nvSpPr>
          <p:cNvPr id="11" name="圆角矩形 10"/>
          <p:cNvSpPr/>
          <p:nvPr/>
        </p:nvSpPr>
        <p:spPr>
          <a:xfrm>
            <a:off x="2106838" y="986972"/>
            <a:ext cx="4930322" cy="420914"/>
          </a:xfrm>
          <a:prstGeom prst="roundRect">
            <a:avLst>
              <a:gd name="adj" fmla="val 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800" b="1" dirty="0" smtClean="0">
                <a:solidFill>
                  <a:srgbClr val="FF9900"/>
                </a:solidFill>
              </a:rPr>
              <a:t>DHCP</a:t>
            </a:r>
            <a:r>
              <a:rPr lang="zh-CN" altLang="en-US" sz="2800" b="1" dirty="0" smtClean="0">
                <a:solidFill>
                  <a:srgbClr val="FF9900"/>
                </a:solidFill>
              </a:rPr>
              <a:t>在</a:t>
            </a:r>
            <a:r>
              <a:rPr lang="en-US" altLang="zh-CN" sz="2800" b="1" dirty="0" smtClean="0">
                <a:solidFill>
                  <a:srgbClr val="FF9900"/>
                </a:solidFill>
              </a:rPr>
              <a:t>TCP/IP</a:t>
            </a:r>
            <a:r>
              <a:rPr lang="zh-CN" altLang="en-US" sz="2800" b="1" dirty="0" smtClean="0">
                <a:solidFill>
                  <a:srgbClr val="FF9900"/>
                </a:solidFill>
              </a:rPr>
              <a:t>协议簇中的位置</a:t>
            </a:r>
            <a:endParaRPr lang="zh-CN" altLang="en-US" sz="2800" b="1" dirty="0">
              <a:solidFill>
                <a:srgbClr val="FF9900"/>
              </a:solidFill>
            </a:endParaRPr>
          </a:p>
        </p:txBody>
      </p:sp>
      <p:sp>
        <p:nvSpPr>
          <p:cNvPr id="14" name="文本框 13"/>
          <p:cNvSpPr txBox="1"/>
          <p:nvPr/>
        </p:nvSpPr>
        <p:spPr>
          <a:xfrm>
            <a:off x="5742668" y="1874158"/>
            <a:ext cx="1375698" cy="707886"/>
          </a:xfrm>
          <a:prstGeom prst="rect">
            <a:avLst/>
          </a:prstGeom>
          <a:noFill/>
        </p:spPr>
        <p:txBody>
          <a:bodyPr wrap="none" rtlCol="0">
            <a:spAutoFit/>
          </a:bodyPr>
          <a:lstStyle/>
          <a:p>
            <a:r>
              <a:rPr lang="en-US" altLang="zh-CN" sz="4000" b="1" dirty="0" smtClean="0">
                <a:solidFill>
                  <a:schemeClr val="bg1"/>
                </a:solidFill>
              </a:rPr>
              <a:t>DHCP</a:t>
            </a:r>
            <a:endParaRPr lang="zh-CN" altLang="en-US" sz="4000" b="1" dirty="0">
              <a:solidFill>
                <a:schemeClr val="bg1"/>
              </a:solidFill>
            </a:endParaRPr>
          </a:p>
        </p:txBody>
      </p:sp>
      <p:sp>
        <p:nvSpPr>
          <p:cNvPr id="15" name="文本框 14"/>
          <p:cNvSpPr txBox="1"/>
          <p:nvPr/>
        </p:nvSpPr>
        <p:spPr>
          <a:xfrm>
            <a:off x="5928616" y="2870295"/>
            <a:ext cx="1023037" cy="646331"/>
          </a:xfrm>
          <a:prstGeom prst="rect">
            <a:avLst/>
          </a:prstGeom>
          <a:noFill/>
        </p:spPr>
        <p:txBody>
          <a:bodyPr wrap="none" rtlCol="0">
            <a:spAutoFit/>
          </a:bodyPr>
          <a:lstStyle/>
          <a:p>
            <a:r>
              <a:rPr lang="en-US" altLang="zh-CN" sz="3600" b="1" dirty="0">
                <a:solidFill>
                  <a:srgbClr val="FF9900"/>
                </a:solidFill>
              </a:rPr>
              <a:t>UDP</a:t>
            </a:r>
            <a:endParaRPr lang="zh-CN" altLang="en-US" sz="3600" b="1" dirty="0">
              <a:solidFill>
                <a:srgbClr val="FF9900"/>
              </a:solidFill>
            </a:endParaRPr>
          </a:p>
        </p:txBody>
      </p:sp>
      <p:sp>
        <p:nvSpPr>
          <p:cNvPr id="16" name="文本框 15"/>
          <p:cNvSpPr txBox="1"/>
          <p:nvPr/>
        </p:nvSpPr>
        <p:spPr>
          <a:xfrm>
            <a:off x="6160249" y="3804877"/>
            <a:ext cx="553357" cy="646331"/>
          </a:xfrm>
          <a:prstGeom prst="rect">
            <a:avLst/>
          </a:prstGeom>
          <a:noFill/>
        </p:spPr>
        <p:txBody>
          <a:bodyPr wrap="none" rtlCol="0">
            <a:spAutoFit/>
          </a:bodyPr>
          <a:lstStyle/>
          <a:p>
            <a:r>
              <a:rPr lang="en-US" altLang="zh-CN" sz="3600" b="1" dirty="0">
                <a:solidFill>
                  <a:schemeClr val="dk1"/>
                </a:solidFill>
              </a:rPr>
              <a:t>IP</a:t>
            </a:r>
            <a:endParaRPr lang="zh-CN" altLang="en-US" sz="3600" b="1" dirty="0">
              <a:solidFill>
                <a:schemeClr val="dk1"/>
              </a:solidFill>
            </a:endParaRPr>
          </a:p>
        </p:txBody>
      </p:sp>
    </p:spTree>
    <p:extLst>
      <p:ext uri="{BB962C8B-B14F-4D97-AF65-F5344CB8AC3E}">
        <p14:creationId xmlns:p14="http://schemas.microsoft.com/office/powerpoint/2010/main" val="2573256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strVal val="4*#ppt_w"/>
                                          </p:val>
                                        </p:tav>
                                        <p:tav tm="100000">
                                          <p:val>
                                            <p:strVal val="#ppt_w"/>
                                          </p:val>
                                        </p:tav>
                                      </p:tavLst>
                                    </p:anim>
                                    <p:anim calcmode="lin" valueType="num">
                                      <p:cBhvr>
                                        <p:cTn id="13" dur="500" fill="hold"/>
                                        <p:tgtEl>
                                          <p:spTgt spid="14"/>
                                        </p:tgtEl>
                                        <p:attrNameLst>
                                          <p:attrName>ppt_h</p:attrName>
                                        </p:attrNameLst>
                                      </p:cBhvr>
                                      <p:tavLst>
                                        <p:tav tm="0">
                                          <p:val>
                                            <p:strVal val="4*#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5"/>
          <p:cNvSpPr>
            <a:spLocks noChangeArrowheads="1"/>
          </p:cNvSpPr>
          <p:nvPr/>
        </p:nvSpPr>
        <p:spPr bwMode="auto">
          <a:xfrm flipV="1">
            <a:off x="0" y="0"/>
            <a:ext cx="9144000" cy="114300"/>
          </a:xfrm>
          <a:prstGeom prst="rect">
            <a:avLst/>
          </a:prstGeom>
          <a:ln/>
        </p:spPr>
        <p:style>
          <a:lnRef idx="0">
            <a:schemeClr val="accent2"/>
          </a:lnRef>
          <a:fillRef idx="3">
            <a:schemeClr val="accent2"/>
          </a:fillRef>
          <a:effectRef idx="3">
            <a:schemeClr val="accent2"/>
          </a:effectRef>
          <a:fontRef idx="minor">
            <a:schemeClr val="lt1"/>
          </a:fontRef>
        </p:style>
        <p:txBody>
          <a:bodyPr rot="10800000"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sz="4400">
              <a:solidFill>
                <a:srgbClr val="C00000"/>
              </a:solidFill>
            </a:endParaRPr>
          </a:p>
        </p:txBody>
      </p:sp>
      <p:sp>
        <p:nvSpPr>
          <p:cNvPr id="22" name="圆角矩形 21"/>
          <p:cNvSpPr/>
          <p:nvPr/>
        </p:nvSpPr>
        <p:spPr>
          <a:xfrm>
            <a:off x="0" y="121995"/>
            <a:ext cx="2304010" cy="346759"/>
          </a:xfrm>
          <a:prstGeom prst="roundRect">
            <a:avLst>
              <a:gd name="adj" fmla="val 0"/>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需求分析</a:t>
            </a:r>
            <a:endParaRPr lang="zh-CN" altLang="en-US" sz="1500" b="1" dirty="0">
              <a:solidFill>
                <a:schemeClr val="bg1"/>
              </a:solidFill>
              <a:latin typeface="微软雅黑" pitchFamily="34" charset="-122"/>
              <a:ea typeface="微软雅黑" pitchFamily="34" charset="-122"/>
            </a:endParaRPr>
          </a:p>
        </p:txBody>
      </p:sp>
      <p:sp>
        <p:nvSpPr>
          <p:cNvPr id="24" name="圆角矩形 23"/>
          <p:cNvSpPr/>
          <p:nvPr/>
        </p:nvSpPr>
        <p:spPr>
          <a:xfrm>
            <a:off x="2304009" y="121995"/>
            <a:ext cx="2267990" cy="352646"/>
          </a:xfrm>
          <a:prstGeom prst="roundRect">
            <a:avLst>
              <a:gd name="adj" fmla="val 0"/>
            </a:avLst>
          </a:prstGeom>
          <a:ln/>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基本知识</a:t>
            </a:r>
            <a:endParaRPr lang="zh-CN" altLang="en-US" sz="1500" b="1" dirty="0">
              <a:solidFill>
                <a:schemeClr val="bg1"/>
              </a:solidFill>
              <a:latin typeface="微软雅黑" pitchFamily="34" charset="-122"/>
              <a:ea typeface="微软雅黑" pitchFamily="34" charset="-122"/>
            </a:endParaRPr>
          </a:p>
        </p:txBody>
      </p:sp>
      <p:sp>
        <p:nvSpPr>
          <p:cNvPr id="25" name="圆角矩形 24"/>
          <p:cNvSpPr/>
          <p:nvPr/>
        </p:nvSpPr>
        <p:spPr>
          <a:xfrm>
            <a:off x="4572000" y="127388"/>
            <a:ext cx="2341336" cy="346296"/>
          </a:xfrm>
          <a:prstGeom prst="roundRect">
            <a:avLst>
              <a:gd name="adj" fmla="val 0"/>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工作流程</a:t>
            </a:r>
            <a:endParaRPr lang="zh-CN" altLang="en-US" sz="1500" b="1" dirty="0">
              <a:solidFill>
                <a:schemeClr val="bg1"/>
              </a:solidFill>
              <a:latin typeface="微软雅黑" pitchFamily="34" charset="-122"/>
              <a:ea typeface="微软雅黑" pitchFamily="34" charset="-122"/>
            </a:endParaRPr>
          </a:p>
        </p:txBody>
      </p:sp>
      <p:sp>
        <p:nvSpPr>
          <p:cNvPr id="26" name="圆角矩形 25"/>
          <p:cNvSpPr/>
          <p:nvPr/>
        </p:nvSpPr>
        <p:spPr>
          <a:xfrm>
            <a:off x="6913336" y="128777"/>
            <a:ext cx="2230664" cy="346296"/>
          </a:xfrm>
          <a:prstGeom prst="roundRect">
            <a:avLst>
              <a:gd name="adj" fmla="val 1539"/>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altLang="zh-CN" sz="1500" b="1" dirty="0" smtClean="0">
                <a:solidFill>
                  <a:schemeClr val="bg1"/>
                </a:solidFill>
                <a:latin typeface="微软雅黑" pitchFamily="34" charset="-122"/>
                <a:ea typeface="微软雅黑" pitchFamily="34" charset="-122"/>
              </a:rPr>
              <a:t>Q&amp;A</a:t>
            </a:r>
            <a:endParaRPr lang="zh-CN" altLang="en-US" sz="1500" b="1" dirty="0">
              <a:solidFill>
                <a:schemeClr val="bg1"/>
              </a:solidFill>
              <a:latin typeface="微软雅黑" pitchFamily="34" charset="-122"/>
              <a:ea typeface="微软雅黑" pitchFamily="34" charset="-122"/>
            </a:endParaRPr>
          </a:p>
        </p:txBody>
      </p:sp>
      <p:sp>
        <p:nvSpPr>
          <p:cNvPr id="2" name="文本框 1"/>
          <p:cNvSpPr txBox="1"/>
          <p:nvPr/>
        </p:nvSpPr>
        <p:spPr>
          <a:xfrm>
            <a:off x="3084251" y="907078"/>
            <a:ext cx="2975495" cy="52322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ltLang="zh-CN" sz="2800" b="1" dirty="0">
                <a:solidFill>
                  <a:srgbClr val="FF9900"/>
                </a:solidFill>
              </a:rPr>
              <a:t>DHCP</a:t>
            </a:r>
            <a:r>
              <a:rPr lang="zh-CN" altLang="en-US" sz="2800" b="1" dirty="0">
                <a:solidFill>
                  <a:srgbClr val="FF9900"/>
                </a:solidFill>
              </a:rPr>
              <a:t>使用</a:t>
            </a:r>
            <a:r>
              <a:rPr lang="en-US" altLang="zh-CN" sz="2800" b="1" dirty="0">
                <a:solidFill>
                  <a:srgbClr val="FF9900"/>
                </a:solidFill>
              </a:rPr>
              <a:t>C/S</a:t>
            </a:r>
            <a:r>
              <a:rPr lang="zh-CN" altLang="en-US" sz="2800" b="1" dirty="0">
                <a:solidFill>
                  <a:srgbClr val="FF9900"/>
                </a:solidFill>
              </a:rPr>
              <a:t>模式</a:t>
            </a:r>
          </a:p>
        </p:txBody>
      </p:sp>
      <p:graphicFrame>
        <p:nvGraphicFramePr>
          <p:cNvPr id="8" name="表格 7"/>
          <p:cNvGraphicFramePr>
            <a:graphicFrameLocks noGrp="1"/>
          </p:cNvGraphicFramePr>
          <p:nvPr>
            <p:extLst>
              <p:ext uri="{D42A27DB-BD31-4B8C-83A1-F6EECF244321}">
                <p14:modId xmlns:p14="http://schemas.microsoft.com/office/powerpoint/2010/main" val="977468882"/>
              </p:ext>
            </p:extLst>
          </p:nvPr>
        </p:nvGraphicFramePr>
        <p:xfrm>
          <a:off x="507999" y="2051422"/>
          <a:ext cx="8331201" cy="3256484"/>
        </p:xfrm>
        <a:graphic>
          <a:graphicData uri="http://schemas.openxmlformats.org/drawingml/2006/table">
            <a:tbl>
              <a:tblPr firstRow="1" bandRow="1">
                <a:tableStyleId>{5C22544A-7EE6-4342-B048-85BDC9FD1C3A}</a:tableStyleId>
              </a:tblPr>
              <a:tblGrid>
                <a:gridCol w="2777067"/>
                <a:gridCol w="2777067"/>
                <a:gridCol w="2777067"/>
              </a:tblGrid>
              <a:tr h="814121">
                <a:tc>
                  <a:txBody>
                    <a:bodyPr/>
                    <a:lstStyle/>
                    <a:p>
                      <a:pPr algn="ctr">
                        <a:lnSpc>
                          <a:spcPct val="150000"/>
                        </a:lnSpc>
                      </a:pPr>
                      <a:endParaRPr lang="zh-CN" altLang="en-US" sz="2800" dirty="0"/>
                    </a:p>
                  </a:txBody>
                  <a:tcPr>
                    <a:solidFill>
                      <a:schemeClr val="accent1">
                        <a:lumMod val="20000"/>
                        <a:lumOff val="80000"/>
                      </a:schemeClr>
                    </a:solidFill>
                  </a:tcPr>
                </a:tc>
                <a:tc>
                  <a:txBody>
                    <a:bodyPr/>
                    <a:lstStyle/>
                    <a:p>
                      <a:pPr algn="ctr">
                        <a:lnSpc>
                          <a:spcPct val="150000"/>
                        </a:lnSpc>
                      </a:pPr>
                      <a:r>
                        <a:rPr lang="en-US" altLang="zh-CN" sz="2800" dirty="0" smtClean="0"/>
                        <a:t>Client</a:t>
                      </a:r>
                      <a:endParaRPr lang="zh-CN" altLang="en-US" sz="2800" dirty="0"/>
                    </a:p>
                  </a:txBody>
                  <a:tcPr/>
                </a:tc>
                <a:tc>
                  <a:txBody>
                    <a:bodyPr/>
                    <a:lstStyle/>
                    <a:p>
                      <a:pPr algn="ctr">
                        <a:lnSpc>
                          <a:spcPct val="150000"/>
                        </a:lnSpc>
                      </a:pPr>
                      <a:r>
                        <a:rPr lang="en-US" altLang="zh-CN" sz="2800" dirty="0" smtClean="0"/>
                        <a:t>Server</a:t>
                      </a:r>
                      <a:endParaRPr lang="zh-CN" altLang="en-US" sz="2800" dirty="0"/>
                    </a:p>
                  </a:txBody>
                  <a:tcPr/>
                </a:tc>
              </a:tr>
              <a:tr h="814121">
                <a:tc>
                  <a:txBody>
                    <a:bodyPr/>
                    <a:lstStyle/>
                    <a:p>
                      <a:pPr algn="ctr">
                        <a:lnSpc>
                          <a:spcPct val="150000"/>
                        </a:lnSpc>
                      </a:pPr>
                      <a:r>
                        <a:rPr lang="en-US" altLang="zh-CN" sz="2800" dirty="0" smtClean="0"/>
                        <a:t>Transport layer</a:t>
                      </a:r>
                      <a:endParaRPr lang="zh-CN" altLang="en-US" sz="2800" dirty="0"/>
                    </a:p>
                  </a:txBody>
                  <a:tcPr/>
                </a:tc>
                <a:tc>
                  <a:txBody>
                    <a:bodyPr/>
                    <a:lstStyle/>
                    <a:p>
                      <a:pPr algn="ctr">
                        <a:lnSpc>
                          <a:spcPct val="150000"/>
                        </a:lnSpc>
                      </a:pPr>
                      <a:r>
                        <a:rPr lang="en-US" altLang="zh-CN" sz="2800" dirty="0" smtClean="0"/>
                        <a:t>UDP</a:t>
                      </a:r>
                      <a:endParaRPr lang="zh-CN" altLang="en-US" sz="2800" dirty="0"/>
                    </a:p>
                  </a:txBody>
                  <a:tcPr/>
                </a:tc>
                <a:tc>
                  <a:txBody>
                    <a:bodyPr/>
                    <a:lstStyle/>
                    <a:p>
                      <a:pPr algn="ctr">
                        <a:lnSpc>
                          <a:spcPct val="150000"/>
                        </a:lnSpc>
                      </a:pPr>
                      <a:r>
                        <a:rPr lang="en-US" altLang="zh-CN" sz="2800" dirty="0" smtClean="0"/>
                        <a:t>UDP</a:t>
                      </a:r>
                      <a:endParaRPr lang="zh-CN" altLang="en-US" sz="2800" dirty="0"/>
                    </a:p>
                  </a:txBody>
                  <a:tcPr/>
                </a:tc>
              </a:tr>
              <a:tr h="814121">
                <a:tc>
                  <a:txBody>
                    <a:bodyPr/>
                    <a:lstStyle/>
                    <a:p>
                      <a:pPr algn="ctr">
                        <a:lnSpc>
                          <a:spcPct val="150000"/>
                        </a:lnSpc>
                      </a:pPr>
                      <a:r>
                        <a:rPr lang="en-US" altLang="zh-CN" sz="2800" dirty="0" smtClean="0"/>
                        <a:t>Port</a:t>
                      </a:r>
                      <a:endParaRPr lang="zh-CN" altLang="en-US" sz="2800" dirty="0"/>
                    </a:p>
                  </a:txBody>
                  <a:tcPr/>
                </a:tc>
                <a:tc>
                  <a:txBody>
                    <a:bodyPr/>
                    <a:lstStyle/>
                    <a:p>
                      <a:pPr algn="ctr">
                        <a:lnSpc>
                          <a:spcPct val="150000"/>
                        </a:lnSpc>
                      </a:pPr>
                      <a:r>
                        <a:rPr lang="en-US" altLang="zh-CN" sz="2800" dirty="0" smtClean="0"/>
                        <a:t>68</a:t>
                      </a:r>
                      <a:endParaRPr lang="zh-CN" altLang="en-US" sz="2800" dirty="0"/>
                    </a:p>
                  </a:txBody>
                  <a:tcPr/>
                </a:tc>
                <a:tc>
                  <a:txBody>
                    <a:bodyPr/>
                    <a:lstStyle/>
                    <a:p>
                      <a:pPr algn="ctr">
                        <a:lnSpc>
                          <a:spcPct val="150000"/>
                        </a:lnSpc>
                      </a:pPr>
                      <a:r>
                        <a:rPr lang="en-US" altLang="zh-CN" sz="2800" dirty="0" smtClean="0"/>
                        <a:t>67</a:t>
                      </a:r>
                      <a:endParaRPr lang="zh-CN" altLang="en-US" sz="2800" dirty="0"/>
                    </a:p>
                  </a:txBody>
                  <a:tcPr/>
                </a:tc>
              </a:tr>
              <a:tr h="814121">
                <a:tc gridSpan="3">
                  <a:txBody>
                    <a:bodyPr/>
                    <a:lstStyle/>
                    <a:p>
                      <a:pPr algn="ctr">
                        <a:lnSpc>
                          <a:spcPct val="150000"/>
                        </a:lnSpc>
                      </a:pPr>
                      <a:r>
                        <a:rPr lang="zh-CN" altLang="en-US" sz="2800" dirty="0" smtClean="0"/>
                        <a:t>注：代理可以理解为</a:t>
                      </a:r>
                      <a:r>
                        <a:rPr lang="en-US" altLang="zh-CN" sz="2800" dirty="0" smtClean="0"/>
                        <a:t>C/S</a:t>
                      </a:r>
                      <a:r>
                        <a:rPr lang="zh-CN" altLang="en-US" sz="2800" dirty="0" smtClean="0"/>
                        <a:t>的一种特例</a:t>
                      </a:r>
                      <a:endParaRPr lang="zh-CN" altLang="en-US" sz="2800" dirty="0"/>
                    </a:p>
                  </a:txBody>
                  <a:tcPr/>
                </a:tc>
                <a:tc hMerge="1">
                  <a:txBody>
                    <a:bodyPr/>
                    <a:lstStyle/>
                    <a:p>
                      <a:pPr algn="ctr">
                        <a:lnSpc>
                          <a:spcPct val="150000"/>
                        </a:lnSpc>
                      </a:pPr>
                      <a:endParaRPr lang="zh-CN" altLang="en-US" sz="2800" dirty="0"/>
                    </a:p>
                  </a:txBody>
                  <a:tcPr/>
                </a:tc>
                <a:tc hMerge="1">
                  <a:txBody>
                    <a:bodyPr/>
                    <a:lstStyle/>
                    <a:p>
                      <a:pPr algn="ctr">
                        <a:lnSpc>
                          <a:spcPct val="150000"/>
                        </a:lnSpc>
                      </a:pPr>
                      <a:endParaRPr lang="zh-CN" altLang="en-US" sz="2800" dirty="0"/>
                    </a:p>
                  </a:txBody>
                  <a:tcPr/>
                </a:tc>
              </a:tr>
            </a:tbl>
          </a:graphicData>
        </a:graphic>
      </p:graphicFrame>
    </p:spTree>
    <p:extLst>
      <p:ext uri="{BB962C8B-B14F-4D97-AF65-F5344CB8AC3E}">
        <p14:creationId xmlns:p14="http://schemas.microsoft.com/office/powerpoint/2010/main" val="3263793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5"/>
          <p:cNvSpPr>
            <a:spLocks noChangeArrowheads="1"/>
          </p:cNvSpPr>
          <p:nvPr/>
        </p:nvSpPr>
        <p:spPr bwMode="auto">
          <a:xfrm flipV="1">
            <a:off x="0" y="0"/>
            <a:ext cx="9144000" cy="114300"/>
          </a:xfrm>
          <a:prstGeom prst="rect">
            <a:avLst/>
          </a:prstGeom>
          <a:ln/>
        </p:spPr>
        <p:style>
          <a:lnRef idx="0">
            <a:schemeClr val="accent2"/>
          </a:lnRef>
          <a:fillRef idx="3">
            <a:schemeClr val="accent2"/>
          </a:fillRef>
          <a:effectRef idx="3">
            <a:schemeClr val="accent2"/>
          </a:effectRef>
          <a:fontRef idx="minor">
            <a:schemeClr val="lt1"/>
          </a:fontRef>
        </p:style>
        <p:txBody>
          <a:bodyPr rot="10800000"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sz="4400">
              <a:solidFill>
                <a:srgbClr val="C00000"/>
              </a:solidFill>
            </a:endParaRPr>
          </a:p>
        </p:txBody>
      </p:sp>
      <p:sp>
        <p:nvSpPr>
          <p:cNvPr id="22" name="圆角矩形 21"/>
          <p:cNvSpPr/>
          <p:nvPr/>
        </p:nvSpPr>
        <p:spPr>
          <a:xfrm>
            <a:off x="0" y="121995"/>
            <a:ext cx="2304010" cy="346759"/>
          </a:xfrm>
          <a:prstGeom prst="roundRect">
            <a:avLst>
              <a:gd name="adj" fmla="val 0"/>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需求分析</a:t>
            </a:r>
            <a:endParaRPr lang="zh-CN" altLang="en-US" sz="1500" b="1" dirty="0">
              <a:solidFill>
                <a:schemeClr val="bg1"/>
              </a:solidFill>
              <a:latin typeface="微软雅黑" pitchFamily="34" charset="-122"/>
              <a:ea typeface="微软雅黑" pitchFamily="34" charset="-122"/>
            </a:endParaRPr>
          </a:p>
        </p:txBody>
      </p:sp>
      <p:sp>
        <p:nvSpPr>
          <p:cNvPr id="24" name="圆角矩形 23"/>
          <p:cNvSpPr/>
          <p:nvPr/>
        </p:nvSpPr>
        <p:spPr>
          <a:xfrm>
            <a:off x="2304009" y="121995"/>
            <a:ext cx="2267990" cy="352646"/>
          </a:xfrm>
          <a:prstGeom prst="roundRect">
            <a:avLst>
              <a:gd name="adj" fmla="val 0"/>
            </a:avLst>
          </a:prstGeom>
          <a:ln/>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基本知识</a:t>
            </a:r>
            <a:endParaRPr lang="zh-CN" altLang="en-US" sz="1500" b="1" dirty="0">
              <a:solidFill>
                <a:schemeClr val="bg1"/>
              </a:solidFill>
              <a:latin typeface="微软雅黑" pitchFamily="34" charset="-122"/>
              <a:ea typeface="微软雅黑" pitchFamily="34" charset="-122"/>
            </a:endParaRPr>
          </a:p>
        </p:txBody>
      </p:sp>
      <p:sp>
        <p:nvSpPr>
          <p:cNvPr id="25" name="圆角矩形 24"/>
          <p:cNvSpPr/>
          <p:nvPr/>
        </p:nvSpPr>
        <p:spPr>
          <a:xfrm>
            <a:off x="4572000" y="127388"/>
            <a:ext cx="2341336" cy="346296"/>
          </a:xfrm>
          <a:prstGeom prst="roundRect">
            <a:avLst>
              <a:gd name="adj" fmla="val 0"/>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工作流程</a:t>
            </a:r>
            <a:endParaRPr lang="zh-CN" altLang="en-US" sz="1500" b="1" dirty="0">
              <a:solidFill>
                <a:schemeClr val="bg1"/>
              </a:solidFill>
              <a:latin typeface="微软雅黑" pitchFamily="34" charset="-122"/>
              <a:ea typeface="微软雅黑" pitchFamily="34" charset="-122"/>
            </a:endParaRPr>
          </a:p>
        </p:txBody>
      </p:sp>
      <p:sp>
        <p:nvSpPr>
          <p:cNvPr id="26" name="圆角矩形 25"/>
          <p:cNvSpPr/>
          <p:nvPr/>
        </p:nvSpPr>
        <p:spPr>
          <a:xfrm>
            <a:off x="6913336" y="128777"/>
            <a:ext cx="2230664" cy="346296"/>
          </a:xfrm>
          <a:prstGeom prst="roundRect">
            <a:avLst>
              <a:gd name="adj" fmla="val 1539"/>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altLang="zh-CN" sz="1500" b="1" dirty="0" smtClean="0">
                <a:solidFill>
                  <a:schemeClr val="bg1"/>
                </a:solidFill>
                <a:latin typeface="微软雅黑" pitchFamily="34" charset="-122"/>
                <a:ea typeface="微软雅黑" pitchFamily="34" charset="-122"/>
              </a:rPr>
              <a:t>Q&amp;A</a:t>
            </a:r>
            <a:endParaRPr lang="zh-CN" altLang="en-US" sz="1500" b="1" dirty="0">
              <a:solidFill>
                <a:schemeClr val="bg1"/>
              </a:solidFill>
              <a:latin typeface="微软雅黑" pitchFamily="34" charset="-122"/>
              <a:ea typeface="微软雅黑" pitchFamily="34" charset="-122"/>
            </a:endParaRPr>
          </a:p>
        </p:txBody>
      </p:sp>
      <p:sp>
        <p:nvSpPr>
          <p:cNvPr id="7" name="文本框 6"/>
          <p:cNvSpPr txBox="1"/>
          <p:nvPr/>
        </p:nvSpPr>
        <p:spPr>
          <a:xfrm>
            <a:off x="3347946" y="841526"/>
            <a:ext cx="2448106" cy="769441"/>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4400" b="1" dirty="0" smtClean="0">
                <a:solidFill>
                  <a:srgbClr val="FF9900"/>
                </a:solidFill>
              </a:rPr>
              <a:t>前思后想</a:t>
            </a:r>
            <a:endParaRPr lang="zh-CN" altLang="en-US" sz="4400" b="1" dirty="0">
              <a:solidFill>
                <a:srgbClr val="FF9900"/>
              </a:solidFill>
            </a:endParaRPr>
          </a:p>
        </p:txBody>
      </p:sp>
      <p:sp>
        <p:nvSpPr>
          <p:cNvPr id="3" name="文本框 2"/>
          <p:cNvSpPr txBox="1"/>
          <p:nvPr/>
        </p:nvSpPr>
        <p:spPr>
          <a:xfrm>
            <a:off x="1347829" y="3476541"/>
            <a:ext cx="7090777" cy="18158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zh-CN" sz="2800" dirty="0" smtClean="0">
                <a:latin typeface="微软雅黑" panose="020B0503020204020204" pitchFamily="34" charset="-122"/>
                <a:ea typeface="微软雅黑" panose="020B0503020204020204" pitchFamily="34" charset="-122"/>
              </a:rPr>
              <a:t>       DHCP</a:t>
            </a:r>
            <a:r>
              <a:rPr lang="zh-CN" altLang="en-US" sz="2800" dirty="0">
                <a:latin typeface="微软雅黑" panose="020B0503020204020204" pitchFamily="34" charset="-122"/>
                <a:ea typeface="微软雅黑" panose="020B0503020204020204" pitchFamily="34" charset="-122"/>
              </a:rPr>
              <a:t>目的是为了方便使用者，无需手工配置</a:t>
            </a:r>
            <a:r>
              <a:rPr lang="en-US" altLang="zh-CN" sz="2800" dirty="0">
                <a:latin typeface="微软雅黑" panose="020B0503020204020204" pitchFamily="34" charset="-122"/>
                <a:ea typeface="微软雅黑" panose="020B0503020204020204" pitchFamily="34" charset="-122"/>
              </a:rPr>
              <a:t>IP</a:t>
            </a:r>
            <a:r>
              <a:rPr lang="zh-CN" altLang="en-US" sz="2800" dirty="0">
                <a:latin typeface="微软雅黑" panose="020B0503020204020204" pitchFamily="34" charset="-122"/>
                <a:ea typeface="微软雅黑" panose="020B0503020204020204" pitchFamily="34" charset="-122"/>
              </a:rPr>
              <a:t>等相关信息，而</a:t>
            </a:r>
            <a:r>
              <a:rPr lang="en-US" altLang="zh-CN" sz="2800" dirty="0">
                <a:latin typeface="微软雅黑" panose="020B0503020204020204" pitchFamily="34" charset="-122"/>
                <a:ea typeface="微软雅黑" panose="020B0503020204020204" pitchFamily="34" charset="-122"/>
              </a:rPr>
              <a:t>DHCP</a:t>
            </a:r>
            <a:r>
              <a:rPr lang="zh-CN" altLang="en-US" sz="2800" dirty="0">
                <a:latin typeface="微软雅黑" panose="020B0503020204020204" pitchFamily="34" charset="-122"/>
                <a:ea typeface="微软雅黑" panose="020B0503020204020204" pitchFamily="34" charset="-122"/>
              </a:rPr>
              <a:t>又是一种基于</a:t>
            </a:r>
            <a:r>
              <a:rPr lang="en-US" altLang="zh-CN" sz="2800" dirty="0">
                <a:latin typeface="微软雅黑" panose="020B0503020204020204" pitchFamily="34" charset="-122"/>
                <a:ea typeface="微软雅黑" panose="020B0503020204020204" pitchFamily="34" charset="-122"/>
              </a:rPr>
              <a:t>IP</a:t>
            </a:r>
            <a:r>
              <a:rPr lang="zh-CN" altLang="en-US" sz="2800" dirty="0">
                <a:latin typeface="微软雅黑" panose="020B0503020204020204" pitchFamily="34" charset="-122"/>
                <a:ea typeface="微软雅黑" panose="020B0503020204020204" pitchFamily="34" charset="-122"/>
              </a:rPr>
              <a:t>运行的协议，在没有</a:t>
            </a:r>
            <a:r>
              <a:rPr lang="en-US" altLang="zh-CN" sz="2800" dirty="0">
                <a:latin typeface="微软雅黑" panose="020B0503020204020204" pitchFamily="34" charset="-122"/>
                <a:ea typeface="微软雅黑" panose="020B0503020204020204" pitchFamily="34" charset="-122"/>
              </a:rPr>
              <a:t>IP</a:t>
            </a:r>
            <a:r>
              <a:rPr lang="zh-CN" altLang="en-US" sz="2800" dirty="0">
                <a:latin typeface="微软雅黑" panose="020B0503020204020204" pitchFamily="34" charset="-122"/>
                <a:ea typeface="微软雅黑" panose="020B0503020204020204" pitchFamily="34" charset="-122"/>
              </a:rPr>
              <a:t>地址的情况下，</a:t>
            </a:r>
            <a:r>
              <a:rPr lang="en-US" altLang="zh-CN" sz="2800" dirty="0">
                <a:latin typeface="微软雅黑" panose="020B0503020204020204" pitchFamily="34" charset="-122"/>
                <a:ea typeface="微软雅黑" panose="020B0503020204020204" pitchFamily="34" charset="-122"/>
              </a:rPr>
              <a:t>DHCP</a:t>
            </a:r>
            <a:r>
              <a:rPr lang="zh-CN" altLang="en-US" sz="2800" dirty="0">
                <a:latin typeface="微软雅黑" panose="020B0503020204020204" pitchFamily="34" charset="-122"/>
                <a:ea typeface="微软雅黑" panose="020B0503020204020204" pitchFamily="34" charset="-122"/>
              </a:rPr>
              <a:t>又如何交互呢？</a:t>
            </a:r>
          </a:p>
        </p:txBody>
      </p:sp>
      <p:sp>
        <p:nvSpPr>
          <p:cNvPr id="11" name="椭圆 10"/>
          <p:cNvSpPr/>
          <p:nvPr/>
        </p:nvSpPr>
        <p:spPr>
          <a:xfrm>
            <a:off x="971824" y="2410848"/>
            <a:ext cx="360362" cy="358775"/>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b="1" dirty="0">
                <a:solidFill>
                  <a:prstClr val="white"/>
                </a:solidFill>
                <a:latin typeface="微软雅黑" pitchFamily="34" charset="-122"/>
                <a:ea typeface="微软雅黑" pitchFamily="34" charset="-122"/>
              </a:rPr>
              <a:t>1</a:t>
            </a:r>
            <a:endParaRPr lang="zh-CN" altLang="en-US" sz="1600" b="1" dirty="0">
              <a:solidFill>
                <a:prstClr val="white"/>
              </a:solidFill>
              <a:latin typeface="微软雅黑" pitchFamily="34" charset="-122"/>
              <a:ea typeface="微软雅黑" pitchFamily="34" charset="-122"/>
            </a:endParaRPr>
          </a:p>
        </p:txBody>
      </p:sp>
      <p:sp>
        <p:nvSpPr>
          <p:cNvPr id="12" name="椭圆 11"/>
          <p:cNvSpPr/>
          <p:nvPr/>
        </p:nvSpPr>
        <p:spPr>
          <a:xfrm>
            <a:off x="987467" y="4204301"/>
            <a:ext cx="360362" cy="36036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b="1" dirty="0">
                <a:solidFill>
                  <a:prstClr val="white"/>
                </a:solidFill>
                <a:latin typeface="微软雅黑" pitchFamily="34" charset="-122"/>
                <a:ea typeface="微软雅黑" pitchFamily="34" charset="-122"/>
              </a:rPr>
              <a:t>2</a:t>
            </a:r>
            <a:endParaRPr lang="zh-CN" altLang="en-US" sz="1600" b="1" dirty="0">
              <a:solidFill>
                <a:prstClr val="white"/>
              </a:solidFill>
              <a:latin typeface="微软雅黑" pitchFamily="34" charset="-122"/>
              <a:ea typeface="微软雅黑" pitchFamily="34" charset="-122"/>
            </a:endParaRPr>
          </a:p>
        </p:txBody>
      </p:sp>
      <p:sp>
        <p:nvSpPr>
          <p:cNvPr id="5" name="文本框 4"/>
          <p:cNvSpPr txBox="1"/>
          <p:nvPr/>
        </p:nvSpPr>
        <p:spPr>
          <a:xfrm>
            <a:off x="1347829" y="2334328"/>
            <a:ext cx="7628934"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为什么</a:t>
            </a:r>
            <a:r>
              <a:rPr lang="en-US" altLang="zh-CN" sz="2800" dirty="0">
                <a:latin typeface="微软雅黑" panose="020B0503020204020204" pitchFamily="34" charset="-122"/>
                <a:ea typeface="微软雅黑" panose="020B0503020204020204" pitchFamily="34" charset="-122"/>
              </a:rPr>
              <a:t>DHCP</a:t>
            </a:r>
            <a:r>
              <a:rPr lang="zh-CN" altLang="en-US" sz="2800" dirty="0" smtClean="0">
                <a:latin typeface="微软雅黑" panose="020B0503020204020204" pitchFamily="34" charset="-122"/>
                <a:ea typeface="微软雅黑" panose="020B0503020204020204" pitchFamily="34" charset="-122"/>
              </a:rPr>
              <a:t>使用的是</a:t>
            </a:r>
            <a:r>
              <a:rPr lang="en-US" altLang="zh-CN" sz="2800" dirty="0" smtClean="0">
                <a:latin typeface="微软雅黑" panose="020B0503020204020204" pitchFamily="34" charset="-122"/>
                <a:ea typeface="微软雅黑" panose="020B0503020204020204" pitchFamily="34" charset="-122"/>
              </a:rPr>
              <a:t>UDP</a:t>
            </a:r>
            <a:r>
              <a:rPr lang="zh-CN" altLang="en-US" sz="2800" dirty="0">
                <a:latin typeface="微软雅黑" panose="020B0503020204020204" pitchFamily="34" charset="-122"/>
                <a:ea typeface="微软雅黑" panose="020B0503020204020204" pitchFamily="34" charset="-122"/>
              </a:rPr>
              <a:t>协议，而不是</a:t>
            </a:r>
            <a:r>
              <a:rPr lang="en-US" altLang="zh-CN" sz="2800" dirty="0">
                <a:latin typeface="微软雅黑" panose="020B0503020204020204" pitchFamily="34" charset="-122"/>
                <a:ea typeface="微软雅黑" panose="020B0503020204020204" pitchFamily="34" charset="-122"/>
              </a:rPr>
              <a:t>TCP</a:t>
            </a:r>
            <a:r>
              <a:rPr lang="zh-CN" altLang="en-US" sz="28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778368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12"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5"/>
          <p:cNvSpPr>
            <a:spLocks noChangeArrowheads="1"/>
          </p:cNvSpPr>
          <p:nvPr/>
        </p:nvSpPr>
        <p:spPr bwMode="auto">
          <a:xfrm flipV="1">
            <a:off x="0" y="0"/>
            <a:ext cx="9144000" cy="114300"/>
          </a:xfrm>
          <a:prstGeom prst="rect">
            <a:avLst/>
          </a:prstGeom>
          <a:ln/>
        </p:spPr>
        <p:style>
          <a:lnRef idx="0">
            <a:schemeClr val="accent2"/>
          </a:lnRef>
          <a:fillRef idx="3">
            <a:schemeClr val="accent2"/>
          </a:fillRef>
          <a:effectRef idx="3">
            <a:schemeClr val="accent2"/>
          </a:effectRef>
          <a:fontRef idx="minor">
            <a:schemeClr val="lt1"/>
          </a:fontRef>
        </p:style>
        <p:txBody>
          <a:bodyPr rot="10800000"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sz="4400">
              <a:solidFill>
                <a:srgbClr val="C00000"/>
              </a:solidFill>
            </a:endParaRPr>
          </a:p>
        </p:txBody>
      </p:sp>
      <p:sp>
        <p:nvSpPr>
          <p:cNvPr id="22" name="圆角矩形 21"/>
          <p:cNvSpPr/>
          <p:nvPr/>
        </p:nvSpPr>
        <p:spPr>
          <a:xfrm>
            <a:off x="0" y="121995"/>
            <a:ext cx="2304010" cy="346759"/>
          </a:xfrm>
          <a:prstGeom prst="roundRect">
            <a:avLst>
              <a:gd name="adj" fmla="val 0"/>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需求分析</a:t>
            </a:r>
            <a:endParaRPr lang="zh-CN" altLang="en-US" sz="1500" b="1" dirty="0">
              <a:solidFill>
                <a:schemeClr val="bg1"/>
              </a:solidFill>
              <a:latin typeface="微软雅黑" pitchFamily="34" charset="-122"/>
              <a:ea typeface="微软雅黑" pitchFamily="34" charset="-122"/>
            </a:endParaRPr>
          </a:p>
        </p:txBody>
      </p:sp>
      <p:sp>
        <p:nvSpPr>
          <p:cNvPr id="24" name="圆角矩形 23"/>
          <p:cNvSpPr/>
          <p:nvPr/>
        </p:nvSpPr>
        <p:spPr>
          <a:xfrm>
            <a:off x="2304009" y="121995"/>
            <a:ext cx="2267990" cy="352646"/>
          </a:xfrm>
          <a:prstGeom prst="roundRect">
            <a:avLst>
              <a:gd name="adj" fmla="val 0"/>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基本知识</a:t>
            </a:r>
            <a:endParaRPr lang="zh-CN" altLang="en-US" sz="1500" b="1" dirty="0">
              <a:solidFill>
                <a:schemeClr val="bg1"/>
              </a:solidFill>
              <a:latin typeface="微软雅黑" pitchFamily="34" charset="-122"/>
              <a:ea typeface="微软雅黑" pitchFamily="34" charset="-122"/>
            </a:endParaRPr>
          </a:p>
        </p:txBody>
      </p:sp>
      <p:sp>
        <p:nvSpPr>
          <p:cNvPr id="25" name="圆角矩形 24"/>
          <p:cNvSpPr/>
          <p:nvPr/>
        </p:nvSpPr>
        <p:spPr>
          <a:xfrm>
            <a:off x="4572000" y="127388"/>
            <a:ext cx="2341336" cy="346296"/>
          </a:xfrm>
          <a:prstGeom prst="roundRect">
            <a:avLst>
              <a:gd name="adj" fmla="val 0"/>
            </a:avLst>
          </a:prstGeom>
          <a:ln/>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工作流程</a:t>
            </a:r>
            <a:endParaRPr lang="zh-CN" altLang="en-US" sz="1500" b="1" dirty="0">
              <a:solidFill>
                <a:schemeClr val="bg1"/>
              </a:solidFill>
              <a:latin typeface="微软雅黑" pitchFamily="34" charset="-122"/>
              <a:ea typeface="微软雅黑" pitchFamily="34" charset="-122"/>
            </a:endParaRPr>
          </a:p>
        </p:txBody>
      </p:sp>
      <p:sp>
        <p:nvSpPr>
          <p:cNvPr id="26" name="圆角矩形 25"/>
          <p:cNvSpPr/>
          <p:nvPr/>
        </p:nvSpPr>
        <p:spPr>
          <a:xfrm>
            <a:off x="6913336" y="128777"/>
            <a:ext cx="2230664" cy="346296"/>
          </a:xfrm>
          <a:prstGeom prst="roundRect">
            <a:avLst>
              <a:gd name="adj" fmla="val 1539"/>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altLang="zh-CN" sz="1500" b="1" dirty="0" smtClean="0">
                <a:solidFill>
                  <a:schemeClr val="bg1"/>
                </a:solidFill>
                <a:latin typeface="微软雅黑" pitchFamily="34" charset="-122"/>
                <a:ea typeface="微软雅黑" pitchFamily="34" charset="-122"/>
              </a:rPr>
              <a:t>Q&amp;A</a:t>
            </a:r>
            <a:endParaRPr lang="zh-CN" altLang="en-US" sz="1500" b="1" dirty="0">
              <a:solidFill>
                <a:schemeClr val="bg1"/>
              </a:solidFill>
              <a:latin typeface="微软雅黑" pitchFamily="34" charset="-122"/>
              <a:ea typeface="微软雅黑" pitchFamily="34" charset="-122"/>
            </a:endParaRPr>
          </a:p>
        </p:txBody>
      </p:sp>
      <p:sp>
        <p:nvSpPr>
          <p:cNvPr id="7" name="圆角矩形 6"/>
          <p:cNvSpPr/>
          <p:nvPr/>
        </p:nvSpPr>
        <p:spPr>
          <a:xfrm>
            <a:off x="4276726" y="1599606"/>
            <a:ext cx="3888480" cy="771985"/>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4400" b="1" dirty="0" smtClean="0">
                <a:solidFill>
                  <a:prstClr val="black">
                    <a:lumMod val="75000"/>
                    <a:lumOff val="25000"/>
                  </a:prstClr>
                </a:solidFill>
                <a:latin typeface="微软雅黑" pitchFamily="34" charset="-122"/>
                <a:ea typeface="微软雅黑" pitchFamily="34" charset="-122"/>
              </a:rPr>
              <a:t>IP</a:t>
            </a:r>
            <a:r>
              <a:rPr lang="zh-CN" altLang="en-US" sz="4400" b="1" dirty="0" smtClean="0">
                <a:solidFill>
                  <a:prstClr val="black">
                    <a:lumMod val="75000"/>
                    <a:lumOff val="25000"/>
                  </a:prstClr>
                </a:solidFill>
                <a:latin typeface="微软雅黑" pitchFamily="34" charset="-122"/>
                <a:ea typeface="微软雅黑" pitchFamily="34" charset="-122"/>
              </a:rPr>
              <a:t>地址租借</a:t>
            </a:r>
            <a:endParaRPr lang="zh-CN" altLang="en-US" sz="4400" b="1" dirty="0">
              <a:solidFill>
                <a:prstClr val="black">
                  <a:lumMod val="75000"/>
                  <a:lumOff val="25000"/>
                </a:prstClr>
              </a:solidFill>
              <a:latin typeface="微软雅黑" pitchFamily="34" charset="-122"/>
              <a:ea typeface="微软雅黑" pitchFamily="34" charset="-122"/>
            </a:endParaRPr>
          </a:p>
        </p:txBody>
      </p:sp>
      <p:sp>
        <p:nvSpPr>
          <p:cNvPr id="8" name="圆角矩形 7"/>
          <p:cNvSpPr/>
          <p:nvPr/>
        </p:nvSpPr>
        <p:spPr>
          <a:xfrm>
            <a:off x="4276726" y="2699109"/>
            <a:ext cx="3888480" cy="797015"/>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400" b="1" dirty="0" smtClean="0">
                <a:solidFill>
                  <a:prstClr val="black">
                    <a:lumMod val="75000"/>
                    <a:lumOff val="25000"/>
                  </a:prstClr>
                </a:solidFill>
                <a:latin typeface="微软雅黑" pitchFamily="34" charset="-122"/>
                <a:ea typeface="微软雅黑" pitchFamily="34" charset="-122"/>
              </a:rPr>
              <a:t>IP</a:t>
            </a:r>
            <a:r>
              <a:rPr lang="zh-CN" altLang="en-US" sz="4400" b="1" dirty="0" smtClean="0">
                <a:solidFill>
                  <a:prstClr val="black">
                    <a:lumMod val="75000"/>
                    <a:lumOff val="25000"/>
                  </a:prstClr>
                </a:solidFill>
                <a:latin typeface="微软雅黑" pitchFamily="34" charset="-122"/>
                <a:ea typeface="微软雅黑" pitchFamily="34" charset="-122"/>
              </a:rPr>
              <a:t>地址续借</a:t>
            </a:r>
            <a:endParaRPr lang="zh-CN" altLang="en-US" sz="4400" b="1" dirty="0">
              <a:solidFill>
                <a:prstClr val="black">
                  <a:lumMod val="75000"/>
                  <a:lumOff val="25000"/>
                </a:prstClr>
              </a:solidFill>
              <a:latin typeface="微软雅黑" pitchFamily="34" charset="-122"/>
              <a:ea typeface="微软雅黑" pitchFamily="34" charset="-122"/>
            </a:endParaRPr>
          </a:p>
        </p:txBody>
      </p:sp>
      <p:sp>
        <p:nvSpPr>
          <p:cNvPr id="9" name="圆角矩形 8"/>
          <p:cNvSpPr/>
          <p:nvPr/>
        </p:nvSpPr>
        <p:spPr>
          <a:xfrm>
            <a:off x="4276726" y="3904753"/>
            <a:ext cx="3888480" cy="819365"/>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400" b="1" dirty="0" smtClean="0">
                <a:solidFill>
                  <a:prstClr val="black">
                    <a:lumMod val="75000"/>
                    <a:lumOff val="25000"/>
                  </a:prstClr>
                </a:solidFill>
                <a:latin typeface="微软雅黑" pitchFamily="34" charset="-122"/>
                <a:ea typeface="微软雅黑" pitchFamily="34" charset="-122"/>
              </a:rPr>
              <a:t>IP</a:t>
            </a:r>
            <a:r>
              <a:rPr lang="zh-CN" altLang="en-US" sz="4400" b="1" dirty="0" smtClean="0">
                <a:solidFill>
                  <a:prstClr val="black">
                    <a:lumMod val="75000"/>
                    <a:lumOff val="25000"/>
                  </a:prstClr>
                </a:solidFill>
                <a:latin typeface="微软雅黑" pitchFamily="34" charset="-122"/>
                <a:ea typeface="微软雅黑" pitchFamily="34" charset="-122"/>
              </a:rPr>
              <a:t>地址释放</a:t>
            </a:r>
            <a:endParaRPr lang="zh-CN" altLang="en-US" sz="4400" b="1" dirty="0">
              <a:solidFill>
                <a:prstClr val="black">
                  <a:lumMod val="75000"/>
                  <a:lumOff val="25000"/>
                </a:prstClr>
              </a:solidFill>
              <a:latin typeface="微软雅黑" pitchFamily="34" charset="-122"/>
              <a:ea typeface="微软雅黑" pitchFamily="34" charset="-122"/>
            </a:endParaRPr>
          </a:p>
        </p:txBody>
      </p:sp>
      <p:sp>
        <p:nvSpPr>
          <p:cNvPr id="10" name="圆角矩形 9"/>
          <p:cNvSpPr/>
          <p:nvPr/>
        </p:nvSpPr>
        <p:spPr>
          <a:xfrm>
            <a:off x="4276726" y="5122783"/>
            <a:ext cx="4146057" cy="724225"/>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400" b="1" dirty="0" smtClean="0">
                <a:solidFill>
                  <a:prstClr val="black">
                    <a:lumMod val="75000"/>
                    <a:lumOff val="25000"/>
                  </a:prstClr>
                </a:solidFill>
                <a:latin typeface="微软雅黑" pitchFamily="34" charset="-122"/>
                <a:ea typeface="微软雅黑" pitchFamily="34" charset="-122"/>
              </a:rPr>
              <a:t>DHCP</a:t>
            </a:r>
            <a:r>
              <a:rPr lang="zh-CN" altLang="en-US" sz="4400" b="1" dirty="0" smtClean="0">
                <a:solidFill>
                  <a:prstClr val="black">
                    <a:lumMod val="75000"/>
                    <a:lumOff val="25000"/>
                  </a:prstClr>
                </a:solidFill>
                <a:latin typeface="微软雅黑" pitchFamily="34" charset="-122"/>
                <a:ea typeface="微软雅黑" pitchFamily="34" charset="-122"/>
              </a:rPr>
              <a:t>中继代理</a:t>
            </a:r>
            <a:endParaRPr lang="zh-CN" altLang="en-US" sz="4400" b="1" dirty="0">
              <a:solidFill>
                <a:prstClr val="black">
                  <a:lumMod val="75000"/>
                  <a:lumOff val="25000"/>
                </a:prstClr>
              </a:solidFill>
              <a:latin typeface="微软雅黑" pitchFamily="34" charset="-122"/>
              <a:ea typeface="微软雅黑" pitchFamily="34" charset="-122"/>
            </a:endParaRPr>
          </a:p>
        </p:txBody>
      </p:sp>
      <p:sp>
        <p:nvSpPr>
          <p:cNvPr id="11" name="椭圆 10"/>
          <p:cNvSpPr/>
          <p:nvPr/>
        </p:nvSpPr>
        <p:spPr>
          <a:xfrm>
            <a:off x="3862020" y="1678312"/>
            <a:ext cx="525462" cy="52314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solidFill>
                  <a:prstClr val="white"/>
                </a:solidFill>
                <a:latin typeface="微软雅黑" pitchFamily="34" charset="-122"/>
                <a:ea typeface="微软雅黑" pitchFamily="34" charset="-122"/>
              </a:rPr>
              <a:t>1</a:t>
            </a:r>
            <a:endParaRPr lang="zh-CN" altLang="en-US" sz="2400" b="1" dirty="0">
              <a:solidFill>
                <a:prstClr val="white"/>
              </a:solidFill>
              <a:latin typeface="微软雅黑" pitchFamily="34" charset="-122"/>
              <a:ea typeface="微软雅黑" pitchFamily="34" charset="-122"/>
            </a:endParaRPr>
          </a:p>
        </p:txBody>
      </p:sp>
      <p:sp>
        <p:nvSpPr>
          <p:cNvPr id="12" name="椭圆 11"/>
          <p:cNvSpPr/>
          <p:nvPr/>
        </p:nvSpPr>
        <p:spPr>
          <a:xfrm>
            <a:off x="3862020" y="2780847"/>
            <a:ext cx="525462" cy="52546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prstClr val="white"/>
                </a:solidFill>
                <a:latin typeface="微软雅黑" pitchFamily="34" charset="-122"/>
                <a:ea typeface="微软雅黑" pitchFamily="34" charset="-122"/>
              </a:rPr>
              <a:t>2</a:t>
            </a:r>
            <a:endParaRPr lang="zh-CN" altLang="en-US" sz="2400" b="1" dirty="0">
              <a:solidFill>
                <a:prstClr val="white"/>
              </a:solidFill>
              <a:latin typeface="微软雅黑" pitchFamily="34" charset="-122"/>
              <a:ea typeface="微软雅黑" pitchFamily="34" charset="-122"/>
            </a:endParaRPr>
          </a:p>
        </p:txBody>
      </p:sp>
      <p:sp>
        <p:nvSpPr>
          <p:cNvPr id="13" name="椭圆 12"/>
          <p:cNvSpPr/>
          <p:nvPr/>
        </p:nvSpPr>
        <p:spPr>
          <a:xfrm>
            <a:off x="3863729" y="4047576"/>
            <a:ext cx="523753" cy="52375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prstClr val="white"/>
                </a:solidFill>
                <a:latin typeface="微软雅黑" pitchFamily="34" charset="-122"/>
                <a:ea typeface="微软雅黑" pitchFamily="34" charset="-122"/>
              </a:rPr>
              <a:t>3</a:t>
            </a:r>
            <a:endParaRPr lang="zh-CN" altLang="en-US" sz="2400" b="1" dirty="0">
              <a:solidFill>
                <a:prstClr val="white"/>
              </a:solidFill>
              <a:latin typeface="微软雅黑" pitchFamily="34" charset="-122"/>
              <a:ea typeface="微软雅黑" pitchFamily="34" charset="-122"/>
            </a:endParaRPr>
          </a:p>
        </p:txBody>
      </p:sp>
      <p:sp>
        <p:nvSpPr>
          <p:cNvPr id="14" name="椭圆 13"/>
          <p:cNvSpPr/>
          <p:nvPr/>
        </p:nvSpPr>
        <p:spPr>
          <a:xfrm>
            <a:off x="3862020" y="5197710"/>
            <a:ext cx="535349" cy="53534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prstClr val="white"/>
                </a:solidFill>
                <a:latin typeface="微软雅黑" pitchFamily="34" charset="-122"/>
                <a:ea typeface="微软雅黑" pitchFamily="34" charset="-122"/>
              </a:rPr>
              <a:t>4</a:t>
            </a:r>
            <a:endParaRPr lang="zh-CN" altLang="en-US" sz="2400" b="1" dirty="0">
              <a:solidFill>
                <a:prstClr val="white"/>
              </a:solidFill>
              <a:latin typeface="微软雅黑" pitchFamily="34" charset="-122"/>
              <a:ea typeface="微软雅黑" pitchFamily="34" charset="-122"/>
            </a:endParaRPr>
          </a:p>
        </p:txBody>
      </p:sp>
      <p:sp>
        <p:nvSpPr>
          <p:cNvPr id="15" name="圆角矩形 14"/>
          <p:cNvSpPr/>
          <p:nvPr/>
        </p:nvSpPr>
        <p:spPr>
          <a:xfrm>
            <a:off x="369709" y="2844145"/>
            <a:ext cx="2772735" cy="1060608"/>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4800" b="1" dirty="0" smtClean="0">
                <a:solidFill>
                  <a:prstClr val="black">
                    <a:lumMod val="75000"/>
                    <a:lumOff val="25000"/>
                  </a:prstClr>
                </a:solidFill>
                <a:latin typeface="微软雅黑" pitchFamily="34" charset="-122"/>
                <a:ea typeface="微软雅黑" pitchFamily="34" charset="-122"/>
              </a:rPr>
              <a:t>工作流程</a:t>
            </a:r>
            <a:endParaRPr lang="zh-CN" altLang="en-US" sz="4800" b="1" dirty="0">
              <a:solidFill>
                <a:prstClr val="black">
                  <a:lumMod val="75000"/>
                  <a:lumOff val="25000"/>
                </a:prstClr>
              </a:solidFill>
              <a:latin typeface="微软雅黑" pitchFamily="34" charset="-122"/>
              <a:ea typeface="微软雅黑" pitchFamily="34" charset="-122"/>
            </a:endParaRPr>
          </a:p>
        </p:txBody>
      </p:sp>
      <p:sp>
        <p:nvSpPr>
          <p:cNvPr id="32" name="圆角矩形 31"/>
          <p:cNvSpPr/>
          <p:nvPr/>
        </p:nvSpPr>
        <p:spPr>
          <a:xfrm>
            <a:off x="0" y="468754"/>
            <a:ext cx="2304008" cy="325438"/>
          </a:xfrm>
          <a:prstGeom prst="round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altLang="zh-CN" sz="1600" b="1" dirty="0">
                <a:solidFill>
                  <a:schemeClr val="bg1"/>
                </a:solidFill>
                <a:latin typeface="微软雅黑" pitchFamily="34" charset="-122"/>
                <a:ea typeface="微软雅黑" pitchFamily="34" charset="-122"/>
              </a:rPr>
              <a:t>IP</a:t>
            </a:r>
            <a:r>
              <a:rPr lang="zh-CN" altLang="en-US" sz="1600" b="1" dirty="0">
                <a:solidFill>
                  <a:schemeClr val="bg1"/>
                </a:solidFill>
                <a:latin typeface="微软雅黑" pitchFamily="34" charset="-122"/>
                <a:ea typeface="微软雅黑" pitchFamily="34" charset="-122"/>
              </a:rPr>
              <a:t>地址租借</a:t>
            </a:r>
          </a:p>
        </p:txBody>
      </p:sp>
      <p:sp>
        <p:nvSpPr>
          <p:cNvPr id="33" name="圆角矩形 32"/>
          <p:cNvSpPr/>
          <p:nvPr/>
        </p:nvSpPr>
        <p:spPr>
          <a:xfrm>
            <a:off x="2304008" y="477153"/>
            <a:ext cx="2267991" cy="325438"/>
          </a:xfrm>
          <a:prstGeom prst="round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altLang="zh-CN" sz="1600" b="1" dirty="0">
                <a:solidFill>
                  <a:schemeClr val="bg1"/>
                </a:solidFill>
                <a:latin typeface="微软雅黑" pitchFamily="34" charset="-122"/>
                <a:ea typeface="微软雅黑" pitchFamily="34" charset="-122"/>
              </a:rPr>
              <a:t>IP</a:t>
            </a:r>
            <a:r>
              <a:rPr lang="zh-CN" altLang="en-US" sz="1600" b="1" dirty="0">
                <a:solidFill>
                  <a:schemeClr val="bg1"/>
                </a:solidFill>
                <a:latin typeface="微软雅黑" pitchFamily="34" charset="-122"/>
                <a:ea typeface="微软雅黑" pitchFamily="34" charset="-122"/>
              </a:rPr>
              <a:t>地址续借</a:t>
            </a:r>
          </a:p>
        </p:txBody>
      </p:sp>
      <p:sp>
        <p:nvSpPr>
          <p:cNvPr id="34" name="圆角矩形 33"/>
          <p:cNvSpPr/>
          <p:nvPr/>
        </p:nvSpPr>
        <p:spPr>
          <a:xfrm>
            <a:off x="4581371" y="477153"/>
            <a:ext cx="2331963" cy="325438"/>
          </a:xfrm>
          <a:prstGeom prst="round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altLang="zh-CN" sz="1600" b="1" dirty="0">
                <a:solidFill>
                  <a:schemeClr val="bg1"/>
                </a:solidFill>
                <a:latin typeface="微软雅黑" pitchFamily="34" charset="-122"/>
                <a:ea typeface="微软雅黑" pitchFamily="34" charset="-122"/>
              </a:rPr>
              <a:t>IP</a:t>
            </a:r>
            <a:r>
              <a:rPr lang="zh-CN" altLang="en-US" sz="1600" b="1" dirty="0">
                <a:solidFill>
                  <a:schemeClr val="bg1"/>
                </a:solidFill>
                <a:latin typeface="微软雅黑" pitchFamily="34" charset="-122"/>
                <a:ea typeface="微软雅黑" pitchFamily="34" charset="-122"/>
              </a:rPr>
              <a:t>地址释放</a:t>
            </a:r>
          </a:p>
        </p:txBody>
      </p:sp>
      <p:sp>
        <p:nvSpPr>
          <p:cNvPr id="35" name="圆角矩形 34"/>
          <p:cNvSpPr/>
          <p:nvPr/>
        </p:nvSpPr>
        <p:spPr>
          <a:xfrm>
            <a:off x="6913334" y="477153"/>
            <a:ext cx="2211918" cy="325438"/>
          </a:xfrm>
          <a:prstGeom prst="round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altLang="zh-CN" sz="1600" b="1" dirty="0">
                <a:solidFill>
                  <a:schemeClr val="bg1"/>
                </a:solidFill>
                <a:latin typeface="微软雅黑" pitchFamily="34" charset="-122"/>
                <a:ea typeface="微软雅黑" pitchFamily="34" charset="-122"/>
              </a:rPr>
              <a:t>DHCP</a:t>
            </a:r>
            <a:r>
              <a:rPr lang="zh-CN" altLang="en-US" sz="1600" b="1" dirty="0">
                <a:solidFill>
                  <a:schemeClr val="bg1"/>
                </a:solidFill>
                <a:latin typeface="微软雅黑" pitchFamily="34" charset="-122"/>
                <a:ea typeface="微软雅黑" pitchFamily="34" charset="-122"/>
              </a:rPr>
              <a:t>中继代理</a:t>
            </a:r>
          </a:p>
        </p:txBody>
      </p:sp>
      <p:sp>
        <p:nvSpPr>
          <p:cNvPr id="37" name="圆角矩形 36"/>
          <p:cNvSpPr/>
          <p:nvPr/>
        </p:nvSpPr>
        <p:spPr>
          <a:xfrm>
            <a:off x="2304006" y="468754"/>
            <a:ext cx="2277367" cy="338954"/>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altLang="zh-CN" sz="1600" b="1" dirty="0">
                <a:solidFill>
                  <a:schemeClr val="bg1"/>
                </a:solidFill>
                <a:latin typeface="微软雅黑" pitchFamily="34" charset="-122"/>
                <a:ea typeface="微软雅黑" pitchFamily="34" charset="-122"/>
              </a:rPr>
              <a:t>IP</a:t>
            </a:r>
            <a:r>
              <a:rPr lang="zh-CN" altLang="en-US" sz="1600" b="1" dirty="0">
                <a:solidFill>
                  <a:schemeClr val="bg1"/>
                </a:solidFill>
                <a:latin typeface="微软雅黑" pitchFamily="34" charset="-122"/>
                <a:ea typeface="微软雅黑" pitchFamily="34" charset="-122"/>
              </a:rPr>
              <a:t>地址续借</a:t>
            </a:r>
          </a:p>
        </p:txBody>
      </p:sp>
      <p:sp>
        <p:nvSpPr>
          <p:cNvPr id="38" name="圆角矩形 37"/>
          <p:cNvSpPr/>
          <p:nvPr/>
        </p:nvSpPr>
        <p:spPr>
          <a:xfrm>
            <a:off x="4581371" y="476462"/>
            <a:ext cx="2331963" cy="33105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altLang="zh-CN" sz="1600" b="1" dirty="0">
                <a:solidFill>
                  <a:schemeClr val="bg1"/>
                </a:solidFill>
                <a:latin typeface="微软雅黑" pitchFamily="34" charset="-122"/>
                <a:ea typeface="微软雅黑" pitchFamily="34" charset="-122"/>
              </a:rPr>
              <a:t>IP</a:t>
            </a:r>
            <a:r>
              <a:rPr lang="zh-CN" altLang="en-US" sz="1600" b="1" dirty="0">
                <a:solidFill>
                  <a:schemeClr val="bg1"/>
                </a:solidFill>
                <a:latin typeface="微软雅黑" pitchFamily="34" charset="-122"/>
                <a:ea typeface="微软雅黑" pitchFamily="34" charset="-122"/>
              </a:rPr>
              <a:t>地址释放</a:t>
            </a:r>
          </a:p>
        </p:txBody>
      </p:sp>
      <p:sp>
        <p:nvSpPr>
          <p:cNvPr id="40" name="圆角矩形 39"/>
          <p:cNvSpPr/>
          <p:nvPr/>
        </p:nvSpPr>
        <p:spPr>
          <a:xfrm>
            <a:off x="6913334" y="477153"/>
            <a:ext cx="2230666" cy="325438"/>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altLang="zh-CN" sz="1600" b="1" dirty="0" smtClean="0">
                <a:solidFill>
                  <a:schemeClr val="bg1"/>
                </a:solidFill>
                <a:latin typeface="微软雅黑" pitchFamily="34" charset="-122"/>
                <a:ea typeface="微软雅黑" pitchFamily="34" charset="-122"/>
              </a:rPr>
              <a:t>DHCP</a:t>
            </a:r>
            <a:r>
              <a:rPr lang="zh-CN" altLang="en-US" sz="1600" b="1" dirty="0" smtClean="0">
                <a:solidFill>
                  <a:schemeClr val="bg1"/>
                </a:solidFill>
                <a:latin typeface="微软雅黑" pitchFamily="34" charset="-122"/>
                <a:ea typeface="微软雅黑" pitchFamily="34" charset="-122"/>
              </a:rPr>
              <a:t>中继</a:t>
            </a:r>
            <a:r>
              <a:rPr lang="zh-CN" altLang="en-US" sz="1600" b="1" dirty="0">
                <a:solidFill>
                  <a:schemeClr val="bg1"/>
                </a:solidFill>
                <a:latin typeface="微软雅黑" pitchFamily="34" charset="-122"/>
                <a:ea typeface="微软雅黑" pitchFamily="34" charset="-122"/>
              </a:rPr>
              <a:t>代理</a:t>
            </a:r>
          </a:p>
        </p:txBody>
      </p:sp>
      <p:sp>
        <p:nvSpPr>
          <p:cNvPr id="49" name="圆角矩形 48"/>
          <p:cNvSpPr/>
          <p:nvPr/>
        </p:nvSpPr>
        <p:spPr>
          <a:xfrm>
            <a:off x="4686" y="463637"/>
            <a:ext cx="2304008" cy="325438"/>
          </a:xfrm>
          <a:prstGeom prst="round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altLang="zh-CN" sz="1600" b="1" dirty="0">
                <a:solidFill>
                  <a:schemeClr val="bg1"/>
                </a:solidFill>
                <a:latin typeface="微软雅黑" pitchFamily="34" charset="-122"/>
                <a:ea typeface="微软雅黑" pitchFamily="34" charset="-122"/>
              </a:rPr>
              <a:t>IP</a:t>
            </a:r>
            <a:r>
              <a:rPr lang="zh-CN" altLang="en-US" sz="1600" b="1" dirty="0">
                <a:solidFill>
                  <a:schemeClr val="bg1"/>
                </a:solidFill>
                <a:latin typeface="微软雅黑" pitchFamily="34" charset="-122"/>
                <a:ea typeface="微软雅黑" pitchFamily="34" charset="-122"/>
              </a:rPr>
              <a:t>地址租借</a:t>
            </a:r>
          </a:p>
        </p:txBody>
      </p:sp>
      <p:pic>
        <p:nvPicPr>
          <p:cNvPr id="28" name="图片 27"/>
          <p:cNvPicPr>
            <a:picLocks noChangeAspect="1"/>
          </p:cNvPicPr>
          <p:nvPr/>
        </p:nvPicPr>
        <p:blipFill rotWithShape="1">
          <a:blip r:embed="rId2"/>
          <a:srcRect l="3128" t="7739" r="8846" b="4563"/>
          <a:stretch/>
        </p:blipFill>
        <p:spPr>
          <a:xfrm>
            <a:off x="6966157" y="2880125"/>
            <a:ext cx="2177843" cy="1750720"/>
          </a:xfrm>
          <a:prstGeom prst="rect">
            <a:avLst/>
          </a:prstGeom>
        </p:spPr>
      </p:pic>
      <p:sp>
        <p:nvSpPr>
          <p:cNvPr id="29" name="文本框 28"/>
          <p:cNvSpPr txBox="1"/>
          <p:nvPr/>
        </p:nvSpPr>
        <p:spPr>
          <a:xfrm>
            <a:off x="385428" y="4833105"/>
            <a:ext cx="1406154" cy="369332"/>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US" altLang="zh-CN" dirty="0" smtClean="0"/>
              <a:t>DHCP</a:t>
            </a:r>
            <a:r>
              <a:rPr lang="zh-CN" altLang="en-US" dirty="0" smtClean="0"/>
              <a:t>客户端</a:t>
            </a:r>
            <a:endParaRPr lang="zh-CN" altLang="en-US" dirty="0"/>
          </a:p>
        </p:txBody>
      </p:sp>
      <p:sp>
        <p:nvSpPr>
          <p:cNvPr id="30" name="文本框 29"/>
          <p:cNvSpPr txBox="1"/>
          <p:nvPr/>
        </p:nvSpPr>
        <p:spPr>
          <a:xfrm>
            <a:off x="7452591" y="4833105"/>
            <a:ext cx="1406154" cy="369332"/>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US" altLang="zh-CN" dirty="0" smtClean="0"/>
              <a:t>DHCP</a:t>
            </a:r>
            <a:r>
              <a:rPr lang="zh-CN" altLang="en-US" dirty="0" smtClean="0"/>
              <a:t>服务器</a:t>
            </a:r>
            <a:endParaRPr lang="zh-CN" altLang="en-US" dirty="0"/>
          </a:p>
        </p:txBody>
      </p:sp>
      <p:pic>
        <p:nvPicPr>
          <p:cNvPr id="31" name="图片 30"/>
          <p:cNvPicPr>
            <a:picLocks noChangeAspect="1"/>
          </p:cNvPicPr>
          <p:nvPr/>
        </p:nvPicPr>
        <p:blipFill>
          <a:blip r:embed="rId3"/>
          <a:stretch>
            <a:fillRect/>
          </a:stretch>
        </p:blipFill>
        <p:spPr>
          <a:xfrm>
            <a:off x="-18753" y="2880125"/>
            <a:ext cx="3188484" cy="1798476"/>
          </a:xfrm>
          <a:prstGeom prst="rect">
            <a:avLst/>
          </a:prstGeom>
        </p:spPr>
      </p:pic>
    </p:spTree>
    <p:extLst>
      <p:ext uri="{BB962C8B-B14F-4D97-AF65-F5344CB8AC3E}">
        <p14:creationId xmlns:p14="http://schemas.microsoft.com/office/powerpoint/2010/main" val="2171784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par>
                                <p:cTn id="8" presetID="22" presetClass="exit" presetSubtype="4" fill="hold" grpId="0" nodeType="withEffect">
                                  <p:stCondLst>
                                    <p:cond delay="0"/>
                                  </p:stCondLst>
                                  <p:childTnLst>
                                    <p:animEffect transition="out" filter="wipe(down)">
                                      <p:cBhvr>
                                        <p:cTn id="9" dur="500"/>
                                        <p:tgtEl>
                                          <p:spTgt spid="11"/>
                                        </p:tgtEl>
                                      </p:cBhvr>
                                    </p:animEffect>
                                    <p:set>
                                      <p:cBhvr>
                                        <p:cTn id="10" dur="1" fill="hold">
                                          <p:stCondLst>
                                            <p:cond delay="499"/>
                                          </p:stCondLst>
                                        </p:cTn>
                                        <p:tgtEl>
                                          <p:spTgt spid="11"/>
                                        </p:tgtEl>
                                        <p:attrNameLst>
                                          <p:attrName>style.visibility</p:attrName>
                                        </p:attrNameLst>
                                      </p:cBhvr>
                                      <p:to>
                                        <p:strVal val="hidden"/>
                                      </p:to>
                                    </p:set>
                                  </p:childTnLst>
                                </p:cTn>
                              </p:par>
                              <p:par>
                                <p:cTn id="11" presetID="22" presetClass="exit" presetSubtype="4" fill="hold" grpId="0" nodeType="withEffect">
                                  <p:stCondLst>
                                    <p:cond delay="0"/>
                                  </p:stCondLst>
                                  <p:childTnLst>
                                    <p:animEffect transition="out" filter="wipe(down)">
                                      <p:cBhvr>
                                        <p:cTn id="12" dur="500"/>
                                        <p:tgtEl>
                                          <p:spTgt spid="12"/>
                                        </p:tgtEl>
                                      </p:cBhvr>
                                    </p:animEffect>
                                    <p:set>
                                      <p:cBhvr>
                                        <p:cTn id="13" dur="1" fill="hold">
                                          <p:stCondLst>
                                            <p:cond delay="499"/>
                                          </p:stCondLst>
                                        </p:cTn>
                                        <p:tgtEl>
                                          <p:spTgt spid="12"/>
                                        </p:tgtEl>
                                        <p:attrNameLst>
                                          <p:attrName>style.visibility</p:attrName>
                                        </p:attrNameLst>
                                      </p:cBhvr>
                                      <p:to>
                                        <p:strVal val="hidden"/>
                                      </p:to>
                                    </p:set>
                                  </p:childTnLst>
                                </p:cTn>
                              </p:par>
                              <p:par>
                                <p:cTn id="14" presetID="22" presetClass="exit" presetSubtype="4" fill="hold" grpId="0" nodeType="withEffect">
                                  <p:stCondLst>
                                    <p:cond delay="0"/>
                                  </p:stCondLst>
                                  <p:childTnLst>
                                    <p:animEffect transition="out" filter="wipe(down)">
                                      <p:cBhvr>
                                        <p:cTn id="15" dur="500"/>
                                        <p:tgtEl>
                                          <p:spTgt spid="13"/>
                                        </p:tgtEl>
                                      </p:cBhvr>
                                    </p:animEffect>
                                    <p:set>
                                      <p:cBhvr>
                                        <p:cTn id="16" dur="1" fill="hold">
                                          <p:stCondLst>
                                            <p:cond delay="499"/>
                                          </p:stCondLst>
                                        </p:cTn>
                                        <p:tgtEl>
                                          <p:spTgt spid="13"/>
                                        </p:tgtEl>
                                        <p:attrNameLst>
                                          <p:attrName>style.visibility</p:attrName>
                                        </p:attrNameLst>
                                      </p:cBhvr>
                                      <p:to>
                                        <p:strVal val="hidden"/>
                                      </p:to>
                                    </p:set>
                                  </p:childTnLst>
                                </p:cTn>
                              </p:par>
                              <p:par>
                                <p:cTn id="17" presetID="22" presetClass="exit" presetSubtype="4" fill="hold" grpId="0" nodeType="withEffect">
                                  <p:stCondLst>
                                    <p:cond delay="0"/>
                                  </p:stCondLst>
                                  <p:childTnLst>
                                    <p:animEffect transition="out" filter="wipe(down)">
                                      <p:cBhvr>
                                        <p:cTn id="18" dur="500"/>
                                        <p:tgtEl>
                                          <p:spTgt spid="14"/>
                                        </p:tgtEl>
                                      </p:cBhvr>
                                    </p:animEffect>
                                    <p:set>
                                      <p:cBhvr>
                                        <p:cTn id="19" dur="1" fill="hold">
                                          <p:stCondLst>
                                            <p:cond delay="499"/>
                                          </p:stCondLst>
                                        </p:cTn>
                                        <p:tgtEl>
                                          <p:spTgt spid="14"/>
                                        </p:tgtEl>
                                        <p:attrNameLst>
                                          <p:attrName>style.visibility</p:attrName>
                                        </p:attrNameLst>
                                      </p:cBhvr>
                                      <p:to>
                                        <p:strVal val="hidden"/>
                                      </p:to>
                                    </p:set>
                                  </p:childTnLst>
                                </p:cTn>
                              </p:par>
                            </p:childTnLst>
                          </p:cTn>
                        </p:par>
                        <p:par>
                          <p:cTn id="20" fill="hold">
                            <p:stCondLst>
                              <p:cond delay="500"/>
                            </p:stCondLst>
                            <p:childTnLst>
                              <p:par>
                                <p:cTn id="21" presetID="42" presetClass="path" presetSubtype="0" accel="50000" decel="50000" fill="hold" grpId="0" nodeType="afterEffect">
                                  <p:stCondLst>
                                    <p:cond delay="0"/>
                                  </p:stCondLst>
                                  <p:childTnLst>
                                    <p:animMotion origin="layout" path="M 1.66667E-6 -3.33333E-6 L -0.55486 -0.21481 " pathEditMode="relative" rAng="0" ptsTypes="AA">
                                      <p:cBhvr>
                                        <p:cTn id="22" dur="1000" fill="hold"/>
                                        <p:tgtEl>
                                          <p:spTgt spid="7"/>
                                        </p:tgtEl>
                                        <p:attrNameLst>
                                          <p:attrName>ppt_x</p:attrName>
                                          <p:attrName>ppt_y</p:attrName>
                                        </p:attrNameLst>
                                      </p:cBhvr>
                                      <p:rCtr x="-27743" y="-10741"/>
                                    </p:animMotion>
                                  </p:childTnLst>
                                </p:cTn>
                              </p:par>
                              <p:par>
                                <p:cTn id="23" presetID="42" presetClass="path" presetSubtype="0" accel="50000" decel="50000" fill="hold" grpId="0" nodeType="withEffect">
                                  <p:stCondLst>
                                    <p:cond delay="0"/>
                                  </p:stCondLst>
                                  <p:childTnLst>
                                    <p:animMotion origin="layout" path="M 1.66667E-6 -3.7037E-7 L -0.30417 -0.37685 " pathEditMode="relative" rAng="0" ptsTypes="AA">
                                      <p:cBhvr>
                                        <p:cTn id="24" dur="1000" fill="hold"/>
                                        <p:tgtEl>
                                          <p:spTgt spid="8"/>
                                        </p:tgtEl>
                                        <p:attrNameLst>
                                          <p:attrName>ppt_x</p:attrName>
                                          <p:attrName>ppt_y</p:attrName>
                                        </p:attrNameLst>
                                      </p:cBhvr>
                                      <p:rCtr x="-15208" y="-18843"/>
                                    </p:animMotion>
                                  </p:childTnLst>
                                </p:cTn>
                              </p:par>
                              <p:par>
                                <p:cTn id="25" presetID="42" presetClass="path" presetSubtype="0" accel="50000" decel="50000" fill="hold" grpId="0" nodeType="withEffect">
                                  <p:stCondLst>
                                    <p:cond delay="0"/>
                                  </p:stCondLst>
                                  <p:childTnLst>
                                    <p:animMotion origin="layout" path="M 1.66667E-6 3.33333E-6 L -0.04219 -0.55301 " pathEditMode="relative" rAng="0" ptsTypes="AA">
                                      <p:cBhvr>
                                        <p:cTn id="26" dur="1000" fill="hold"/>
                                        <p:tgtEl>
                                          <p:spTgt spid="9"/>
                                        </p:tgtEl>
                                        <p:attrNameLst>
                                          <p:attrName>ppt_x</p:attrName>
                                          <p:attrName>ppt_y</p:attrName>
                                        </p:attrNameLst>
                                      </p:cBhvr>
                                      <p:rCtr x="-2118" y="-27662"/>
                                    </p:animMotion>
                                  </p:childTnLst>
                                </p:cTn>
                              </p:par>
                              <p:par>
                                <p:cTn id="27" presetID="42" presetClass="path" presetSubtype="0" accel="50000" decel="50000" fill="hold" grpId="0" nodeType="withEffect">
                                  <p:stCondLst>
                                    <p:cond delay="0"/>
                                  </p:stCondLst>
                                  <p:childTnLst>
                                    <p:animMotion origin="layout" path="M -4.44444E-6 1.48148E-6 L 0.19844 -0.72871 " pathEditMode="relative" rAng="0" ptsTypes="AA">
                                      <p:cBhvr>
                                        <p:cTn id="28" dur="1000" fill="hold"/>
                                        <p:tgtEl>
                                          <p:spTgt spid="10"/>
                                        </p:tgtEl>
                                        <p:attrNameLst>
                                          <p:attrName>ppt_x</p:attrName>
                                          <p:attrName>ppt_y</p:attrName>
                                        </p:attrNameLst>
                                      </p:cBhvr>
                                      <p:rCtr x="9913" y="-36435"/>
                                    </p:animMotion>
                                  </p:childTnLst>
                                </p:cTn>
                              </p:par>
                            </p:childTnLst>
                          </p:cTn>
                        </p:par>
                        <p:par>
                          <p:cTn id="29" fill="hold">
                            <p:stCondLst>
                              <p:cond delay="1500"/>
                            </p:stCondLst>
                            <p:childTnLst>
                              <p:par>
                                <p:cTn id="30" presetID="53" presetClass="exit" presetSubtype="32" fill="hold" grpId="1" nodeType="afterEffect">
                                  <p:stCondLst>
                                    <p:cond delay="0"/>
                                  </p:stCondLst>
                                  <p:childTnLst>
                                    <p:anim calcmode="lin" valueType="num">
                                      <p:cBhvr>
                                        <p:cTn id="31" dur="500"/>
                                        <p:tgtEl>
                                          <p:spTgt spid="7"/>
                                        </p:tgtEl>
                                        <p:attrNameLst>
                                          <p:attrName>ppt_w</p:attrName>
                                        </p:attrNameLst>
                                      </p:cBhvr>
                                      <p:tavLst>
                                        <p:tav tm="0">
                                          <p:val>
                                            <p:strVal val="ppt_w"/>
                                          </p:val>
                                        </p:tav>
                                        <p:tav tm="100000">
                                          <p:val>
                                            <p:fltVal val="0"/>
                                          </p:val>
                                        </p:tav>
                                      </p:tavLst>
                                    </p:anim>
                                    <p:anim calcmode="lin" valueType="num">
                                      <p:cBhvr>
                                        <p:cTn id="32" dur="500"/>
                                        <p:tgtEl>
                                          <p:spTgt spid="7"/>
                                        </p:tgtEl>
                                        <p:attrNameLst>
                                          <p:attrName>ppt_h</p:attrName>
                                        </p:attrNameLst>
                                      </p:cBhvr>
                                      <p:tavLst>
                                        <p:tav tm="0">
                                          <p:val>
                                            <p:strVal val="ppt_h"/>
                                          </p:val>
                                        </p:tav>
                                        <p:tav tm="100000">
                                          <p:val>
                                            <p:fltVal val="0"/>
                                          </p:val>
                                        </p:tav>
                                      </p:tavLst>
                                    </p:anim>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par>
                                <p:cTn id="35" presetID="53" presetClass="exit" presetSubtype="32" fill="hold" grpId="1" nodeType="withEffect">
                                  <p:stCondLst>
                                    <p:cond delay="0"/>
                                  </p:stCondLst>
                                  <p:childTnLst>
                                    <p:anim calcmode="lin" valueType="num">
                                      <p:cBhvr>
                                        <p:cTn id="36" dur="500"/>
                                        <p:tgtEl>
                                          <p:spTgt spid="8"/>
                                        </p:tgtEl>
                                        <p:attrNameLst>
                                          <p:attrName>ppt_w</p:attrName>
                                        </p:attrNameLst>
                                      </p:cBhvr>
                                      <p:tavLst>
                                        <p:tav tm="0">
                                          <p:val>
                                            <p:strVal val="ppt_w"/>
                                          </p:val>
                                        </p:tav>
                                        <p:tav tm="100000">
                                          <p:val>
                                            <p:fltVal val="0"/>
                                          </p:val>
                                        </p:tav>
                                      </p:tavLst>
                                    </p:anim>
                                    <p:anim calcmode="lin" valueType="num">
                                      <p:cBhvr>
                                        <p:cTn id="37" dur="500"/>
                                        <p:tgtEl>
                                          <p:spTgt spid="8"/>
                                        </p:tgtEl>
                                        <p:attrNameLst>
                                          <p:attrName>ppt_h</p:attrName>
                                        </p:attrNameLst>
                                      </p:cBhvr>
                                      <p:tavLst>
                                        <p:tav tm="0">
                                          <p:val>
                                            <p:strVal val="ppt_h"/>
                                          </p:val>
                                        </p:tav>
                                        <p:tav tm="100000">
                                          <p:val>
                                            <p:fltVal val="0"/>
                                          </p:val>
                                        </p:tav>
                                      </p:tavLst>
                                    </p:anim>
                                    <p:animEffect transition="out" filter="fade">
                                      <p:cBhvr>
                                        <p:cTn id="38" dur="500"/>
                                        <p:tgtEl>
                                          <p:spTgt spid="8"/>
                                        </p:tgtEl>
                                      </p:cBhvr>
                                    </p:animEffect>
                                    <p:set>
                                      <p:cBhvr>
                                        <p:cTn id="39" dur="1" fill="hold">
                                          <p:stCondLst>
                                            <p:cond delay="499"/>
                                          </p:stCondLst>
                                        </p:cTn>
                                        <p:tgtEl>
                                          <p:spTgt spid="8"/>
                                        </p:tgtEl>
                                        <p:attrNameLst>
                                          <p:attrName>style.visibility</p:attrName>
                                        </p:attrNameLst>
                                      </p:cBhvr>
                                      <p:to>
                                        <p:strVal val="hidden"/>
                                      </p:to>
                                    </p:set>
                                  </p:childTnLst>
                                </p:cTn>
                              </p:par>
                              <p:par>
                                <p:cTn id="40" presetID="53" presetClass="exit" presetSubtype="32" fill="hold" grpId="1" nodeType="withEffect">
                                  <p:stCondLst>
                                    <p:cond delay="0"/>
                                  </p:stCondLst>
                                  <p:childTnLst>
                                    <p:anim calcmode="lin" valueType="num">
                                      <p:cBhvr>
                                        <p:cTn id="41" dur="500"/>
                                        <p:tgtEl>
                                          <p:spTgt spid="9"/>
                                        </p:tgtEl>
                                        <p:attrNameLst>
                                          <p:attrName>ppt_w</p:attrName>
                                        </p:attrNameLst>
                                      </p:cBhvr>
                                      <p:tavLst>
                                        <p:tav tm="0">
                                          <p:val>
                                            <p:strVal val="ppt_w"/>
                                          </p:val>
                                        </p:tav>
                                        <p:tav tm="100000">
                                          <p:val>
                                            <p:fltVal val="0"/>
                                          </p:val>
                                        </p:tav>
                                      </p:tavLst>
                                    </p:anim>
                                    <p:anim calcmode="lin" valueType="num">
                                      <p:cBhvr>
                                        <p:cTn id="42" dur="500"/>
                                        <p:tgtEl>
                                          <p:spTgt spid="9"/>
                                        </p:tgtEl>
                                        <p:attrNameLst>
                                          <p:attrName>ppt_h</p:attrName>
                                        </p:attrNameLst>
                                      </p:cBhvr>
                                      <p:tavLst>
                                        <p:tav tm="0">
                                          <p:val>
                                            <p:strVal val="ppt_h"/>
                                          </p:val>
                                        </p:tav>
                                        <p:tav tm="100000">
                                          <p:val>
                                            <p:fltVal val="0"/>
                                          </p:val>
                                        </p:tav>
                                      </p:tavLst>
                                    </p:anim>
                                    <p:animEffect transition="out" filter="fade">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par>
                                <p:cTn id="45" presetID="53" presetClass="exit" presetSubtype="32" fill="hold" grpId="1" nodeType="withEffect">
                                  <p:stCondLst>
                                    <p:cond delay="0"/>
                                  </p:stCondLst>
                                  <p:childTnLst>
                                    <p:anim calcmode="lin" valueType="num">
                                      <p:cBhvr>
                                        <p:cTn id="46" dur="500"/>
                                        <p:tgtEl>
                                          <p:spTgt spid="10"/>
                                        </p:tgtEl>
                                        <p:attrNameLst>
                                          <p:attrName>ppt_w</p:attrName>
                                        </p:attrNameLst>
                                      </p:cBhvr>
                                      <p:tavLst>
                                        <p:tav tm="0">
                                          <p:val>
                                            <p:strVal val="ppt_w"/>
                                          </p:val>
                                        </p:tav>
                                        <p:tav tm="100000">
                                          <p:val>
                                            <p:fltVal val="0"/>
                                          </p:val>
                                        </p:tav>
                                      </p:tavLst>
                                    </p:anim>
                                    <p:anim calcmode="lin" valueType="num">
                                      <p:cBhvr>
                                        <p:cTn id="47" dur="500"/>
                                        <p:tgtEl>
                                          <p:spTgt spid="10"/>
                                        </p:tgtEl>
                                        <p:attrNameLst>
                                          <p:attrName>ppt_h</p:attrName>
                                        </p:attrNameLst>
                                      </p:cBhvr>
                                      <p:tavLst>
                                        <p:tav tm="0">
                                          <p:val>
                                            <p:strVal val="ppt_h"/>
                                          </p:val>
                                        </p:tav>
                                        <p:tav tm="100000">
                                          <p:val>
                                            <p:fltVal val="0"/>
                                          </p:val>
                                        </p:tav>
                                      </p:tavLst>
                                    </p:anim>
                                    <p:animEffect transition="out" filter="fade">
                                      <p:cBhvr>
                                        <p:cTn id="48" dur="500"/>
                                        <p:tgtEl>
                                          <p:spTgt spid="10"/>
                                        </p:tgtEl>
                                      </p:cBhvr>
                                    </p:animEffect>
                                    <p:set>
                                      <p:cBhvr>
                                        <p:cTn id="49" dur="1" fill="hold">
                                          <p:stCondLst>
                                            <p:cond delay="499"/>
                                          </p:stCondLst>
                                        </p:cTn>
                                        <p:tgtEl>
                                          <p:spTgt spid="10"/>
                                        </p:tgtEl>
                                        <p:attrNameLst>
                                          <p:attrName>style.visibility</p:attrName>
                                        </p:attrNameLst>
                                      </p:cBhvr>
                                      <p:to>
                                        <p:strVal val="hidden"/>
                                      </p:to>
                                    </p:set>
                                  </p:childTnLst>
                                </p:cTn>
                              </p:par>
                            </p:childTnLst>
                          </p:cTn>
                        </p:par>
                        <p:par>
                          <p:cTn id="50" fill="hold">
                            <p:stCondLst>
                              <p:cond delay="2000"/>
                            </p:stCondLst>
                            <p:childTnLst>
                              <p:par>
                                <p:cTn id="51" presetID="1" presetClass="entr" presetSubtype="0" fill="hold" grpId="0" nodeType="after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grpId="1" nodeType="withEffect">
                                  <p:stCondLst>
                                    <p:cond delay="0"/>
                                  </p:stCondLst>
                                  <p:childTnLst>
                                    <p:set>
                                      <p:cBhvr>
                                        <p:cTn id="68" dur="1" fill="hold">
                                          <p:stCondLst>
                                            <p:cond delay="0"/>
                                          </p:stCondLst>
                                        </p:cTn>
                                        <p:tgtEl>
                                          <p:spTgt spid="49"/>
                                        </p:tgtEl>
                                        <p:attrNameLst>
                                          <p:attrName>style.visibility</p:attrName>
                                        </p:attrNameLst>
                                      </p:cBhvr>
                                      <p:to>
                                        <p:strVal val="visible"/>
                                      </p:to>
                                    </p:set>
                                  </p:childTnLst>
                                </p:cTn>
                              </p:par>
                              <p:par>
                                <p:cTn id="69" presetID="27" presetClass="emph" presetSubtype="0" fill="remove" grpId="2" nodeType="withEffect">
                                  <p:stCondLst>
                                    <p:cond delay="0"/>
                                  </p:stCondLst>
                                  <p:childTnLst>
                                    <p:animClr clrSpc="rgb" dir="cw">
                                      <p:cBhvr override="childStyle">
                                        <p:cTn id="70" dur="250" autoRev="1" fill="remove"/>
                                        <p:tgtEl>
                                          <p:spTgt spid="49"/>
                                        </p:tgtEl>
                                        <p:attrNameLst>
                                          <p:attrName>style.color</p:attrName>
                                        </p:attrNameLst>
                                      </p:cBhvr>
                                      <p:to>
                                        <a:schemeClr val="bg1"/>
                                      </p:to>
                                    </p:animClr>
                                    <p:animClr clrSpc="rgb" dir="cw">
                                      <p:cBhvr>
                                        <p:cTn id="71" dur="250" autoRev="1" fill="remove"/>
                                        <p:tgtEl>
                                          <p:spTgt spid="49"/>
                                        </p:tgtEl>
                                        <p:attrNameLst>
                                          <p:attrName>fillcolor</p:attrName>
                                        </p:attrNameLst>
                                      </p:cBhvr>
                                      <p:to>
                                        <a:schemeClr val="bg1"/>
                                      </p:to>
                                    </p:animClr>
                                    <p:set>
                                      <p:cBhvr>
                                        <p:cTn id="72" dur="250" autoRev="1" fill="remove"/>
                                        <p:tgtEl>
                                          <p:spTgt spid="49"/>
                                        </p:tgtEl>
                                        <p:attrNameLst>
                                          <p:attrName>fill.type</p:attrName>
                                        </p:attrNameLst>
                                      </p:cBhvr>
                                      <p:to>
                                        <p:strVal val="solid"/>
                                      </p:to>
                                    </p:set>
                                    <p:set>
                                      <p:cBhvr>
                                        <p:cTn id="73" dur="250" autoRev="1" fill="remove"/>
                                        <p:tgtEl>
                                          <p:spTgt spid="49"/>
                                        </p:tgtEl>
                                        <p:attrNameLst>
                                          <p:attrName>fill.on</p:attrName>
                                        </p:attrNameLst>
                                      </p:cBhvr>
                                      <p:to>
                                        <p:strVal val="true"/>
                                      </p:to>
                                    </p:set>
                                  </p:childTnLst>
                                </p:cTn>
                              </p:par>
                              <p:par>
                                <p:cTn id="74" presetID="1" presetClass="entr" presetSubtype="0" fill="hold" nodeType="withEffect">
                                  <p:stCondLst>
                                    <p:cond delay="0"/>
                                  </p:stCondLst>
                                  <p:childTnLst>
                                    <p:set>
                                      <p:cBhvr>
                                        <p:cTn id="75" dur="1" fill="hold">
                                          <p:stCondLst>
                                            <p:cond delay="0"/>
                                          </p:stCondLst>
                                        </p:cTn>
                                        <p:tgtEl>
                                          <p:spTgt spid="31"/>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28"/>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30"/>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2" grpId="0" animBg="1"/>
      <p:bldP spid="13" grpId="0" animBg="1"/>
      <p:bldP spid="14" grpId="0" animBg="1"/>
      <p:bldP spid="15" grpId="0" animBg="1"/>
      <p:bldP spid="32" grpId="0" animBg="1"/>
      <p:bldP spid="33" grpId="0" animBg="1"/>
      <p:bldP spid="34" grpId="0" animBg="1"/>
      <p:bldP spid="35" grpId="0" animBg="1"/>
      <p:bldP spid="37" grpId="0" animBg="1"/>
      <p:bldP spid="38" grpId="0" animBg="1"/>
      <p:bldP spid="40" grpId="0" animBg="1"/>
      <p:bldP spid="49" grpId="1" animBg="1"/>
      <p:bldP spid="49" grpId="2" animBg="1"/>
      <p:bldP spid="29" grpId="0" animBg="1"/>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5"/>
          <p:cNvSpPr>
            <a:spLocks noChangeArrowheads="1"/>
          </p:cNvSpPr>
          <p:nvPr/>
        </p:nvSpPr>
        <p:spPr bwMode="auto">
          <a:xfrm flipV="1">
            <a:off x="0" y="0"/>
            <a:ext cx="9144000" cy="114300"/>
          </a:xfrm>
          <a:prstGeom prst="rect">
            <a:avLst/>
          </a:prstGeom>
          <a:ln/>
        </p:spPr>
        <p:style>
          <a:lnRef idx="0">
            <a:schemeClr val="accent2"/>
          </a:lnRef>
          <a:fillRef idx="3">
            <a:schemeClr val="accent2"/>
          </a:fillRef>
          <a:effectRef idx="3">
            <a:schemeClr val="accent2"/>
          </a:effectRef>
          <a:fontRef idx="minor">
            <a:schemeClr val="lt1"/>
          </a:fontRef>
        </p:style>
        <p:txBody>
          <a:bodyPr rot="10800000"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sz="4400">
              <a:solidFill>
                <a:srgbClr val="C00000"/>
              </a:solidFill>
            </a:endParaRPr>
          </a:p>
        </p:txBody>
      </p:sp>
      <p:sp>
        <p:nvSpPr>
          <p:cNvPr id="22" name="圆角矩形 21"/>
          <p:cNvSpPr/>
          <p:nvPr/>
        </p:nvSpPr>
        <p:spPr>
          <a:xfrm>
            <a:off x="0" y="121995"/>
            <a:ext cx="2304010" cy="346759"/>
          </a:xfrm>
          <a:prstGeom prst="roundRect">
            <a:avLst>
              <a:gd name="adj" fmla="val 0"/>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需求分析</a:t>
            </a:r>
            <a:endParaRPr lang="zh-CN" altLang="en-US" sz="1500" b="1" dirty="0">
              <a:solidFill>
                <a:schemeClr val="bg1"/>
              </a:solidFill>
              <a:latin typeface="微软雅黑" pitchFamily="34" charset="-122"/>
              <a:ea typeface="微软雅黑" pitchFamily="34" charset="-122"/>
            </a:endParaRPr>
          </a:p>
        </p:txBody>
      </p:sp>
      <p:sp>
        <p:nvSpPr>
          <p:cNvPr id="24" name="圆角矩形 23"/>
          <p:cNvSpPr/>
          <p:nvPr/>
        </p:nvSpPr>
        <p:spPr>
          <a:xfrm>
            <a:off x="2304009" y="121995"/>
            <a:ext cx="2267990" cy="352646"/>
          </a:xfrm>
          <a:prstGeom prst="roundRect">
            <a:avLst>
              <a:gd name="adj" fmla="val 0"/>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基本知识</a:t>
            </a:r>
            <a:endParaRPr lang="zh-CN" altLang="en-US" sz="1500" b="1" dirty="0">
              <a:solidFill>
                <a:schemeClr val="bg1"/>
              </a:solidFill>
              <a:latin typeface="微软雅黑" pitchFamily="34" charset="-122"/>
              <a:ea typeface="微软雅黑" pitchFamily="34" charset="-122"/>
            </a:endParaRPr>
          </a:p>
        </p:txBody>
      </p:sp>
      <p:sp>
        <p:nvSpPr>
          <p:cNvPr id="25" name="圆角矩形 24"/>
          <p:cNvSpPr/>
          <p:nvPr/>
        </p:nvSpPr>
        <p:spPr>
          <a:xfrm>
            <a:off x="4572000" y="127388"/>
            <a:ext cx="2341336" cy="346296"/>
          </a:xfrm>
          <a:prstGeom prst="roundRect">
            <a:avLst>
              <a:gd name="adj" fmla="val 0"/>
            </a:avLst>
          </a:prstGeom>
          <a:ln/>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zh-CN" altLang="en-US" sz="1500" b="1" dirty="0" smtClean="0">
                <a:solidFill>
                  <a:schemeClr val="bg1"/>
                </a:solidFill>
                <a:latin typeface="微软雅黑" pitchFamily="34" charset="-122"/>
                <a:ea typeface="微软雅黑" pitchFamily="34" charset="-122"/>
              </a:rPr>
              <a:t>工作流程</a:t>
            </a:r>
            <a:endParaRPr lang="zh-CN" altLang="en-US" sz="1500" b="1" dirty="0">
              <a:solidFill>
                <a:schemeClr val="bg1"/>
              </a:solidFill>
              <a:latin typeface="微软雅黑" pitchFamily="34" charset="-122"/>
              <a:ea typeface="微软雅黑" pitchFamily="34" charset="-122"/>
            </a:endParaRPr>
          </a:p>
        </p:txBody>
      </p:sp>
      <p:sp>
        <p:nvSpPr>
          <p:cNvPr id="26" name="圆角矩形 25"/>
          <p:cNvSpPr/>
          <p:nvPr/>
        </p:nvSpPr>
        <p:spPr>
          <a:xfrm>
            <a:off x="6913336" y="128777"/>
            <a:ext cx="2230664" cy="346296"/>
          </a:xfrm>
          <a:prstGeom prst="roundRect">
            <a:avLst>
              <a:gd name="adj" fmla="val 1539"/>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altLang="zh-CN" sz="1500" b="1" dirty="0" smtClean="0">
                <a:solidFill>
                  <a:schemeClr val="bg1"/>
                </a:solidFill>
                <a:latin typeface="微软雅黑" pitchFamily="34" charset="-122"/>
                <a:ea typeface="微软雅黑" pitchFamily="34" charset="-122"/>
              </a:rPr>
              <a:t>Q&amp;A</a:t>
            </a:r>
            <a:endParaRPr lang="zh-CN" altLang="en-US" sz="1500" b="1" dirty="0">
              <a:solidFill>
                <a:schemeClr val="bg1"/>
              </a:solidFill>
              <a:latin typeface="微软雅黑" pitchFamily="34" charset="-122"/>
              <a:ea typeface="微软雅黑" pitchFamily="34" charset="-122"/>
            </a:endParaRPr>
          </a:p>
        </p:txBody>
      </p:sp>
      <p:sp>
        <p:nvSpPr>
          <p:cNvPr id="37" name="圆角矩形 36"/>
          <p:cNvSpPr/>
          <p:nvPr/>
        </p:nvSpPr>
        <p:spPr>
          <a:xfrm>
            <a:off x="2304006" y="468754"/>
            <a:ext cx="2277367" cy="338954"/>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altLang="zh-CN" sz="1600" b="1" dirty="0">
                <a:solidFill>
                  <a:schemeClr val="bg1"/>
                </a:solidFill>
                <a:latin typeface="微软雅黑" pitchFamily="34" charset="-122"/>
                <a:ea typeface="微软雅黑" pitchFamily="34" charset="-122"/>
              </a:rPr>
              <a:t>IP</a:t>
            </a:r>
            <a:r>
              <a:rPr lang="zh-CN" altLang="en-US" sz="1600" b="1" dirty="0">
                <a:solidFill>
                  <a:schemeClr val="bg1"/>
                </a:solidFill>
                <a:latin typeface="微软雅黑" pitchFamily="34" charset="-122"/>
                <a:ea typeface="微软雅黑" pitchFamily="34" charset="-122"/>
              </a:rPr>
              <a:t>地址续借</a:t>
            </a:r>
          </a:p>
        </p:txBody>
      </p:sp>
      <p:sp>
        <p:nvSpPr>
          <p:cNvPr id="38" name="圆角矩形 37"/>
          <p:cNvSpPr/>
          <p:nvPr/>
        </p:nvSpPr>
        <p:spPr>
          <a:xfrm>
            <a:off x="4581371" y="476462"/>
            <a:ext cx="2331963" cy="33105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altLang="zh-CN" sz="1600" b="1" dirty="0">
                <a:solidFill>
                  <a:schemeClr val="bg1"/>
                </a:solidFill>
                <a:latin typeface="微软雅黑" pitchFamily="34" charset="-122"/>
                <a:ea typeface="微软雅黑" pitchFamily="34" charset="-122"/>
              </a:rPr>
              <a:t>IP</a:t>
            </a:r>
            <a:r>
              <a:rPr lang="zh-CN" altLang="en-US" sz="1600" b="1" dirty="0">
                <a:solidFill>
                  <a:schemeClr val="bg1"/>
                </a:solidFill>
                <a:latin typeface="微软雅黑" pitchFamily="34" charset="-122"/>
                <a:ea typeface="微软雅黑" pitchFamily="34" charset="-122"/>
              </a:rPr>
              <a:t>地址释放</a:t>
            </a:r>
          </a:p>
        </p:txBody>
      </p:sp>
      <p:sp>
        <p:nvSpPr>
          <p:cNvPr id="40" name="圆角矩形 39"/>
          <p:cNvSpPr/>
          <p:nvPr/>
        </p:nvSpPr>
        <p:spPr>
          <a:xfrm>
            <a:off x="6913334" y="477153"/>
            <a:ext cx="2230666" cy="325438"/>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altLang="zh-CN" sz="1600" b="1" dirty="0" smtClean="0">
                <a:solidFill>
                  <a:schemeClr val="bg1"/>
                </a:solidFill>
                <a:latin typeface="微软雅黑" pitchFamily="34" charset="-122"/>
                <a:ea typeface="微软雅黑" pitchFamily="34" charset="-122"/>
              </a:rPr>
              <a:t>DHCP</a:t>
            </a:r>
            <a:r>
              <a:rPr lang="zh-CN" altLang="en-US" sz="1600" b="1" dirty="0" smtClean="0">
                <a:solidFill>
                  <a:schemeClr val="bg1"/>
                </a:solidFill>
                <a:latin typeface="微软雅黑" pitchFamily="34" charset="-122"/>
                <a:ea typeface="微软雅黑" pitchFamily="34" charset="-122"/>
              </a:rPr>
              <a:t>中继</a:t>
            </a:r>
            <a:r>
              <a:rPr lang="zh-CN" altLang="en-US" sz="1600" b="1" dirty="0">
                <a:solidFill>
                  <a:schemeClr val="bg1"/>
                </a:solidFill>
                <a:latin typeface="微软雅黑" pitchFamily="34" charset="-122"/>
                <a:ea typeface="微软雅黑" pitchFamily="34" charset="-122"/>
              </a:rPr>
              <a:t>代理</a:t>
            </a:r>
          </a:p>
        </p:txBody>
      </p:sp>
      <p:pic>
        <p:nvPicPr>
          <p:cNvPr id="41" name="图片 40"/>
          <p:cNvPicPr>
            <a:picLocks noChangeAspect="1"/>
          </p:cNvPicPr>
          <p:nvPr/>
        </p:nvPicPr>
        <p:blipFill rotWithShape="1">
          <a:blip r:embed="rId2"/>
          <a:srcRect l="3128" t="7739" r="8846" b="4563"/>
          <a:stretch/>
        </p:blipFill>
        <p:spPr>
          <a:xfrm>
            <a:off x="6966157" y="2880125"/>
            <a:ext cx="2177843" cy="1750720"/>
          </a:xfrm>
          <a:prstGeom prst="rect">
            <a:avLst/>
          </a:prstGeom>
        </p:spPr>
      </p:pic>
      <p:sp>
        <p:nvSpPr>
          <p:cNvPr id="42" name="文本框 41"/>
          <p:cNvSpPr txBox="1"/>
          <p:nvPr/>
        </p:nvSpPr>
        <p:spPr>
          <a:xfrm>
            <a:off x="385428" y="4833105"/>
            <a:ext cx="1406154" cy="369332"/>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US" altLang="zh-CN" dirty="0" smtClean="0"/>
              <a:t>DHCP</a:t>
            </a:r>
            <a:r>
              <a:rPr lang="zh-CN" altLang="en-US" dirty="0" smtClean="0"/>
              <a:t>客户端</a:t>
            </a:r>
            <a:endParaRPr lang="zh-CN" altLang="en-US" dirty="0"/>
          </a:p>
        </p:txBody>
      </p:sp>
      <p:sp>
        <p:nvSpPr>
          <p:cNvPr id="43" name="文本框 42"/>
          <p:cNvSpPr txBox="1"/>
          <p:nvPr/>
        </p:nvSpPr>
        <p:spPr>
          <a:xfrm>
            <a:off x="7452591" y="4833105"/>
            <a:ext cx="1406154" cy="369332"/>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US" altLang="zh-CN" dirty="0" smtClean="0"/>
              <a:t>DHCP</a:t>
            </a:r>
            <a:r>
              <a:rPr lang="zh-CN" altLang="en-US" dirty="0" smtClean="0"/>
              <a:t>服务器</a:t>
            </a:r>
            <a:endParaRPr lang="zh-CN" altLang="en-US" dirty="0"/>
          </a:p>
        </p:txBody>
      </p:sp>
      <p:pic>
        <p:nvPicPr>
          <p:cNvPr id="44" name="图片 43"/>
          <p:cNvPicPr>
            <a:picLocks noChangeAspect="1"/>
          </p:cNvPicPr>
          <p:nvPr/>
        </p:nvPicPr>
        <p:blipFill>
          <a:blip r:embed="rId3"/>
          <a:stretch>
            <a:fillRect/>
          </a:stretch>
        </p:blipFill>
        <p:spPr>
          <a:xfrm>
            <a:off x="-18753" y="2880125"/>
            <a:ext cx="3188484" cy="1798476"/>
          </a:xfrm>
          <a:prstGeom prst="rect">
            <a:avLst/>
          </a:prstGeom>
        </p:spPr>
      </p:pic>
      <p:sp>
        <p:nvSpPr>
          <p:cNvPr id="49" name="圆角矩形 48"/>
          <p:cNvSpPr/>
          <p:nvPr/>
        </p:nvSpPr>
        <p:spPr>
          <a:xfrm>
            <a:off x="4686" y="463637"/>
            <a:ext cx="2304008" cy="325438"/>
          </a:xfrm>
          <a:prstGeom prst="roundRect">
            <a:avLst/>
          </a:prstGeom>
          <a:ln/>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en-US" altLang="zh-CN" sz="1600" b="1" dirty="0">
                <a:solidFill>
                  <a:schemeClr val="bg1"/>
                </a:solidFill>
                <a:latin typeface="微软雅黑" pitchFamily="34" charset="-122"/>
                <a:ea typeface="微软雅黑" pitchFamily="34" charset="-122"/>
              </a:rPr>
              <a:t>IP</a:t>
            </a:r>
            <a:r>
              <a:rPr lang="zh-CN" altLang="en-US" sz="1600" b="1" dirty="0">
                <a:solidFill>
                  <a:schemeClr val="bg1"/>
                </a:solidFill>
                <a:latin typeface="微软雅黑" pitchFamily="34" charset="-122"/>
                <a:ea typeface="微软雅黑" pitchFamily="34" charset="-122"/>
              </a:rPr>
              <a:t>地址租借</a:t>
            </a:r>
          </a:p>
        </p:txBody>
      </p:sp>
      <p:sp>
        <p:nvSpPr>
          <p:cNvPr id="2" name="椭圆形标注 1"/>
          <p:cNvSpPr/>
          <p:nvPr/>
        </p:nvSpPr>
        <p:spPr>
          <a:xfrm>
            <a:off x="283856" y="1004761"/>
            <a:ext cx="2020150" cy="1520910"/>
          </a:xfrm>
          <a:prstGeom prst="wedgeEllipseCallout">
            <a:avLst>
              <a:gd name="adj1" fmla="val -19576"/>
              <a:gd name="adj2" fmla="val 72520"/>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kumimoji="1" lang="zh-CN" altLang="en-US" sz="2000" dirty="0">
                <a:latin typeface="Times New Roman" panose="02020603050405020304" pitchFamily="18" charset="0"/>
              </a:rPr>
              <a:t>喂，帮个忙吧，我想要</a:t>
            </a:r>
            <a:r>
              <a:rPr kumimoji="1" lang="en-US" altLang="zh-CN" sz="2000" dirty="0">
                <a:latin typeface="Times New Roman" panose="02020603050405020304" pitchFamily="18" charset="0"/>
              </a:rPr>
              <a:t>IP</a:t>
            </a:r>
            <a:r>
              <a:rPr kumimoji="1" lang="zh-CN" altLang="en-US" sz="2000" dirty="0" smtClean="0">
                <a:latin typeface="Times New Roman" panose="02020603050405020304" pitchFamily="18" charset="0"/>
              </a:rPr>
              <a:t>地址</a:t>
            </a:r>
            <a:endParaRPr kumimoji="1" lang="zh-CN" altLang="en-US" sz="2000" dirty="0">
              <a:latin typeface="Times New Roman" panose="02020603050405020304" pitchFamily="18" charset="0"/>
            </a:endParaRPr>
          </a:p>
        </p:txBody>
      </p:sp>
      <p:cxnSp>
        <p:nvCxnSpPr>
          <p:cNvPr id="4" name="直接箭头连接符 3"/>
          <p:cNvCxnSpPr/>
          <p:nvPr/>
        </p:nvCxnSpPr>
        <p:spPr>
          <a:xfrm>
            <a:off x="1855082" y="3502025"/>
            <a:ext cx="5111075" cy="6350"/>
          </a:xfrm>
          <a:prstGeom prst="straightConnector1">
            <a:avLst/>
          </a:prstGeom>
          <a:ln w="57150">
            <a:prstDash val="lgDash"/>
            <a:tailEnd type="triangle"/>
          </a:ln>
        </p:spPr>
        <p:style>
          <a:lnRef idx="1">
            <a:schemeClr val="accent1"/>
          </a:lnRef>
          <a:fillRef idx="0">
            <a:schemeClr val="accent1"/>
          </a:fillRef>
          <a:effectRef idx="0">
            <a:schemeClr val="accent1"/>
          </a:effectRef>
          <a:fontRef idx="minor">
            <a:schemeClr val="tx1"/>
          </a:fontRef>
        </p:style>
      </p:cxnSp>
      <p:sp>
        <p:nvSpPr>
          <p:cNvPr id="15" name="圆角矩形标注 14"/>
          <p:cNvSpPr/>
          <p:nvPr/>
        </p:nvSpPr>
        <p:spPr>
          <a:xfrm>
            <a:off x="1630706" y="2605776"/>
            <a:ext cx="3078050" cy="738783"/>
          </a:xfrm>
          <a:prstGeom prst="wedgeRoundRectCallout">
            <a:avLst>
              <a:gd name="adj1" fmla="val -49302"/>
              <a:gd name="adj2" fmla="val 139857"/>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pPr>
              <a:lnSpc>
                <a:spcPct val="250000"/>
              </a:lnSpc>
            </a:pPr>
            <a:r>
              <a:rPr lang="zh-CN" altLang="en-US" b="1" dirty="0" smtClean="0">
                <a:latin typeface="微软雅黑" panose="020B0503020204020204" pitchFamily="34" charset="-122"/>
                <a:ea typeface="微软雅黑" panose="020B0503020204020204" pitchFamily="34" charset="-122"/>
              </a:rPr>
              <a:t>   源</a:t>
            </a:r>
            <a:r>
              <a:rPr lang="en-US" altLang="zh-CN" b="1" dirty="0">
                <a:latin typeface="+mj-ea"/>
                <a:ea typeface="+mj-ea"/>
              </a:rPr>
              <a:t>IP</a:t>
            </a:r>
            <a:r>
              <a:rPr lang="en-US" altLang="zh-CN" b="1" dirty="0">
                <a:latin typeface="微软雅黑" panose="020B0503020204020204" pitchFamily="34" charset="-122"/>
                <a:ea typeface="微软雅黑" panose="020B0503020204020204" pitchFamily="34" charset="-122"/>
              </a:rPr>
              <a:t>      </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目的</a:t>
            </a:r>
            <a:r>
              <a:rPr lang="en-US" altLang="zh-CN" b="1" dirty="0">
                <a:latin typeface="+mj-ea"/>
                <a:ea typeface="+mj-ea"/>
              </a:rPr>
              <a:t>IP</a:t>
            </a:r>
          </a:p>
          <a:p>
            <a:r>
              <a:rPr lang="en-US" altLang="zh-CN" dirty="0" smtClean="0">
                <a:latin typeface="微软雅黑" panose="020B0503020204020204" pitchFamily="34" charset="-122"/>
                <a:ea typeface="微软雅黑" panose="020B0503020204020204" pitchFamily="34" charset="-122"/>
              </a:rPr>
              <a:t>0.0.0.0    </a:t>
            </a:r>
            <a:r>
              <a:rPr lang="en-US" altLang="zh-CN" dirty="0">
                <a:latin typeface="微软雅黑" panose="020B0503020204020204" pitchFamily="34" charset="-122"/>
                <a:ea typeface="微软雅黑" panose="020B0503020204020204" pitchFamily="34" charset="-122"/>
              </a:rPr>
              <a:t>255.255.255.255</a:t>
            </a:r>
          </a:p>
          <a:p>
            <a:pPr algn="ctr"/>
            <a:endParaRPr lang="zh-CN" altLang="en-US" dirty="0">
              <a:latin typeface="微软雅黑" panose="020B0503020204020204" pitchFamily="34" charset="-122"/>
              <a:ea typeface="微软雅黑" panose="020B0503020204020204" pitchFamily="34" charset="-122"/>
            </a:endParaRPr>
          </a:p>
        </p:txBody>
      </p:sp>
      <p:sp>
        <p:nvSpPr>
          <p:cNvPr id="16" name="椭圆形标注 15"/>
          <p:cNvSpPr/>
          <p:nvPr/>
        </p:nvSpPr>
        <p:spPr>
          <a:xfrm>
            <a:off x="7042357" y="1104862"/>
            <a:ext cx="2063543" cy="1320707"/>
          </a:xfrm>
          <a:prstGeom prst="wedgeEllipseCallout">
            <a:avLst>
              <a:gd name="adj1" fmla="val -10074"/>
              <a:gd name="adj2" fmla="val 74638"/>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en-US" altLang="zh-CN" sz="2000" dirty="0" smtClean="0">
              <a:latin typeface="Times New Roman" panose="02020603050405020304" pitchFamily="18" charset="0"/>
            </a:endParaRPr>
          </a:p>
          <a:p>
            <a:pPr algn="ctr"/>
            <a:r>
              <a:rPr kumimoji="1" lang="zh-CN" altLang="en-US" sz="2000" dirty="0" smtClean="0">
                <a:latin typeface="Times New Roman" panose="02020603050405020304" pitchFamily="18" charset="0"/>
              </a:rPr>
              <a:t>收到</a:t>
            </a:r>
            <a:r>
              <a:rPr kumimoji="1" lang="zh-CN" altLang="en-US" sz="2000" dirty="0">
                <a:latin typeface="Times New Roman" panose="02020603050405020304" pitchFamily="18" charset="0"/>
              </a:rPr>
              <a:t>，你用这个</a:t>
            </a:r>
            <a:r>
              <a:rPr kumimoji="1" lang="en-US" altLang="zh-CN" sz="2000" dirty="0">
                <a:latin typeface="Times New Roman" panose="02020603050405020304" pitchFamily="18" charset="0"/>
              </a:rPr>
              <a:t>IP</a:t>
            </a:r>
            <a:r>
              <a:rPr kumimoji="1" lang="zh-CN" altLang="en-US" sz="2000" dirty="0">
                <a:latin typeface="Times New Roman" panose="02020603050405020304" pitchFamily="18" charset="0"/>
              </a:rPr>
              <a:t>地址吧</a:t>
            </a:r>
            <a:r>
              <a:rPr kumimoji="1" lang="en-US" altLang="zh-CN" sz="2000" dirty="0">
                <a:latin typeface="Times New Roman" panose="02020603050405020304" pitchFamily="18" charset="0"/>
              </a:rPr>
              <a:t>10.1.1.3</a:t>
            </a:r>
          </a:p>
          <a:p>
            <a:pPr algn="ctr"/>
            <a:endParaRPr kumimoji="1" lang="zh-CN" altLang="en-US" sz="2000" dirty="0">
              <a:latin typeface="Times New Roman" panose="02020603050405020304" pitchFamily="18" charset="0"/>
            </a:endParaRPr>
          </a:p>
        </p:txBody>
      </p:sp>
      <p:sp>
        <p:nvSpPr>
          <p:cNvPr id="17" name="文本框 16"/>
          <p:cNvSpPr txBox="1"/>
          <p:nvPr/>
        </p:nvSpPr>
        <p:spPr>
          <a:xfrm>
            <a:off x="4249108" y="4296941"/>
            <a:ext cx="3135990" cy="715089"/>
          </a:xfrm>
          <a:prstGeom prst="wedgeRoundRectCallout">
            <a:avLst>
              <a:gd name="adj1" fmla="val 47608"/>
              <a:gd name="adj2" fmla="val -116876"/>
              <a:gd name="adj3" fmla="val 16667"/>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zh-CN" altLang="en-US" dirty="0" smtClean="0">
                <a:latin typeface="微软雅黑" panose="020B0503020204020204" pitchFamily="34" charset="-122"/>
                <a:ea typeface="微软雅黑" panose="020B0503020204020204" pitchFamily="34" charset="-122"/>
              </a:rPr>
              <a:t>    源</a:t>
            </a:r>
            <a:r>
              <a:rPr lang="en-US" altLang="zh-CN" b="1" dirty="0">
                <a:latin typeface="+mj-ea"/>
                <a:ea typeface="+mj-ea"/>
              </a:rPr>
              <a:t>IP  </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目的</a:t>
            </a:r>
            <a:r>
              <a:rPr lang="en-US" altLang="zh-CN" b="1" dirty="0">
                <a:latin typeface="+mj-ea"/>
                <a:ea typeface="+mj-ea"/>
              </a:rPr>
              <a:t>IP</a:t>
            </a:r>
          </a:p>
          <a:p>
            <a:r>
              <a:rPr lang="zh-CN" altLang="en-US" dirty="0">
                <a:latin typeface="微软雅黑" panose="020B0503020204020204" pitchFamily="34" charset="-122"/>
                <a:ea typeface="微软雅黑" panose="020B0503020204020204" pitchFamily="34" charset="-122"/>
              </a:rPr>
              <a:t>服务器</a:t>
            </a:r>
            <a:r>
              <a:rPr lang="en-US" altLang="zh-CN" dirty="0">
                <a:latin typeface="微软雅黑" panose="020B0503020204020204" pitchFamily="34" charset="-122"/>
                <a:ea typeface="微软雅黑" panose="020B0503020204020204" pitchFamily="34" charset="-122"/>
              </a:rPr>
              <a:t>IP   255.255.255.255</a:t>
            </a:r>
          </a:p>
        </p:txBody>
      </p:sp>
      <p:sp>
        <p:nvSpPr>
          <p:cNvPr id="27" name="左箭头 26"/>
          <p:cNvSpPr/>
          <p:nvPr/>
        </p:nvSpPr>
        <p:spPr>
          <a:xfrm>
            <a:off x="2032000" y="4785348"/>
            <a:ext cx="5353098" cy="918963"/>
          </a:xfrm>
          <a:prstGeom prst="lef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zh-CN" sz="2800" b="1" dirty="0">
                <a:solidFill>
                  <a:schemeClr val="tx1"/>
                </a:solidFill>
                <a:latin typeface="Times New Roman" panose="02020603050405020304" pitchFamily="18" charset="0"/>
              </a:rPr>
              <a:t>DHCP </a:t>
            </a:r>
            <a:r>
              <a:rPr kumimoji="1" lang="en-US" altLang="zh-CN" sz="2800" b="1" dirty="0" smtClean="0">
                <a:solidFill>
                  <a:schemeClr val="tx1"/>
                </a:solidFill>
                <a:latin typeface="Times New Roman" panose="02020603050405020304" pitchFamily="18" charset="0"/>
              </a:rPr>
              <a:t>Offer(1)[</a:t>
            </a:r>
            <a:r>
              <a:rPr kumimoji="1" lang="zh-CN" altLang="en-US" sz="2800" b="1" dirty="0" smtClean="0">
                <a:solidFill>
                  <a:schemeClr val="tx1"/>
                </a:solidFill>
                <a:latin typeface="Times New Roman" panose="02020603050405020304" pitchFamily="18" charset="0"/>
              </a:rPr>
              <a:t>广播</a:t>
            </a:r>
            <a:r>
              <a:rPr kumimoji="1" lang="en-US" altLang="zh-CN" sz="2800" b="1" dirty="0" smtClean="0">
                <a:solidFill>
                  <a:schemeClr val="tx1"/>
                </a:solidFill>
                <a:latin typeface="Times New Roman" panose="02020603050405020304" pitchFamily="18" charset="0"/>
              </a:rPr>
              <a:t>]</a:t>
            </a:r>
            <a:endParaRPr kumimoji="1" lang="en-US" altLang="zh-CN" sz="2800" b="1" dirty="0">
              <a:solidFill>
                <a:schemeClr val="tx1"/>
              </a:solidFill>
              <a:latin typeface="Times New Roman" panose="02020603050405020304" pitchFamily="18" charset="0"/>
            </a:endParaRPr>
          </a:p>
        </p:txBody>
      </p:sp>
      <p:sp>
        <p:nvSpPr>
          <p:cNvPr id="36" name="左箭头 35"/>
          <p:cNvSpPr/>
          <p:nvPr/>
        </p:nvSpPr>
        <p:spPr>
          <a:xfrm>
            <a:off x="2304006" y="5216911"/>
            <a:ext cx="5353098" cy="918963"/>
          </a:xfrm>
          <a:prstGeom prst="lef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zh-CN" sz="2800" b="1" dirty="0">
                <a:solidFill>
                  <a:schemeClr val="tx1"/>
                </a:solidFill>
                <a:latin typeface="Times New Roman" panose="02020603050405020304" pitchFamily="18" charset="0"/>
              </a:rPr>
              <a:t>DHCP </a:t>
            </a:r>
            <a:r>
              <a:rPr kumimoji="1" lang="en-US" altLang="zh-CN" sz="2800" b="1" dirty="0" smtClean="0">
                <a:solidFill>
                  <a:schemeClr val="tx1"/>
                </a:solidFill>
                <a:latin typeface="Times New Roman" panose="02020603050405020304" pitchFamily="18" charset="0"/>
              </a:rPr>
              <a:t>Offer(2</a:t>
            </a:r>
            <a:r>
              <a:rPr kumimoji="1" lang="en-US" altLang="zh-CN" sz="2800" b="1" dirty="0">
                <a:solidFill>
                  <a:schemeClr val="tx1"/>
                </a:solidFill>
                <a:latin typeface="Times New Roman" panose="02020603050405020304" pitchFamily="18" charset="0"/>
              </a:rPr>
              <a:t>)[</a:t>
            </a:r>
            <a:r>
              <a:rPr kumimoji="1" lang="zh-CN" altLang="en-US" sz="2800" b="1" dirty="0">
                <a:solidFill>
                  <a:schemeClr val="tx1"/>
                </a:solidFill>
                <a:latin typeface="Times New Roman" panose="02020603050405020304" pitchFamily="18" charset="0"/>
              </a:rPr>
              <a:t>广播</a:t>
            </a:r>
            <a:r>
              <a:rPr kumimoji="1" lang="en-US" altLang="zh-CN" sz="2800" b="1" dirty="0" smtClean="0">
                <a:solidFill>
                  <a:schemeClr val="tx1"/>
                </a:solidFill>
                <a:latin typeface="Times New Roman" panose="02020603050405020304" pitchFamily="18" charset="0"/>
              </a:rPr>
              <a:t>]</a:t>
            </a:r>
            <a:endParaRPr kumimoji="1" lang="en-US" altLang="zh-CN" sz="2800" b="1" dirty="0">
              <a:solidFill>
                <a:schemeClr val="tx1"/>
              </a:solidFill>
              <a:latin typeface="Times New Roman" panose="02020603050405020304" pitchFamily="18" charset="0"/>
            </a:endParaRPr>
          </a:p>
        </p:txBody>
      </p:sp>
      <p:sp>
        <p:nvSpPr>
          <p:cNvPr id="14" name="右箭头 13"/>
          <p:cNvSpPr/>
          <p:nvPr/>
        </p:nvSpPr>
        <p:spPr>
          <a:xfrm>
            <a:off x="1814058" y="3130226"/>
            <a:ext cx="5228299" cy="875764"/>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zh-CN" sz="2800" b="1" dirty="0">
                <a:solidFill>
                  <a:schemeClr val="tx1"/>
                </a:solidFill>
                <a:latin typeface="Times New Roman" panose="02020603050405020304" pitchFamily="18" charset="0"/>
              </a:rPr>
              <a:t>DHCP Discover(</a:t>
            </a:r>
            <a:r>
              <a:rPr kumimoji="1" lang="zh-CN" altLang="en-US" sz="2800" b="1" dirty="0">
                <a:solidFill>
                  <a:schemeClr val="tx1"/>
                </a:solidFill>
                <a:latin typeface="Times New Roman" panose="02020603050405020304" pitchFamily="18" charset="0"/>
              </a:rPr>
              <a:t>广播</a:t>
            </a:r>
            <a:r>
              <a:rPr kumimoji="1" lang="en-US" altLang="zh-CN" sz="2800" b="1" dirty="0" smtClean="0">
                <a:solidFill>
                  <a:schemeClr val="tx1"/>
                </a:solidFill>
                <a:latin typeface="Times New Roman" panose="02020603050405020304" pitchFamily="18" charset="0"/>
              </a:rPr>
              <a:t>)</a:t>
            </a:r>
            <a:endParaRPr kumimoji="1" lang="en-US" altLang="zh-CN" sz="2800" b="1"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56786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randombar(horizontal)">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1000"/>
                                        <p:tgtEl>
                                          <p:spTgt spid="16"/>
                                        </p:tgtEl>
                                      </p:cBhvr>
                                    </p:animEffect>
                                    <p:anim calcmode="lin" valueType="num">
                                      <p:cBhvr>
                                        <p:cTn id="25" dur="1000" fill="hold"/>
                                        <p:tgtEl>
                                          <p:spTgt spid="16"/>
                                        </p:tgtEl>
                                        <p:attrNameLst>
                                          <p:attrName>ppt_x</p:attrName>
                                        </p:attrNameLst>
                                      </p:cBhvr>
                                      <p:tavLst>
                                        <p:tav tm="0">
                                          <p:val>
                                            <p:strVal val="#ppt_x"/>
                                          </p:val>
                                        </p:tav>
                                        <p:tav tm="100000">
                                          <p:val>
                                            <p:strVal val="#ppt_x"/>
                                          </p:val>
                                        </p:tav>
                                      </p:tavLst>
                                    </p:anim>
                                    <p:anim calcmode="lin" valueType="num">
                                      <p:cBhvr>
                                        <p:cTn id="2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randombar(horizontal)">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wipe(right)">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grpId="0" nodeType="click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wipe(righ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animBg="1"/>
      <p:bldP spid="16" grpId="0" animBg="1"/>
      <p:bldP spid="17" grpId="0" animBg="1"/>
      <p:bldP spid="27" grpId="0" animBg="1"/>
      <p:bldP spid="36" grpId="0" animBg="1"/>
      <p:bldP spid="14"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770</TotalTime>
  <Words>1471</Words>
  <Application>Microsoft Office PowerPoint</Application>
  <PresentationFormat>全屏显示(4:3)</PresentationFormat>
  <Paragraphs>344</Paragraphs>
  <Slides>23</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华文细黑</vt:lpstr>
      <vt:lpstr>宋体</vt:lpstr>
      <vt:lpstr>微软雅黑</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 TC</dc:creator>
  <cp:lastModifiedBy>H TC</cp:lastModifiedBy>
  <cp:revision>86</cp:revision>
  <dcterms:created xsi:type="dcterms:W3CDTF">2014-05-19T12:22:35Z</dcterms:created>
  <dcterms:modified xsi:type="dcterms:W3CDTF">2014-05-21T13:22:58Z</dcterms:modified>
</cp:coreProperties>
</file>