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145710119" r:id="rId2"/>
    <p:sldId id="2145710130" r:id="rId3"/>
    <p:sldId id="2145710123" r:id="rId4"/>
    <p:sldId id="2145710126" r:id="rId5"/>
    <p:sldId id="214571012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3BCFE-F2DC-4DA4-AAA2-02FE3035BC10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C2A34-E963-4E39-B652-92701812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2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82632F1B-A5E6-4064-A549-38BB9A906CE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4149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350">
              <a:defRPr/>
            </a:pPr>
            <a:fld id="{82632F1B-A5E6-4064-A549-38BB9A906CE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914350">
                <a:defRPr/>
              </a:pPr>
              <a:t>5</a:t>
            </a:fld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3110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56BC-D4E4-1345-9609-6FDDC083B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4A076-7706-19E3-A00E-1587D0644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F27E-433B-666C-25E9-23C67178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F10-4132-4D53-89D0-CFD4F86FABF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03CB3-FA30-D453-1052-4499C865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7229-F8AB-8644-CA64-40647CFB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06DB-FA09-40AC-9989-C09807D4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7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E6A3-9A16-F7C7-E342-493E021E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FEA9F-7432-9646-9408-785DF6D1E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6702-57BD-B1CC-92A1-79F8ECA8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F10-4132-4D53-89D0-CFD4F86FABF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67B7-9149-D48A-B823-FD9BC57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C21C6-BCEC-B7CD-0028-4B6352DD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06DB-FA09-40AC-9989-C09807D4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0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503A7-53E3-29F5-0AC9-F8632B143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30844-8F8F-F13E-06B2-15376A843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EAB45-DB4D-B761-9264-5B2D57EC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F10-4132-4D53-89D0-CFD4F86FABF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399EF-5396-6451-B59F-F85D7361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F32F8-8B5D-6479-7D51-20383A65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06DB-FA09-40AC-9989-C09807D4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2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A254-B417-5B76-31CA-A89C6C9A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3484D-53E2-0477-E9B1-71677A39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2F97-B0B2-6275-81DD-3AA1902F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F10-4132-4D53-89D0-CFD4F86FABF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C3582-219C-D9E5-68D5-D034B376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E802F-5D80-800B-D940-D6AC9145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06DB-FA09-40AC-9989-C09807D4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7BB9-2C45-8E56-7E16-5CD580E6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D3060-1CC1-8BF1-15F4-7DA4AC57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BF317-0223-E00B-CC60-B3858505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F10-4132-4D53-89D0-CFD4F86FABF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D270A-B606-6335-BC3A-28E94087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B959-78B4-B3F4-D395-05AB61A9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06DB-FA09-40AC-9989-C09807D4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37CC-4354-BA44-0BCD-64560331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EF511-287C-E479-30D2-A40F70172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F5199-2228-F1E0-14FA-1E3C95069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662DD-7DCA-496D-CD7C-0705A757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F10-4132-4D53-89D0-CFD4F86FABF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73BF3-60D8-90A6-4E7F-F1F30AEE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46866-3EF7-7BB9-F133-D2542E11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06DB-FA09-40AC-9989-C09807D4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9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22DE1-5CB6-7EBB-849A-FABCCAEF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B6D3B-D569-D049-853C-44974C9EE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A7E9D-B881-784F-F35D-B59BBB422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46E4D-E8A2-C176-21AB-A302B2416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0B51B-45B3-59C7-CB43-F08F9E4DC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69C5F1-6052-784A-3764-2EC66429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F10-4132-4D53-89D0-CFD4F86FABF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6C0CD-22E8-DCCE-B289-225DF6BB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4D40F-ADCB-3CB8-F0F5-3C447BD6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06DB-FA09-40AC-9989-C09807D4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8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AA2A-8B40-3334-38F9-AB0D6650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F0CA0-DDE1-E1B8-F183-D6FCB0A9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F10-4132-4D53-89D0-CFD4F86FABF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57D1E-6845-3163-0BD2-443BD8E6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ED67A-EE8E-9397-B264-0AE9B9B0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06DB-FA09-40AC-9989-C09807D4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0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56B3CD-BCB3-190A-3E56-FA9CFA85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F10-4132-4D53-89D0-CFD4F86FABF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4B638-BD33-EC5F-1491-D4645CB9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94FD-0B64-D8FE-1708-E62F8CC3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06DB-FA09-40AC-9989-C09807D4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E990-F36B-55AD-FFA2-C331D597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2F74-7503-F8E2-05EC-F03652D28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4392B-42CF-837A-BD89-FB7876675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42508-682B-3681-1DAA-861F4D4B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F10-4132-4D53-89D0-CFD4F86FABF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D6B32-73F9-01BF-782F-514653B7A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2C22F-5643-B623-370C-057A42B9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06DB-FA09-40AC-9989-C09807D4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2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6F5B-F2ED-B155-6341-EB800511F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A3B8F6-CD89-2DF0-B2D6-F3E5F83EA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BA111-BF4C-2DCB-5AB1-4BF44C0B4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99716-7F4C-744A-75D8-A0110098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61F10-4132-4D53-89D0-CFD4F86FABF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7D0A-8004-02A5-14D4-B47D9D96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47C94-D431-1025-943C-DFBF39BE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006DB-FA09-40AC-9989-C09807D4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2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20504A-179E-A305-2420-6F34BFE5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0001F-1BFA-478D-A9A0-34AF2F1C5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AD7F1-4B82-F389-46DB-116A6A67D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F61F10-4132-4D53-89D0-CFD4F86FABF8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0BCA-DC6B-0549-BB36-E0206F8BC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3CDC-A9F6-2FCA-A8B8-995E2BBBA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5006DB-FA09-40AC-9989-C09807D4F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4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52A1-33E2-4D17-98D9-D2FF0892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B790-2AC3-40F3-A5E1-7EA6974416DC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1EC1B-38A6-881C-F8D6-8D1F05995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508" y="-274809"/>
            <a:ext cx="12403016" cy="7156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636CC6-A867-AB93-C9F4-7026A4FFA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2" y="182562"/>
            <a:ext cx="4255938" cy="50320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E8B030-7277-C6B3-91D2-63CA65ACF582}"/>
              </a:ext>
            </a:extLst>
          </p:cNvPr>
          <p:cNvCxnSpPr>
            <a:cxnSpLocks/>
          </p:cNvCxnSpPr>
          <p:nvPr/>
        </p:nvCxnSpPr>
        <p:spPr>
          <a:xfrm>
            <a:off x="1366190" y="3123945"/>
            <a:ext cx="7811677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2B1DB9-3C9C-97AB-BCD5-E7516C8ACE9A}"/>
              </a:ext>
            </a:extLst>
          </p:cNvPr>
          <p:cNvSpPr txBox="1"/>
          <p:nvPr/>
        </p:nvSpPr>
        <p:spPr>
          <a:xfrm>
            <a:off x="1285930" y="1839770"/>
            <a:ext cx="9202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bg1"/>
                </a:solidFill>
              </a:rPr>
              <a:t>Automating Classification of Maintenance Needs Using AI</a:t>
            </a:r>
            <a:endParaRPr lang="en-US" altLang="en-US" sz="3600" dirty="0">
              <a:solidFill>
                <a:schemeClr val="bg1"/>
              </a:solidFill>
            </a:endParaRP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C03363DF-86E2-A727-791A-0BA60959BEC2}"/>
              </a:ext>
            </a:extLst>
          </p:cNvPr>
          <p:cNvSpPr txBox="1">
            <a:spLocks/>
          </p:cNvSpPr>
          <p:nvPr/>
        </p:nvSpPr>
        <p:spPr>
          <a:xfrm>
            <a:off x="11868681" y="0"/>
            <a:ext cx="3233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43442-B897-8B9D-BE0C-D0A677B1B92C}"/>
              </a:ext>
            </a:extLst>
          </p:cNvPr>
          <p:cNvSpPr txBox="1"/>
          <p:nvPr/>
        </p:nvSpPr>
        <p:spPr>
          <a:xfrm>
            <a:off x="410266" y="5970748"/>
            <a:ext cx="85736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solidFill>
                  <a:schemeClr val="bg1"/>
                </a:solidFill>
                <a:latin typeface="Century Gothic" panose="020B0502020202020204" pitchFamily="34" charset="0"/>
                <a:ea typeface="Lato" pitchFamily="34" charset="0"/>
                <a:cs typeface="Sakkal Majalla" panose="02000000000000000000" pitchFamily="2" charset="-78"/>
              </a:rPr>
              <a:t>Presented by </a:t>
            </a:r>
            <a:r>
              <a:rPr lang="en-US" altLang="en-US" sz="2500" b="1" dirty="0">
                <a:solidFill>
                  <a:schemeClr val="bg1"/>
                </a:solidFill>
                <a:latin typeface="Century Gothic" panose="020B0502020202020204" pitchFamily="34" charset="0"/>
                <a:ea typeface="Lato" pitchFamily="34" charset="0"/>
                <a:cs typeface="Sakkal Majalla" panose="02000000000000000000" pitchFamily="2" charset="-78"/>
              </a:rPr>
              <a:t>Haneen Al-</a:t>
            </a:r>
            <a:r>
              <a:rPr lang="en-US" altLang="en-US" sz="2500" b="1" dirty="0" err="1">
                <a:solidFill>
                  <a:schemeClr val="bg1"/>
                </a:solidFill>
                <a:latin typeface="Century Gothic" panose="020B0502020202020204" pitchFamily="34" charset="0"/>
                <a:ea typeface="Lato" pitchFamily="34" charset="0"/>
                <a:cs typeface="Sakkal Majalla" panose="02000000000000000000" pitchFamily="2" charset="-78"/>
              </a:rPr>
              <a:t>Mabadi</a:t>
            </a:r>
            <a:endParaRPr lang="en-US" altLang="en-US" sz="2500" b="1" dirty="0">
              <a:solidFill>
                <a:schemeClr val="bg1"/>
              </a:solidFill>
              <a:latin typeface="Century Gothic" panose="020B0502020202020204" pitchFamily="34" charset="0"/>
              <a:ea typeface="Lato" pitchFamily="34" charset="0"/>
              <a:cs typeface="Sakkal Majalla" panose="020000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BD35F-7FD8-3A9C-C930-AAF963BC4B33}"/>
              </a:ext>
            </a:extLst>
          </p:cNvPr>
          <p:cNvSpPr txBox="1"/>
          <p:nvPr/>
        </p:nvSpPr>
        <p:spPr>
          <a:xfrm>
            <a:off x="1285930" y="3185492"/>
            <a:ext cx="7891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Transforming Manual Equipment Maintenance Processes into Efficient AI-Driven Solutions</a:t>
            </a:r>
          </a:p>
        </p:txBody>
      </p:sp>
    </p:spTree>
    <p:extLst>
      <p:ext uri="{BB962C8B-B14F-4D97-AF65-F5344CB8AC3E}">
        <p14:creationId xmlns:p14="http://schemas.microsoft.com/office/powerpoint/2010/main" val="374705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3EE7501E-3B42-FF57-A681-F0A3832904B3}"/>
              </a:ext>
            </a:extLst>
          </p:cNvPr>
          <p:cNvSpPr txBox="1">
            <a:spLocks/>
          </p:cNvSpPr>
          <p:nvPr/>
        </p:nvSpPr>
        <p:spPr>
          <a:xfrm>
            <a:off x="11684327" y="146841"/>
            <a:ext cx="3233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4F9B5-C885-E660-C128-68DCC4C6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30" y="0"/>
            <a:ext cx="12206429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D46C94-5FAC-82AA-4D84-E0C9E0F32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54681"/>
              </p:ext>
            </p:extLst>
          </p:nvPr>
        </p:nvGraphicFramePr>
        <p:xfrm>
          <a:off x="513701" y="1088021"/>
          <a:ext cx="10986872" cy="143263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986872">
                  <a:extLst>
                    <a:ext uri="{9D8B030D-6E8A-4147-A177-3AD203B41FA5}">
                      <a16:colId xmlns:a16="http://schemas.microsoft.com/office/drawing/2014/main" val="2242551911"/>
                    </a:ext>
                  </a:extLst>
                </a:gridCol>
              </a:tblGrid>
              <a:tr h="474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Description: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200" b="1" kern="1200" spc="-1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9806" marR="69806" marT="34903" marB="34903" anchor="ctr"/>
                </a:tc>
                <a:extLst>
                  <a:ext uri="{0D108BD9-81ED-4DB2-BD59-A6C34878D82A}">
                    <a16:rowId xmlns:a16="http://schemas.microsoft.com/office/drawing/2014/main" val="328837007"/>
                  </a:ext>
                </a:extLst>
              </a:tr>
              <a:tr h="958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Manual process for classifying descriptions into 41 categories was time-consuming and error-prone.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600" b="0" kern="1200" spc="-1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Inconsistencies and human errors were affecting overall efficiency.</a:t>
                      </a:r>
                    </a:p>
                  </a:txBody>
                  <a:tcPr marL="69806" marR="69806" marT="34903" marB="34903" anchor="ctr"/>
                </a:tc>
                <a:extLst>
                  <a:ext uri="{0D108BD9-81ED-4DB2-BD59-A6C34878D82A}">
                    <a16:rowId xmlns:a16="http://schemas.microsoft.com/office/drawing/2014/main" val="296498088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EE852C-1C3D-EAF0-9D28-E4AF10B79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4" y="146841"/>
            <a:ext cx="2449390" cy="425981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0C6F027-5AB2-F685-60D0-B010D887F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81896"/>
              </p:ext>
            </p:extLst>
          </p:nvPr>
        </p:nvGraphicFramePr>
        <p:xfrm>
          <a:off x="5529942" y="3344092"/>
          <a:ext cx="6316044" cy="273417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316044">
                  <a:extLst>
                    <a:ext uri="{9D8B030D-6E8A-4147-A177-3AD203B41FA5}">
                      <a16:colId xmlns:a16="http://schemas.microsoft.com/office/drawing/2014/main" val="344012134"/>
                    </a:ext>
                  </a:extLst>
                </a:gridCol>
              </a:tblGrid>
              <a:tr h="27341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200" b="0" kern="1200" spc="-1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9806" marR="69806" marT="34903" marB="34903" anchor="ctr"/>
                </a:tc>
                <a:extLst>
                  <a:ext uri="{0D108BD9-81ED-4DB2-BD59-A6C34878D82A}">
                    <a16:rowId xmlns:a16="http://schemas.microsoft.com/office/drawing/2014/main" val="15121376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02F1FB-53BF-FD84-9620-2E725DDDCB38}"/>
              </a:ext>
            </a:extLst>
          </p:cNvPr>
          <p:cNvSpPr txBox="1"/>
          <p:nvPr/>
        </p:nvSpPr>
        <p:spPr>
          <a:xfrm>
            <a:off x="2960794" y="387864"/>
            <a:ext cx="609268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cap="all" spc="250" dirty="0">
                <a:solidFill>
                  <a:schemeClr val="bg1"/>
                </a:solidFill>
                <a:latin typeface="Century Gothic" panose="020B0502020202020204" pitchFamily="34" charset="0"/>
              </a:rPr>
              <a:t>Identifying the Problem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B32584-9634-CF0C-DCB7-59FD7C734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582332"/>
              </p:ext>
            </p:extLst>
          </p:nvPr>
        </p:nvGraphicFramePr>
        <p:xfrm>
          <a:off x="5529942" y="2775483"/>
          <a:ext cx="5936566" cy="382769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936566">
                  <a:extLst>
                    <a:ext uri="{9D8B030D-6E8A-4147-A177-3AD203B41FA5}">
                      <a16:colId xmlns:a16="http://schemas.microsoft.com/office/drawing/2014/main" val="3183262147"/>
                    </a:ext>
                  </a:extLst>
                </a:gridCol>
              </a:tblGrid>
              <a:tr h="5620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100" b="1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This flowchart illustrates the manual classification process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400" b="1" kern="1200" spc="-1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200" b="1" kern="1200" spc="-1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9806" marR="69806" marT="34903" marB="34903" anchor="ctr"/>
                </a:tc>
                <a:extLst>
                  <a:ext uri="{0D108BD9-81ED-4DB2-BD59-A6C34878D82A}">
                    <a16:rowId xmlns:a16="http://schemas.microsoft.com/office/drawing/2014/main" val="1839407781"/>
                  </a:ext>
                </a:extLst>
              </a:tr>
              <a:tr h="27861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Time-Consuming: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The manual process required significant time and effort.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Error-Prone: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Frequent human errors resulted in misclassifications, requiring additional reviews and corrections.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Inconsistency</a:t>
                      </a:r>
                      <a:r>
                        <a:rPr lang="en-US" sz="1900" b="1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Different staff members often interpreted descriptions differently, leading to inconsistent categorizations.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Impact on Efficiency: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Overall inefficiency and reduced operational accuracy.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200" kern="1200" spc="-1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9806" marR="69806" marT="34903" marB="34903" anchor="ctr"/>
                </a:tc>
                <a:extLst>
                  <a:ext uri="{0D108BD9-81ED-4DB2-BD59-A6C34878D82A}">
                    <a16:rowId xmlns:a16="http://schemas.microsoft.com/office/drawing/2014/main" val="143478125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DFF7338-F97B-0B9F-96A9-DB3C8704C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2" y="3007534"/>
            <a:ext cx="4542148" cy="33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8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3EE7501E-3B42-FF57-A681-F0A3832904B3}"/>
              </a:ext>
            </a:extLst>
          </p:cNvPr>
          <p:cNvSpPr txBox="1">
            <a:spLocks/>
          </p:cNvSpPr>
          <p:nvPr/>
        </p:nvSpPr>
        <p:spPr>
          <a:xfrm>
            <a:off x="11684327" y="146841"/>
            <a:ext cx="3233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4F9B5-C885-E660-C128-68DCC4C6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E852C-1C3D-EAF0-9D28-E4AF10B79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4" y="146841"/>
            <a:ext cx="2449390" cy="4259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3EE1E7-8FBB-A6C6-B053-357EB3731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367" y="899393"/>
            <a:ext cx="4518404" cy="5716948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2436A0-E0E4-8053-D89F-BE8D4EBB9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20860"/>
              </p:ext>
            </p:extLst>
          </p:nvPr>
        </p:nvGraphicFramePr>
        <p:xfrm>
          <a:off x="7929155" y="2434686"/>
          <a:ext cx="3864396" cy="199080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864396">
                  <a:extLst>
                    <a:ext uri="{9D8B030D-6E8A-4147-A177-3AD203B41FA5}">
                      <a16:colId xmlns:a16="http://schemas.microsoft.com/office/drawing/2014/main" val="553076130"/>
                    </a:ext>
                  </a:extLst>
                </a:gridCol>
              </a:tblGrid>
              <a:tr h="62559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Key Features:</a:t>
                      </a:r>
                    </a:p>
                  </a:txBody>
                  <a:tcPr marL="69806" marR="69806" marT="34903" marB="34903" anchor="ctr"/>
                </a:tc>
                <a:extLst>
                  <a:ext uri="{0D108BD9-81ED-4DB2-BD59-A6C34878D82A}">
                    <a16:rowId xmlns:a16="http://schemas.microsoft.com/office/drawing/2014/main" val="2772993943"/>
                  </a:ext>
                </a:extLst>
              </a:tr>
              <a:tr h="10920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Automated data analysis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1700" b="0" kern="1200" spc="-1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Real-time predictions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1700" b="0" kern="1200" spc="-1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Adaptability to different data inputs</a:t>
                      </a:r>
                      <a:endParaRPr lang="en-US" sz="1700" b="0" kern="1200" spc="-10" noProof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9806" marR="69806" marT="34903" marB="34903" anchor="ctr"/>
                </a:tc>
                <a:extLst>
                  <a:ext uri="{0D108BD9-81ED-4DB2-BD59-A6C34878D82A}">
                    <a16:rowId xmlns:a16="http://schemas.microsoft.com/office/drawing/2014/main" val="11928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61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3EE7501E-3B42-FF57-A681-F0A3832904B3}"/>
              </a:ext>
            </a:extLst>
          </p:cNvPr>
          <p:cNvSpPr txBox="1">
            <a:spLocks/>
          </p:cNvSpPr>
          <p:nvPr/>
        </p:nvSpPr>
        <p:spPr>
          <a:xfrm>
            <a:off x="11684327" y="146841"/>
            <a:ext cx="3233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4F9B5-C885-E660-C128-68DCC4C6EC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E852C-1C3D-EAF0-9D28-E4AF10B79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4" y="146841"/>
            <a:ext cx="2449390" cy="4259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5C62B5-D88D-3D2F-5090-20FA57699826}"/>
              </a:ext>
            </a:extLst>
          </p:cNvPr>
          <p:cNvSpPr txBox="1"/>
          <p:nvPr/>
        </p:nvSpPr>
        <p:spPr>
          <a:xfrm>
            <a:off x="3981310" y="1075396"/>
            <a:ext cx="4835379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b="1" cap="all" spc="25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500" spc="-1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en-US" sz="3600" b="1" cap="all" spc="25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5D61CA-97E3-B41A-12B3-1CE3EC0CA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78056"/>
              </p:ext>
            </p:extLst>
          </p:nvPr>
        </p:nvGraphicFramePr>
        <p:xfrm>
          <a:off x="551300" y="1043528"/>
          <a:ext cx="10683061" cy="1641729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83061">
                  <a:extLst>
                    <a:ext uri="{9D8B030D-6E8A-4147-A177-3AD203B41FA5}">
                      <a16:colId xmlns:a16="http://schemas.microsoft.com/office/drawing/2014/main" val="1892115409"/>
                    </a:ext>
                  </a:extLst>
                </a:gridCol>
              </a:tblGrid>
              <a:tr h="4471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200" b="1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Description: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300" b="0" kern="1200" spc="-1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9806" marR="69806" marT="34903" marB="34903" anchor="ctr"/>
                </a:tc>
                <a:extLst>
                  <a:ext uri="{0D108BD9-81ED-4DB2-BD59-A6C34878D82A}">
                    <a16:rowId xmlns:a16="http://schemas.microsoft.com/office/drawing/2014/main" val="4265232273"/>
                  </a:ext>
                </a:extLst>
              </a:tr>
              <a:tr h="11909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Developed an AI model that automates the classification process.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300" b="0" kern="1200" spc="-1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Implemented using advanced algorithms and tools like TensorFlow and </a:t>
                      </a:r>
                      <a:r>
                        <a:rPr lang="en-US" sz="1700" b="0" kern="1200" spc="-10" dirty="0" err="1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Streamlit</a:t>
                      </a: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300" b="0" kern="1200" spc="-1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Achieved high accuracy of 86.552%.</a:t>
                      </a:r>
                      <a:endParaRPr lang="en-US" sz="1700" b="0" kern="1200" spc="-10" noProof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9806" marR="69806" marT="34903" marB="34903" anchor="ctr"/>
                </a:tc>
                <a:extLst>
                  <a:ext uri="{0D108BD9-81ED-4DB2-BD59-A6C34878D82A}">
                    <a16:rowId xmlns:a16="http://schemas.microsoft.com/office/drawing/2014/main" val="32501995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BF5597-F185-5B80-67F3-1C44EB273CA5}"/>
              </a:ext>
            </a:extLst>
          </p:cNvPr>
          <p:cNvSpPr txBox="1"/>
          <p:nvPr/>
        </p:nvSpPr>
        <p:spPr>
          <a:xfrm>
            <a:off x="-112141" y="475805"/>
            <a:ext cx="1195812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cap="all" spc="250" dirty="0">
                <a:solidFill>
                  <a:schemeClr val="bg1"/>
                </a:solidFill>
                <a:latin typeface="Century Gothic" panose="020B0502020202020204" pitchFamily="34" charset="0"/>
              </a:rPr>
              <a:t>Innovative AI-Driven Solution</a:t>
            </a:r>
          </a:p>
          <a:p>
            <a:pPr algn="ctr"/>
            <a:r>
              <a:rPr lang="en-US" b="1" cap="all" spc="25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8345EA-F3C2-BF0D-4D7B-91E4FF5AE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045196"/>
              </p:ext>
            </p:extLst>
          </p:nvPr>
        </p:nvGraphicFramePr>
        <p:xfrm>
          <a:off x="551298" y="2885308"/>
          <a:ext cx="10683061" cy="14502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83061">
                  <a:extLst>
                    <a:ext uri="{9D8B030D-6E8A-4147-A177-3AD203B41FA5}">
                      <a16:colId xmlns:a16="http://schemas.microsoft.com/office/drawing/2014/main" val="440639191"/>
                    </a:ext>
                  </a:extLst>
                </a:gridCol>
              </a:tblGrid>
              <a:tr h="35518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200" b="1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Technical Highlights:</a:t>
                      </a:r>
                    </a:p>
                  </a:txBody>
                  <a:tcPr marL="69806" marR="69806" marT="34903" marB="34903" anchor="ctr"/>
                </a:tc>
                <a:extLst>
                  <a:ext uri="{0D108BD9-81ED-4DB2-BD59-A6C34878D82A}">
                    <a16:rowId xmlns:a16="http://schemas.microsoft.com/office/drawing/2014/main" val="3433658094"/>
                  </a:ext>
                </a:extLst>
              </a:tr>
              <a:tr h="9498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Extensive data preprocessing to handle diverse descriptions.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300" b="0" kern="1200" spc="-1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Model trained and fine-tuned for optimal performance.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300" b="0" kern="1200" spc="-1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Efficient batch processing for large datasets.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700" b="0" kern="1200" spc="-1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9806" marR="69806" marT="34903" marB="34903" anchor="ctr"/>
                </a:tc>
                <a:extLst>
                  <a:ext uri="{0D108BD9-81ED-4DB2-BD59-A6C34878D82A}">
                    <a16:rowId xmlns:a16="http://schemas.microsoft.com/office/drawing/2014/main" val="10106623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C5DC40A-92A4-0EAF-25C5-450B2F6271AD}"/>
              </a:ext>
            </a:extLst>
          </p:cNvPr>
          <p:cNvSpPr txBox="1"/>
          <p:nvPr/>
        </p:nvSpPr>
        <p:spPr>
          <a:xfrm>
            <a:off x="694646" y="4558235"/>
            <a:ext cx="1039636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r>
              <a:rPr lang="en-US" sz="2600" b="1" cap="all" spc="250" dirty="0">
                <a:solidFill>
                  <a:schemeClr val="bg1"/>
                </a:solidFill>
                <a:latin typeface="Century Gothic" panose="020B0502020202020204" pitchFamily="34" charset="0"/>
              </a:rPr>
              <a:t>Significant Impact and Future Prospects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880DAC-8A4D-1915-0390-1E80EBC13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900371"/>
              </p:ext>
            </p:extLst>
          </p:nvPr>
        </p:nvGraphicFramePr>
        <p:xfrm>
          <a:off x="551298" y="5066066"/>
          <a:ext cx="10683061" cy="144000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683061">
                  <a:extLst>
                    <a:ext uri="{9D8B030D-6E8A-4147-A177-3AD203B41FA5}">
                      <a16:colId xmlns:a16="http://schemas.microsoft.com/office/drawing/2014/main" val="3803758303"/>
                    </a:ext>
                  </a:extLst>
                </a:gridCol>
              </a:tblGrid>
              <a:tr h="3864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200" b="1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Impact: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200" b="1" kern="1200" spc="-1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9806" marR="69806" marT="34903" marB="34903" anchor="ctr"/>
                </a:tc>
                <a:extLst>
                  <a:ext uri="{0D108BD9-81ED-4DB2-BD59-A6C34878D82A}">
                    <a16:rowId xmlns:a16="http://schemas.microsoft.com/office/drawing/2014/main" val="894034503"/>
                  </a:ext>
                </a:extLst>
              </a:tr>
              <a:tr h="10044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Reduced time and effort for classification.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300" b="0" kern="1200" spc="-1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Improved accuracy and consistency.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300" b="0" kern="1200" spc="-1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700" b="0" kern="1200" spc="-1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Streamlined workflow and set a new standard for efficiency.</a:t>
                      </a:r>
                      <a:endParaRPr lang="en-US" sz="1700" b="0" kern="1200" spc="-10" noProof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9806" marR="69806" marT="34903" marB="34903" anchor="ctr"/>
                </a:tc>
                <a:extLst>
                  <a:ext uri="{0D108BD9-81ED-4DB2-BD59-A6C34878D82A}">
                    <a16:rowId xmlns:a16="http://schemas.microsoft.com/office/drawing/2014/main" val="56352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01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152A1-33E2-4D17-98D9-D2FF0892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2B790-2AC3-40F3-A5E1-7EA6974416DC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1EC1B-38A6-881C-F8D6-8D1F05995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33" y="-149412"/>
            <a:ext cx="12403016" cy="71568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636CC6-A867-AB93-C9F4-7026A4FFA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2" y="182562"/>
            <a:ext cx="4255938" cy="50320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E8B030-7277-C6B3-91D2-63CA65ACF582}"/>
              </a:ext>
            </a:extLst>
          </p:cNvPr>
          <p:cNvCxnSpPr>
            <a:cxnSpLocks/>
          </p:cNvCxnSpPr>
          <p:nvPr/>
        </p:nvCxnSpPr>
        <p:spPr>
          <a:xfrm>
            <a:off x="2311951" y="3429000"/>
            <a:ext cx="4228549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2B1DB9-3C9C-97AB-BCD5-E7516C8ACE9A}"/>
              </a:ext>
            </a:extLst>
          </p:cNvPr>
          <p:cNvSpPr txBox="1"/>
          <p:nvPr/>
        </p:nvSpPr>
        <p:spPr>
          <a:xfrm>
            <a:off x="2311951" y="2663000"/>
            <a:ext cx="8125097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4000" dirty="0">
                <a:solidFill>
                  <a:schemeClr val="bg1"/>
                </a:solidFill>
              </a:rPr>
              <a:t>Thank You</a:t>
            </a:r>
            <a:endParaRPr lang="en-ID" altLang="en-US" sz="4000" dirty="0">
              <a:solidFill>
                <a:schemeClr val="bg1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500" dirty="0">
              <a:solidFill>
                <a:schemeClr val="bg1"/>
              </a:solidFill>
              <a:latin typeface="Century Gothic" panose="020B0502020202020204" pitchFamily="34" charset="0"/>
              <a:ea typeface="Lato" pitchFamily="34" charset="0"/>
              <a:cs typeface="Sakkal Majalla" panose="02000000000000000000" pitchFamily="2" charset="-78"/>
            </a:endParaRP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C03363DF-86E2-A727-791A-0BA60959BEC2}"/>
              </a:ext>
            </a:extLst>
          </p:cNvPr>
          <p:cNvSpPr txBox="1">
            <a:spLocks/>
          </p:cNvSpPr>
          <p:nvPr/>
        </p:nvSpPr>
        <p:spPr>
          <a:xfrm>
            <a:off x="11868681" y="0"/>
            <a:ext cx="3233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43442-B897-8B9D-BE0C-D0A677B1B92C}"/>
              </a:ext>
            </a:extLst>
          </p:cNvPr>
          <p:cNvSpPr txBox="1"/>
          <p:nvPr/>
        </p:nvSpPr>
        <p:spPr>
          <a:xfrm>
            <a:off x="397566" y="6129995"/>
            <a:ext cx="857360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solidFill>
                  <a:schemeClr val="bg1"/>
                </a:solidFill>
                <a:latin typeface="Century Gothic" panose="020B0502020202020204" pitchFamily="34" charset="0"/>
                <a:ea typeface="Lato" pitchFamily="34" charset="0"/>
                <a:cs typeface="Sakkal Majalla" panose="02000000000000000000" pitchFamily="2" charset="-78"/>
              </a:rPr>
              <a:t>Presented by </a:t>
            </a:r>
            <a:r>
              <a:rPr lang="en-US" altLang="en-US" sz="2500" b="1" dirty="0">
                <a:solidFill>
                  <a:schemeClr val="bg1"/>
                </a:solidFill>
                <a:latin typeface="Century Gothic" panose="020B0502020202020204" pitchFamily="34" charset="0"/>
                <a:ea typeface="Lato" pitchFamily="34" charset="0"/>
                <a:cs typeface="Sakkal Majalla" panose="02000000000000000000" pitchFamily="2" charset="-78"/>
              </a:rPr>
              <a:t>Haneen Al-</a:t>
            </a:r>
            <a:r>
              <a:rPr lang="en-US" altLang="en-US" sz="2500" b="1" dirty="0" err="1">
                <a:solidFill>
                  <a:schemeClr val="bg1"/>
                </a:solidFill>
                <a:latin typeface="Century Gothic" panose="020B0502020202020204" pitchFamily="34" charset="0"/>
                <a:ea typeface="Lato" pitchFamily="34" charset="0"/>
                <a:cs typeface="Sakkal Majalla" panose="02000000000000000000" pitchFamily="2" charset="-78"/>
              </a:rPr>
              <a:t>Mabadi</a:t>
            </a:r>
            <a:endParaRPr lang="en-US" altLang="en-US" sz="2500" b="1" dirty="0">
              <a:solidFill>
                <a:schemeClr val="bg1"/>
              </a:solidFill>
              <a:latin typeface="Century Gothic" panose="020B0502020202020204" pitchFamily="34" charset="0"/>
              <a:ea typeface="Lato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158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223</Words>
  <Application>Microsoft Office PowerPoint</Application>
  <PresentationFormat>Widescreen</PresentationFormat>
  <Paragraphs>56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Century Gothic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حنين حميد محمد المعبدي</dc:creator>
  <cp:lastModifiedBy>حنين حميد محمد المعبدي</cp:lastModifiedBy>
  <cp:revision>14</cp:revision>
  <dcterms:created xsi:type="dcterms:W3CDTF">2024-08-07T00:21:41Z</dcterms:created>
  <dcterms:modified xsi:type="dcterms:W3CDTF">2024-08-11T16:50:19Z</dcterms:modified>
</cp:coreProperties>
</file>