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320" r:id="rId4"/>
    <p:sldId id="324" r:id="rId5"/>
    <p:sldId id="325" r:id="rId6"/>
    <p:sldId id="326" r:id="rId7"/>
    <p:sldId id="328" r:id="rId8"/>
    <p:sldId id="335" r:id="rId9"/>
    <p:sldId id="329" r:id="rId10"/>
    <p:sldId id="331" r:id="rId11"/>
    <p:sldId id="332" r:id="rId12"/>
    <p:sldId id="3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46D21-0CAC-7043-B5EA-9F0FD52D3687}" v="63" dt="2024-06-10T08:20:32.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8"/>
  </p:normalViewPr>
  <p:slideViewPr>
    <p:cSldViewPr snapToGrid="0" snapToObjects="1">
      <p:cViewPr varScale="1">
        <p:scale>
          <a:sx n="99" d="100"/>
          <a:sy n="99" d="100"/>
        </p:scale>
        <p:origin x="1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02B08-0FBB-AF49-BD59-95898EC78174}"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94888-C9BD-354C-90CB-C8518D634CAC}" type="slidenum">
              <a:rPr lang="en-US" smtClean="0"/>
              <a:t>‹#›</a:t>
            </a:fld>
            <a:endParaRPr lang="en-US"/>
          </a:p>
        </p:txBody>
      </p:sp>
    </p:spTree>
    <p:extLst>
      <p:ext uri="{BB962C8B-B14F-4D97-AF65-F5344CB8AC3E}">
        <p14:creationId xmlns:p14="http://schemas.microsoft.com/office/powerpoint/2010/main" val="1402923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694888-C9BD-354C-90CB-C8518D634CAC}" type="slidenum">
              <a:rPr lang="en-US" smtClean="0"/>
              <a:t>11</a:t>
            </a:fld>
            <a:endParaRPr lang="en-US"/>
          </a:p>
        </p:txBody>
      </p:sp>
    </p:spTree>
    <p:extLst>
      <p:ext uri="{BB962C8B-B14F-4D97-AF65-F5344CB8AC3E}">
        <p14:creationId xmlns:p14="http://schemas.microsoft.com/office/powerpoint/2010/main" val="247880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694888-C9BD-354C-90CB-C8518D634CAC}" type="slidenum">
              <a:rPr lang="en-US" smtClean="0"/>
              <a:t>12</a:t>
            </a:fld>
            <a:endParaRPr lang="en-US"/>
          </a:p>
        </p:txBody>
      </p:sp>
    </p:spTree>
    <p:extLst>
      <p:ext uri="{BB962C8B-B14F-4D97-AF65-F5344CB8AC3E}">
        <p14:creationId xmlns:p14="http://schemas.microsoft.com/office/powerpoint/2010/main" val="592293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1F48-F38C-B530-AD23-E4E198132D6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46B1857-870C-9D90-2FAE-ECF186527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75BE5E7-F3FA-1D7C-896B-0FBF09FF6BD2}"/>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5" name="Footer Placeholder 4">
            <a:extLst>
              <a:ext uri="{FF2B5EF4-FFF2-40B4-BE49-F238E27FC236}">
                <a16:creationId xmlns:a16="http://schemas.microsoft.com/office/drawing/2014/main" id="{E077FD1E-5333-C169-7FBF-C11946608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1D9A0-4B4B-3F7F-6973-E6650A3574B7}"/>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291168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1FBA-C21F-E8D8-6FB4-61C33E47342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5D6B51-39F7-CA32-423C-AF7393FCB5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6A27F9-6753-43D9-DA1B-633A4DD0FE86}"/>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5" name="Footer Placeholder 4">
            <a:extLst>
              <a:ext uri="{FF2B5EF4-FFF2-40B4-BE49-F238E27FC236}">
                <a16:creationId xmlns:a16="http://schemas.microsoft.com/office/drawing/2014/main" id="{AE69016B-ABA3-F0AE-81FF-F059D8EBF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4F8EE-5FE6-E43E-BD18-69A2D88B9621}"/>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118789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770D2F-B86A-808A-88CA-721656C2C0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BD75A51-79B8-59CF-9259-E265981668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593384-9B85-9AD3-542B-ED1F991AC93E}"/>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5" name="Footer Placeholder 4">
            <a:extLst>
              <a:ext uri="{FF2B5EF4-FFF2-40B4-BE49-F238E27FC236}">
                <a16:creationId xmlns:a16="http://schemas.microsoft.com/office/drawing/2014/main" id="{7E02C1A6-EDA2-82D1-27AA-BA090F15A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CB34D-8645-6A97-4F8C-73E12C89B040}"/>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358233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4C64-BE88-21F4-7CE1-686B4902DD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4D0D73-E58D-9D0C-5C7A-1FA7C1FF6C4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3E8516-5F06-55A3-1E54-5A46A510E0F7}"/>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5" name="Footer Placeholder 4">
            <a:extLst>
              <a:ext uri="{FF2B5EF4-FFF2-40B4-BE49-F238E27FC236}">
                <a16:creationId xmlns:a16="http://schemas.microsoft.com/office/drawing/2014/main" id="{ABD13D32-133A-3789-10A2-FEFCF23E5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7E618-E65A-82E5-F7A8-4FDC2D6DD043}"/>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228795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155F-DD4F-AA46-C719-68C917A87E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E8BF79B-ABF3-A3DF-A1A9-4E8E5A334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72B0815-F27C-F3D9-F15E-B9BF13299FDD}"/>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5" name="Footer Placeholder 4">
            <a:extLst>
              <a:ext uri="{FF2B5EF4-FFF2-40B4-BE49-F238E27FC236}">
                <a16:creationId xmlns:a16="http://schemas.microsoft.com/office/drawing/2014/main" id="{5AF1572B-8C5E-9868-54E2-396F5AEE8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B0D8E-67F5-3F44-09D6-20F430376414}"/>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33810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DEC7-583F-E75A-4C5E-E864ABB6A1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9BEC3-3413-9152-BFE0-395DF11791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AF10D69-6309-7D4B-EC0A-B5CBD46676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4A77CBE-BC3B-1742-400F-8C8ABF836CB1}"/>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6" name="Footer Placeholder 5">
            <a:extLst>
              <a:ext uri="{FF2B5EF4-FFF2-40B4-BE49-F238E27FC236}">
                <a16:creationId xmlns:a16="http://schemas.microsoft.com/office/drawing/2014/main" id="{C7959DA3-25B6-182E-DC7E-F4684F2FC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34A1A-B934-9666-68E0-0F0329E18779}"/>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175871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5F1C-E63F-9BDB-5869-0C445AAD6FB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693049-4148-D8D6-BEC2-EC2077594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8CE994-5ECE-DF75-F977-9B2523FCD79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5A71C9C-87E6-C27D-562D-586154AEA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866535-B04F-7B8F-F1B9-4AF2BF0958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78B46E3-AF54-27AC-F6E3-C557CA288A2C}"/>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8" name="Footer Placeholder 7">
            <a:extLst>
              <a:ext uri="{FF2B5EF4-FFF2-40B4-BE49-F238E27FC236}">
                <a16:creationId xmlns:a16="http://schemas.microsoft.com/office/drawing/2014/main" id="{26883AA5-C9A6-C4DD-7BC0-EBE0464A27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868D66-D0C1-E61E-4A04-F5383B3A2E79}"/>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423043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4FFC-BE88-C23F-1C91-2522923A290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25D1B8-B863-752D-D109-73B22E9C4E1D}"/>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4" name="Footer Placeholder 3">
            <a:extLst>
              <a:ext uri="{FF2B5EF4-FFF2-40B4-BE49-F238E27FC236}">
                <a16:creationId xmlns:a16="http://schemas.microsoft.com/office/drawing/2014/main" id="{ED2F92E8-52E4-AC92-736C-093704E64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D75FE1-01EB-4020-FDB0-FD1E3E5E4243}"/>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345500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53EBCA-1620-81FE-6DE9-5B4D958ABADD}"/>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3" name="Footer Placeholder 2">
            <a:extLst>
              <a:ext uri="{FF2B5EF4-FFF2-40B4-BE49-F238E27FC236}">
                <a16:creationId xmlns:a16="http://schemas.microsoft.com/office/drawing/2014/main" id="{EC555A84-DD2F-7E40-EE9E-7F0543A20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2F012-F74F-8BBF-D141-EF2473E0E3AA}"/>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316096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B018-C0C8-F3BF-222C-225A3AF120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DB94627-7F87-4B3F-DBC5-CE07028B3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0D4E364-7C68-A531-EA61-B1E37E36E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CCBC3A-1038-0438-294E-F3C8FC09EB4D}"/>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6" name="Footer Placeholder 5">
            <a:extLst>
              <a:ext uri="{FF2B5EF4-FFF2-40B4-BE49-F238E27FC236}">
                <a16:creationId xmlns:a16="http://schemas.microsoft.com/office/drawing/2014/main" id="{8E018BCA-C57F-1A14-6A7C-7F12248880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65F66-4151-F9F2-E5CE-61338C92B224}"/>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361448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02F3-BF49-3296-1E8A-2BA245BEB3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86F9DDB-E7F1-C41F-612A-9F0BEAA21D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44B278-82DD-B36B-2BB4-11652EBBC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CDB710-26F9-0929-6C5A-C7FE739DDEB3}"/>
              </a:ext>
            </a:extLst>
          </p:cNvPr>
          <p:cNvSpPr>
            <a:spLocks noGrp="1"/>
          </p:cNvSpPr>
          <p:nvPr>
            <p:ph type="dt" sz="half" idx="10"/>
          </p:nvPr>
        </p:nvSpPr>
        <p:spPr/>
        <p:txBody>
          <a:bodyPr/>
          <a:lstStyle/>
          <a:p>
            <a:fld id="{2B033D9A-4C42-B841-93D0-3A821FEAAD70}" type="datetimeFigureOut">
              <a:rPr lang="en-US" smtClean="0"/>
              <a:t>6/10/24</a:t>
            </a:fld>
            <a:endParaRPr lang="en-US"/>
          </a:p>
        </p:txBody>
      </p:sp>
      <p:sp>
        <p:nvSpPr>
          <p:cNvPr id="6" name="Footer Placeholder 5">
            <a:extLst>
              <a:ext uri="{FF2B5EF4-FFF2-40B4-BE49-F238E27FC236}">
                <a16:creationId xmlns:a16="http://schemas.microsoft.com/office/drawing/2014/main" id="{503B4994-74DC-A700-C49F-E4C5EC7A1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A3CDE-A433-F464-6B99-FFE9B875B3A3}"/>
              </a:ext>
            </a:extLst>
          </p:cNvPr>
          <p:cNvSpPr>
            <a:spLocks noGrp="1"/>
          </p:cNvSpPr>
          <p:nvPr>
            <p:ph type="sldNum" sz="quarter" idx="12"/>
          </p:nvPr>
        </p:nvSpPr>
        <p:spPr/>
        <p:txBody>
          <a:bodyPr/>
          <a:lstStyle/>
          <a:p>
            <a:fld id="{854A8701-E20C-0E49-81DD-FAE45D986FD1}" type="slidenum">
              <a:rPr lang="en-US" smtClean="0"/>
              <a:t>‹#›</a:t>
            </a:fld>
            <a:endParaRPr lang="en-US"/>
          </a:p>
        </p:txBody>
      </p:sp>
    </p:spTree>
    <p:extLst>
      <p:ext uri="{BB962C8B-B14F-4D97-AF65-F5344CB8AC3E}">
        <p14:creationId xmlns:p14="http://schemas.microsoft.com/office/powerpoint/2010/main" val="359907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8842B-770E-D4A5-6CF0-DCC9F0D9D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4A3C8BD-76C7-6D2C-824F-FB9A9B38B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1E3F2D-5A30-2DB3-58A3-183871A51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33D9A-4C42-B841-93D0-3A821FEAAD70}" type="datetimeFigureOut">
              <a:rPr lang="en-US" smtClean="0"/>
              <a:t>6/10/24</a:t>
            </a:fld>
            <a:endParaRPr lang="en-US"/>
          </a:p>
        </p:txBody>
      </p:sp>
      <p:sp>
        <p:nvSpPr>
          <p:cNvPr id="5" name="Footer Placeholder 4">
            <a:extLst>
              <a:ext uri="{FF2B5EF4-FFF2-40B4-BE49-F238E27FC236}">
                <a16:creationId xmlns:a16="http://schemas.microsoft.com/office/drawing/2014/main" id="{14A45180-B4EE-DB81-0696-832600B26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DD13B0-1B79-8A5B-780C-96BBEEFD7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A8701-E20C-0E49-81DD-FAE45D986FD1}" type="slidenum">
              <a:rPr lang="en-US" smtClean="0"/>
              <a:t>‹#›</a:t>
            </a:fld>
            <a:endParaRPr lang="en-US"/>
          </a:p>
        </p:txBody>
      </p:sp>
    </p:spTree>
    <p:extLst>
      <p:ext uri="{BB962C8B-B14F-4D97-AF65-F5344CB8AC3E}">
        <p14:creationId xmlns:p14="http://schemas.microsoft.com/office/powerpoint/2010/main" val="24721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568B4E-E13E-1AB7-F26E-681E96A10F4F}"/>
              </a:ext>
            </a:extLst>
          </p:cNvPr>
          <p:cNvSpPr txBox="1"/>
          <p:nvPr/>
        </p:nvSpPr>
        <p:spPr>
          <a:xfrm>
            <a:off x="2375155" y="1293451"/>
            <a:ext cx="6112013" cy="2800767"/>
          </a:xfrm>
          <a:prstGeom prst="rect">
            <a:avLst/>
          </a:prstGeom>
          <a:noFill/>
        </p:spPr>
        <p:txBody>
          <a:bodyPr wrap="square">
            <a:spAutoFit/>
          </a:bodyPr>
          <a:lstStyle/>
          <a:p>
            <a:endParaRPr lang="en-IN" sz="1600" dirty="0">
              <a:effectLst/>
              <a:latin typeface="+mj-lt"/>
            </a:endParaRPr>
          </a:p>
          <a:p>
            <a:r>
              <a:rPr lang="en-IN" sz="2800" b="1" dirty="0">
                <a:solidFill>
                  <a:srgbClr val="000000"/>
                </a:solidFill>
                <a:effectLst/>
                <a:ea typeface="Times New Roman" panose="02020603050405020304" pitchFamily="18" charset="0"/>
              </a:rPr>
              <a:t>Named Entity Recognition (NER) with </a:t>
            </a:r>
            <a:r>
              <a:rPr lang="en-IN" sz="2800" b="1" dirty="0">
                <a:solidFill>
                  <a:srgbClr val="C00000"/>
                </a:solidFill>
                <a:effectLst/>
                <a:ea typeface="Times New Roman" panose="02020603050405020304" pitchFamily="18" charset="0"/>
              </a:rPr>
              <a:t>CRF</a:t>
            </a:r>
            <a:r>
              <a:rPr lang="en-IN" sz="2800" b="1" dirty="0">
                <a:solidFill>
                  <a:srgbClr val="000000"/>
                </a:solidFill>
                <a:effectLst/>
                <a:ea typeface="Times New Roman" panose="02020603050405020304" pitchFamily="18" charset="0"/>
              </a:rPr>
              <a:t> and </a:t>
            </a:r>
            <a:r>
              <a:rPr lang="en-IN" sz="2800" b="1" dirty="0">
                <a:solidFill>
                  <a:srgbClr val="C00000"/>
                </a:solidFill>
                <a:effectLst/>
                <a:ea typeface="Times New Roman" panose="02020603050405020304" pitchFamily="18" charset="0"/>
              </a:rPr>
              <a:t>LSTM</a:t>
            </a:r>
          </a:p>
          <a:p>
            <a:endParaRPr lang="en-IN" sz="1800" b="1" dirty="0">
              <a:effectLst/>
              <a:latin typeface="Times New Roman" panose="02020603050405020304" pitchFamily="18" charset="0"/>
              <a:ea typeface="Times New Roman" panose="02020603050405020304" pitchFamily="18" charset="0"/>
            </a:endParaRPr>
          </a:p>
          <a:p>
            <a:pPr algn="l"/>
            <a:r>
              <a:rPr lang="en-IN" sz="1800" dirty="0">
                <a:solidFill>
                  <a:srgbClr val="000000"/>
                </a:solidFill>
                <a:effectLst/>
                <a:latin typeface="+mj-lt"/>
                <a:ea typeface="Times New Roman" panose="02020603050405020304" pitchFamily="18" charset="0"/>
              </a:rPr>
              <a:t>This presentation explores Named Entity Recognition (NER) using Conditional Random Fields (CRF) and Bidirectional Long Short-Term Memory (LSTM) models.</a:t>
            </a:r>
            <a:endParaRPr lang="en-IN" sz="1800" dirty="0">
              <a:effectLst/>
              <a:latin typeface="+mj-lt"/>
              <a:ea typeface="Times New Roman" panose="02020603050405020304" pitchFamily="18" charset="0"/>
            </a:endParaRPr>
          </a:p>
          <a:p>
            <a:endParaRPr lang="en-IN" sz="1600" dirty="0">
              <a:effectLst/>
            </a:endParaRPr>
          </a:p>
          <a:p>
            <a:endParaRPr lang="en-IN" sz="1600" dirty="0">
              <a:ea typeface="Open Sans Light" panose="020B0306030504020204" pitchFamily="34" charset="0"/>
              <a:cs typeface="Open Sans Light" panose="020B0306030504020204" pitchFamily="34" charset="0"/>
            </a:endParaRPr>
          </a:p>
        </p:txBody>
      </p:sp>
      <p:cxnSp>
        <p:nvCxnSpPr>
          <p:cNvPr id="10" name="Straight Connector 9">
            <a:extLst>
              <a:ext uri="{FF2B5EF4-FFF2-40B4-BE49-F238E27FC236}">
                <a16:creationId xmlns:a16="http://schemas.microsoft.com/office/drawing/2014/main" id="{2F6B3844-AB30-A6A3-E279-0C3CD05AED54}"/>
              </a:ext>
            </a:extLst>
          </p:cNvPr>
          <p:cNvCxnSpPr/>
          <p:nvPr/>
        </p:nvCxnSpPr>
        <p:spPr>
          <a:xfrm>
            <a:off x="9816843" y="1293451"/>
            <a:ext cx="0" cy="4242391"/>
          </a:xfrm>
          <a:prstGeom prst="line">
            <a:avLst/>
          </a:prstGeom>
          <a:ln>
            <a:solidFill>
              <a:schemeClr val="bg2">
                <a:lumMod val="90000"/>
              </a:schemeClr>
            </a:solidFill>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33DC67CF-07BE-324F-491D-DBAFF4836483}"/>
              </a:ext>
            </a:extLst>
          </p:cNvPr>
          <p:cNvSpPr txBox="1"/>
          <p:nvPr/>
        </p:nvSpPr>
        <p:spPr>
          <a:xfrm>
            <a:off x="2375155" y="4094218"/>
            <a:ext cx="4628099" cy="369332"/>
          </a:xfrm>
          <a:prstGeom prst="rect">
            <a:avLst/>
          </a:prstGeom>
          <a:noFill/>
        </p:spPr>
        <p:txBody>
          <a:bodyPr wrap="square">
            <a:spAutoFit/>
          </a:bodyPr>
          <a:lstStyle/>
          <a:p>
            <a:r>
              <a:rPr lang="en-IN" sz="1400" dirty="0">
                <a:latin typeface="+mj-lt"/>
                <a:ea typeface="Open Sans Light" panose="020B0306030504020204" pitchFamily="34" charset="0"/>
                <a:cs typeface="Open Sans Light" panose="020B0306030504020204" pitchFamily="34" charset="0"/>
              </a:rPr>
              <a:t>By</a:t>
            </a:r>
            <a:r>
              <a:rPr lang="en-IN" b="1" dirty="0">
                <a:latin typeface="+mj-lt"/>
                <a:ea typeface="Open Sans Light" panose="020B0306030504020204" pitchFamily="34" charset="0"/>
                <a:cs typeface="Open Sans Light" panose="020B0306030504020204" pitchFamily="34" charset="0"/>
              </a:rPr>
              <a:t> </a:t>
            </a:r>
            <a:r>
              <a:rPr lang="en-IN" dirty="0">
                <a:ea typeface="Open Sans Light" panose="020B0306030504020204" pitchFamily="34" charset="0"/>
                <a:cs typeface="Open Sans Light" panose="020B0306030504020204" pitchFamily="34" charset="0"/>
              </a:rPr>
              <a:t>Harshit Tyagi</a:t>
            </a:r>
          </a:p>
        </p:txBody>
      </p:sp>
    </p:spTree>
    <p:extLst>
      <p:ext uri="{BB962C8B-B14F-4D97-AF65-F5344CB8AC3E}">
        <p14:creationId xmlns:p14="http://schemas.microsoft.com/office/powerpoint/2010/main" val="333593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2" y="610625"/>
            <a:ext cx="3296993"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Load and Stress Testing :</a:t>
            </a:r>
            <a:endParaRPr lang="en-IN" sz="2400" dirty="0">
              <a:effectLst/>
              <a:latin typeface="+mn-lt"/>
              <a:ea typeface="Times New Roman" panose="02020603050405020304" pitchFamily="18" charset="0"/>
            </a:endParaRPr>
          </a:p>
        </p:txBody>
      </p:sp>
      <p:sp>
        <p:nvSpPr>
          <p:cNvPr id="4" name="TextBox 3">
            <a:extLst>
              <a:ext uri="{FF2B5EF4-FFF2-40B4-BE49-F238E27FC236}">
                <a16:creationId xmlns:a16="http://schemas.microsoft.com/office/drawing/2014/main" id="{23062C45-0A09-80CA-5484-EA04DD3694B1}"/>
              </a:ext>
            </a:extLst>
          </p:cNvPr>
          <p:cNvSpPr txBox="1"/>
          <p:nvPr/>
        </p:nvSpPr>
        <p:spPr>
          <a:xfrm>
            <a:off x="1210612" y="1427639"/>
            <a:ext cx="9337185" cy="1323439"/>
          </a:xfrm>
          <a:prstGeom prst="rect">
            <a:avLst/>
          </a:prstGeom>
          <a:noFill/>
        </p:spPr>
        <p:txBody>
          <a:bodyPr wrap="square">
            <a:spAutoFit/>
          </a:bodyPr>
          <a:lstStyle/>
          <a:p>
            <a:pPr lvl="0">
              <a:buSzPts val="1000"/>
              <a:tabLst>
                <a:tab pos="457200" algn="l"/>
              </a:tabLst>
            </a:pPr>
            <a:r>
              <a:rPr lang="en-IN" sz="1600" dirty="0">
                <a:effectLst/>
                <a:ea typeface="Times New Roman" panose="02020603050405020304" pitchFamily="18" charset="0"/>
              </a:rPr>
              <a:t>Load Testing: </a:t>
            </a:r>
            <a:r>
              <a:rPr lang="en-IN" sz="1600" dirty="0">
                <a:solidFill>
                  <a:srgbClr val="000000"/>
                </a:solidFill>
                <a:effectLst/>
                <a:latin typeface="+mj-lt"/>
                <a:ea typeface="Times New Roman" panose="02020603050405020304" pitchFamily="18" charset="0"/>
              </a:rPr>
              <a:t>Simulate realistic user loads on the deployed model to assess its performance under various traffic conditions. Tools like JMeter or Locust can be used for load testing.</a:t>
            </a:r>
          </a:p>
          <a:p>
            <a:pPr lvl="0">
              <a:buSzPts val="1000"/>
              <a:tabLst>
                <a:tab pos="457200" algn="l"/>
              </a:tabLst>
            </a:pPr>
            <a:endParaRPr lang="en-IN" sz="1600" dirty="0">
              <a:effectLst/>
              <a:latin typeface="+mj-lt"/>
              <a:ea typeface="Times New Roman" panose="02020603050405020304" pitchFamily="18" charset="0"/>
            </a:endParaRPr>
          </a:p>
          <a:p>
            <a:pPr lvl="0">
              <a:buSzPts val="1000"/>
              <a:tabLst>
                <a:tab pos="457200" algn="l"/>
              </a:tabLst>
            </a:pPr>
            <a:r>
              <a:rPr lang="en-IN" sz="1600" dirty="0">
                <a:effectLst/>
                <a:ea typeface="Times New Roman" panose="02020603050405020304" pitchFamily="18" charset="0"/>
              </a:rPr>
              <a:t>Stress Testing: </a:t>
            </a:r>
            <a:r>
              <a:rPr lang="en-IN" sz="1600" dirty="0">
                <a:solidFill>
                  <a:srgbClr val="000000"/>
                </a:solidFill>
                <a:effectLst/>
                <a:latin typeface="+mj-lt"/>
                <a:ea typeface="Times New Roman" panose="02020603050405020304" pitchFamily="18" charset="0"/>
              </a:rPr>
              <a:t>Push the system beyond its normal capacity to identify potential bottlenecks and ensure it can handle unexpected spikes in traffic.</a:t>
            </a:r>
          </a:p>
        </p:txBody>
      </p:sp>
      <p:sp>
        <p:nvSpPr>
          <p:cNvPr id="3" name="TextBox 2">
            <a:extLst>
              <a:ext uri="{FF2B5EF4-FFF2-40B4-BE49-F238E27FC236}">
                <a16:creationId xmlns:a16="http://schemas.microsoft.com/office/drawing/2014/main" id="{1E2FEDB8-BE69-8CBE-3A7D-0D66F6725225}"/>
              </a:ext>
            </a:extLst>
          </p:cNvPr>
          <p:cNvSpPr txBox="1"/>
          <p:nvPr/>
        </p:nvSpPr>
        <p:spPr>
          <a:xfrm>
            <a:off x="1210612" y="4106923"/>
            <a:ext cx="9337185" cy="1323439"/>
          </a:xfrm>
          <a:prstGeom prst="rect">
            <a:avLst/>
          </a:prstGeom>
          <a:noFill/>
        </p:spPr>
        <p:txBody>
          <a:bodyPr wrap="square">
            <a:spAutoFit/>
          </a:bodyPr>
          <a:lstStyle/>
          <a:p>
            <a:pPr marL="285750" indent="-285750">
              <a:buFont typeface="Courier New" panose="02070309020205020404" pitchFamily="49" charset="0"/>
              <a:buChar char="o"/>
            </a:pPr>
            <a:r>
              <a:rPr lang="en-IN" sz="1600" dirty="0">
                <a:solidFill>
                  <a:srgbClr val="000000"/>
                </a:solidFill>
                <a:effectLst/>
                <a:latin typeface="+mj-lt"/>
                <a:ea typeface="Times New Roman" panose="02020603050405020304" pitchFamily="18" charset="0"/>
              </a:rPr>
              <a:t>Use a </a:t>
            </a:r>
            <a:r>
              <a:rPr lang="en-IN" sz="1600" dirty="0">
                <a:solidFill>
                  <a:srgbClr val="C00000"/>
                </a:solidFill>
                <a:effectLst/>
                <a:ea typeface="Times New Roman" panose="02020603050405020304" pitchFamily="18" charset="0"/>
              </a:rPr>
              <a:t>version control </a:t>
            </a:r>
            <a:r>
              <a:rPr lang="en-IN" sz="1600" dirty="0">
                <a:solidFill>
                  <a:srgbClr val="000000"/>
                </a:solidFill>
                <a:effectLst/>
                <a:latin typeface="+mj-lt"/>
                <a:ea typeface="Times New Roman" panose="02020603050405020304" pitchFamily="18" charset="0"/>
              </a:rPr>
              <a:t>system (e.g., Git) to track code changes related to model training and deployment.</a:t>
            </a:r>
          </a:p>
          <a:p>
            <a:pPr marL="285750" indent="-285750">
              <a:buFont typeface="Courier New" panose="02070309020205020404" pitchFamily="49" charset="0"/>
              <a:buChar char="o"/>
            </a:pPr>
            <a:r>
              <a:rPr lang="en-IN" sz="1600" dirty="0">
                <a:solidFill>
                  <a:srgbClr val="000000"/>
                </a:solidFill>
                <a:effectLst/>
                <a:latin typeface="+mj-lt"/>
                <a:ea typeface="Times New Roman" panose="02020603050405020304" pitchFamily="18" charset="0"/>
              </a:rPr>
              <a:t>Leverage </a:t>
            </a:r>
            <a:r>
              <a:rPr lang="en-IN" sz="1600" dirty="0">
                <a:solidFill>
                  <a:srgbClr val="C00000"/>
                </a:solidFill>
                <a:effectLst/>
                <a:ea typeface="Times New Roman" panose="02020603050405020304" pitchFamily="18" charset="0"/>
              </a:rPr>
              <a:t>experiment tracking tools</a:t>
            </a:r>
            <a:r>
              <a:rPr lang="en-IN" sz="1600" dirty="0">
                <a:solidFill>
                  <a:srgbClr val="C00000"/>
                </a:solidFill>
                <a:effectLst/>
                <a:latin typeface="+mj-lt"/>
                <a:ea typeface="Times New Roman" panose="02020603050405020304" pitchFamily="18" charset="0"/>
              </a:rPr>
              <a:t> </a:t>
            </a:r>
            <a:r>
              <a:rPr lang="en-IN" sz="1600" dirty="0">
                <a:solidFill>
                  <a:srgbClr val="000000"/>
                </a:solidFill>
                <a:effectLst/>
                <a:latin typeface="+mj-lt"/>
                <a:ea typeface="Times New Roman" panose="02020603050405020304" pitchFamily="18" charset="0"/>
              </a:rPr>
              <a:t>to record training runs, hyperparameters, metrics, and artifacts.</a:t>
            </a:r>
          </a:p>
          <a:p>
            <a:pPr marL="285750" indent="-285750">
              <a:buFont typeface="Courier New" panose="02070309020205020404" pitchFamily="49" charset="0"/>
              <a:buChar char="o"/>
            </a:pPr>
            <a:r>
              <a:rPr lang="en-IN" sz="1600" dirty="0">
                <a:solidFill>
                  <a:srgbClr val="000000"/>
                </a:solidFill>
                <a:effectLst/>
                <a:latin typeface="+mj-lt"/>
                <a:ea typeface="Times New Roman" panose="02020603050405020304" pitchFamily="18" charset="0"/>
              </a:rPr>
              <a:t>This facilitates comparison of different training runs and reproducibility of results.</a:t>
            </a:r>
          </a:p>
          <a:p>
            <a:pPr marL="285750" indent="-285750">
              <a:buFont typeface="Courier New" panose="02070309020205020404" pitchFamily="49" charset="0"/>
              <a:buChar char="o"/>
            </a:pPr>
            <a:r>
              <a:rPr lang="en-IN" sz="1600" dirty="0">
                <a:solidFill>
                  <a:srgbClr val="000000"/>
                </a:solidFill>
                <a:effectLst/>
                <a:latin typeface="+mj-lt"/>
                <a:ea typeface="Times New Roman" panose="02020603050405020304" pitchFamily="18" charset="0"/>
              </a:rPr>
              <a:t>Implement auditing mechanisms to track who trained the model, when it was trained, and what data was used.</a:t>
            </a:r>
          </a:p>
        </p:txBody>
      </p:sp>
      <p:sp>
        <p:nvSpPr>
          <p:cNvPr id="5" name="Text Placeholder 1">
            <a:extLst>
              <a:ext uri="{FF2B5EF4-FFF2-40B4-BE49-F238E27FC236}">
                <a16:creationId xmlns:a16="http://schemas.microsoft.com/office/drawing/2014/main" id="{8CEDE4C9-43BF-3E97-5A9A-C2CAA0BFE276}"/>
              </a:ext>
            </a:extLst>
          </p:cNvPr>
          <p:cNvSpPr>
            <a:spLocks noGrp="1"/>
          </p:cNvSpPr>
          <p:nvPr/>
        </p:nvSpPr>
        <p:spPr>
          <a:xfrm>
            <a:off x="1210611" y="3348287"/>
            <a:ext cx="6284893"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Tracking, Monitoring, and Auditing ML Training :</a:t>
            </a:r>
            <a:endParaRPr lang="en-IN"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47401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BAA11-7EC2-5D92-C4DC-6B65403FF233}"/>
              </a:ext>
            </a:extLst>
          </p:cNvPr>
          <p:cNvSpPr>
            <a:spLocks noGrp="1"/>
          </p:cNvSpPr>
          <p:nvPr/>
        </p:nvSpPr>
        <p:spPr>
          <a:xfrm>
            <a:off x="1193443" y="625056"/>
            <a:ext cx="6671258"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Continuous Delivery and Automation for ML Tasks :</a:t>
            </a:r>
            <a:endParaRPr lang="en-IN" sz="2400" dirty="0">
              <a:effectLst/>
              <a:latin typeface="+mn-lt"/>
              <a:ea typeface="Times New Roman" panose="02020603050405020304" pitchFamily="18" charset="0"/>
            </a:endParaRPr>
          </a:p>
        </p:txBody>
      </p:sp>
      <p:sp>
        <p:nvSpPr>
          <p:cNvPr id="3" name="TextBox 2">
            <a:extLst>
              <a:ext uri="{FF2B5EF4-FFF2-40B4-BE49-F238E27FC236}">
                <a16:creationId xmlns:a16="http://schemas.microsoft.com/office/drawing/2014/main" id="{6F133333-9F2C-2C0C-2EDC-57AC6602A87B}"/>
              </a:ext>
            </a:extLst>
          </p:cNvPr>
          <p:cNvSpPr txBox="1"/>
          <p:nvPr/>
        </p:nvSpPr>
        <p:spPr>
          <a:xfrm>
            <a:off x="1193443" y="1436496"/>
            <a:ext cx="9787946" cy="2554545"/>
          </a:xfrm>
          <a:prstGeom prst="rect">
            <a:avLst/>
          </a:prstGeom>
          <a:noFill/>
        </p:spPr>
        <p:txBody>
          <a:bodyPr wrap="square">
            <a:spAutoFit/>
          </a:bodyPr>
          <a:lstStyle/>
          <a:p>
            <a:r>
              <a:rPr lang="en-IN" sz="1600" dirty="0">
                <a:solidFill>
                  <a:srgbClr val="000000"/>
                </a:solidFill>
                <a:effectLst/>
                <a:latin typeface="+mj-lt"/>
                <a:ea typeface="Times New Roman" panose="02020603050405020304" pitchFamily="18" charset="0"/>
              </a:rPr>
              <a:t>Utilize </a:t>
            </a:r>
            <a:r>
              <a:rPr lang="en-IN" sz="1600" dirty="0">
                <a:solidFill>
                  <a:srgbClr val="C00000"/>
                </a:solidFill>
                <a:effectLst/>
                <a:ea typeface="Times New Roman" panose="02020603050405020304" pitchFamily="18" charset="0"/>
              </a:rPr>
              <a:t>CI/CD pipelines </a:t>
            </a:r>
            <a:r>
              <a:rPr lang="en-IN" sz="1600" dirty="0">
                <a:solidFill>
                  <a:srgbClr val="000000"/>
                </a:solidFill>
                <a:effectLst/>
                <a:latin typeface="+mj-lt"/>
                <a:ea typeface="Times New Roman" panose="02020603050405020304" pitchFamily="18" charset="0"/>
              </a:rPr>
              <a:t>(e.g., Jenkins, GitLab CI/CD) to automate the ML training, validation, testing, and deployment process.</a:t>
            </a:r>
          </a:p>
          <a:p>
            <a:endParaRPr lang="en-IN" sz="1600" dirty="0">
              <a:solidFill>
                <a:srgbClr val="000000"/>
              </a:solidFill>
              <a:effectLst/>
              <a:latin typeface="+mj-lt"/>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sz="1600" dirty="0">
                <a:solidFill>
                  <a:srgbClr val="000000"/>
                </a:solidFill>
                <a:effectLst/>
                <a:latin typeface="+mj-lt"/>
                <a:ea typeface="Times New Roman" panose="02020603050405020304" pitchFamily="18" charset="0"/>
              </a:rPr>
              <a:t>This streamlines development and deployment cycles, ensuring faster delivery of improved models.</a:t>
            </a:r>
          </a:p>
          <a:p>
            <a:pPr marL="342900" lvl="0" indent="-342900">
              <a:buSzPts val="1000"/>
              <a:buFont typeface="Courier New" panose="02070309020205020404" pitchFamily="49" charset="0"/>
              <a:buChar char="o"/>
              <a:tabLst>
                <a:tab pos="457200" algn="l"/>
              </a:tabLst>
            </a:pPr>
            <a:r>
              <a:rPr lang="en-IN" sz="1600" dirty="0">
                <a:solidFill>
                  <a:srgbClr val="000000"/>
                </a:solidFill>
                <a:effectLst/>
                <a:latin typeface="+mj-lt"/>
                <a:ea typeface="Times New Roman" panose="02020603050405020304" pitchFamily="18" charset="0"/>
              </a:rPr>
              <a:t>Integrate model training and deployment scripts into the pipeline for automatic execution when code changes are pushed.</a:t>
            </a:r>
          </a:p>
          <a:p>
            <a:pPr marL="342900" lvl="0" indent="-342900">
              <a:buSzPts val="1000"/>
              <a:buFont typeface="Courier New" panose="02070309020205020404" pitchFamily="49" charset="0"/>
              <a:buChar char="o"/>
              <a:tabLst>
                <a:tab pos="457200" algn="l"/>
              </a:tabLst>
            </a:pPr>
            <a:r>
              <a:rPr lang="en-IN" sz="1600" dirty="0">
                <a:solidFill>
                  <a:srgbClr val="000000"/>
                </a:solidFill>
                <a:effectLst/>
                <a:latin typeface="+mj-lt"/>
                <a:ea typeface="Times New Roman" panose="02020603050405020304" pitchFamily="18" charset="0"/>
              </a:rPr>
              <a:t>Configure version control and model registry to manage different model versions.</a:t>
            </a:r>
          </a:p>
          <a:p>
            <a:pPr marL="342900" lvl="0" indent="-342900">
              <a:buSzPts val="1000"/>
              <a:buFont typeface="Courier New" panose="02070309020205020404" pitchFamily="49" charset="0"/>
              <a:buChar char="o"/>
              <a:tabLst>
                <a:tab pos="457200" algn="l"/>
              </a:tabLst>
            </a:pPr>
            <a:endParaRPr lang="en-IN" sz="1600" dirty="0">
              <a:solidFill>
                <a:srgbClr val="000000"/>
              </a:solidFill>
              <a:effectLst/>
              <a:latin typeface="+mj-lt"/>
              <a:ea typeface="Times New Roman" panose="02020603050405020304" pitchFamily="18" charset="0"/>
            </a:endParaRPr>
          </a:p>
          <a:p>
            <a:r>
              <a:rPr lang="en-IN" sz="1600" dirty="0">
                <a:solidFill>
                  <a:srgbClr val="000000"/>
                </a:solidFill>
                <a:effectLst/>
                <a:latin typeface="+mj-lt"/>
                <a:ea typeface="Times New Roman" panose="02020603050405020304" pitchFamily="18" charset="0"/>
              </a:rPr>
              <a:t>By implementing these design considerations, you can create a robust and scalable system for deploying and managing your NER model in production.</a:t>
            </a:r>
            <a:endParaRPr lang="en-IN" sz="1600" dirty="0">
              <a:effectLst/>
              <a:latin typeface="+mj-lt"/>
              <a:ea typeface="Times New Roman" panose="02020603050405020304" pitchFamily="18" charset="0"/>
            </a:endParaRPr>
          </a:p>
        </p:txBody>
      </p:sp>
    </p:spTree>
    <p:extLst>
      <p:ext uri="{BB962C8B-B14F-4D97-AF65-F5344CB8AC3E}">
        <p14:creationId xmlns:p14="http://schemas.microsoft.com/office/powerpoint/2010/main" val="113822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BAA11-7EC2-5D92-C4DC-6B65403FF233}"/>
              </a:ext>
            </a:extLst>
          </p:cNvPr>
          <p:cNvSpPr>
            <a:spLocks noGrp="1"/>
          </p:cNvSpPr>
          <p:nvPr/>
        </p:nvSpPr>
        <p:spPr>
          <a:xfrm>
            <a:off x="1193443" y="625056"/>
            <a:ext cx="2348247"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Conclusion :</a:t>
            </a:r>
            <a:endParaRPr lang="en-IN" sz="2400" dirty="0">
              <a:effectLst/>
              <a:latin typeface="+mn-lt"/>
              <a:ea typeface="Times New Roman" panose="02020603050405020304" pitchFamily="18" charset="0"/>
            </a:endParaRPr>
          </a:p>
        </p:txBody>
      </p:sp>
      <p:sp>
        <p:nvSpPr>
          <p:cNvPr id="3" name="TextBox 2">
            <a:extLst>
              <a:ext uri="{FF2B5EF4-FFF2-40B4-BE49-F238E27FC236}">
                <a16:creationId xmlns:a16="http://schemas.microsoft.com/office/drawing/2014/main" id="{6F133333-9F2C-2C0C-2EDC-57AC6602A87B}"/>
              </a:ext>
            </a:extLst>
          </p:cNvPr>
          <p:cNvSpPr txBox="1"/>
          <p:nvPr/>
        </p:nvSpPr>
        <p:spPr>
          <a:xfrm>
            <a:off x="1193443" y="1436496"/>
            <a:ext cx="9787946" cy="3046988"/>
          </a:xfrm>
          <a:prstGeom prst="rect">
            <a:avLst/>
          </a:prstGeom>
          <a:noFill/>
        </p:spPr>
        <p:txBody>
          <a:bodyPr wrap="square">
            <a:spAutoFit/>
          </a:bodyPr>
          <a:lstStyle/>
          <a:p>
            <a:pPr algn="l"/>
            <a:r>
              <a:rPr lang="en-IN" sz="1600" b="0" i="0" u="none" strike="noStrike" dirty="0">
                <a:solidFill>
                  <a:srgbClr val="000000"/>
                </a:solidFill>
                <a:effectLst/>
                <a:latin typeface="+mj-lt"/>
              </a:rPr>
              <a:t>This exploration successfully developed and compared two machine learning models for Named Entity Recognition (NER): Conditional Random Fields (CRF) and Bidirectional Long Short-Term Memory (BiLSTM). The BiLSTM model demonstrated the potential for improved performance over the CRF baseline by capturing long-range dependencies in sentences.</a:t>
            </a:r>
          </a:p>
          <a:p>
            <a:pPr algn="l"/>
            <a:endParaRPr lang="en-IN" sz="1600" b="0" i="0" u="none" strike="noStrike" dirty="0">
              <a:solidFill>
                <a:srgbClr val="000000"/>
              </a:solidFill>
              <a:effectLst/>
              <a:latin typeface="+mj-lt"/>
            </a:endParaRPr>
          </a:p>
          <a:p>
            <a:pPr algn="l"/>
            <a:r>
              <a:rPr lang="en-IN" sz="1600" b="0" i="0" u="none" strike="noStrike" dirty="0">
                <a:solidFill>
                  <a:srgbClr val="000000"/>
                </a:solidFill>
                <a:effectLst/>
                <a:latin typeface="+mj-lt"/>
              </a:rPr>
              <a:t>Furthermore, I outlined a comprehensive system design for deploying the NER model in production. This design incorporates best practices for model serving, API management, monitoring, versioning, and continuous delivery. By implementing these elements, you can ensure the reliable, scalable, and performant operation of your NER model in a real-world environment.</a:t>
            </a:r>
          </a:p>
          <a:p>
            <a:pPr algn="l"/>
            <a:endParaRPr lang="en-IN" sz="1600" b="0" i="0" u="none" strike="noStrike" dirty="0">
              <a:solidFill>
                <a:srgbClr val="000000"/>
              </a:solidFill>
              <a:effectLst/>
              <a:latin typeface="+mj-lt"/>
            </a:endParaRPr>
          </a:p>
          <a:p>
            <a:pPr algn="l"/>
            <a:r>
              <a:rPr lang="en-IN" sz="1600" b="0" i="0" u="none" strike="noStrike" dirty="0">
                <a:solidFill>
                  <a:srgbClr val="000000"/>
                </a:solidFill>
                <a:effectLst/>
                <a:latin typeface="+mj-lt"/>
              </a:rPr>
              <a:t>Effectively combining these advancements in model development and system design will empower you to build robust and valuable NER applications.</a:t>
            </a:r>
          </a:p>
        </p:txBody>
      </p:sp>
    </p:spTree>
    <p:extLst>
      <p:ext uri="{BB962C8B-B14F-4D97-AF65-F5344CB8AC3E}">
        <p14:creationId xmlns:p14="http://schemas.microsoft.com/office/powerpoint/2010/main" val="251750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2" y="610625"/>
            <a:ext cx="2794717"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effectLst/>
                <a:latin typeface="+mn-lt"/>
              </a:rPr>
              <a:t>Requirement :</a:t>
            </a:r>
            <a:endParaRPr lang="en-US" sz="2400" b="1" dirty="0">
              <a:latin typeface="+mn-lt"/>
            </a:endParaRPr>
          </a:p>
        </p:txBody>
      </p:sp>
      <p:sp>
        <p:nvSpPr>
          <p:cNvPr id="3" name="Rectangle 2">
            <a:extLst>
              <a:ext uri="{FF2B5EF4-FFF2-40B4-BE49-F238E27FC236}">
                <a16:creationId xmlns:a16="http://schemas.microsoft.com/office/drawing/2014/main" id="{FC972423-DD15-637B-384E-9662DF2CE8FD}"/>
              </a:ext>
            </a:extLst>
          </p:cNvPr>
          <p:cNvSpPr>
            <a:spLocks noChangeArrowheads="1"/>
          </p:cNvSpPr>
          <p:nvPr/>
        </p:nvSpPr>
        <p:spPr bwMode="auto">
          <a:xfrm>
            <a:off x="1210612" y="1476838"/>
            <a:ext cx="9465973"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C00000"/>
                </a:solidFill>
                <a:effectLst/>
                <a:ea typeface="Times New Roman" panose="02020603050405020304" pitchFamily="18" charset="0"/>
              </a:rPr>
              <a:t>Data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C00000"/>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 dataset</a:t>
            </a:r>
            <a:r>
              <a:rPr kumimoji="0" lang="en-US" altLang="en-US" sz="1600" i="0" u="none" strike="noStrike" cap="none" normalizeH="0" baseline="0" dirty="0">
                <a:ln>
                  <a:noFill/>
                </a:ln>
                <a:solidFill>
                  <a:srgbClr val="C00000"/>
                </a:solidFill>
                <a:effectLst/>
                <a:latin typeface="+mj-lt"/>
                <a:ea typeface="Times New Roman" panose="02020603050405020304" pitchFamily="18" charset="0"/>
              </a:rPr>
              <a:t> </a:t>
            </a:r>
            <a:r>
              <a:rPr kumimoji="0" lang="en-US" altLang="en-US" sz="1600" i="0" u="none" strike="noStrike" cap="none" normalizeH="0" baseline="0" dirty="0">
                <a:ln>
                  <a:noFill/>
                </a:ln>
                <a:effectLst/>
                <a:ea typeface="Times New Roman" panose="02020603050405020304" pitchFamily="18" charset="0"/>
                <a:cs typeface="Courier New" panose="02070309020205020404" pitchFamily="49" charset="0"/>
              </a:rPr>
              <a:t>ner_dataset.csv</a:t>
            </a:r>
            <a:r>
              <a:rPr kumimoji="0" lang="en-US" altLang="en-US" sz="1600" i="0" u="none" strike="noStrike" cap="none" normalizeH="0" baseline="0" dirty="0">
                <a:ln>
                  <a:noFill/>
                </a:ln>
                <a:effectLst/>
                <a:ea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contains sentences with each word mapped to its corresponding NER tag. The IOB2 tagging scheme is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742950" lvl="1" indent="-28575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rgbClr val="000000"/>
                </a:solidFill>
                <a:effectLst/>
                <a:ea typeface="Times New Roman" panose="02020603050405020304" pitchFamily="18" charset="0"/>
              </a:rPr>
              <a:t>B (Begin) </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Start of an entity chunk</a:t>
            </a:r>
          </a:p>
          <a:p>
            <a:pPr marL="742950" lvl="1" indent="-28575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rgbClr val="000000"/>
                </a:solidFill>
                <a:effectLst/>
                <a:ea typeface="Times New Roman" panose="02020603050405020304" pitchFamily="18" charset="0"/>
              </a:rPr>
              <a:t>I (Inside)</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 Inside an entity chunk</a:t>
            </a:r>
          </a:p>
          <a:p>
            <a:pPr marL="742950" lvl="1" indent="-28575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rgbClr val="000000"/>
                </a:solidFill>
                <a:effectLst/>
                <a:ea typeface="Times New Roman" panose="02020603050405020304" pitchFamily="18" charset="0"/>
              </a:rPr>
              <a:t>O (Outside)</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 Not part of any entity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C00000"/>
                </a:solidFill>
                <a:effectLst/>
                <a:ea typeface="Times New Roman" panose="02020603050405020304" pitchFamily="18" charset="0"/>
              </a:rPr>
              <a:t>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C00000"/>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rgbClr val="000000"/>
                </a:solidFill>
                <a:effectLst/>
                <a:ea typeface="Times New Roman" panose="02020603050405020304" pitchFamily="18" charset="0"/>
              </a:rPr>
              <a:t>Data Splitting </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Divide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 data into training, validation, and test sets (at least 20% for testing).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rgbClr val="000000"/>
                </a:solidFill>
                <a:effectLst/>
                <a:ea typeface="Times New Roman" panose="02020603050405020304" pitchFamily="18" charset="0"/>
              </a:rPr>
              <a:t>Evaluation Metrics </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Identify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suitable metrics to evaluate model performance.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rgbClr val="000000"/>
                </a:solidFill>
                <a:effectLst/>
                <a:ea typeface="Times New Roman" panose="02020603050405020304" pitchFamily="18" charset="0"/>
              </a:rPr>
              <a:t>Data Preprocessing </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Process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 data to map words to their corresponding NER tags.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rgbClr val="000000"/>
                </a:solidFill>
                <a:effectLst/>
                <a:ea typeface="Times New Roman" panose="02020603050405020304" pitchFamily="18" charset="0"/>
              </a:rPr>
              <a:t>Baseline Model (CRF) </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Develop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a CRF model that predicts NER tags for each word in a sentence.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rgbClr val="000000"/>
                </a:solidFill>
                <a:effectLst/>
                <a:ea typeface="Times New Roman" panose="02020603050405020304" pitchFamily="18" charset="0"/>
              </a:rPr>
              <a:t>Baseline Limitations </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Discuss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 limitations of the CRF model.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rgbClr val="000000"/>
                </a:solidFill>
                <a:effectLst/>
                <a:ea typeface="Times New Roman" panose="02020603050405020304" pitchFamily="18" charset="0"/>
              </a:rPr>
              <a:t>BiLSTM Model </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Introduce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a BiLSTM model to address the limitations of the CRF model.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rgbClr val="000000"/>
                </a:solidFill>
                <a:effectLst/>
                <a:ea typeface="Times New Roman" panose="02020603050405020304" pitchFamily="18" charset="0"/>
              </a:rPr>
              <a:t>Future Optimizations </a:t>
            </a:r>
            <a:r>
              <a:rPr kumimoji="0" lang="en-US" altLang="en-US" sz="1600" i="0" u="none" strike="noStrike" cap="none" normalizeH="0" baseline="0" dirty="0">
                <a:ln>
                  <a:noFill/>
                </a:ln>
                <a:solidFill>
                  <a:srgbClr val="000000"/>
                </a:solidFill>
                <a:effectLst/>
                <a:latin typeface="+mj-lt"/>
                <a:ea typeface="Times New Roman" panose="02020603050405020304" pitchFamily="18" charset="0"/>
              </a:rPr>
              <a:t>: Explore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potential improvements for the models.</a:t>
            </a: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34621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3" y="610625"/>
            <a:ext cx="4675032"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kumimoji="0" lang="en-US" altLang="en-US" sz="2400" b="1" i="0" u="none" strike="noStrike" cap="none" normalizeH="0" baseline="0" dirty="0">
                <a:ln>
                  <a:noFill/>
                </a:ln>
                <a:solidFill>
                  <a:srgbClr val="000000"/>
                </a:solidFill>
                <a:effectLst/>
                <a:latin typeface="+mn-lt"/>
                <a:ea typeface="Times New Roman" panose="02020603050405020304" pitchFamily="18" charset="0"/>
              </a:rPr>
              <a:t>Data Splitting and Preprocessing :</a:t>
            </a:r>
            <a:endParaRPr lang="en-US" sz="2400" b="1" dirty="0">
              <a:latin typeface="+mn-lt"/>
            </a:endParaRPr>
          </a:p>
        </p:txBody>
      </p:sp>
      <p:sp>
        <p:nvSpPr>
          <p:cNvPr id="2" name="Rectangle 1">
            <a:extLst>
              <a:ext uri="{FF2B5EF4-FFF2-40B4-BE49-F238E27FC236}">
                <a16:creationId xmlns:a16="http://schemas.microsoft.com/office/drawing/2014/main" id="{64C547F2-8F4F-9AAD-2F9D-9C67C9B56F2E}"/>
              </a:ext>
            </a:extLst>
          </p:cNvPr>
          <p:cNvSpPr>
            <a:spLocks noChangeArrowheads="1"/>
          </p:cNvSpPr>
          <p:nvPr/>
        </p:nvSpPr>
        <p:spPr bwMode="auto">
          <a:xfrm>
            <a:off x="1210613" y="1609621"/>
            <a:ext cx="976546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 code performs the following </a:t>
            </a:r>
            <a:r>
              <a:rPr kumimoji="0" lang="en-US" altLang="en-US" sz="1600" b="0" i="0" u="none" strike="noStrike" cap="none" normalizeH="0" baseline="0" dirty="0">
                <a:ln>
                  <a:noFill/>
                </a:ln>
                <a:solidFill>
                  <a:srgbClr val="C00000"/>
                </a:solidFill>
                <a:effectLst/>
                <a:ea typeface="Times New Roman" panose="02020603050405020304" pitchFamily="18" charset="0"/>
              </a:rPr>
              <a:t>data preprocessing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Reads the data from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cs typeface="Courier New" panose="02070309020205020404" pitchFamily="49" charset="0"/>
              </a:rPr>
              <a:t>ner_dataset.csv</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Handles missing values using forward fill.</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Groups the data by sentence number.</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Splits the data into training, validation, and test 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Defines functions for </a:t>
            </a:r>
            <a:r>
              <a:rPr kumimoji="0" lang="en-US" altLang="en-US" sz="1600" b="0" i="0" u="none" strike="noStrike" cap="none" normalizeH="0" baseline="0" dirty="0">
                <a:ln>
                  <a:noFill/>
                </a:ln>
                <a:solidFill>
                  <a:srgbClr val="C00000"/>
                </a:solidFill>
                <a:effectLst/>
                <a:ea typeface="Times New Roman" panose="02020603050405020304" pitchFamily="18" charset="0"/>
              </a:rPr>
              <a:t>feature engineering</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742950" marR="0" lvl="1" indent="-285750" algn="l" defTabSz="914400" rtl="0" eaLnBrk="0" fontAlgn="base" latinLnBrk="0" hangingPunct="0">
              <a:lnSpc>
                <a:spcPct val="100000"/>
              </a:lnSpc>
              <a:spcBef>
                <a:spcPct val="0"/>
              </a:spcBef>
              <a:spcAft>
                <a:spcPct val="0"/>
              </a:spcAft>
              <a:buClrTx/>
              <a:buSzPct val="100000"/>
              <a:buFont typeface="Arial" panose="020B0604020202020204" pitchFamily="34" charset="0"/>
              <a:buChar char="•"/>
              <a:tabLst/>
            </a:pPr>
            <a:r>
              <a:rPr kumimoji="0" lang="en-US" altLang="en-US" sz="160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Word2features</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 Extracts features from a word and its context (previous/next word).</a:t>
            </a:r>
          </a:p>
          <a:p>
            <a:pPr marL="742950" marR="0" lvl="1" indent="-285750" algn="l" defTabSz="914400" rtl="0" eaLnBrk="0" fontAlgn="base" latinLnBrk="0" hangingPunct="0">
              <a:lnSpc>
                <a:spcPct val="100000"/>
              </a:lnSpc>
              <a:spcBef>
                <a:spcPct val="0"/>
              </a:spcBef>
              <a:spcAft>
                <a:spcPct val="0"/>
              </a:spcAft>
              <a:buClrTx/>
              <a:buSzPct val="100000"/>
              <a:buFont typeface="Arial" panose="020B0604020202020204" pitchFamily="34" charset="0"/>
              <a:buChar char="•"/>
              <a:tabLst/>
            </a:pPr>
            <a:r>
              <a:rPr kumimoji="0" lang="en-US" altLang="en-US" sz="160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Sent2features</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 Creates a list of features for each sentence.</a:t>
            </a:r>
          </a:p>
          <a:p>
            <a:pPr marL="742950" marR="0" lvl="1" indent="-285750" algn="l" defTabSz="914400" rtl="0" eaLnBrk="0" fontAlgn="base" latinLnBrk="0" hangingPunct="0">
              <a:lnSpc>
                <a:spcPct val="100000"/>
              </a:lnSpc>
              <a:spcBef>
                <a:spcPct val="0"/>
              </a:spcBef>
              <a:spcAft>
                <a:spcPct val="0"/>
              </a:spcAft>
              <a:buClrTx/>
              <a:buSzPct val="100000"/>
              <a:buFont typeface="Arial" panose="020B0604020202020204" pitchFamily="34" charset="0"/>
              <a:buChar char="•"/>
              <a:tabLst/>
            </a:pPr>
            <a:r>
              <a:rPr kumimoji="0" lang="en-US" altLang="en-US" sz="160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Sent2labels</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 Extracts a list of NER tags for each sentence.</a:t>
            </a:r>
          </a:p>
          <a:p>
            <a:pPr marL="742950" marR="0" lvl="1" indent="-285750" algn="l" defTabSz="914400" rtl="0" eaLnBrk="0" fontAlgn="base" latinLnBrk="0" hangingPunct="0">
              <a:lnSpc>
                <a:spcPct val="100000"/>
              </a:lnSpc>
              <a:spcBef>
                <a:spcPct val="0"/>
              </a:spcBef>
              <a:spcAft>
                <a:spcPct val="0"/>
              </a:spcAft>
              <a:buClrTx/>
              <a:buSzPct val="100000"/>
              <a:buFont typeface="Arial" panose="020B0604020202020204" pitchFamily="34" charset="0"/>
              <a:buChar char="•"/>
              <a:tabLst/>
            </a:pPr>
            <a:endParaRPr lang="en-US" altLang="en-US" sz="1600" dirty="0">
              <a:solidFill>
                <a:srgbClr val="000000"/>
              </a:solidFill>
              <a:latin typeface="+mj-lt"/>
            </a:endParaRPr>
          </a:p>
          <a:p>
            <a:pPr marR="0" lvl="1" algn="l" defTabSz="914400" rtl="0" eaLnBrk="0" fontAlgn="base" latinLnBrk="0" hangingPunct="0">
              <a:lnSpc>
                <a:spcPct val="100000"/>
              </a:lnSpc>
              <a:spcBef>
                <a:spcPct val="0"/>
              </a:spcBef>
              <a:spcAft>
                <a:spcPct val="0"/>
              </a:spcAft>
              <a:buClrTx/>
              <a:buSzPct val="100000"/>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Converts sentences into feature representations suitable for the models.</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3614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3" y="610625"/>
            <a:ext cx="3322750"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mn-lt"/>
                <a:ea typeface="Times New Roman" panose="02020603050405020304" pitchFamily="18" charset="0"/>
              </a:rPr>
              <a:t>Baseline Model (CRF) :</a:t>
            </a:r>
          </a:p>
        </p:txBody>
      </p:sp>
      <p:sp>
        <p:nvSpPr>
          <p:cNvPr id="2" name="Rectangle 1">
            <a:extLst>
              <a:ext uri="{FF2B5EF4-FFF2-40B4-BE49-F238E27FC236}">
                <a16:creationId xmlns:a16="http://schemas.microsoft.com/office/drawing/2014/main" id="{C4C2CB47-1AB8-2EA4-2227-8103F9DEBCFF}"/>
              </a:ext>
            </a:extLst>
          </p:cNvPr>
          <p:cNvSpPr>
            <a:spLocks noChangeArrowheads="1"/>
          </p:cNvSpPr>
          <p:nvPr/>
        </p:nvSpPr>
        <p:spPr bwMode="auto">
          <a:xfrm>
            <a:off x="1210613" y="1401920"/>
            <a:ext cx="843566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A CRF model is trained using the </a:t>
            </a:r>
            <a:r>
              <a:rPr kumimoji="0" lang="en-US" altLang="en-US" sz="1600" b="0" i="0" u="none" strike="noStrike" cap="none" normalizeH="0" baseline="0" dirty="0">
                <a:ln>
                  <a:noFill/>
                </a:ln>
                <a:solidFill>
                  <a:srgbClr val="C00000"/>
                </a:solidFill>
                <a:effectLst/>
                <a:ea typeface="Times New Roman" panose="02020603050405020304" pitchFamily="18" charset="0"/>
                <a:cs typeface="Courier New" panose="02070309020205020404" pitchFamily="49" charset="0"/>
              </a:rPr>
              <a:t>sklearn_crfsuite</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 library.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 model predicts NER tags for each word in a sentence based on the extracted features.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 code evaluates the model's performance using </a:t>
            </a:r>
            <a:r>
              <a:rPr kumimoji="0" lang="en-US" altLang="en-US" sz="1600" b="0" i="0" u="none" strike="noStrike" cap="none" normalizeH="0" baseline="0" dirty="0">
                <a:ln>
                  <a:noFill/>
                </a:ln>
                <a:solidFill>
                  <a:srgbClr val="C00000"/>
                </a:solidFill>
                <a:effectLst/>
                <a:ea typeface="Times New Roman" panose="02020603050405020304" pitchFamily="18" charset="0"/>
              </a:rPr>
              <a:t>precision, recall, F1-score,</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 and </a:t>
            </a:r>
            <a:r>
              <a:rPr kumimoji="0" lang="en-US" altLang="en-US" sz="1600" b="0" i="0" u="none" strike="noStrike" cap="none" normalizeH="0" baseline="0" dirty="0">
                <a:ln>
                  <a:noFill/>
                </a:ln>
                <a:solidFill>
                  <a:srgbClr val="C00000"/>
                </a:solidFill>
                <a:effectLst/>
                <a:ea typeface="Times New Roman" panose="02020603050405020304" pitchFamily="18" charset="0"/>
              </a:rPr>
              <a:t>accuracy</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 on the validation and test 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Prints </a:t>
            </a:r>
            <a:r>
              <a:rPr kumimoji="0" lang="en-US" altLang="en-US" sz="1600" b="0" i="0" u="none" strike="noStrike" cap="none" normalizeH="0" baseline="0" dirty="0">
                <a:ln>
                  <a:noFill/>
                </a:ln>
                <a:solidFill>
                  <a:srgbClr val="C00000"/>
                </a:solidFill>
                <a:effectLst/>
                <a:ea typeface="Times New Roman" panose="02020603050405020304" pitchFamily="18" charset="0"/>
              </a:rPr>
              <a:t>classification reports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to analyze the model's performance on different entity types.</a:t>
            </a:r>
          </a:p>
        </p:txBody>
      </p:sp>
      <p:sp>
        <p:nvSpPr>
          <p:cNvPr id="5" name="TextBox 4">
            <a:extLst>
              <a:ext uri="{FF2B5EF4-FFF2-40B4-BE49-F238E27FC236}">
                <a16:creationId xmlns:a16="http://schemas.microsoft.com/office/drawing/2014/main" id="{18C2302E-D529-A553-B488-DE5BB6476A30}"/>
              </a:ext>
            </a:extLst>
          </p:cNvPr>
          <p:cNvSpPr txBox="1"/>
          <p:nvPr/>
        </p:nvSpPr>
        <p:spPr>
          <a:xfrm>
            <a:off x="1210612" y="4253431"/>
            <a:ext cx="8435664" cy="83099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CRF models are effective for sequential data but may struggle with </a:t>
            </a:r>
            <a:r>
              <a:rPr kumimoji="0" lang="en-US" altLang="en-US" sz="1600" b="0" i="0" u="none" strike="noStrike" cap="none" normalizeH="0" baseline="0" dirty="0">
                <a:ln>
                  <a:noFill/>
                </a:ln>
                <a:solidFill>
                  <a:srgbClr val="C00000"/>
                </a:solidFill>
                <a:effectLst/>
                <a:ea typeface="Times New Roman" panose="02020603050405020304" pitchFamily="18" charset="0"/>
              </a:rPr>
              <a:t>long-range dependencies</a:t>
            </a:r>
            <a:r>
              <a:rPr kumimoji="0" lang="en-US" altLang="en-US" sz="1600" b="0" i="0" u="none" strike="noStrike" cap="none" normalizeH="0" baseline="0" dirty="0">
                <a:ln>
                  <a:noFill/>
                </a:ln>
                <a:solidFill>
                  <a:srgbClr val="000000"/>
                </a:solidFill>
                <a:effectLst/>
                <a:ea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between words.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They might not capture </a:t>
            </a:r>
            <a:r>
              <a:rPr kumimoji="0" lang="en-US" altLang="en-US" sz="1600" b="0" i="0" u="none" strike="noStrike" cap="none" normalizeH="0" baseline="0" dirty="0">
                <a:ln>
                  <a:noFill/>
                </a:ln>
                <a:solidFill>
                  <a:srgbClr val="C00000"/>
                </a:solidFill>
                <a:effectLst/>
                <a:ea typeface="Times New Roman" panose="02020603050405020304" pitchFamily="18" charset="0"/>
              </a:rPr>
              <a:t>complex contextual information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present in sentences.</a:t>
            </a:r>
            <a:endParaRPr kumimoji="0" lang="en-US" altLang="en-US" sz="1600" b="0" i="0" u="none" strike="noStrike" cap="none" normalizeH="0" baseline="0" dirty="0">
              <a:ln>
                <a:noFill/>
              </a:ln>
              <a:solidFill>
                <a:schemeClr val="tx1"/>
              </a:solidFill>
              <a:effectLst/>
              <a:latin typeface="+mj-lt"/>
            </a:endParaRPr>
          </a:p>
        </p:txBody>
      </p:sp>
      <p:sp>
        <p:nvSpPr>
          <p:cNvPr id="6" name="Text Placeholder 1">
            <a:extLst>
              <a:ext uri="{FF2B5EF4-FFF2-40B4-BE49-F238E27FC236}">
                <a16:creationId xmlns:a16="http://schemas.microsoft.com/office/drawing/2014/main" id="{20A6ACD9-BE9A-0E95-6055-717B828B7067}"/>
              </a:ext>
            </a:extLst>
          </p:cNvPr>
          <p:cNvSpPr>
            <a:spLocks noGrp="1"/>
          </p:cNvSpPr>
          <p:nvPr/>
        </p:nvSpPr>
        <p:spPr>
          <a:xfrm>
            <a:off x="1210612" y="3429000"/>
            <a:ext cx="6371823"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mn-lt"/>
                <a:ea typeface="Times New Roman" panose="02020603050405020304" pitchFamily="18" charset="0"/>
              </a:rPr>
              <a:t>Limitations of the Baseline Model (CRF) :</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82509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3" y="610625"/>
            <a:ext cx="4675032"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mn-lt"/>
                <a:ea typeface="Times New Roman" panose="02020603050405020304" pitchFamily="18" charset="0"/>
              </a:rPr>
              <a:t>BiLSTM Model:</a:t>
            </a:r>
            <a:endParaRPr kumimoji="0" lang="en-US" altLang="en-US" sz="1600" b="0" i="0" u="none" strike="noStrike" cap="none" normalizeH="0" baseline="0" dirty="0">
              <a:ln>
                <a:noFill/>
              </a:ln>
              <a:solidFill>
                <a:schemeClr val="tx1"/>
              </a:solidFill>
              <a:effectLst/>
              <a:latin typeface="+mn-lt"/>
            </a:endParaRPr>
          </a:p>
        </p:txBody>
      </p:sp>
      <p:sp>
        <p:nvSpPr>
          <p:cNvPr id="3" name="Rectangle 1">
            <a:extLst>
              <a:ext uri="{FF2B5EF4-FFF2-40B4-BE49-F238E27FC236}">
                <a16:creationId xmlns:a16="http://schemas.microsoft.com/office/drawing/2014/main" id="{A30226BA-4EDA-9893-D64A-899EB7C81566}"/>
              </a:ext>
            </a:extLst>
          </p:cNvPr>
          <p:cNvSpPr>
            <a:spLocks noChangeArrowheads="1"/>
          </p:cNvSpPr>
          <p:nvPr/>
        </p:nvSpPr>
        <p:spPr bwMode="auto">
          <a:xfrm>
            <a:off x="1210613" y="1437300"/>
            <a:ext cx="83326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A BiLSTM model is implemented using </a:t>
            </a:r>
            <a:r>
              <a:rPr kumimoji="0" lang="en-US" altLang="en-US" sz="1600" b="0" i="0" u="none" strike="noStrike" cap="none" normalizeH="0" baseline="0" dirty="0">
                <a:ln>
                  <a:noFill/>
                </a:ln>
                <a:solidFill>
                  <a:srgbClr val="C00000"/>
                </a:solidFill>
                <a:effectLst/>
                <a:ea typeface="Times New Roman" panose="02020603050405020304" pitchFamily="18" charset="0"/>
              </a:rPr>
              <a:t>TensorFlow's </a:t>
            </a:r>
            <a:r>
              <a:rPr kumimoji="0" lang="en-US" altLang="en-US" sz="1600" b="0" i="0" u="none" strike="noStrike" cap="none" normalizeH="0" baseline="0" dirty="0">
                <a:ln>
                  <a:noFill/>
                </a:ln>
                <a:solidFill>
                  <a:srgbClr val="C00000"/>
                </a:solidFill>
                <a:effectLst/>
                <a:ea typeface="Times New Roman" panose="02020603050405020304" pitchFamily="18" charset="0"/>
                <a:cs typeface="Courier New" panose="02070309020205020404" pitchFamily="49" charset="0"/>
              </a:rPr>
              <a:t>keras</a:t>
            </a:r>
            <a:r>
              <a:rPr kumimoji="0" lang="en-US" altLang="en-US" sz="1600" b="0" i="0" u="none" strike="noStrike" cap="none" normalizeH="0" baseline="0" dirty="0">
                <a:ln>
                  <a:noFill/>
                </a:ln>
                <a:solidFill>
                  <a:srgbClr val="C00000"/>
                </a:solidFill>
                <a:effectLst/>
                <a:ea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library.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BiLSTM networks excel at capturing </a:t>
            </a:r>
            <a:r>
              <a:rPr kumimoji="0" lang="en-US" altLang="en-US" sz="1600" b="0" i="0" u="none" strike="noStrike" cap="none" normalizeH="0" baseline="0" dirty="0">
                <a:ln>
                  <a:noFill/>
                </a:ln>
                <a:solidFill>
                  <a:srgbClr val="C00000"/>
                </a:solidFill>
                <a:effectLst/>
                <a:ea typeface="Times New Roman" panose="02020603050405020304" pitchFamily="18" charset="0"/>
              </a:rPr>
              <a:t>long-range dependencies in sequential data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like sentences.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rgbClr val="000000"/>
              </a:solidFill>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The code performs the following steps: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Creates dictionaries for word and tag indexing.</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Converts sentences and tags into numerical representations.</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Pads sequences to a fixed length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cs typeface="Courier New" panose="02070309020205020404" pitchFamily="49" charset="0"/>
              </a:rPr>
              <a:t>MAX_LEN</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Defines the BiLSTM architecture:</a:t>
            </a:r>
          </a:p>
          <a:p>
            <a:pPr marL="285750" indent="-285750" eaLnBrk="0" fontAlgn="base" hangingPunct="0">
              <a:spcBef>
                <a:spcPct val="0"/>
              </a:spcBef>
              <a:spcAft>
                <a:spcPct val="0"/>
              </a:spcAft>
              <a:buFont typeface="Arial" panose="020B0604020202020204" pitchFamily="34" charset="0"/>
              <a:buChar char="•"/>
            </a:pPr>
            <a:endParaRPr lang="en-US" altLang="en-US" sz="1600" dirty="0">
              <a:latin typeface="+mj-lt"/>
            </a:endParaRP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C00000"/>
                </a:solidFill>
                <a:effectLst/>
                <a:ea typeface="Times New Roman" panose="02020603050405020304" pitchFamily="18" charset="0"/>
              </a:rPr>
              <a:t>Embedding laye</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r for word representation.</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C00000"/>
                </a:solidFill>
                <a:effectLst/>
                <a:ea typeface="Times New Roman" panose="02020603050405020304" pitchFamily="18" charset="0"/>
              </a:rPr>
              <a:t>BiLSTM layers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to capture contextual information in both directions.</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C00000"/>
                </a:solidFill>
                <a:effectLst/>
                <a:ea typeface="Times New Roman" panose="02020603050405020304" pitchFamily="18" charset="0"/>
              </a:rPr>
              <a:t>Dense layer </a:t>
            </a: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with softmax activation for predicting tags.</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Trains the model on the training data with validation on the validation set.</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Evaluates the model's performance on the test set using the same metrics as the CRF model.</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j-lt"/>
                <a:ea typeface="Times New Roman" panose="02020603050405020304" pitchFamily="18" charset="0"/>
              </a:rPr>
              <a:t>Prints classification reports to compare the BiLSTM's performance.</a:t>
            </a: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66885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2" y="610625"/>
            <a:ext cx="6130345"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Why CRF as Baseline and BiLSTM as Alternate?</a:t>
            </a:r>
            <a:endParaRPr lang="en-IN" sz="2400" dirty="0">
              <a:effectLst/>
              <a:latin typeface="+mn-lt"/>
              <a:ea typeface="Times New Roman" panose="02020603050405020304" pitchFamily="18" charset="0"/>
            </a:endParaRPr>
          </a:p>
        </p:txBody>
      </p:sp>
      <p:sp>
        <p:nvSpPr>
          <p:cNvPr id="4" name="TextBox 3">
            <a:extLst>
              <a:ext uri="{FF2B5EF4-FFF2-40B4-BE49-F238E27FC236}">
                <a16:creationId xmlns:a16="http://schemas.microsoft.com/office/drawing/2014/main" id="{23062C45-0A09-80CA-5484-EA04DD3694B1}"/>
              </a:ext>
            </a:extLst>
          </p:cNvPr>
          <p:cNvSpPr txBox="1"/>
          <p:nvPr/>
        </p:nvSpPr>
        <p:spPr>
          <a:xfrm>
            <a:off x="1210612" y="1427639"/>
            <a:ext cx="7817477" cy="830997"/>
          </a:xfrm>
          <a:prstGeom prst="rect">
            <a:avLst/>
          </a:prstGeom>
          <a:noFill/>
        </p:spPr>
        <p:txBody>
          <a:bodyPr wrap="square">
            <a:spAutoFit/>
          </a:bodyPr>
          <a:lstStyle/>
          <a:p>
            <a:pPr marL="342900" lvl="0" indent="-342900" algn="l">
              <a:buSzPts val="1000"/>
              <a:buFont typeface="Symbol" pitchFamily="2" charset="2"/>
              <a:buChar char=""/>
              <a:tabLst>
                <a:tab pos="457200" algn="l"/>
              </a:tabLst>
            </a:pPr>
            <a:r>
              <a:rPr lang="en-IN" sz="1600" dirty="0">
                <a:solidFill>
                  <a:srgbClr val="000000"/>
                </a:solidFill>
                <a:effectLst/>
                <a:latin typeface="+mj-lt"/>
                <a:ea typeface="Times New Roman" panose="02020603050405020304" pitchFamily="18" charset="0"/>
              </a:rPr>
              <a:t>CRF is a good starting point for NER due to its simplicity and efficiency.</a:t>
            </a:r>
          </a:p>
          <a:p>
            <a:pPr marL="342900" lvl="0" indent="-342900" algn="l">
              <a:buSzPts val="1000"/>
              <a:buFont typeface="Symbol" pitchFamily="2" charset="2"/>
              <a:buChar char=""/>
              <a:tabLst>
                <a:tab pos="457200" algn="l"/>
              </a:tabLst>
            </a:pPr>
            <a:r>
              <a:rPr lang="en-IN" sz="1600" dirty="0">
                <a:solidFill>
                  <a:srgbClr val="000000"/>
                </a:solidFill>
                <a:effectLst/>
                <a:latin typeface="+mj-lt"/>
                <a:ea typeface="Times New Roman" panose="02020603050405020304" pitchFamily="18" charset="0"/>
              </a:rPr>
              <a:t>BiLSTM offers a more powerful architecture capable of learning complex relationships between words, potentially leading to improved performance.</a:t>
            </a:r>
          </a:p>
        </p:txBody>
      </p:sp>
      <p:sp>
        <p:nvSpPr>
          <p:cNvPr id="5" name="Text Placeholder 1">
            <a:extLst>
              <a:ext uri="{FF2B5EF4-FFF2-40B4-BE49-F238E27FC236}">
                <a16:creationId xmlns:a16="http://schemas.microsoft.com/office/drawing/2014/main" id="{0110BA92-9A02-78BA-B572-8A73234571C1}"/>
              </a:ext>
            </a:extLst>
          </p:cNvPr>
          <p:cNvSpPr>
            <a:spLocks noGrp="1"/>
          </p:cNvSpPr>
          <p:nvPr/>
        </p:nvSpPr>
        <p:spPr>
          <a:xfrm>
            <a:off x="1210612" y="3159000"/>
            <a:ext cx="6130345"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Future Optimizations:</a:t>
            </a:r>
            <a:endParaRPr lang="en-IN" sz="2400" dirty="0">
              <a:effectLst/>
              <a:latin typeface="+mn-lt"/>
              <a:ea typeface="Times New Roman" panose="02020603050405020304" pitchFamily="18" charset="0"/>
            </a:endParaRPr>
          </a:p>
        </p:txBody>
      </p:sp>
      <p:sp>
        <p:nvSpPr>
          <p:cNvPr id="7" name="TextBox 6">
            <a:extLst>
              <a:ext uri="{FF2B5EF4-FFF2-40B4-BE49-F238E27FC236}">
                <a16:creationId xmlns:a16="http://schemas.microsoft.com/office/drawing/2014/main" id="{0CE1BFB2-1CA3-3A3D-1911-7D78F2C7803B}"/>
              </a:ext>
            </a:extLst>
          </p:cNvPr>
          <p:cNvSpPr txBox="1"/>
          <p:nvPr/>
        </p:nvSpPr>
        <p:spPr>
          <a:xfrm>
            <a:off x="1242810" y="3905248"/>
            <a:ext cx="8776953" cy="1815882"/>
          </a:xfrm>
          <a:prstGeom prst="rect">
            <a:avLst/>
          </a:prstGeom>
          <a:noFill/>
        </p:spPr>
        <p:txBody>
          <a:bodyPr wrap="square">
            <a:spAutoFit/>
          </a:bodyPr>
          <a:lstStyle/>
          <a:p>
            <a:pPr algn="l"/>
            <a:r>
              <a:rPr lang="en-IN" sz="1600" dirty="0">
                <a:solidFill>
                  <a:srgbClr val="000000"/>
                </a:solidFill>
                <a:effectLst/>
                <a:latin typeface="+mj-lt"/>
                <a:ea typeface="Times New Roman" panose="02020603050405020304" pitchFamily="18" charset="0"/>
              </a:rPr>
              <a:t>Explore advanced word embedding techniques (e.g., Word2Vec, GloVe) to capture richer word representations.</a:t>
            </a:r>
          </a:p>
          <a:p>
            <a:pPr marL="342900" lvl="0" indent="-342900" algn="l">
              <a:buSzPts val="1000"/>
              <a:buFont typeface="Symbol" pitchFamily="2" charset="2"/>
              <a:buChar char=""/>
              <a:tabLst>
                <a:tab pos="457200" algn="l"/>
              </a:tabLst>
            </a:pPr>
            <a:r>
              <a:rPr lang="en-IN" sz="1600" dirty="0">
                <a:solidFill>
                  <a:srgbClr val="000000"/>
                </a:solidFill>
                <a:effectLst/>
                <a:latin typeface="+mj-lt"/>
                <a:ea typeface="Times New Roman" panose="02020603050405020304" pitchFamily="18" charset="0"/>
              </a:rPr>
              <a:t>Experiment with different BiLSTM hyperparameters (e.g., number of layers, units) for better performance.</a:t>
            </a:r>
          </a:p>
          <a:p>
            <a:pPr marL="342900" lvl="0" indent="-342900" algn="l">
              <a:buSzPts val="1000"/>
              <a:buFont typeface="Symbol" pitchFamily="2" charset="2"/>
              <a:buChar char=""/>
              <a:tabLst>
                <a:tab pos="457200" algn="l"/>
              </a:tabLst>
            </a:pPr>
            <a:r>
              <a:rPr lang="en-IN" sz="1600" dirty="0">
                <a:solidFill>
                  <a:srgbClr val="000000"/>
                </a:solidFill>
                <a:effectLst/>
                <a:latin typeface="+mj-lt"/>
                <a:ea typeface="Times New Roman" panose="02020603050405020304" pitchFamily="18" charset="0"/>
              </a:rPr>
              <a:t>Utilize techniques like attention mechanisms to focus on relevant parts of the sentence.</a:t>
            </a:r>
          </a:p>
          <a:p>
            <a:endParaRPr lang="en-IN" sz="1600" kern="0" dirty="0">
              <a:solidFill>
                <a:srgbClr val="000000"/>
              </a:solidFill>
              <a:effectLst/>
              <a:latin typeface="+mj-lt"/>
              <a:ea typeface="Times New Roman" panose="02020603050405020304" pitchFamily="18" charset="0"/>
            </a:endParaRPr>
          </a:p>
          <a:p>
            <a:r>
              <a:rPr lang="en-IN" sz="1600" kern="0" dirty="0">
                <a:solidFill>
                  <a:srgbClr val="000000"/>
                </a:solidFill>
                <a:effectLst/>
                <a:latin typeface="+mj-lt"/>
                <a:ea typeface="Times New Roman" panose="02020603050405020304" pitchFamily="18" charset="0"/>
              </a:rPr>
              <a:t>Explore pre-trained language models (e.g., BERT) for feature extraction or fine-tuning for NER.</a:t>
            </a:r>
            <a:r>
              <a:rPr lang="en-IN" sz="1600" dirty="0">
                <a:effectLst/>
                <a:latin typeface="+mj-lt"/>
              </a:rPr>
              <a:t> </a:t>
            </a:r>
            <a:endParaRPr lang="en-US" sz="1600" dirty="0">
              <a:latin typeface="+mj-lt"/>
            </a:endParaRPr>
          </a:p>
        </p:txBody>
      </p:sp>
    </p:spTree>
    <p:extLst>
      <p:ext uri="{BB962C8B-B14F-4D97-AF65-F5344CB8AC3E}">
        <p14:creationId xmlns:p14="http://schemas.microsoft.com/office/powerpoint/2010/main" val="344768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2" y="610625"/>
            <a:ext cx="2910627"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System Architecture :</a:t>
            </a:r>
            <a:endParaRPr lang="en-IN" sz="2400" dirty="0">
              <a:effectLst/>
              <a:latin typeface="+mn-lt"/>
              <a:ea typeface="Times New Roman" panose="02020603050405020304" pitchFamily="18" charset="0"/>
            </a:endParaRPr>
          </a:p>
        </p:txBody>
      </p:sp>
      <p:sp>
        <p:nvSpPr>
          <p:cNvPr id="4" name="TextBox 3">
            <a:extLst>
              <a:ext uri="{FF2B5EF4-FFF2-40B4-BE49-F238E27FC236}">
                <a16:creationId xmlns:a16="http://schemas.microsoft.com/office/drawing/2014/main" id="{23062C45-0A09-80CA-5484-EA04DD3694B1}"/>
              </a:ext>
            </a:extLst>
          </p:cNvPr>
          <p:cNvSpPr txBox="1"/>
          <p:nvPr/>
        </p:nvSpPr>
        <p:spPr>
          <a:xfrm>
            <a:off x="1210612" y="1659285"/>
            <a:ext cx="10444768" cy="3293209"/>
          </a:xfrm>
          <a:prstGeom prst="rect">
            <a:avLst/>
          </a:prstGeom>
          <a:noFill/>
        </p:spPr>
        <p:txBody>
          <a:bodyPr wrap="square">
            <a:spAutoFit/>
          </a:bodyPr>
          <a:lstStyle/>
          <a:p>
            <a:r>
              <a:rPr lang="en-IN" sz="1600" dirty="0">
                <a:solidFill>
                  <a:srgbClr val="C00000"/>
                </a:solidFill>
                <a:effectLst/>
                <a:ea typeface="Times New Roman" panose="02020603050405020304" pitchFamily="18" charset="0"/>
              </a:rPr>
              <a:t>Serving Layer:</a:t>
            </a:r>
          </a:p>
          <a:p>
            <a:endParaRPr lang="en-IN" sz="1600" dirty="0">
              <a:effectLst/>
              <a:latin typeface="+mj-lt"/>
              <a:ea typeface="Times New Roman" panose="02020603050405020304" pitchFamily="18" charset="0"/>
            </a:endParaRP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Choose a serving layer like TensorFlow Serving, Flask, or FastAPI to package the trained BiLSTM model for efficient inference.</a:t>
            </a: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This layer receives requests containing sentences, performs predictions using the model, and returns the predicted NER tags.</a:t>
            </a:r>
            <a:endParaRPr lang="en-IN" sz="1600" dirty="0">
              <a:solidFill>
                <a:srgbClr val="000000"/>
              </a:solidFill>
              <a:latin typeface="+mj-lt"/>
              <a:ea typeface="Times New Roman" panose="02020603050405020304" pitchFamily="18" charset="0"/>
              <a:cs typeface="Times New Roman" panose="02020603050405020304" pitchFamily="18" charset="0"/>
            </a:endParaRPr>
          </a:p>
          <a:p>
            <a:pPr marL="285750" indent="-285750">
              <a:buSzPts val="1000"/>
              <a:buFont typeface="Courier New" panose="02070309020205020404" pitchFamily="49" charset="0"/>
              <a:buChar char="o"/>
              <a:tabLst>
                <a:tab pos="914400" algn="l"/>
              </a:tabLst>
            </a:pPr>
            <a:endParaRPr lang="en-IN" sz="1600" dirty="0">
              <a:solidFill>
                <a:srgbClr val="000000"/>
              </a:solidFill>
              <a:effectLst/>
              <a:latin typeface="+mj-lt"/>
              <a:ea typeface="Times New Roman" panose="02020603050405020304" pitchFamily="18" charset="0"/>
              <a:cs typeface="Times New Roman" panose="02020603050405020304" pitchFamily="18" charset="0"/>
            </a:endParaRPr>
          </a:p>
          <a:p>
            <a:pPr marL="285750" indent="-285750">
              <a:buSzPts val="1000"/>
              <a:buFont typeface="Courier New" panose="02070309020205020404" pitchFamily="49" charset="0"/>
              <a:buChar char="o"/>
              <a:tabLst>
                <a:tab pos="914400" algn="l"/>
              </a:tabLst>
            </a:pPr>
            <a:endParaRPr lang="en-IN" sz="1600" dirty="0">
              <a:solidFill>
                <a:srgbClr val="000000"/>
              </a:solidFill>
              <a:effectLst/>
              <a:latin typeface="+mj-lt"/>
              <a:ea typeface="Times New Roman" panose="02020603050405020304" pitchFamily="18" charset="0"/>
              <a:cs typeface="Times New Roman" panose="02020603050405020304" pitchFamily="18" charset="0"/>
            </a:endParaRPr>
          </a:p>
          <a:p>
            <a:pPr lvl="0">
              <a:buSzPts val="1000"/>
              <a:tabLst>
                <a:tab pos="457200" algn="l"/>
              </a:tabLst>
            </a:pPr>
            <a:r>
              <a:rPr lang="en-IN" sz="1600" dirty="0">
                <a:solidFill>
                  <a:srgbClr val="C00000"/>
                </a:solidFill>
                <a:effectLst/>
                <a:ea typeface="Times New Roman" panose="02020603050405020304" pitchFamily="18" charset="0"/>
              </a:rPr>
              <a:t>API Gateway:</a:t>
            </a:r>
          </a:p>
          <a:p>
            <a:pPr lvl="0">
              <a:buSzPts val="1000"/>
              <a:tabLst>
                <a:tab pos="457200" algn="l"/>
              </a:tabLst>
            </a:pPr>
            <a:endParaRPr lang="en-IN" sz="1600" dirty="0">
              <a:effectLst/>
              <a:latin typeface="+mj-lt"/>
              <a:ea typeface="Times New Roman" panose="02020603050405020304" pitchFamily="18" charset="0"/>
            </a:endParaRP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Implement an API Gateway (e.g., Amazon API Gateway, Azure API Management) to handle incoming requests and route them to the serving layer.</a:t>
            </a: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This layer can perform tasks like authentication, authorization, rate limiting, and request validation.</a:t>
            </a:r>
          </a:p>
        </p:txBody>
      </p:sp>
    </p:spTree>
    <p:extLst>
      <p:ext uri="{BB962C8B-B14F-4D97-AF65-F5344CB8AC3E}">
        <p14:creationId xmlns:p14="http://schemas.microsoft.com/office/powerpoint/2010/main" val="252353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2" y="610625"/>
            <a:ext cx="2910627"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System Architecture :</a:t>
            </a:r>
            <a:endParaRPr lang="en-IN" sz="2400" dirty="0">
              <a:effectLst/>
              <a:latin typeface="+mn-lt"/>
              <a:ea typeface="Times New Roman" panose="02020603050405020304" pitchFamily="18" charset="0"/>
            </a:endParaRPr>
          </a:p>
        </p:txBody>
      </p:sp>
      <p:sp>
        <p:nvSpPr>
          <p:cNvPr id="4" name="TextBox 3">
            <a:extLst>
              <a:ext uri="{FF2B5EF4-FFF2-40B4-BE49-F238E27FC236}">
                <a16:creationId xmlns:a16="http://schemas.microsoft.com/office/drawing/2014/main" id="{23062C45-0A09-80CA-5484-EA04DD3694B1}"/>
              </a:ext>
            </a:extLst>
          </p:cNvPr>
          <p:cNvSpPr txBox="1"/>
          <p:nvPr/>
        </p:nvSpPr>
        <p:spPr>
          <a:xfrm>
            <a:off x="1300765" y="1524112"/>
            <a:ext cx="10444768" cy="4278094"/>
          </a:xfrm>
          <a:prstGeom prst="rect">
            <a:avLst/>
          </a:prstGeom>
          <a:noFill/>
        </p:spPr>
        <p:txBody>
          <a:bodyPr wrap="square">
            <a:spAutoFit/>
          </a:bodyPr>
          <a:lstStyle/>
          <a:p>
            <a:pPr lvl="0">
              <a:buSzPts val="1000"/>
              <a:tabLst>
                <a:tab pos="457200" algn="l"/>
              </a:tabLst>
            </a:pPr>
            <a:r>
              <a:rPr lang="en-IN" sz="1600" dirty="0">
                <a:solidFill>
                  <a:srgbClr val="C00000"/>
                </a:solidFill>
                <a:effectLst/>
                <a:ea typeface="Times New Roman" panose="02020603050405020304" pitchFamily="18" charset="0"/>
              </a:rPr>
              <a:t>Model Registry:</a:t>
            </a:r>
          </a:p>
          <a:p>
            <a:pPr lvl="0">
              <a:buSzPts val="1000"/>
              <a:tabLst>
                <a:tab pos="457200" algn="l"/>
              </a:tabLst>
            </a:pPr>
            <a:endParaRPr lang="en-IN" sz="1600" dirty="0">
              <a:effectLst/>
              <a:latin typeface="+mj-lt"/>
              <a:ea typeface="Times New Roman" panose="02020603050405020304" pitchFamily="18" charset="0"/>
            </a:endParaRP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Use a model registry (e.g., MLflow Model Registry, Vertex AI Model Registry) to store, manage, and track different versions of your NER model.</a:t>
            </a: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This allows easy deployment of specific model versions and rollback if necessary.</a:t>
            </a:r>
          </a:p>
          <a:p>
            <a:pPr marL="742950" lvl="1" indent="-285750">
              <a:buSzPts val="1000"/>
              <a:buFont typeface="Courier New" panose="02070309020205020404" pitchFamily="49" charset="0"/>
              <a:buChar char="o"/>
              <a:tabLst>
                <a:tab pos="914400" algn="l"/>
              </a:tabLst>
            </a:pPr>
            <a:endParaRPr lang="en-IN" sz="1600" dirty="0">
              <a:solidFill>
                <a:srgbClr val="000000"/>
              </a:solidFill>
              <a:latin typeface="+mj-lt"/>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600" dirty="0">
              <a:solidFill>
                <a:srgbClr val="000000"/>
              </a:solidFill>
              <a:effectLst/>
              <a:latin typeface="+mj-lt"/>
              <a:ea typeface="Times New Roman" panose="02020603050405020304" pitchFamily="18" charset="0"/>
              <a:cs typeface="Times New Roman" panose="02020603050405020304" pitchFamily="18" charset="0"/>
            </a:endParaRPr>
          </a:p>
          <a:p>
            <a:pPr lvl="0">
              <a:buSzPts val="1000"/>
              <a:tabLst>
                <a:tab pos="457200" algn="l"/>
              </a:tabLst>
            </a:pPr>
            <a:r>
              <a:rPr lang="en-IN" sz="1600" dirty="0">
                <a:solidFill>
                  <a:srgbClr val="C00000"/>
                </a:solidFill>
                <a:effectLst/>
                <a:ea typeface="Times New Roman" panose="02020603050405020304" pitchFamily="18" charset="0"/>
              </a:rPr>
              <a:t>Database:</a:t>
            </a:r>
          </a:p>
          <a:p>
            <a:pPr lvl="0">
              <a:buSzPts val="1000"/>
              <a:tabLst>
                <a:tab pos="457200" algn="l"/>
              </a:tabLst>
            </a:pPr>
            <a:endParaRPr lang="en-IN" sz="1600" dirty="0">
              <a:effectLst/>
              <a:latin typeface="+mj-lt"/>
              <a:ea typeface="Times New Roman" panose="02020603050405020304" pitchFamily="18" charset="0"/>
            </a:endParaRP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Choose a database (MySQL) to store model metadata, training data (if needed), and potentially logs or predictions.</a:t>
            </a:r>
          </a:p>
          <a:p>
            <a:pPr marL="742950" lvl="1" indent="-285750">
              <a:buSzPts val="1000"/>
              <a:buFont typeface="Courier New" panose="02070309020205020404" pitchFamily="49" charset="0"/>
              <a:buChar char="o"/>
              <a:tabLst>
                <a:tab pos="914400" algn="l"/>
              </a:tabLst>
            </a:pPr>
            <a:endParaRPr lang="en-IN" sz="1600" dirty="0">
              <a:solidFill>
                <a:srgbClr val="000000"/>
              </a:solidFill>
              <a:latin typeface="+mj-lt"/>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600" dirty="0">
              <a:solidFill>
                <a:srgbClr val="000000"/>
              </a:solidFill>
              <a:effectLst/>
              <a:latin typeface="+mj-lt"/>
              <a:ea typeface="Times New Roman" panose="02020603050405020304" pitchFamily="18" charset="0"/>
              <a:cs typeface="Times New Roman" panose="02020603050405020304" pitchFamily="18" charset="0"/>
            </a:endParaRPr>
          </a:p>
          <a:p>
            <a:pPr lvl="0">
              <a:buSzPts val="1000"/>
              <a:tabLst>
                <a:tab pos="457200" algn="l"/>
              </a:tabLst>
            </a:pPr>
            <a:r>
              <a:rPr lang="en-IN" sz="1600" dirty="0">
                <a:solidFill>
                  <a:srgbClr val="C00000"/>
                </a:solidFill>
                <a:effectLst/>
                <a:ea typeface="Times New Roman" panose="02020603050405020304" pitchFamily="18" charset="0"/>
              </a:rPr>
              <a:t>Monitoring and Logging:</a:t>
            </a:r>
          </a:p>
          <a:p>
            <a:pPr lvl="0">
              <a:buSzPts val="1000"/>
              <a:tabLst>
                <a:tab pos="457200" algn="l"/>
              </a:tabLst>
            </a:pPr>
            <a:endParaRPr lang="en-IN" sz="1600" dirty="0">
              <a:effectLst/>
              <a:latin typeface="+mj-lt"/>
              <a:ea typeface="Times New Roman" panose="02020603050405020304" pitchFamily="18" charset="0"/>
            </a:endParaRP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Integrate monitoring tools (e.g., Prometheus, Grafana) to track model performance metrics (accuracy, latency), resource utilization, and errors.</a:t>
            </a:r>
          </a:p>
          <a:p>
            <a:pPr marL="285750" indent="-285750">
              <a:buSzPts val="1000"/>
              <a:buFont typeface="Courier New" panose="02070309020205020404" pitchFamily="49" charset="0"/>
              <a:buChar char="o"/>
              <a:tabLst>
                <a:tab pos="914400" algn="l"/>
              </a:tabLst>
            </a:pPr>
            <a:r>
              <a:rPr lang="en-IN" sz="1600" dirty="0">
                <a:solidFill>
                  <a:srgbClr val="000000"/>
                </a:solidFill>
                <a:effectLst/>
                <a:latin typeface="+mj-lt"/>
                <a:ea typeface="Times New Roman" panose="02020603050405020304" pitchFamily="18" charset="0"/>
                <a:cs typeface="Times New Roman" panose="02020603050405020304" pitchFamily="18" charset="0"/>
              </a:rPr>
              <a:t>Implement logging frameworks (e.g., ELK Stack) to capture request/response logs for debugging and analysis.</a:t>
            </a:r>
          </a:p>
        </p:txBody>
      </p:sp>
    </p:spTree>
    <p:extLst>
      <p:ext uri="{BB962C8B-B14F-4D97-AF65-F5344CB8AC3E}">
        <p14:creationId xmlns:p14="http://schemas.microsoft.com/office/powerpoint/2010/main" val="286742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0F4AE7F0-F5EB-E52E-DD13-6C5A450FB8CB}"/>
              </a:ext>
            </a:extLst>
          </p:cNvPr>
          <p:cNvSpPr>
            <a:spLocks noGrp="1"/>
          </p:cNvSpPr>
          <p:nvPr/>
        </p:nvSpPr>
        <p:spPr>
          <a:xfrm>
            <a:off x="1210613" y="610625"/>
            <a:ext cx="1983348"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Canary Build :</a:t>
            </a:r>
            <a:endParaRPr lang="en-IN" sz="2400" dirty="0">
              <a:effectLst/>
              <a:latin typeface="+mn-lt"/>
              <a:ea typeface="Times New Roman" panose="02020603050405020304" pitchFamily="18" charset="0"/>
            </a:endParaRPr>
          </a:p>
        </p:txBody>
      </p:sp>
      <p:sp>
        <p:nvSpPr>
          <p:cNvPr id="4" name="TextBox 3">
            <a:extLst>
              <a:ext uri="{FF2B5EF4-FFF2-40B4-BE49-F238E27FC236}">
                <a16:creationId xmlns:a16="http://schemas.microsoft.com/office/drawing/2014/main" id="{23062C45-0A09-80CA-5484-EA04DD3694B1}"/>
              </a:ext>
            </a:extLst>
          </p:cNvPr>
          <p:cNvSpPr txBox="1"/>
          <p:nvPr/>
        </p:nvSpPr>
        <p:spPr>
          <a:xfrm>
            <a:off x="1210612" y="1427639"/>
            <a:ext cx="9646278" cy="1077218"/>
          </a:xfrm>
          <a:prstGeom prst="rect">
            <a:avLst/>
          </a:prstGeom>
          <a:noFill/>
        </p:spPr>
        <p:txBody>
          <a:bodyPr wrap="square">
            <a:spAutoFit/>
          </a:bodyPr>
          <a:lstStyle/>
          <a:p>
            <a:pPr marL="342900" lvl="0" indent="-342900">
              <a:buSzPts val="1000"/>
              <a:buFont typeface="Courier New" panose="02070309020205020404" pitchFamily="49" charset="0"/>
              <a:buChar char="o"/>
              <a:tabLst>
                <a:tab pos="457200" algn="l"/>
              </a:tabLst>
            </a:pPr>
            <a:r>
              <a:rPr lang="en-IN" sz="1600" dirty="0">
                <a:solidFill>
                  <a:srgbClr val="000000"/>
                </a:solidFill>
                <a:effectLst/>
                <a:latin typeface="+mj-lt"/>
                <a:ea typeface="Times New Roman" panose="02020603050405020304" pitchFamily="18" charset="0"/>
              </a:rPr>
              <a:t>Canary builds involve deploying a new model version (BiLSTM) to a small subset of production traffic.</a:t>
            </a:r>
          </a:p>
          <a:p>
            <a:pPr marL="342900" lvl="0" indent="-342900">
              <a:buSzPts val="1000"/>
              <a:buFont typeface="Courier New" panose="02070309020205020404" pitchFamily="49" charset="0"/>
              <a:buChar char="o"/>
              <a:tabLst>
                <a:tab pos="457200" algn="l"/>
              </a:tabLst>
            </a:pPr>
            <a:r>
              <a:rPr lang="en-IN" sz="1600" dirty="0">
                <a:solidFill>
                  <a:srgbClr val="000000"/>
                </a:solidFill>
                <a:effectLst/>
                <a:latin typeface="+mj-lt"/>
                <a:ea typeface="Times New Roman" panose="02020603050405020304" pitchFamily="18" charset="0"/>
              </a:rPr>
              <a:t>Monitor the performance of the new model on this subset compared to the existing model (CRF) in production.</a:t>
            </a:r>
          </a:p>
          <a:p>
            <a:pPr marL="342900" lvl="0" indent="-342900">
              <a:buSzPts val="1000"/>
              <a:buFont typeface="Courier New" panose="02070309020205020404" pitchFamily="49" charset="0"/>
              <a:buChar char="o"/>
              <a:tabLst>
                <a:tab pos="457200" algn="l"/>
              </a:tabLst>
            </a:pPr>
            <a:r>
              <a:rPr lang="en-IN" sz="1600" dirty="0">
                <a:solidFill>
                  <a:srgbClr val="000000"/>
                </a:solidFill>
                <a:effectLst/>
                <a:latin typeface="+mj-lt"/>
                <a:ea typeface="Times New Roman" panose="02020603050405020304" pitchFamily="18" charset="0"/>
              </a:rPr>
              <a:t>If the new model performs well, gradually increase the traffic directed to it until it fully replaces the old model.</a:t>
            </a:r>
          </a:p>
          <a:p>
            <a:pPr marL="342900" lvl="0" indent="-342900">
              <a:buSzPts val="1000"/>
              <a:buFont typeface="Courier New" panose="02070309020205020404" pitchFamily="49" charset="0"/>
              <a:buChar char="o"/>
              <a:tabLst>
                <a:tab pos="457200" algn="l"/>
              </a:tabLst>
            </a:pPr>
            <a:r>
              <a:rPr lang="en-IN" sz="1600" dirty="0">
                <a:solidFill>
                  <a:srgbClr val="000000"/>
                </a:solidFill>
                <a:effectLst/>
                <a:latin typeface="+mj-lt"/>
                <a:ea typeface="Times New Roman" panose="02020603050405020304" pitchFamily="18" charset="0"/>
              </a:rPr>
              <a:t>This approach helps identify and rollback potential issues with the new model before full deployment.</a:t>
            </a:r>
          </a:p>
        </p:txBody>
      </p:sp>
      <p:sp>
        <p:nvSpPr>
          <p:cNvPr id="2" name="TextBox 1">
            <a:extLst>
              <a:ext uri="{FF2B5EF4-FFF2-40B4-BE49-F238E27FC236}">
                <a16:creationId xmlns:a16="http://schemas.microsoft.com/office/drawing/2014/main" id="{D3E535C0-15B3-DA89-2540-16F7DD998F69}"/>
              </a:ext>
            </a:extLst>
          </p:cNvPr>
          <p:cNvSpPr txBox="1"/>
          <p:nvPr/>
        </p:nvSpPr>
        <p:spPr>
          <a:xfrm>
            <a:off x="1210612" y="3782416"/>
            <a:ext cx="9646278" cy="2062103"/>
          </a:xfrm>
          <a:prstGeom prst="rect">
            <a:avLst/>
          </a:prstGeom>
          <a:noFill/>
        </p:spPr>
        <p:txBody>
          <a:bodyPr wrap="square">
            <a:spAutoFit/>
          </a:bodyPr>
          <a:lstStyle/>
          <a:p>
            <a:pPr marL="342900" lvl="0" indent="-342900">
              <a:buSzPts val="1000"/>
              <a:buFont typeface="Courier New" panose="02070309020205020404" pitchFamily="49" charset="0"/>
              <a:buChar char="o"/>
              <a:tabLst>
                <a:tab pos="457200" algn="l"/>
              </a:tabLst>
            </a:pPr>
            <a:r>
              <a:rPr lang="en-IN" sz="1600" dirty="0">
                <a:effectLst/>
                <a:ea typeface="Times New Roman" panose="02020603050405020304" pitchFamily="18" charset="0"/>
              </a:rPr>
              <a:t>Performance Monitoring: </a:t>
            </a:r>
            <a:r>
              <a:rPr lang="en-IN" sz="1600" dirty="0">
                <a:solidFill>
                  <a:srgbClr val="000000"/>
                </a:solidFill>
                <a:effectLst/>
                <a:latin typeface="+mj-lt"/>
                <a:ea typeface="Times New Roman" panose="02020603050405020304" pitchFamily="18" charset="0"/>
              </a:rPr>
              <a:t>Continuously monitor key metrics like accuracy, precision, recall, F1-score, and latency of the deployed model.</a:t>
            </a:r>
          </a:p>
          <a:p>
            <a:pPr marL="342900" lvl="0" indent="-342900">
              <a:buSzPts val="1000"/>
              <a:buFont typeface="Courier New" panose="02070309020205020404" pitchFamily="49" charset="0"/>
              <a:buChar char="o"/>
              <a:tabLst>
                <a:tab pos="457200" algn="l"/>
              </a:tabLst>
            </a:pPr>
            <a:endParaRPr lang="en-IN" sz="1600" dirty="0">
              <a:solidFill>
                <a:srgbClr val="000000"/>
              </a:solidFill>
              <a:effectLst/>
              <a:latin typeface="+mj-lt"/>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sz="1600" dirty="0">
                <a:effectLst/>
                <a:ea typeface="Times New Roman" panose="02020603050405020304" pitchFamily="18" charset="0"/>
              </a:rPr>
              <a:t>Data Drift Monitoring: </a:t>
            </a:r>
            <a:r>
              <a:rPr lang="en-IN" sz="1600" dirty="0">
                <a:solidFill>
                  <a:srgbClr val="000000"/>
                </a:solidFill>
                <a:effectLst/>
                <a:latin typeface="+mj-lt"/>
                <a:ea typeface="Times New Roman" panose="02020603050405020304" pitchFamily="18" charset="0"/>
              </a:rPr>
              <a:t>Track changes in the data distribution over time (concept drift) that might affect model performance. Techniques like </a:t>
            </a:r>
            <a:r>
              <a:rPr lang="en-IN" sz="1600" dirty="0">
                <a:solidFill>
                  <a:srgbClr val="C00000"/>
                </a:solidFill>
                <a:effectLst/>
                <a:ea typeface="Times New Roman" panose="02020603050405020304" pitchFamily="18" charset="0"/>
              </a:rPr>
              <a:t>Kolmogorov-Smirnov (KS)</a:t>
            </a:r>
            <a:r>
              <a:rPr lang="en-IN" sz="1600" dirty="0">
                <a:solidFill>
                  <a:srgbClr val="C00000"/>
                </a:solidFill>
                <a:effectLst/>
                <a:latin typeface="+mj-lt"/>
                <a:ea typeface="Times New Roman" panose="02020603050405020304" pitchFamily="18" charset="0"/>
              </a:rPr>
              <a:t> </a:t>
            </a:r>
            <a:r>
              <a:rPr lang="en-IN" sz="1600" dirty="0">
                <a:solidFill>
                  <a:srgbClr val="000000"/>
                </a:solidFill>
                <a:effectLst/>
                <a:latin typeface="+mj-lt"/>
                <a:ea typeface="Times New Roman" panose="02020603050405020304" pitchFamily="18" charset="0"/>
              </a:rPr>
              <a:t>test can be used for this purpose.</a:t>
            </a:r>
          </a:p>
          <a:p>
            <a:pPr marL="342900" lvl="0" indent="-342900">
              <a:buSzPts val="1000"/>
              <a:buFont typeface="Courier New" panose="02070309020205020404" pitchFamily="49" charset="0"/>
              <a:buChar char="o"/>
              <a:tabLst>
                <a:tab pos="457200" algn="l"/>
              </a:tabLst>
            </a:pPr>
            <a:endParaRPr lang="en-IN" sz="1600" dirty="0">
              <a:solidFill>
                <a:srgbClr val="000000"/>
              </a:solidFill>
              <a:effectLst/>
              <a:latin typeface="+mj-lt"/>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sz="1600" dirty="0">
                <a:effectLst/>
                <a:ea typeface="Times New Roman" panose="02020603050405020304" pitchFamily="18" charset="0"/>
              </a:rPr>
              <a:t>Alerting: </a:t>
            </a:r>
            <a:r>
              <a:rPr lang="en-IN" sz="1600" dirty="0">
                <a:solidFill>
                  <a:srgbClr val="000000"/>
                </a:solidFill>
                <a:effectLst/>
                <a:latin typeface="+mj-lt"/>
                <a:ea typeface="Times New Roman" panose="02020603050405020304" pitchFamily="18" charset="0"/>
              </a:rPr>
              <a:t>Set up alerts based on predefined thresholds for metrics to trigger notifications if performance degrades or data drift is detected.</a:t>
            </a:r>
          </a:p>
        </p:txBody>
      </p:sp>
      <p:sp>
        <p:nvSpPr>
          <p:cNvPr id="3" name="Text Placeholder 1">
            <a:extLst>
              <a:ext uri="{FF2B5EF4-FFF2-40B4-BE49-F238E27FC236}">
                <a16:creationId xmlns:a16="http://schemas.microsoft.com/office/drawing/2014/main" id="{0167C6A4-98B3-D02B-5E34-275DDA14DB6A}"/>
              </a:ext>
            </a:extLst>
          </p:cNvPr>
          <p:cNvSpPr>
            <a:spLocks noGrp="1"/>
          </p:cNvSpPr>
          <p:nvPr/>
        </p:nvSpPr>
        <p:spPr>
          <a:xfrm>
            <a:off x="1210612" y="3075584"/>
            <a:ext cx="3142446" cy="5400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rgbClr val="000000"/>
                </a:solidFill>
                <a:effectLst/>
                <a:latin typeface="+mn-lt"/>
                <a:ea typeface="Times New Roman" panose="02020603050405020304" pitchFamily="18" charset="0"/>
              </a:rPr>
              <a:t>ML Model Monitoring :</a:t>
            </a:r>
            <a:endParaRPr lang="en-IN"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300895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1448</Words>
  <Application>Microsoft Macintosh PowerPoint</Application>
  <PresentationFormat>Widescreen</PresentationFormat>
  <Paragraphs>140</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Open Sans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Tyagi</dc:creator>
  <cp:lastModifiedBy>Harshit Tyagi</cp:lastModifiedBy>
  <cp:revision>2</cp:revision>
  <dcterms:created xsi:type="dcterms:W3CDTF">2022-06-27T12:54:06Z</dcterms:created>
  <dcterms:modified xsi:type="dcterms:W3CDTF">2024-06-10T16:32:34Z</dcterms:modified>
</cp:coreProperties>
</file>