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76" r:id="rId4"/>
    <p:sldId id="261" r:id="rId5"/>
    <p:sldId id="263" r:id="rId6"/>
    <p:sldId id="262" r:id="rId7"/>
    <p:sldId id="260" r:id="rId8"/>
    <p:sldId id="264" r:id="rId9"/>
    <p:sldId id="265" r:id="rId10"/>
    <p:sldId id="266" r:id="rId11"/>
    <p:sldId id="258" r:id="rId12"/>
    <p:sldId id="259" r:id="rId13"/>
    <p:sldId id="267" r:id="rId14"/>
    <p:sldId id="277" r:id="rId15"/>
    <p:sldId id="270" r:id="rId16"/>
    <p:sldId id="273" r:id="rId17"/>
    <p:sldId id="274" r:id="rId18"/>
    <p:sldId id="269" r:id="rId19"/>
    <p:sldId id="275" r:id="rId20"/>
    <p:sldId id="268" r:id="rId21"/>
    <p:sldId id="27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0" d="100"/>
          <a:sy n="80" d="100"/>
        </p:scale>
        <p:origin x="-147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2015年 3月 21日 土曜日</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2015年 3月 21日 土曜日</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2015年 3月 21日 土曜日</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2015年 3月 21日 土曜日</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933D019-A32C-4EAD-B8E6-DBDA699692FD}" type="datetime2">
              <a:rPr lang="en-US" smtClean="0"/>
              <a:t>2015年 3月 21日 土曜日</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2015年 3月 21日 土曜日</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2015年 3月 21日 土曜日</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2015年 3月 21日 土曜日</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2015年 3月 21日 土曜日</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FE976D3-5B7F-4300-ABED-C91F1B2AE209}" type="datetime2">
              <a:rPr lang="en-US" smtClean="0"/>
              <a:t>2015年 3月 21日 土曜日</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BDC1E59-17DD-41CE-97CA-624A472382D4}" type="datetime2">
              <a:rPr lang="en-US" smtClean="0"/>
              <a:t>2015年 3月 21日 土曜日</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2015年 3月 21日 土曜日</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モナド論文</a:t>
            </a:r>
            <a:r>
              <a:rPr lang="en-US" altLang="ja-JP" dirty="0" smtClean="0"/>
              <a:t>『Semantic Lego』</a:t>
            </a:r>
            <a:r>
              <a:rPr lang="ja-JP" altLang="en-US" dirty="0" smtClean="0"/>
              <a:t>の紹介</a:t>
            </a:r>
            <a:endParaRPr kumimoji="1" lang="ja-JP" altLang="en-US" dirty="0"/>
          </a:p>
        </p:txBody>
      </p:sp>
      <p:sp>
        <p:nvSpPr>
          <p:cNvPr id="3" name="サブタイトル 2"/>
          <p:cNvSpPr>
            <a:spLocks noGrp="1"/>
          </p:cNvSpPr>
          <p:nvPr>
            <p:ph type="subTitle" idx="1"/>
          </p:nvPr>
        </p:nvSpPr>
        <p:spPr/>
        <p:txBody>
          <a:bodyPr/>
          <a:lstStyle/>
          <a:p>
            <a:pPr algn="ctr"/>
            <a:r>
              <a:rPr kumimoji="1" lang="ja-JP" altLang="en-US" dirty="0" smtClean="0"/>
              <a:t>発表者：</a:t>
            </a:r>
            <a:r>
              <a:rPr kumimoji="1" lang="en-US" altLang="ja-JP" dirty="0" err="1" smtClean="0"/>
              <a:t>iHdkz</a:t>
            </a:r>
            <a:endParaRPr kumimoji="1" lang="ja-JP" altLang="en-US" dirty="0"/>
          </a:p>
        </p:txBody>
      </p:sp>
      <p:sp>
        <p:nvSpPr>
          <p:cNvPr id="5" name="テキスト ボックス 4"/>
          <p:cNvSpPr txBox="1"/>
          <p:nvPr/>
        </p:nvSpPr>
        <p:spPr>
          <a:xfrm>
            <a:off x="685800" y="1109990"/>
            <a:ext cx="3353549" cy="523220"/>
          </a:xfrm>
          <a:prstGeom prst="rect">
            <a:avLst/>
          </a:prstGeom>
          <a:noFill/>
        </p:spPr>
        <p:txBody>
          <a:bodyPr wrap="square" rtlCol="0">
            <a:spAutoFit/>
          </a:bodyPr>
          <a:lstStyle/>
          <a:p>
            <a:r>
              <a:rPr kumimoji="1" lang="en-US" altLang="ja-JP" sz="2800" dirty="0" smtClean="0"/>
              <a:t>Scheme</a:t>
            </a:r>
            <a:r>
              <a:rPr kumimoji="1" lang="ja-JP" altLang="en-US" sz="2800" dirty="0" smtClean="0"/>
              <a:t>による</a:t>
            </a:r>
            <a:endParaRPr kumimoji="1" lang="ja-JP" altLang="en-US" sz="2800" dirty="0"/>
          </a:p>
        </p:txBody>
      </p:sp>
    </p:spTree>
    <p:extLst>
      <p:ext uri="{BB962C8B-B14F-4D97-AF65-F5344CB8AC3E}">
        <p14:creationId xmlns:p14="http://schemas.microsoft.com/office/powerpoint/2010/main" val="237107873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特色・特徴は？</a:t>
            </a:r>
            <a:endParaRPr kumimoji="1" lang="ja-JP" altLang="en-US" dirty="0"/>
          </a:p>
        </p:txBody>
      </p:sp>
      <p:sp>
        <p:nvSpPr>
          <p:cNvPr id="3" name="コンテンツ プレースホルダー 2"/>
          <p:cNvSpPr>
            <a:spLocks noGrp="1"/>
          </p:cNvSpPr>
          <p:nvPr>
            <p:ph idx="1"/>
          </p:nvPr>
        </p:nvSpPr>
        <p:spPr/>
        <p:txBody>
          <a:bodyPr>
            <a:normAutofit/>
          </a:bodyPr>
          <a:lstStyle/>
          <a:p>
            <a:pPr marL="457200" indent="-457200">
              <a:buFont typeface="+mj-lt"/>
              <a:buAutoNum type="arabicPeriod"/>
            </a:pPr>
            <a:r>
              <a:rPr lang="ja-JP" altLang="en-US" sz="3200" dirty="0" smtClean="0"/>
              <a:t>“</a:t>
            </a:r>
            <a:r>
              <a:rPr lang="ja-JP" altLang="en-US" sz="3200" dirty="0" smtClean="0">
                <a:solidFill>
                  <a:srgbClr val="FF0000"/>
                </a:solidFill>
              </a:rPr>
              <a:t>モジュラーなインタプリタ（</a:t>
            </a:r>
            <a:r>
              <a:rPr lang="en-US" altLang="ja-JP" sz="3200" dirty="0" smtClean="0">
                <a:solidFill>
                  <a:srgbClr val="FF0000"/>
                </a:solidFill>
              </a:rPr>
              <a:t>modular</a:t>
            </a:r>
            <a:r>
              <a:rPr lang="ja-JP" altLang="en-US" sz="3200" dirty="0" smtClean="0">
                <a:solidFill>
                  <a:srgbClr val="FF0000"/>
                </a:solidFill>
              </a:rPr>
              <a:t> </a:t>
            </a:r>
            <a:r>
              <a:rPr lang="en-US" altLang="ja-JP" sz="3200" dirty="0" smtClean="0">
                <a:solidFill>
                  <a:srgbClr val="FF0000"/>
                </a:solidFill>
              </a:rPr>
              <a:t>interpreter</a:t>
            </a:r>
            <a:r>
              <a:rPr lang="ja-JP" altLang="en-US" sz="3200" dirty="0" smtClean="0">
                <a:solidFill>
                  <a:srgbClr val="FF0000"/>
                </a:solidFill>
              </a:rPr>
              <a:t>）</a:t>
            </a:r>
            <a:r>
              <a:rPr lang="ja-JP" altLang="en-US" sz="3200" dirty="0" smtClean="0"/>
              <a:t>を実装するための”モナドの理論（モナド、持ち上げ、モナド変換子）を紹介している（ただし言語は</a:t>
            </a:r>
            <a:r>
              <a:rPr lang="en-US" altLang="ja-JP" sz="3200" dirty="0" smtClean="0"/>
              <a:t>Scheme</a:t>
            </a:r>
            <a:r>
              <a:rPr lang="ja-JP" altLang="en-US" sz="3200" dirty="0" smtClean="0"/>
              <a:t>）。</a:t>
            </a:r>
            <a:endParaRPr lang="en-US" altLang="ja-JP" sz="3200" dirty="0" smtClean="0"/>
          </a:p>
          <a:p>
            <a:pPr marL="457200" indent="-457200">
              <a:buFont typeface="+mj-lt"/>
              <a:buAutoNum type="arabicPeriod"/>
            </a:pPr>
            <a:r>
              <a:rPr lang="ja-JP" altLang="en-US" sz="3200" dirty="0" smtClean="0"/>
              <a:t>著者独自に上の手法を改良した</a:t>
            </a:r>
            <a:r>
              <a:rPr lang="ja-JP" altLang="en-US" sz="3200" dirty="0" smtClean="0">
                <a:solidFill>
                  <a:srgbClr val="FF0000"/>
                </a:solidFill>
              </a:rPr>
              <a:t>階層化モナド（</a:t>
            </a:r>
            <a:r>
              <a:rPr lang="en-US" altLang="ja-JP" sz="3200" dirty="0" smtClean="0">
                <a:solidFill>
                  <a:srgbClr val="FF0000"/>
                </a:solidFill>
              </a:rPr>
              <a:t>stratified monad</a:t>
            </a:r>
            <a:r>
              <a:rPr lang="ja-JP" altLang="en-US" sz="3200" dirty="0" smtClean="0">
                <a:solidFill>
                  <a:srgbClr val="FF0000"/>
                </a:solidFill>
              </a:rPr>
              <a:t>）</a:t>
            </a:r>
            <a:r>
              <a:rPr lang="ja-JP" altLang="en-US" sz="3200" dirty="0" smtClean="0"/>
              <a:t>を</a:t>
            </a:r>
            <a:r>
              <a:rPr lang="ja-JP" altLang="en-US" sz="3200" dirty="0" smtClean="0"/>
              <a:t>提案</a:t>
            </a:r>
            <a:r>
              <a:rPr lang="ja-JP" altLang="en-US" sz="3200" dirty="0" smtClean="0"/>
              <a:t>している</a:t>
            </a:r>
            <a:r>
              <a:rPr lang="ja-JP" altLang="en-US" sz="3200" dirty="0" smtClean="0"/>
              <a:t>。</a:t>
            </a:r>
            <a:endParaRPr lang="en-US" altLang="ja-JP" sz="3200" dirty="0" smtClean="0"/>
          </a:p>
          <a:p>
            <a:pPr marL="0" indent="0">
              <a:buNone/>
            </a:pPr>
            <a:r>
              <a:rPr kumimoji="1" lang="en-US" altLang="ja-JP" sz="3200" dirty="0" smtClean="0"/>
              <a:t>※</a:t>
            </a:r>
            <a:r>
              <a:rPr kumimoji="1" lang="ja-JP" altLang="en-US" sz="3200" dirty="0" smtClean="0"/>
              <a:t>なお</a:t>
            </a:r>
            <a:r>
              <a:rPr kumimoji="1" lang="en-US" altLang="ja-JP" sz="3200" dirty="0" smtClean="0"/>
              <a:t>Scheme</a:t>
            </a:r>
            <a:r>
              <a:rPr kumimoji="1" lang="ja-JP" altLang="en-US" sz="3200" dirty="0" smtClean="0"/>
              <a:t>で書かれているので</a:t>
            </a:r>
            <a:r>
              <a:rPr lang="en-US" altLang="ja-JP" sz="3200" dirty="0" smtClean="0"/>
              <a:t>ML</a:t>
            </a:r>
            <a:r>
              <a:rPr lang="ja-JP" altLang="en-US" sz="3200" dirty="0" smtClean="0"/>
              <a:t>系の型システムは無い。型は想像で補う。</a:t>
            </a:r>
            <a:endParaRPr kumimoji="1" lang="ja-JP" altLang="en-US" sz="3200" dirty="0"/>
          </a:p>
        </p:txBody>
      </p:sp>
    </p:spTree>
    <p:extLst>
      <p:ext uri="{BB962C8B-B14F-4D97-AF65-F5344CB8AC3E}">
        <p14:creationId xmlns:p14="http://schemas.microsoft.com/office/powerpoint/2010/main" val="314814771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ここでモナドとは？</a:t>
            </a:r>
            <a:endParaRPr kumimoji="1" lang="ja-JP" altLang="en-US" dirty="0"/>
          </a:p>
        </p:txBody>
      </p:sp>
      <p:sp>
        <p:nvSpPr>
          <p:cNvPr id="3" name="コンテンツ プレースホルダー 2"/>
          <p:cNvSpPr>
            <a:spLocks noGrp="1"/>
          </p:cNvSpPr>
          <p:nvPr>
            <p:ph idx="1"/>
          </p:nvPr>
        </p:nvSpPr>
        <p:spPr/>
        <p:txBody>
          <a:bodyPr>
            <a:normAutofit fontScale="92500"/>
          </a:bodyPr>
          <a:lstStyle/>
          <a:p>
            <a:r>
              <a:rPr kumimoji="1" lang="ja-JP" altLang="en-US" sz="3600" dirty="0" smtClean="0"/>
              <a:t>プログラミング言語の特徴的な機能を、それぞれの機能ごとに個々の部品（モジュール）という形で実装するための手法。</a:t>
            </a:r>
            <a:endParaRPr kumimoji="1" lang="en-US" altLang="ja-JP" sz="3600" dirty="0" smtClean="0"/>
          </a:p>
          <a:p>
            <a:endParaRPr lang="en-US" altLang="ja-JP" dirty="0" smtClean="0"/>
          </a:p>
          <a:p>
            <a:r>
              <a:rPr lang="ja-JP" altLang="en-US" dirty="0" smtClean="0"/>
              <a:t>特徴的な機能とは？</a:t>
            </a:r>
            <a:endParaRPr lang="en-US" altLang="ja-JP" dirty="0" smtClean="0"/>
          </a:p>
          <a:p>
            <a:r>
              <a:rPr lang="ja-JP" altLang="en-US" dirty="0" smtClean="0"/>
              <a:t>　・例外処理（</a:t>
            </a:r>
            <a:r>
              <a:rPr lang="en-US" altLang="ja-JP" dirty="0" smtClean="0"/>
              <a:t>Maybe</a:t>
            </a:r>
            <a:r>
              <a:rPr lang="ja-JP" altLang="en-US" dirty="0" smtClean="0"/>
              <a:t>）、</a:t>
            </a:r>
            <a:endParaRPr lang="en-US" altLang="ja-JP" dirty="0"/>
          </a:p>
          <a:p>
            <a:r>
              <a:rPr lang="ja-JP" altLang="ja-JP" dirty="0" smtClean="0"/>
              <a:t>　</a:t>
            </a:r>
            <a:r>
              <a:rPr lang="ja-JP" altLang="en-US" dirty="0" smtClean="0"/>
              <a:t>・非決定計算（</a:t>
            </a:r>
            <a:r>
              <a:rPr lang="en-US" altLang="ja-JP" dirty="0" smtClean="0"/>
              <a:t>List</a:t>
            </a:r>
            <a:r>
              <a:rPr lang="ja-JP" altLang="en-US" dirty="0" smtClean="0"/>
              <a:t>）、</a:t>
            </a:r>
            <a:endParaRPr lang="en-US" altLang="ja-JP" dirty="0" smtClean="0"/>
          </a:p>
          <a:p>
            <a:r>
              <a:rPr lang="ja-JP" altLang="ja-JP" dirty="0"/>
              <a:t>　</a:t>
            </a:r>
            <a:r>
              <a:rPr lang="ja-JP" altLang="en-US" dirty="0" smtClean="0"/>
              <a:t>・副作用（</a:t>
            </a:r>
            <a:r>
              <a:rPr lang="en-US" altLang="ja-JP" dirty="0" smtClean="0"/>
              <a:t>IO</a:t>
            </a:r>
            <a:r>
              <a:rPr lang="ja-JP" altLang="en-US" dirty="0" smtClean="0"/>
              <a:t>）、</a:t>
            </a:r>
            <a:endParaRPr lang="en-US" altLang="ja-JP" dirty="0" smtClean="0"/>
          </a:p>
          <a:p>
            <a:r>
              <a:rPr lang="ja-JP" altLang="ja-JP" dirty="0"/>
              <a:t>　</a:t>
            </a:r>
            <a:r>
              <a:rPr lang="ja-JP" altLang="en-US" dirty="0" smtClean="0"/>
              <a:t>・継続（</a:t>
            </a:r>
            <a:r>
              <a:rPr lang="en-US" altLang="ja-JP" dirty="0" err="1" smtClean="0"/>
              <a:t>Cont</a:t>
            </a:r>
            <a:r>
              <a:rPr lang="ja-JP" altLang="en-US" dirty="0" smtClean="0"/>
              <a:t>）、</a:t>
            </a:r>
            <a:r>
              <a:rPr lang="en-US" altLang="ja-JP" dirty="0"/>
              <a:t>etc</a:t>
            </a:r>
            <a:r>
              <a:rPr lang="en-US" altLang="ja-JP" dirty="0" smtClean="0"/>
              <a:t>…</a:t>
            </a:r>
          </a:p>
          <a:p>
            <a:pPr marL="0" indent="0">
              <a:buNone/>
            </a:pPr>
            <a:r>
              <a:rPr lang="en-US" altLang="ja-JP" dirty="0" smtClean="0"/>
              <a:t>Semantic</a:t>
            </a:r>
            <a:r>
              <a:rPr lang="ja-JP" altLang="en-US" dirty="0" smtClean="0"/>
              <a:t> </a:t>
            </a:r>
            <a:r>
              <a:rPr lang="en-US" altLang="ja-JP" dirty="0" smtClean="0"/>
              <a:t>Lego</a:t>
            </a:r>
            <a:r>
              <a:rPr lang="ja-JP" altLang="en-US" dirty="0" smtClean="0"/>
              <a:t>の最初の部分は概ねワドラーの</a:t>
            </a:r>
            <a:r>
              <a:rPr lang="en-US" altLang="ja-JP" dirty="0" smtClean="0"/>
              <a:t>”essence of functional programming”</a:t>
            </a:r>
            <a:r>
              <a:rPr lang="ja-JP" altLang="en-US" dirty="0" smtClean="0"/>
              <a:t>の</a:t>
            </a:r>
            <a:r>
              <a:rPr lang="en-US" altLang="ja-JP" dirty="0" smtClean="0"/>
              <a:t>Scheme</a:t>
            </a:r>
            <a:r>
              <a:rPr lang="ja-JP" altLang="en-US" dirty="0" smtClean="0"/>
              <a:t>による焼き直し。</a:t>
            </a:r>
            <a:endParaRPr lang="en-US" altLang="ja-JP" dirty="0"/>
          </a:p>
          <a:p>
            <a:endParaRPr kumimoji="1" lang="ja-JP" altLang="en-US" dirty="0"/>
          </a:p>
        </p:txBody>
      </p:sp>
    </p:spTree>
    <p:extLst>
      <p:ext uri="{BB962C8B-B14F-4D97-AF65-F5344CB8AC3E}">
        <p14:creationId xmlns:p14="http://schemas.microsoft.com/office/powerpoint/2010/main" val="191891670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kumimoji="1" lang="ja-JP" altLang="en-US" dirty="0" smtClean="0"/>
              <a:t>普通</a:t>
            </a:r>
            <a:r>
              <a:rPr kumimoji="1" lang="ja-JP" altLang="en-US" dirty="0" smtClean="0"/>
              <a:t>の</a:t>
            </a:r>
            <a:r>
              <a:rPr kumimoji="1" lang="ja-JP" altLang="en-US" dirty="0" smtClean="0"/>
              <a:t>純粋</a:t>
            </a:r>
            <a:r>
              <a:rPr kumimoji="1" lang="ja-JP" altLang="en-US" dirty="0" smtClean="0"/>
              <a:t>関数</a:t>
            </a:r>
            <a:endParaRPr kumimoji="1" lang="en-US" altLang="ja-JP" dirty="0" smtClean="0"/>
          </a:p>
          <a:p>
            <a:pPr marL="0" indent="0" algn="ctr">
              <a:buNone/>
            </a:pPr>
            <a:r>
              <a:rPr lang="en-US" altLang="ja-JP" sz="3200" dirty="0" smtClean="0"/>
              <a:t>A → B</a:t>
            </a:r>
          </a:p>
          <a:p>
            <a:pPr marL="0" indent="0">
              <a:buNone/>
            </a:pPr>
            <a:r>
              <a:rPr kumimoji="1" lang="ja-JP" altLang="en-US" dirty="0" smtClean="0"/>
              <a:t>は単純な</a:t>
            </a:r>
            <a:r>
              <a:rPr kumimoji="1" lang="ja-JP" altLang="en-US" dirty="0" smtClean="0"/>
              <a:t>対応</a:t>
            </a:r>
            <a:r>
              <a:rPr kumimoji="1" lang="ja-JP" altLang="en-US" dirty="0" smtClean="0"/>
              <a:t>であるので数学的に表現出来る。普通の関数合成と恒等関数について</a:t>
            </a:r>
            <a:r>
              <a:rPr lang="ja-JP" altLang="en-US" dirty="0" smtClean="0"/>
              <a:t>圏を成す（</a:t>
            </a:r>
            <a:r>
              <a:rPr lang="en-US" altLang="ja-JP" b="1" dirty="0" smtClean="0"/>
              <a:t>Set</a:t>
            </a:r>
            <a:r>
              <a:rPr lang="ja-JP" altLang="en-US" dirty="0" smtClean="0"/>
              <a:t>の部分圏）</a:t>
            </a:r>
            <a:endParaRPr lang="en-US" altLang="ja-JP" dirty="0" smtClean="0"/>
          </a:p>
          <a:p>
            <a:pPr marL="0" indent="0">
              <a:buNone/>
            </a:pPr>
            <a:endParaRPr kumimoji="1" lang="en-US" altLang="ja-JP" dirty="0" smtClean="0"/>
          </a:p>
          <a:p>
            <a:pPr marL="0" indent="0">
              <a:buNone/>
            </a:pPr>
            <a:r>
              <a:rPr kumimoji="1" lang="ja-JP" altLang="en-US" dirty="0" smtClean="0"/>
              <a:t>ところがプログラミングで重要な</a:t>
            </a:r>
            <a:r>
              <a:rPr kumimoji="1" lang="ja-JP" altLang="en-US" dirty="0" smtClean="0"/>
              <a:t>関数型</a:t>
            </a:r>
            <a:endParaRPr kumimoji="1" lang="en-US" altLang="ja-JP" dirty="0" smtClean="0"/>
          </a:p>
          <a:p>
            <a:pPr marL="0" indent="0" algn="ctr">
              <a:buNone/>
            </a:pPr>
            <a:r>
              <a:rPr lang="ja-JP" altLang="ja-JP" sz="3200" dirty="0" smtClean="0"/>
              <a:t>A</a:t>
            </a:r>
            <a:r>
              <a:rPr lang="ja-JP" altLang="en-US" sz="3200" dirty="0" smtClean="0"/>
              <a:t> </a:t>
            </a:r>
            <a:r>
              <a:rPr lang="en-US" altLang="ja-JP" sz="3200" dirty="0" smtClean="0"/>
              <a:t>→ T B</a:t>
            </a:r>
          </a:p>
          <a:p>
            <a:pPr marL="0" indent="0">
              <a:buNone/>
            </a:pPr>
            <a:r>
              <a:rPr kumimoji="1" lang="ja-JP" altLang="en-US" dirty="0" smtClean="0"/>
              <a:t>は単純合成できないので普通の圏を成さない。</a:t>
            </a:r>
            <a:r>
              <a:rPr kumimoji="1" lang="en-US" altLang="ja-JP" dirty="0" smtClean="0"/>
              <a:t>	</a:t>
            </a:r>
            <a:endParaRPr kumimoji="1" lang="ja-JP" altLang="en-US" dirty="0"/>
          </a:p>
        </p:txBody>
      </p:sp>
      <p:sp>
        <p:nvSpPr>
          <p:cNvPr id="6" name="タイトル 5"/>
          <p:cNvSpPr txBox="1">
            <a:spLocks noGrp="1"/>
          </p:cNvSpPr>
          <p:nvPr>
            <p:ph type="title"/>
          </p:nvPr>
        </p:nvSpPr>
        <p:spPr>
          <a:xfrm>
            <a:off x="457200" y="674757"/>
            <a:ext cx="7263126" cy="707886"/>
          </a:xfrm>
          <a:prstGeom prst="rect">
            <a:avLst/>
          </a:prstGeom>
          <a:noFill/>
        </p:spPr>
        <p:txBody>
          <a:bodyPr wrap="none" rtlCol="0">
            <a:spAutoFit/>
          </a:bodyPr>
          <a:lstStyle/>
          <a:p>
            <a:r>
              <a:rPr kumimoji="1" lang="ja-JP" altLang="en-US" dirty="0" smtClean="0"/>
              <a:t>なぜモナドとモジュラー性</a:t>
            </a:r>
            <a:r>
              <a:rPr kumimoji="1" lang="ja-JP" altLang="en-US" dirty="0" smtClean="0"/>
              <a:t>？</a:t>
            </a:r>
            <a:r>
              <a:rPr kumimoji="1" lang="ja-JP" altLang="en-US" dirty="0" smtClean="0"/>
              <a:t>その１</a:t>
            </a:r>
            <a:endParaRPr kumimoji="1" lang="ja-JP" altLang="en-US" dirty="0"/>
          </a:p>
        </p:txBody>
      </p:sp>
      <p:sp>
        <p:nvSpPr>
          <p:cNvPr id="7" name="テキスト ボックス 6"/>
          <p:cNvSpPr txBox="1"/>
          <p:nvPr/>
        </p:nvSpPr>
        <p:spPr>
          <a:xfrm>
            <a:off x="1239347" y="6015335"/>
            <a:ext cx="7447454" cy="523220"/>
          </a:xfrm>
          <a:prstGeom prst="rect">
            <a:avLst/>
          </a:prstGeom>
          <a:solidFill>
            <a:srgbClr val="CCFFCC"/>
          </a:solidFill>
        </p:spPr>
        <p:txBody>
          <a:bodyPr wrap="square" rtlCol="0">
            <a:spAutoFit/>
          </a:bodyPr>
          <a:lstStyle/>
          <a:p>
            <a:r>
              <a:rPr kumimoji="1" lang="en-US" altLang="ja-JP" sz="2800" dirty="0" smtClean="0"/>
              <a:t>※</a:t>
            </a:r>
            <a:r>
              <a:rPr kumimoji="1" lang="ja-JP" altLang="en-US" sz="2800" dirty="0" smtClean="0"/>
              <a:t>この内容は紹介論文の主張ではありません</a:t>
            </a:r>
            <a:endParaRPr kumimoji="1" lang="ja-JP" altLang="en-US" sz="2800" dirty="0"/>
          </a:p>
        </p:txBody>
      </p:sp>
      <p:sp>
        <p:nvSpPr>
          <p:cNvPr id="8" name="テキスト ボックス 7"/>
          <p:cNvSpPr txBox="1"/>
          <p:nvPr/>
        </p:nvSpPr>
        <p:spPr>
          <a:xfrm>
            <a:off x="2310385" y="2019534"/>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212436705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なぜモナドとモジュラー性？</a:t>
            </a:r>
            <a:r>
              <a:rPr lang="ja-JP" altLang="en-US" dirty="0" smtClean="0"/>
              <a:t>その</a:t>
            </a:r>
            <a:r>
              <a:rPr lang="ja-JP" altLang="en-US" dirty="0" smtClean="0"/>
              <a:t>２</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smtClean="0"/>
              <a:t>ここで</a:t>
            </a:r>
            <a:r>
              <a:rPr lang="ja-JP" altLang="en-US" sz="2800" dirty="0" smtClean="0"/>
              <a:t>、モナド則</a:t>
            </a:r>
            <a:r>
              <a:rPr lang="ja-JP" altLang="en-US" sz="2800" dirty="0" smtClean="0"/>
              <a:t>（特別な単位則と結合則）を導入すると前述の関数型の射（プログラム；</a:t>
            </a:r>
            <a:r>
              <a:rPr lang="en-US" altLang="ja-JP" sz="2800" dirty="0" smtClean="0"/>
              <a:t>program</a:t>
            </a:r>
            <a:r>
              <a:rPr lang="ja-JP" altLang="en-US" sz="2800" dirty="0" smtClean="0"/>
              <a:t>）</a:t>
            </a:r>
            <a:endParaRPr lang="en-US" altLang="ja-JP" sz="2800" dirty="0" smtClean="0"/>
          </a:p>
          <a:p>
            <a:pPr marL="0" indent="0" algn="ctr">
              <a:buNone/>
            </a:pPr>
            <a:r>
              <a:rPr lang="ja-JP" altLang="ja-JP" sz="2800" dirty="0"/>
              <a:t>A</a:t>
            </a:r>
            <a:r>
              <a:rPr lang="ja-JP" altLang="en-US" sz="2800" dirty="0"/>
              <a:t> </a:t>
            </a:r>
            <a:r>
              <a:rPr lang="en-US" altLang="ja-JP" sz="2800" dirty="0"/>
              <a:t>→ T B</a:t>
            </a:r>
          </a:p>
          <a:p>
            <a:r>
              <a:rPr lang="ja-JP" altLang="en-US" sz="2800" dirty="0" smtClean="0"/>
              <a:t>は圏（ただの圏ではなくクライスリ圏）を成すことになる。そのような意味で</a:t>
            </a:r>
            <a:r>
              <a:rPr lang="ja-JP" altLang="en-US" sz="3200" dirty="0" smtClean="0">
                <a:solidFill>
                  <a:srgbClr val="FF0000"/>
                </a:solidFill>
              </a:rPr>
              <a:t>プログラムとはクライスリ圏</a:t>
            </a:r>
            <a:r>
              <a:rPr lang="ja-JP" altLang="en-US" sz="3600" dirty="0" smtClean="0">
                <a:solidFill>
                  <a:srgbClr val="FF0000"/>
                </a:solidFill>
              </a:rPr>
              <a:t>の射であるとモデル化できる</a:t>
            </a:r>
            <a:r>
              <a:rPr lang="ja-JP" altLang="en-US" sz="2800" dirty="0" smtClean="0"/>
              <a:t>。</a:t>
            </a:r>
            <a:endParaRPr lang="en-US" altLang="ja-JP" sz="2800" dirty="0"/>
          </a:p>
        </p:txBody>
      </p:sp>
      <p:sp>
        <p:nvSpPr>
          <p:cNvPr id="5" name="テキスト ボックス 4"/>
          <p:cNvSpPr txBox="1"/>
          <p:nvPr/>
        </p:nvSpPr>
        <p:spPr>
          <a:xfrm>
            <a:off x="1239347" y="6015335"/>
            <a:ext cx="7447454" cy="523220"/>
          </a:xfrm>
          <a:prstGeom prst="rect">
            <a:avLst/>
          </a:prstGeom>
          <a:solidFill>
            <a:srgbClr val="CCFFCC"/>
          </a:solidFill>
        </p:spPr>
        <p:txBody>
          <a:bodyPr wrap="square" rtlCol="0">
            <a:spAutoFit/>
          </a:bodyPr>
          <a:lstStyle/>
          <a:p>
            <a:r>
              <a:rPr kumimoji="1" lang="en-US" altLang="ja-JP" sz="2800" dirty="0" smtClean="0"/>
              <a:t>※</a:t>
            </a:r>
            <a:r>
              <a:rPr kumimoji="1" lang="ja-JP" altLang="en-US" sz="2800" dirty="0" smtClean="0"/>
              <a:t>この内容は紹介論文の主張ではありません</a:t>
            </a:r>
            <a:endParaRPr kumimoji="1" lang="ja-JP" altLang="en-US" sz="2800" dirty="0"/>
          </a:p>
        </p:txBody>
      </p:sp>
    </p:spTree>
    <p:extLst>
      <p:ext uri="{BB962C8B-B14F-4D97-AF65-F5344CB8AC3E}">
        <p14:creationId xmlns:p14="http://schemas.microsoft.com/office/powerpoint/2010/main" val="65985174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なぜモナドとモジュラー性？</a:t>
            </a:r>
            <a:r>
              <a:rPr lang="ja-JP" altLang="en-US" dirty="0" smtClean="0"/>
              <a:t>その</a:t>
            </a:r>
            <a:r>
              <a:rPr lang="ja-JP" altLang="en-US" dirty="0" smtClean="0"/>
              <a:t>３</a:t>
            </a:r>
            <a:endParaRPr kumimoji="1" lang="ja-JP" altLang="en-US" dirty="0"/>
          </a:p>
        </p:txBody>
      </p:sp>
      <p:sp>
        <p:nvSpPr>
          <p:cNvPr id="3" name="コンテンツ プレースホルダー 2"/>
          <p:cNvSpPr>
            <a:spLocks noGrp="1"/>
          </p:cNvSpPr>
          <p:nvPr>
            <p:ph idx="1"/>
          </p:nvPr>
        </p:nvSpPr>
        <p:spPr/>
        <p:txBody>
          <a:bodyPr/>
          <a:lstStyle/>
          <a:p>
            <a:r>
              <a:rPr lang="ja-JP" altLang="en-US" sz="2800" dirty="0"/>
              <a:t>というわけで、プログラムは圏を成す（まとまりを成す）ので、その範疇でモジュラー性をもつ。</a:t>
            </a:r>
            <a:endParaRPr lang="en-US" altLang="ja-JP" sz="2800" dirty="0"/>
          </a:p>
          <a:p>
            <a:r>
              <a:rPr lang="ja-JP" altLang="en-US" sz="2800" dirty="0"/>
              <a:t>モナドの理論はその性質をプログラミング言語の実装に応用したもの</a:t>
            </a:r>
            <a:endParaRPr lang="en-US" altLang="ja-JP" sz="2800" dirty="0"/>
          </a:p>
          <a:p>
            <a:endParaRPr kumimoji="1" lang="ja-JP" altLang="en-US" dirty="0"/>
          </a:p>
        </p:txBody>
      </p:sp>
      <p:sp>
        <p:nvSpPr>
          <p:cNvPr id="4" name="テキスト ボックス 3"/>
          <p:cNvSpPr txBox="1"/>
          <p:nvPr/>
        </p:nvSpPr>
        <p:spPr>
          <a:xfrm>
            <a:off x="1239347" y="6015335"/>
            <a:ext cx="7447454" cy="523220"/>
          </a:xfrm>
          <a:prstGeom prst="rect">
            <a:avLst/>
          </a:prstGeom>
          <a:solidFill>
            <a:srgbClr val="CCFFCC"/>
          </a:solidFill>
        </p:spPr>
        <p:txBody>
          <a:bodyPr wrap="square" rtlCol="0">
            <a:spAutoFit/>
          </a:bodyPr>
          <a:lstStyle/>
          <a:p>
            <a:r>
              <a:rPr kumimoji="1" lang="en-US" altLang="ja-JP" sz="2800" dirty="0" smtClean="0"/>
              <a:t>※</a:t>
            </a:r>
            <a:r>
              <a:rPr kumimoji="1" lang="ja-JP" altLang="en-US" sz="2800" dirty="0" smtClean="0"/>
              <a:t>この内容は紹介論文の主張ではありません</a:t>
            </a:r>
            <a:endParaRPr kumimoji="1" lang="ja-JP" altLang="en-US" sz="2800" dirty="0"/>
          </a:p>
        </p:txBody>
      </p:sp>
    </p:spTree>
    <p:extLst>
      <p:ext uri="{BB962C8B-B14F-4D97-AF65-F5344CB8AC3E}">
        <p14:creationId xmlns:p14="http://schemas.microsoft.com/office/powerpoint/2010/main" val="1275667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インタプリタとモナドとのつながり</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200" dirty="0" smtClean="0"/>
              <a:t>この論文においては言語のインタプリタは</a:t>
            </a:r>
            <a:r>
              <a:rPr kumimoji="1" lang="ja-JP" altLang="ja-JP" sz="3200" dirty="0" smtClean="0">
                <a:solidFill>
                  <a:srgbClr val="FF0000"/>
                </a:solidFill>
              </a:rPr>
              <a:t>A</a:t>
            </a:r>
            <a:r>
              <a:rPr kumimoji="1" lang="en-US" altLang="ja-JP" sz="3200" dirty="0" smtClean="0">
                <a:solidFill>
                  <a:srgbClr val="FF0000"/>
                </a:solidFill>
              </a:rPr>
              <a:t>DT</a:t>
            </a:r>
            <a:r>
              <a:rPr kumimoji="1" lang="ja-JP" altLang="en-US" sz="3200" dirty="0" smtClean="0">
                <a:solidFill>
                  <a:srgbClr val="FF0000"/>
                </a:solidFill>
              </a:rPr>
              <a:t>（抽象データ型）</a:t>
            </a:r>
            <a:r>
              <a:rPr kumimoji="1" lang="ja-JP" altLang="en-US" sz="3200" dirty="0" smtClean="0"/>
              <a:t>の組み合わせとして表現される。</a:t>
            </a:r>
            <a:endParaRPr kumimoji="1" lang="en-US" altLang="ja-JP" sz="3200" dirty="0" smtClean="0"/>
          </a:p>
          <a:p>
            <a:pPr lvl="1"/>
            <a:r>
              <a:rPr lang="ja-JP" altLang="en-US" sz="2800" dirty="0" smtClean="0"/>
              <a:t>正確にいうとコンストラクト（</a:t>
            </a:r>
            <a:r>
              <a:rPr lang="en-US" altLang="ja-JP" sz="2800" dirty="0" smtClean="0"/>
              <a:t>construct</a:t>
            </a:r>
            <a:r>
              <a:rPr lang="ja-JP" altLang="en-US" sz="2800" dirty="0" smtClean="0"/>
              <a:t>）というものの組み合わせを</a:t>
            </a:r>
            <a:r>
              <a:rPr lang="en-US" altLang="ja-JP" sz="2800" dirty="0" smtClean="0"/>
              <a:t>compute</a:t>
            </a:r>
            <a:r>
              <a:rPr lang="ja-JP" altLang="en-US" sz="2800" dirty="0" smtClean="0"/>
              <a:t>命令（</a:t>
            </a:r>
            <a:r>
              <a:rPr lang="en-US" altLang="ja-JP" sz="2800" dirty="0" err="1" smtClean="0"/>
              <a:t>eval</a:t>
            </a:r>
            <a:r>
              <a:rPr lang="ja-JP" altLang="en-US" sz="2800" dirty="0" smtClean="0"/>
              <a:t>にあたるもの）で評価（実行する）。</a:t>
            </a:r>
            <a:endParaRPr lang="en-US" altLang="ja-JP" sz="2800" dirty="0"/>
          </a:p>
          <a:p>
            <a:r>
              <a:rPr kumimoji="1" lang="ja-JP" altLang="en-US" sz="3200" dirty="0" smtClean="0"/>
              <a:t>ただ、単純な</a:t>
            </a:r>
            <a:r>
              <a:rPr kumimoji="1" lang="en-US" altLang="ja-JP" sz="3200" dirty="0" smtClean="0"/>
              <a:t>ADT</a:t>
            </a:r>
            <a:r>
              <a:rPr kumimoji="1" lang="ja-JP" altLang="en-US" sz="3200" dirty="0" smtClean="0"/>
              <a:t>として表現するとモジュール性が確保されないので、モナドにすることでインタプリタの構築にモジュール性を与えている。</a:t>
            </a:r>
            <a:endParaRPr kumimoji="1" lang="ja-JP" altLang="en-US" sz="3200" dirty="0"/>
          </a:p>
        </p:txBody>
      </p:sp>
    </p:spTree>
    <p:extLst>
      <p:ext uri="{BB962C8B-B14F-4D97-AF65-F5344CB8AC3E}">
        <p14:creationId xmlns:p14="http://schemas.microsoft.com/office/powerpoint/2010/main" val="402326360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例：恒等モナド</a:t>
            </a:r>
            <a:endParaRPr kumimoji="1" lang="ja-JP" altLang="en-US" dirty="0"/>
          </a:p>
        </p:txBody>
      </p:sp>
      <p:pic>
        <p:nvPicPr>
          <p:cNvPr id="4" name="コンテンツ プレースホルダー 3"/>
          <p:cNvPicPr>
            <a:picLocks noGrp="1" noChangeAspect="1"/>
          </p:cNvPicPr>
          <p:nvPr>
            <p:ph idx="1"/>
          </p:nvPr>
        </p:nvPicPr>
        <p:blipFill>
          <a:blip r:embed="rId2"/>
          <a:srcRect t="4756" b="4756"/>
          <a:stretch>
            <a:fillRect/>
          </a:stretch>
        </p:blipFill>
        <p:spPr/>
      </p:pic>
    </p:spTree>
    <p:extLst>
      <p:ext uri="{BB962C8B-B14F-4D97-AF65-F5344CB8AC3E}">
        <p14:creationId xmlns:p14="http://schemas.microsoft.com/office/powerpoint/2010/main" val="182203262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例：リストモナド</a:t>
            </a:r>
            <a:endParaRPr kumimoji="1" lang="ja-JP" altLang="en-US" dirty="0"/>
          </a:p>
        </p:txBody>
      </p:sp>
      <p:pic>
        <p:nvPicPr>
          <p:cNvPr id="4" name="コンテンツ プレースホルダー 3"/>
          <p:cNvPicPr>
            <a:picLocks noGrp="1" noChangeAspect="1"/>
          </p:cNvPicPr>
          <p:nvPr>
            <p:ph idx="1"/>
          </p:nvPr>
        </p:nvPicPr>
        <p:blipFill>
          <a:blip r:embed="rId2"/>
          <a:srcRect t="-9559" b="-9559"/>
          <a:stretch>
            <a:fillRect/>
          </a:stretch>
        </p:blipFill>
        <p:spPr/>
      </p:pic>
    </p:spTree>
    <p:extLst>
      <p:ext uri="{BB962C8B-B14F-4D97-AF65-F5344CB8AC3E}">
        <p14:creationId xmlns:p14="http://schemas.microsoft.com/office/powerpoint/2010/main" val="360318690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例：環境モナド</a:t>
            </a:r>
            <a:endParaRPr kumimoji="1" lang="ja-JP" altLang="en-US" dirty="0"/>
          </a:p>
        </p:txBody>
      </p:sp>
      <p:pic>
        <p:nvPicPr>
          <p:cNvPr id="4" name="コンテンツ プレースホルダー 3"/>
          <p:cNvPicPr>
            <a:picLocks noGrp="1" noChangeAspect="1"/>
          </p:cNvPicPr>
          <p:nvPr>
            <p:ph idx="1"/>
          </p:nvPr>
        </p:nvPicPr>
        <p:blipFill>
          <a:blip r:embed="rId2"/>
          <a:srcRect l="-9298" r="-9298"/>
          <a:stretch>
            <a:fillRect/>
          </a:stretch>
        </p:blipFill>
        <p:spPr/>
      </p:pic>
    </p:spTree>
    <p:extLst>
      <p:ext uri="{BB962C8B-B14F-4D97-AF65-F5344CB8AC3E}">
        <p14:creationId xmlns:p14="http://schemas.microsoft.com/office/powerpoint/2010/main" val="256967417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例：継続モナド</a:t>
            </a:r>
            <a:endParaRPr kumimoji="1" lang="ja-JP" altLang="en-US" dirty="0"/>
          </a:p>
        </p:txBody>
      </p:sp>
      <p:pic>
        <p:nvPicPr>
          <p:cNvPr id="4" name="コンテンツ プレースホルダー 3"/>
          <p:cNvPicPr>
            <a:picLocks noGrp="1" noChangeAspect="1"/>
          </p:cNvPicPr>
          <p:nvPr>
            <p:ph idx="1"/>
          </p:nvPr>
        </p:nvPicPr>
        <p:blipFill>
          <a:blip r:embed="rId2"/>
          <a:srcRect t="-32338" b="-32338"/>
          <a:stretch>
            <a:fillRect/>
          </a:stretch>
        </p:blipFill>
        <p:spPr>
          <a:xfrm>
            <a:off x="579605" y="1981200"/>
            <a:ext cx="8229600" cy="4876800"/>
          </a:xfrm>
        </p:spPr>
      </p:pic>
    </p:spTree>
    <p:extLst>
      <p:ext uri="{BB962C8B-B14F-4D97-AF65-F5344CB8AC3E}">
        <p14:creationId xmlns:p14="http://schemas.microsoft.com/office/powerpoint/2010/main" val="308415707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自己紹介</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ja-JP" dirty="0" smtClean="0"/>
              <a:t>　</a:t>
            </a:r>
            <a:r>
              <a:rPr lang="ja-JP" altLang="en-US" sz="2800" dirty="0" smtClean="0"/>
              <a:t>名前：</a:t>
            </a:r>
            <a:r>
              <a:rPr lang="en-US" altLang="ja-JP" sz="2800" dirty="0" err="1" smtClean="0"/>
              <a:t>iHdkz</a:t>
            </a:r>
            <a:endParaRPr lang="en-US" altLang="ja-JP" sz="2800" dirty="0" smtClean="0"/>
          </a:p>
          <a:p>
            <a:pPr marL="0" indent="0">
              <a:buNone/>
            </a:pPr>
            <a:endParaRPr lang="en-US" altLang="ja-JP" sz="2800" dirty="0" smtClean="0"/>
          </a:p>
          <a:p>
            <a:pPr marL="0" indent="0">
              <a:buNone/>
            </a:pPr>
            <a:r>
              <a:rPr kumimoji="1" lang="en-US" altLang="ja-JP" sz="2800" dirty="0"/>
              <a:t> </a:t>
            </a:r>
            <a:r>
              <a:rPr kumimoji="1" lang="ja-JP" altLang="en-US" sz="2800" dirty="0" smtClean="0"/>
              <a:t>・理論好き</a:t>
            </a:r>
            <a:endParaRPr lang="en-US" altLang="ja-JP" sz="2800" dirty="0" smtClean="0"/>
          </a:p>
          <a:p>
            <a:pPr marL="0" indent="0">
              <a:buNone/>
            </a:pPr>
            <a:r>
              <a:rPr lang="en-US" altLang="en-US" sz="2800" dirty="0" smtClean="0"/>
              <a:t> </a:t>
            </a:r>
            <a:r>
              <a:rPr lang="ja-JP" altLang="en-US" sz="2800" dirty="0" smtClean="0"/>
              <a:t>・プログラミング技術は好きだがプログラミングはあまりしない</a:t>
            </a:r>
            <a:endParaRPr lang="en-US" altLang="ja-JP" sz="2800" dirty="0"/>
          </a:p>
          <a:p>
            <a:pPr marL="0" indent="0">
              <a:buNone/>
            </a:pPr>
            <a:r>
              <a:rPr lang="ja-JP" altLang="en-US" sz="2800" dirty="0" smtClean="0"/>
              <a:t> </a:t>
            </a:r>
            <a:endParaRPr kumimoji="1" lang="en-US" altLang="ja-JP" sz="2800" dirty="0" smtClean="0"/>
          </a:p>
        </p:txBody>
      </p:sp>
    </p:spTree>
    <p:extLst>
      <p:ext uri="{BB962C8B-B14F-4D97-AF65-F5344CB8AC3E}">
        <p14:creationId xmlns:p14="http://schemas.microsoft.com/office/powerpoint/2010/main" val="209108911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例：ストアモナド</a:t>
            </a:r>
            <a:endParaRPr kumimoji="1" lang="ja-JP" altLang="en-US" dirty="0"/>
          </a:p>
        </p:txBody>
      </p:sp>
      <p:pic>
        <p:nvPicPr>
          <p:cNvPr id="5" name="コンテンツ プレースホルダー 4"/>
          <p:cNvPicPr>
            <a:picLocks noGrp="1" noChangeAspect="1"/>
          </p:cNvPicPr>
          <p:nvPr>
            <p:ph idx="1"/>
          </p:nvPr>
        </p:nvPicPr>
        <p:blipFill>
          <a:blip r:embed="rId2"/>
          <a:srcRect l="-24595" r="-24595"/>
          <a:stretch>
            <a:fillRect/>
          </a:stretch>
        </p:blipFill>
        <p:spPr/>
      </p:pic>
      <p:pic>
        <p:nvPicPr>
          <p:cNvPr id="7" name="図 6"/>
          <p:cNvPicPr>
            <a:picLocks noChangeAspect="1"/>
          </p:cNvPicPr>
          <p:nvPr/>
        </p:nvPicPr>
        <p:blipFill>
          <a:blip r:embed="rId3"/>
          <a:stretch>
            <a:fillRect/>
          </a:stretch>
        </p:blipFill>
        <p:spPr>
          <a:xfrm>
            <a:off x="2095500" y="1511300"/>
            <a:ext cx="4940300" cy="3835400"/>
          </a:xfrm>
          <a:prstGeom prst="rect">
            <a:avLst/>
          </a:prstGeom>
        </p:spPr>
      </p:pic>
    </p:spTree>
    <p:extLst>
      <p:ext uri="{BB962C8B-B14F-4D97-AF65-F5344CB8AC3E}">
        <p14:creationId xmlns:p14="http://schemas.microsoft.com/office/powerpoint/2010/main" val="136807085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3600" dirty="0" smtClean="0"/>
              <a:t>実際作ってみないとその意義がよくわからない。</a:t>
            </a:r>
            <a:endParaRPr kumimoji="1" lang="en-US" altLang="ja-JP" sz="3600" dirty="0" smtClean="0"/>
          </a:p>
          <a:p>
            <a:r>
              <a:rPr lang="ja-JP" altLang="en-US" sz="3600" dirty="0" smtClean="0"/>
              <a:t>モナディックインタプリタを作りたい人は読むのがオススメ。</a:t>
            </a:r>
            <a:endParaRPr kumimoji="1" lang="en-US" altLang="ja-JP" sz="3600" dirty="0" smtClean="0"/>
          </a:p>
          <a:p>
            <a:r>
              <a:rPr lang="ja-JP" altLang="en-US" dirty="0" smtClean="0"/>
              <a:t>興味のある人は読んでみてね（訳文はいつになるかわかりません）。</a:t>
            </a:r>
            <a:endParaRPr lang="en-US" altLang="ja-JP" dirty="0" smtClean="0"/>
          </a:p>
          <a:p>
            <a:r>
              <a:rPr lang="ja-JP" altLang="en-US" dirty="0" smtClean="0"/>
              <a:t>著者のホームページには他にもいろいろ面白いものがある。</a:t>
            </a:r>
            <a:endParaRPr lang="en-US" altLang="ja-JP" dirty="0" smtClean="0"/>
          </a:p>
        </p:txBody>
      </p:sp>
    </p:spTree>
    <p:extLst>
      <p:ext uri="{BB962C8B-B14F-4D97-AF65-F5344CB8AC3E}">
        <p14:creationId xmlns:p14="http://schemas.microsoft.com/office/powerpoint/2010/main" val="270479732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セマンティックレゴ（意味論的レゴ）</a:t>
            </a:r>
            <a:endParaRPr kumimoji="1" lang="ja-JP" altLang="en-US" dirty="0"/>
          </a:p>
        </p:txBody>
      </p:sp>
      <p:pic>
        <p:nvPicPr>
          <p:cNvPr id="4" name="コンテンツ プレースホルダー 3"/>
          <p:cNvPicPr>
            <a:picLocks noGrp="1" noChangeAspect="1"/>
          </p:cNvPicPr>
          <p:nvPr>
            <p:ph idx="1"/>
          </p:nvPr>
        </p:nvPicPr>
        <p:blipFill>
          <a:blip r:embed="rId2"/>
          <a:srcRect t="7357" b="7357"/>
          <a:stretch>
            <a:fillRect/>
          </a:stretch>
        </p:blipFill>
        <p:spPr/>
      </p:pic>
    </p:spTree>
    <p:extLst>
      <p:ext uri="{BB962C8B-B14F-4D97-AF65-F5344CB8AC3E}">
        <p14:creationId xmlns:p14="http://schemas.microsoft.com/office/powerpoint/2010/main" val="330725090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『Semantic</a:t>
            </a:r>
            <a:r>
              <a:rPr kumimoji="1" lang="ja-JP" altLang="en-US" dirty="0" smtClean="0"/>
              <a:t> </a:t>
            </a:r>
            <a:r>
              <a:rPr kumimoji="1" lang="en-US" altLang="ja-JP" dirty="0" smtClean="0"/>
              <a:t>Lego』</a:t>
            </a:r>
            <a:r>
              <a:rPr lang="ja-JP" altLang="en-US" dirty="0" smtClean="0"/>
              <a:t>ってどういう論文？</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3200" dirty="0" smtClean="0"/>
              <a:t>著者：</a:t>
            </a:r>
            <a:r>
              <a:rPr kumimoji="1" lang="en-US" altLang="ja-JP" sz="3200" dirty="0" err="1" smtClean="0"/>
              <a:t>D.Espinosa</a:t>
            </a:r>
            <a:r>
              <a:rPr kumimoji="1" lang="ja-JP" altLang="en-US" sz="3200" dirty="0" smtClean="0"/>
              <a:t>（デビッド・エスピノーザ）</a:t>
            </a:r>
            <a:endParaRPr kumimoji="1" lang="en-US" altLang="ja-JP" sz="3200" dirty="0" smtClean="0"/>
          </a:p>
          <a:p>
            <a:r>
              <a:rPr lang="ja-JP" altLang="en-US" sz="3200" dirty="0" smtClean="0"/>
              <a:t>発表年：１９９５年</a:t>
            </a:r>
            <a:endParaRPr kumimoji="1" lang="en-US" altLang="ja-JP" sz="3200" dirty="0"/>
          </a:p>
          <a:p>
            <a:endParaRPr lang="en-US" altLang="ja-JP" sz="3200" dirty="0" smtClean="0"/>
          </a:p>
          <a:p>
            <a:r>
              <a:rPr lang="ja-JP" altLang="en-US" sz="3200" dirty="0" smtClean="0"/>
              <a:t>著者の博士論文（コロンビア大学）</a:t>
            </a:r>
            <a:endParaRPr lang="en-US" altLang="ja-JP" sz="3200" dirty="0" smtClean="0"/>
          </a:p>
          <a:p>
            <a:endParaRPr lang="en-US" altLang="ja-JP" dirty="0" smtClean="0"/>
          </a:p>
          <a:p>
            <a:r>
              <a:rPr lang="ja-JP" altLang="en-US" dirty="0" smtClean="0"/>
              <a:t>論文入手先</a:t>
            </a:r>
            <a:endParaRPr lang="en-US" altLang="ja-JP" dirty="0" smtClean="0"/>
          </a:p>
          <a:p>
            <a:pPr lvl="1"/>
            <a:r>
              <a:rPr lang="en-US" altLang="ja-JP" dirty="0"/>
              <a:t>http://</a:t>
            </a:r>
            <a:r>
              <a:rPr lang="en-US" altLang="ja-JP" dirty="0" err="1"/>
              <a:t>citeseerx.ist.psu.edu</a:t>
            </a:r>
            <a:r>
              <a:rPr lang="en-US" altLang="ja-JP" dirty="0"/>
              <a:t>/</a:t>
            </a:r>
            <a:r>
              <a:rPr lang="en-US" altLang="ja-JP" dirty="0" err="1"/>
              <a:t>viewdoc</a:t>
            </a:r>
            <a:r>
              <a:rPr lang="en-US" altLang="ja-JP" dirty="0"/>
              <a:t>/</a:t>
            </a:r>
            <a:r>
              <a:rPr lang="en-US" altLang="ja-JP" dirty="0" err="1"/>
              <a:t>summary?doi</a:t>
            </a:r>
            <a:r>
              <a:rPr lang="en-US" altLang="ja-JP" dirty="0"/>
              <a:t>=10.1.1.31.2885</a:t>
            </a:r>
            <a:endParaRPr lang="en-US" altLang="ja-JP" dirty="0" smtClean="0"/>
          </a:p>
          <a:p>
            <a:endParaRPr lang="en-US" altLang="ja-JP" dirty="0" smtClean="0"/>
          </a:p>
          <a:p>
            <a:r>
              <a:rPr lang="ja-JP" altLang="en-US" dirty="0" smtClean="0"/>
              <a:t>著者のサイト（論文内のコードが入手出来る）</a:t>
            </a:r>
            <a:endParaRPr lang="en-US" altLang="ja-JP" dirty="0" smtClean="0"/>
          </a:p>
          <a:p>
            <a:pPr lvl="1"/>
            <a:r>
              <a:rPr lang="en-US" altLang="ja-JP" dirty="0" smtClean="0"/>
              <a:t>http</a:t>
            </a:r>
            <a:r>
              <a:rPr lang="en-US" altLang="ja-JP" dirty="0"/>
              <a:t>://</a:t>
            </a:r>
            <a:r>
              <a:rPr lang="en-US" altLang="ja-JP" dirty="0" err="1"/>
              <a:t>groups.csail.mit.edu</a:t>
            </a:r>
            <a:r>
              <a:rPr lang="en-US" altLang="ja-JP" dirty="0"/>
              <a:t>/mac/users/</a:t>
            </a:r>
            <a:r>
              <a:rPr lang="en-US" altLang="ja-JP" dirty="0" err="1"/>
              <a:t>dae</a:t>
            </a:r>
            <a:r>
              <a:rPr lang="en-US" altLang="ja-JP" dirty="0"/>
              <a:t>/</a:t>
            </a:r>
          </a:p>
          <a:p>
            <a:endParaRPr kumimoji="1" lang="en-US" altLang="ja-JP" dirty="0" smtClean="0"/>
          </a:p>
          <a:p>
            <a:endParaRPr kumimoji="1" lang="en-US" altLang="ja-JP" dirty="0"/>
          </a:p>
        </p:txBody>
      </p:sp>
    </p:spTree>
    <p:extLst>
      <p:ext uri="{BB962C8B-B14F-4D97-AF65-F5344CB8AC3E}">
        <p14:creationId xmlns:p14="http://schemas.microsoft.com/office/powerpoint/2010/main" val="313834243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lang="ja-JP" altLang="en-US" dirty="0" smtClean="0"/>
              <a:t>おわび</a:t>
            </a:r>
            <a:endParaRPr kumimoji="1" lang="ja-JP" altLang="en-US" dirty="0"/>
          </a:p>
        </p:txBody>
      </p:sp>
      <p:sp>
        <p:nvSpPr>
          <p:cNvPr id="3" name="コンテンツ プレースホルダー 2"/>
          <p:cNvSpPr>
            <a:spLocks noGrp="1"/>
          </p:cNvSpPr>
          <p:nvPr>
            <p:ph idx="1"/>
          </p:nvPr>
        </p:nvSpPr>
        <p:spPr/>
        <p:txBody>
          <a:bodyPr/>
          <a:lstStyle/>
          <a:p>
            <a:endParaRPr lang="en-US" altLang="ja-JP" sz="3600" dirty="0" smtClean="0"/>
          </a:p>
          <a:p>
            <a:r>
              <a:rPr lang="ja-JP" altLang="en-US" sz="3600" dirty="0" smtClean="0"/>
              <a:t>本当は全部翻訳するつもりでしたが、訳文の日本語が意味不明になってしまい、満足できるものではないので、今回は紹介にとどめます。</a:t>
            </a:r>
            <a:endParaRPr lang="en-US" altLang="ja-JP" sz="3600" dirty="0" smtClean="0"/>
          </a:p>
          <a:p>
            <a:endParaRPr kumimoji="1" lang="ja-JP" altLang="en-US" dirty="0"/>
          </a:p>
        </p:txBody>
      </p:sp>
    </p:spTree>
    <p:extLst>
      <p:ext uri="{BB962C8B-B14F-4D97-AF65-F5344CB8AC3E}">
        <p14:creationId xmlns:p14="http://schemas.microsoft.com/office/powerpoint/2010/main" val="71466005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とりあえず、こんな人にオススメ</a:t>
            </a:r>
            <a:endParaRPr kumimoji="1" lang="ja-JP" altLang="en-US" dirty="0"/>
          </a:p>
        </p:txBody>
      </p:sp>
      <p:sp>
        <p:nvSpPr>
          <p:cNvPr id="3" name="コンテンツ プレースホルダー 2"/>
          <p:cNvSpPr>
            <a:spLocks noGrp="1"/>
          </p:cNvSpPr>
          <p:nvPr>
            <p:ph idx="1"/>
          </p:nvPr>
        </p:nvSpPr>
        <p:spPr/>
        <p:txBody>
          <a:bodyPr>
            <a:noAutofit/>
          </a:bodyPr>
          <a:lstStyle/>
          <a:p>
            <a:pPr>
              <a:buFont typeface="Wingdings" charset="2"/>
              <a:buChar char="l"/>
            </a:pPr>
            <a:r>
              <a:rPr lang="ja-JP" altLang="en-US" sz="3000" dirty="0" smtClean="0"/>
              <a:t>説明書きを読んで理解するよりも実際にコードを書いて（写経で）モナドを理解したい人</a:t>
            </a:r>
            <a:endParaRPr lang="en-US" altLang="ja-JP" sz="3000" dirty="0" smtClean="0"/>
          </a:p>
          <a:p>
            <a:pPr>
              <a:buFont typeface="Wingdings" charset="2"/>
              <a:buChar char="l"/>
            </a:pPr>
            <a:r>
              <a:rPr lang="en-US" altLang="ja-JP" sz="3000" dirty="0" smtClean="0"/>
              <a:t>SICP</a:t>
            </a:r>
            <a:r>
              <a:rPr lang="ja-JP" altLang="en-US" sz="3000" dirty="0" smtClean="0"/>
              <a:t>（計算機プログラムの構造と解釈）の４章のインタプリタの作り方（言語機能に関してモジュール性がない作り方）に不満がある人</a:t>
            </a:r>
            <a:endParaRPr lang="en-US" altLang="ja-JP" sz="3000" dirty="0" smtClean="0"/>
          </a:p>
          <a:p>
            <a:pPr>
              <a:buFont typeface="Wingdings" charset="2"/>
              <a:buChar char="l"/>
            </a:pPr>
            <a:r>
              <a:rPr lang="ja-JP" altLang="en-US" sz="3000" dirty="0" smtClean="0"/>
              <a:t>漠然とモナドを応用してインタプリタを作りたい人</a:t>
            </a:r>
            <a:endParaRPr kumimoji="1" lang="en-US" altLang="ja-JP" sz="3000" dirty="0" smtClean="0"/>
          </a:p>
          <a:p>
            <a:pPr>
              <a:buFont typeface="Wingdings" charset="2"/>
              <a:buChar char="l"/>
            </a:pPr>
            <a:r>
              <a:rPr lang="ja-JP" altLang="en-US" sz="3000" dirty="0" smtClean="0"/>
              <a:t>持ち上げとモナド変換子の理論に不満のある人</a:t>
            </a:r>
            <a:endParaRPr lang="en-US" altLang="ja-JP" sz="3000" dirty="0" smtClean="0"/>
          </a:p>
          <a:p>
            <a:pPr>
              <a:buFont typeface="Wingdings" charset="2"/>
              <a:buChar char="l"/>
            </a:pPr>
            <a:r>
              <a:rPr lang="ja-JP" altLang="en-US" sz="3000" dirty="0" smtClean="0"/>
              <a:t>モナドは興味あるけど</a:t>
            </a:r>
            <a:r>
              <a:rPr lang="en-US" altLang="ja-JP" sz="3000" dirty="0" smtClean="0"/>
              <a:t>Haskell</a:t>
            </a:r>
            <a:r>
              <a:rPr lang="ja-JP" altLang="en-US" sz="3000" dirty="0" smtClean="0"/>
              <a:t>以外を使いたい人</a:t>
            </a:r>
            <a:endParaRPr lang="en-US" altLang="ja-JP" sz="3000" dirty="0" smtClean="0"/>
          </a:p>
        </p:txBody>
      </p:sp>
    </p:spTree>
    <p:extLst>
      <p:ext uri="{BB962C8B-B14F-4D97-AF65-F5344CB8AC3E}">
        <p14:creationId xmlns:p14="http://schemas.microsoft.com/office/powerpoint/2010/main" val="386455133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どういう内容の論文？その１</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600" dirty="0" smtClean="0"/>
              <a:t>概要：</a:t>
            </a:r>
            <a:r>
              <a:rPr lang="en-US" altLang="ja-JP" sz="3600" dirty="0" smtClean="0">
                <a:solidFill>
                  <a:srgbClr val="FF0000"/>
                </a:solidFill>
              </a:rPr>
              <a:t>『Semantic Lego』</a:t>
            </a:r>
            <a:r>
              <a:rPr lang="ja-JP" altLang="en-US" sz="3600" dirty="0" smtClean="0">
                <a:solidFill>
                  <a:srgbClr val="FF0000"/>
                </a:solidFill>
              </a:rPr>
              <a:t>という名前の言語のインタプリタを作るという論文</a:t>
            </a:r>
            <a:r>
              <a:rPr lang="ja-JP" altLang="en-US" sz="3200" dirty="0" smtClean="0"/>
              <a:t>。</a:t>
            </a:r>
            <a:r>
              <a:rPr lang="en-US" altLang="ja-JP" dirty="0" smtClean="0"/>
              <a:t>Lego</a:t>
            </a:r>
            <a:r>
              <a:rPr lang="ja-JP" altLang="en-US" dirty="0" smtClean="0"/>
              <a:t>はレゴブロックのレゴ</a:t>
            </a:r>
            <a:endParaRPr kumimoji="1" lang="en-US" altLang="ja-JP" dirty="0" smtClean="0"/>
          </a:p>
          <a:p>
            <a:r>
              <a:rPr kumimoji="1" lang="en-US" altLang="ja-JP" sz="3200" dirty="0" smtClean="0"/>
              <a:t>SICP</a:t>
            </a:r>
            <a:r>
              <a:rPr kumimoji="1" lang="ja-JP" altLang="en-US" sz="3200" dirty="0" smtClean="0"/>
              <a:t>の続編のような内容。</a:t>
            </a:r>
            <a:endParaRPr kumimoji="1" lang="en-US" altLang="ja-JP" sz="3200" dirty="0" smtClean="0"/>
          </a:p>
          <a:p>
            <a:r>
              <a:rPr lang="ja-JP" altLang="en-US" sz="3200" dirty="0" smtClean="0"/>
              <a:t>主に</a:t>
            </a:r>
            <a:r>
              <a:rPr lang="en-US" altLang="ja-JP" sz="3200" dirty="0" smtClean="0"/>
              <a:t>SICP</a:t>
            </a:r>
            <a:r>
              <a:rPr lang="ja-JP" altLang="en-US" sz="3200" dirty="0" smtClean="0"/>
              <a:t>第４章のメタサーキュラー（</a:t>
            </a:r>
            <a:r>
              <a:rPr lang="en-US" altLang="ja-JP" sz="3200" dirty="0" smtClean="0"/>
              <a:t>meta-circular</a:t>
            </a:r>
            <a:r>
              <a:rPr lang="ja-JP" altLang="en-US" sz="3200" dirty="0" smtClean="0"/>
              <a:t>）インタプリタの実装と機能拡張に関する不満を解決するために書かれたような論文。</a:t>
            </a:r>
            <a:endParaRPr lang="en-US" altLang="ja-JP" sz="3200" dirty="0" smtClean="0"/>
          </a:p>
          <a:p>
            <a:r>
              <a:rPr kumimoji="1" lang="ja-JP" altLang="en-US" sz="3200" dirty="0" smtClean="0"/>
              <a:t>ただし、実際的な問題だけではなく、第２章はプログラマのための本格的な圏論入門</a:t>
            </a:r>
            <a:endParaRPr kumimoji="1" lang="en-US" altLang="ja-JP" sz="3200" dirty="0" smtClean="0"/>
          </a:p>
        </p:txBody>
      </p:sp>
    </p:spTree>
    <p:extLst>
      <p:ext uri="{BB962C8B-B14F-4D97-AF65-F5344CB8AC3E}">
        <p14:creationId xmlns:p14="http://schemas.microsoft.com/office/powerpoint/2010/main" val="27607348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どういう内容の論文？その２</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sz="3200" dirty="0" smtClean="0"/>
              <a:t>大まかなストーリー</a:t>
            </a:r>
            <a:endParaRPr lang="en-US" altLang="ja-JP" sz="3200" dirty="0" smtClean="0"/>
          </a:p>
          <a:p>
            <a:pPr lvl="1"/>
            <a:r>
              <a:rPr lang="ja-JP" altLang="en-US" sz="2800" dirty="0" smtClean="0"/>
              <a:t>率直な、従来的な作り方のインタプリタ（モノリシックインタプリタ）は機能拡張、機能追加に弱い。</a:t>
            </a:r>
            <a:endParaRPr lang="en-US" altLang="ja-JP" sz="2800" dirty="0" smtClean="0"/>
          </a:p>
          <a:p>
            <a:pPr marL="274320" lvl="1" indent="0" algn="ctr">
              <a:buNone/>
            </a:pPr>
            <a:r>
              <a:rPr lang="en-US" altLang="ja-JP" sz="2800" dirty="0" smtClean="0"/>
              <a:t>↓↓</a:t>
            </a:r>
            <a:endParaRPr kumimoji="1" lang="en-US" altLang="ja-JP" sz="2800" dirty="0"/>
          </a:p>
          <a:p>
            <a:pPr lvl="1"/>
            <a:r>
              <a:rPr lang="ja-JP" altLang="en-US" sz="3200" dirty="0" smtClean="0">
                <a:solidFill>
                  <a:srgbClr val="FF0000"/>
                </a:solidFill>
              </a:rPr>
              <a:t>モナド（</a:t>
            </a:r>
            <a:r>
              <a:rPr lang="en-US" altLang="ja-JP" sz="3200" dirty="0" smtClean="0">
                <a:solidFill>
                  <a:srgbClr val="FF0000"/>
                </a:solidFill>
              </a:rPr>
              <a:t>Monad</a:t>
            </a:r>
            <a:r>
              <a:rPr lang="ja-JP" altLang="en-US" sz="3200" dirty="0" smtClean="0">
                <a:solidFill>
                  <a:srgbClr val="FF0000"/>
                </a:solidFill>
              </a:rPr>
              <a:t>）</a:t>
            </a:r>
            <a:r>
              <a:rPr lang="ja-JP" altLang="en-US" sz="2800" dirty="0" smtClean="0"/>
              <a:t>を用いることでそれら欠点を克服したインタプリタ（モジュラーなインタプリタ）を作れるということを紹介（モナド変換子、持ち上げ）</a:t>
            </a:r>
            <a:r>
              <a:rPr lang="en-US" altLang="ja-JP" sz="2800" dirty="0" smtClean="0"/>
              <a:t>[</a:t>
            </a:r>
            <a:r>
              <a:rPr lang="ja-JP" altLang="en-US" sz="2800" dirty="0" smtClean="0"/>
              <a:t>第１章</a:t>
            </a:r>
            <a:r>
              <a:rPr lang="en-US" altLang="ja-JP" sz="2800" dirty="0" smtClean="0"/>
              <a:t>]</a:t>
            </a:r>
          </a:p>
          <a:p>
            <a:pPr marL="274320" lvl="1" indent="0" algn="ctr">
              <a:buNone/>
            </a:pPr>
            <a:r>
              <a:rPr kumimoji="1" lang="en-US" altLang="ja-JP" sz="2800" dirty="0" smtClean="0"/>
              <a:t>↓↓</a:t>
            </a:r>
          </a:p>
          <a:p>
            <a:pPr lvl="1"/>
            <a:r>
              <a:rPr lang="ja-JP" altLang="en-US" sz="2800" dirty="0" smtClean="0"/>
              <a:t>本格派の圏論、モナドなどの説明</a:t>
            </a:r>
            <a:r>
              <a:rPr lang="en-US" altLang="ja-JP" sz="2800" dirty="0" smtClean="0"/>
              <a:t>[</a:t>
            </a:r>
            <a:r>
              <a:rPr lang="ja-JP" altLang="en-US" sz="2800" dirty="0" smtClean="0"/>
              <a:t>第</a:t>
            </a:r>
            <a:r>
              <a:rPr lang="en-US" altLang="ja-JP" sz="2800" dirty="0" smtClean="0"/>
              <a:t>2</a:t>
            </a:r>
            <a:r>
              <a:rPr lang="ja-JP" altLang="en-US" sz="2800" dirty="0" smtClean="0"/>
              <a:t>章</a:t>
            </a:r>
            <a:r>
              <a:rPr lang="en-US" altLang="ja-JP" sz="2800" dirty="0" smtClean="0"/>
              <a:t>]</a:t>
            </a:r>
            <a:endParaRPr kumimoji="1" lang="ja-JP" altLang="en-US" sz="2800" dirty="0"/>
          </a:p>
        </p:txBody>
      </p:sp>
    </p:spTree>
    <p:extLst>
      <p:ext uri="{BB962C8B-B14F-4D97-AF65-F5344CB8AC3E}">
        <p14:creationId xmlns:p14="http://schemas.microsoft.com/office/powerpoint/2010/main" val="404079026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どういう内容の論文？その３</a:t>
            </a:r>
            <a:endParaRPr kumimoji="1" lang="ja-JP" altLang="en-US" dirty="0"/>
          </a:p>
        </p:txBody>
      </p:sp>
      <p:sp>
        <p:nvSpPr>
          <p:cNvPr id="3" name="コンテンツ プレースホルダー 2"/>
          <p:cNvSpPr>
            <a:spLocks noGrp="1"/>
          </p:cNvSpPr>
          <p:nvPr>
            <p:ph idx="1"/>
          </p:nvPr>
        </p:nvSpPr>
        <p:spPr/>
        <p:txBody>
          <a:bodyPr>
            <a:normAutofit/>
          </a:bodyPr>
          <a:lstStyle/>
          <a:p>
            <a:pPr algn="ctr"/>
            <a:r>
              <a:rPr kumimoji="1" lang="ja-JP" altLang="en-US" sz="2800" dirty="0" smtClean="0"/>
              <a:t>続き</a:t>
            </a:r>
            <a:endParaRPr kumimoji="1" lang="en-US" altLang="ja-JP" sz="2800" dirty="0" smtClean="0"/>
          </a:p>
          <a:p>
            <a:pPr marL="0" indent="0" algn="ctr">
              <a:buNone/>
            </a:pPr>
            <a:r>
              <a:rPr kumimoji="1" lang="en-US" altLang="ja-JP" sz="2800" dirty="0" smtClean="0"/>
              <a:t>↓↓</a:t>
            </a:r>
          </a:p>
          <a:p>
            <a:r>
              <a:rPr kumimoji="1" lang="ja-JP" altLang="en-US" sz="2800" dirty="0" smtClean="0"/>
              <a:t>モッジの持ち上げ、モナド変換子の説明</a:t>
            </a:r>
            <a:r>
              <a:rPr kumimoji="1" lang="en-US" altLang="ja-JP" sz="2800" dirty="0" smtClean="0"/>
              <a:t>[</a:t>
            </a:r>
            <a:r>
              <a:rPr kumimoji="1" lang="ja-JP" altLang="en-US" sz="2800" dirty="0" smtClean="0"/>
              <a:t>第</a:t>
            </a:r>
            <a:r>
              <a:rPr kumimoji="1" lang="en-US" altLang="ja-JP" sz="2800" dirty="0" smtClean="0"/>
              <a:t>3</a:t>
            </a:r>
            <a:r>
              <a:rPr kumimoji="1" lang="ja-JP" altLang="en-US" sz="2800" dirty="0" smtClean="0"/>
              <a:t>章</a:t>
            </a:r>
            <a:r>
              <a:rPr kumimoji="1" lang="en-US" altLang="ja-JP" sz="2800" dirty="0" smtClean="0"/>
              <a:t>]</a:t>
            </a:r>
          </a:p>
          <a:p>
            <a:pPr marL="0" indent="0" algn="ctr">
              <a:buNone/>
            </a:pPr>
            <a:r>
              <a:rPr lang="en-US" altLang="ja-JP" sz="2800" dirty="0" smtClean="0"/>
              <a:t>↓↓</a:t>
            </a:r>
          </a:p>
          <a:p>
            <a:r>
              <a:rPr lang="ja-JP" altLang="en-US" sz="2800" dirty="0" smtClean="0"/>
              <a:t>持ち上げの理論の修正版として、</a:t>
            </a:r>
            <a:r>
              <a:rPr kumimoji="1" lang="ja-JP" altLang="en-US" sz="2800" dirty="0" smtClean="0"/>
              <a:t>著者独自の階層</a:t>
            </a:r>
            <a:r>
              <a:rPr lang="ja-JP" altLang="en-US" sz="2800" dirty="0" smtClean="0"/>
              <a:t>化モナド（</a:t>
            </a:r>
            <a:r>
              <a:rPr lang="en-US" altLang="ja-JP" sz="2800" dirty="0" smtClean="0"/>
              <a:t>Stratified</a:t>
            </a:r>
            <a:r>
              <a:rPr lang="ja-JP" altLang="en-US" sz="2800" dirty="0" smtClean="0"/>
              <a:t> </a:t>
            </a:r>
            <a:r>
              <a:rPr lang="en-US" altLang="ja-JP" sz="2800" dirty="0" smtClean="0"/>
              <a:t>Monad</a:t>
            </a:r>
            <a:r>
              <a:rPr lang="ja-JP" altLang="en-US" sz="2800" dirty="0" smtClean="0"/>
              <a:t>）の提案</a:t>
            </a:r>
            <a:r>
              <a:rPr lang="en-US" altLang="ja-JP" sz="2800" dirty="0" smtClean="0"/>
              <a:t>[</a:t>
            </a:r>
            <a:r>
              <a:rPr lang="ja-JP" altLang="en-US" sz="2800" dirty="0" smtClean="0"/>
              <a:t>第</a:t>
            </a:r>
            <a:r>
              <a:rPr lang="en-US" altLang="ja-JP" sz="2800" dirty="0" smtClean="0"/>
              <a:t>4</a:t>
            </a:r>
            <a:r>
              <a:rPr lang="ja-JP" altLang="en-US" sz="2800" dirty="0" smtClean="0"/>
              <a:t>章</a:t>
            </a:r>
            <a:r>
              <a:rPr lang="en-US" altLang="ja-JP" sz="2800" dirty="0" smtClean="0"/>
              <a:t>]</a:t>
            </a:r>
          </a:p>
          <a:p>
            <a:pPr marL="0" indent="0" algn="ctr">
              <a:buNone/>
            </a:pPr>
            <a:r>
              <a:rPr kumimoji="1" lang="en-US" altLang="ja-JP" sz="2800" dirty="0" smtClean="0"/>
              <a:t>↓↓</a:t>
            </a:r>
          </a:p>
          <a:p>
            <a:pPr algn="ctr"/>
            <a:r>
              <a:rPr lang="ja-JP" altLang="en-US" sz="2800" dirty="0" smtClean="0"/>
              <a:t>まとめ、ほか論文の論評解説</a:t>
            </a:r>
            <a:r>
              <a:rPr lang="en-US" altLang="ja-JP" sz="2800" dirty="0" smtClean="0"/>
              <a:t>[</a:t>
            </a:r>
            <a:r>
              <a:rPr lang="ja-JP" altLang="en-US" sz="2800" dirty="0" smtClean="0"/>
              <a:t>第</a:t>
            </a:r>
            <a:r>
              <a:rPr lang="en-US" altLang="ja-JP" sz="2800" dirty="0" smtClean="0"/>
              <a:t>5</a:t>
            </a:r>
            <a:r>
              <a:rPr lang="ja-JP" altLang="en-US" sz="2800" dirty="0" smtClean="0"/>
              <a:t>章</a:t>
            </a:r>
            <a:r>
              <a:rPr lang="en-US" altLang="ja-JP" sz="2800" dirty="0" smtClean="0"/>
              <a:t>]</a:t>
            </a:r>
            <a:endParaRPr kumimoji="1" lang="ja-JP" altLang="en-US" sz="2800" dirty="0" smtClean="0"/>
          </a:p>
        </p:txBody>
      </p:sp>
    </p:spTree>
    <p:extLst>
      <p:ext uri="{BB962C8B-B14F-4D97-AF65-F5344CB8AC3E}">
        <p14:creationId xmlns:p14="http://schemas.microsoft.com/office/powerpoint/2010/main" val="191561673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クラリティ.thmx</Template>
  <TotalTime>8542</TotalTime>
  <Words>941</Words>
  <Application>Microsoft Macintosh PowerPoint</Application>
  <PresentationFormat>画面に合わせる (4:3)</PresentationFormat>
  <Paragraphs>95</Paragraphs>
  <Slides>21</Slides>
  <Notes>0</Notes>
  <HiddenSlides>0</HiddenSlides>
  <MMClips>0</MMClips>
  <ScaleCrop>false</ScaleCrop>
  <HeadingPairs>
    <vt:vector size="4" baseType="variant">
      <vt:variant>
        <vt:lpstr>テーマ</vt:lpstr>
      </vt:variant>
      <vt:variant>
        <vt:i4>1</vt:i4>
      </vt:variant>
      <vt:variant>
        <vt:lpstr>スライド タイトル</vt:lpstr>
      </vt:variant>
      <vt:variant>
        <vt:i4>21</vt:i4>
      </vt:variant>
    </vt:vector>
  </HeadingPairs>
  <TitlesOfParts>
    <vt:vector size="22" baseType="lpstr">
      <vt:lpstr>クラリティ</vt:lpstr>
      <vt:lpstr>モナド論文『Semantic Lego』の紹介</vt:lpstr>
      <vt:lpstr>自己紹介</vt:lpstr>
      <vt:lpstr>セマンティックレゴ（意味論的レゴ）</vt:lpstr>
      <vt:lpstr>『Semantic Lego』ってどういう論文？</vt:lpstr>
      <vt:lpstr>※おわび</vt:lpstr>
      <vt:lpstr>とりあえず、こんな人にオススメ</vt:lpstr>
      <vt:lpstr>どういう内容の論文？その１</vt:lpstr>
      <vt:lpstr>どういう内容の論文？その２</vt:lpstr>
      <vt:lpstr>どういう内容の論文？その３</vt:lpstr>
      <vt:lpstr>特色・特徴は？</vt:lpstr>
      <vt:lpstr>ここでモナドとは？</vt:lpstr>
      <vt:lpstr>なぜモナドとモジュラー性？その１</vt:lpstr>
      <vt:lpstr>なぜモナドとモジュラー性？その２</vt:lpstr>
      <vt:lpstr>なぜモナドとモジュラー性？その３</vt:lpstr>
      <vt:lpstr>インタプリタとモナドとのつながり</vt:lpstr>
      <vt:lpstr>例：恒等モナド</vt:lpstr>
      <vt:lpstr>例：リストモナド</vt:lpstr>
      <vt:lpstr>例：環境モナド</vt:lpstr>
      <vt:lpstr>例：継続モナド</vt:lpstr>
      <vt:lpstr>例：ストアモナド</vt:lpstr>
      <vt:lpstr>まとめ</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モナド論文『Semantic Lego』の紹介</dc:title>
  <dc:creator>秀和 岩城</dc:creator>
  <cp:lastModifiedBy>秀和 岩城</cp:lastModifiedBy>
  <cp:revision>26</cp:revision>
  <dcterms:created xsi:type="dcterms:W3CDTF">2015-03-17T13:02:23Z</dcterms:created>
  <dcterms:modified xsi:type="dcterms:W3CDTF">2015-03-23T11:27:30Z</dcterms:modified>
</cp:coreProperties>
</file>