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Default Extension="emf" ContentType="image/x-emf"/>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0"/>
  </p:notesMasterIdLst>
  <p:sldIdLst>
    <p:sldId id="256" r:id="rId2"/>
    <p:sldId id="282" r:id="rId3"/>
    <p:sldId id="368" r:id="rId4"/>
    <p:sldId id="369" r:id="rId5"/>
    <p:sldId id="317" r:id="rId6"/>
    <p:sldId id="260" r:id="rId7"/>
    <p:sldId id="318" r:id="rId8"/>
    <p:sldId id="330" r:id="rId9"/>
    <p:sldId id="262" r:id="rId10"/>
    <p:sldId id="367" r:id="rId11"/>
    <p:sldId id="263" r:id="rId12"/>
    <p:sldId id="265" r:id="rId13"/>
    <p:sldId id="371" r:id="rId14"/>
    <p:sldId id="373" r:id="rId15"/>
    <p:sldId id="374" r:id="rId16"/>
    <p:sldId id="269" r:id="rId17"/>
    <p:sldId id="375" r:id="rId18"/>
    <p:sldId id="345" r:id="rId19"/>
    <p:sldId id="271" r:id="rId20"/>
    <p:sldId id="272" r:id="rId21"/>
    <p:sldId id="372" r:id="rId22"/>
    <p:sldId id="273" r:id="rId23"/>
    <p:sldId id="310" r:id="rId24"/>
    <p:sldId id="331" r:id="rId25"/>
    <p:sldId id="332" r:id="rId26"/>
    <p:sldId id="333" r:id="rId27"/>
    <p:sldId id="335" r:id="rId28"/>
    <p:sldId id="336" r:id="rId29"/>
    <p:sldId id="327" r:id="rId30"/>
    <p:sldId id="337" r:id="rId31"/>
    <p:sldId id="329" r:id="rId32"/>
    <p:sldId id="324" r:id="rId33"/>
    <p:sldId id="370" r:id="rId34"/>
    <p:sldId id="378" r:id="rId35"/>
    <p:sldId id="379" r:id="rId36"/>
    <p:sldId id="334" r:id="rId37"/>
    <p:sldId id="344" r:id="rId38"/>
    <p:sldId id="339" r:id="rId39"/>
    <p:sldId id="340" r:id="rId40"/>
    <p:sldId id="341" r:id="rId41"/>
    <p:sldId id="328" r:id="rId42"/>
    <p:sldId id="347" r:id="rId43"/>
    <p:sldId id="346" r:id="rId44"/>
    <p:sldId id="257" r:id="rId45"/>
    <p:sldId id="286" r:id="rId46"/>
    <p:sldId id="297" r:id="rId47"/>
    <p:sldId id="283" r:id="rId48"/>
    <p:sldId id="300" r:id="rId49"/>
    <p:sldId id="311" r:id="rId50"/>
    <p:sldId id="299" r:id="rId51"/>
    <p:sldId id="365" r:id="rId52"/>
    <p:sldId id="287" r:id="rId53"/>
    <p:sldId id="290" r:id="rId54"/>
    <p:sldId id="358" r:id="rId55"/>
    <p:sldId id="288" r:id="rId56"/>
    <p:sldId id="349" r:id="rId57"/>
    <p:sldId id="302" r:id="rId58"/>
    <p:sldId id="303" r:id="rId59"/>
    <p:sldId id="376" r:id="rId60"/>
    <p:sldId id="298" r:id="rId61"/>
    <p:sldId id="377" r:id="rId62"/>
    <p:sldId id="291" r:id="rId63"/>
    <p:sldId id="350" r:id="rId64"/>
    <p:sldId id="359" r:id="rId65"/>
    <p:sldId id="351" r:id="rId66"/>
    <p:sldId id="352" r:id="rId67"/>
    <p:sldId id="366" r:id="rId68"/>
    <p:sldId id="362" r:id="rId69"/>
    <p:sldId id="353" r:id="rId70"/>
    <p:sldId id="364" r:id="rId71"/>
    <p:sldId id="354" r:id="rId72"/>
    <p:sldId id="355" r:id="rId73"/>
    <p:sldId id="360" r:id="rId74"/>
    <p:sldId id="361" r:id="rId75"/>
    <p:sldId id="348" r:id="rId76"/>
    <p:sldId id="363" r:id="rId77"/>
    <p:sldId id="357" r:id="rId78"/>
    <p:sldId id="295"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A50021"/>
    <a:srgbClr val="FFFF99"/>
    <a:srgbClr val="FF9999"/>
    <a:srgbClr val="FF7C80"/>
    <a:srgbClr val="CCCCFF"/>
    <a:srgbClr val="99FFCC"/>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8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730ECA9-75FF-49BE-87F1-63A165D3B72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E6A12C-FEE0-4163-B248-132B2233AE28}" type="slidenum">
              <a:rPr lang="en-US"/>
              <a:pPr/>
              <a:t>1</a:t>
            </a:fld>
            <a:endParaRPr lang="en-US"/>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C1F9F-A555-4D14-BBBC-4BB3DD1C6FD6}" type="slidenum">
              <a:rPr lang="en-US"/>
              <a:pPr/>
              <a:t>10</a:t>
            </a:fld>
            <a:endParaRPr lang="en-US"/>
          </a:p>
        </p:txBody>
      </p:sp>
      <p:sp>
        <p:nvSpPr>
          <p:cNvPr id="268290" name="Rectangle 2"/>
          <p:cNvSpPr>
            <a:spLocks noRo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F4E4B1-B812-47DB-A4D9-A44A96146347}" type="slidenum">
              <a:rPr lang="en-US"/>
              <a:pPr/>
              <a:t>11</a:t>
            </a:fld>
            <a:endParaRPr lang="en-US"/>
          </a:p>
        </p:txBody>
      </p:sp>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3F26B-D679-4F25-8FCB-37FEF321CE50}" type="slidenum">
              <a:rPr lang="en-US"/>
              <a:pPr/>
              <a:t>12</a:t>
            </a:fld>
            <a:endParaRPr lang="en-US"/>
          </a:p>
        </p:txBody>
      </p:sp>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B6947-4EB0-4476-9DC2-D026104FC00A}" type="slidenum">
              <a:rPr lang="en-US"/>
              <a:pPr/>
              <a:t>13</a:t>
            </a:fld>
            <a:endParaRPr lang="en-US"/>
          </a:p>
        </p:txBody>
      </p:sp>
      <p:sp>
        <p:nvSpPr>
          <p:cNvPr id="290818" name="Rectangle 2"/>
          <p:cNvSpPr>
            <a:spLocks noRo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EB66B-0B95-4715-9767-CD4F4D58924C}" type="slidenum">
              <a:rPr lang="en-US"/>
              <a:pPr/>
              <a:t>14</a:t>
            </a:fld>
            <a:endParaRPr lang="en-US"/>
          </a:p>
        </p:txBody>
      </p:sp>
      <p:sp>
        <p:nvSpPr>
          <p:cNvPr id="291842" name="Rectangle 2"/>
          <p:cNvSpPr>
            <a:spLocks noRo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FA954-5393-4315-99D8-01763F7CBF52}" type="slidenum">
              <a:rPr lang="en-US"/>
              <a:pPr/>
              <a:t>15</a:t>
            </a:fld>
            <a:endParaRPr lang="en-US"/>
          </a:p>
        </p:txBody>
      </p:sp>
      <p:sp>
        <p:nvSpPr>
          <p:cNvPr id="292866" name="Rectangle 2"/>
          <p:cNvSpPr>
            <a:spLocks noRo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16E61-770E-4790-817F-F40D667B1019}" type="slidenum">
              <a:rPr lang="en-US"/>
              <a:pPr/>
              <a:t>16</a:t>
            </a:fld>
            <a:endParaRPr lang="en-US"/>
          </a:p>
        </p:txBody>
      </p:sp>
      <p:sp>
        <p:nvSpPr>
          <p:cNvPr id="76802" name="Rectangle 2"/>
          <p:cNvSpPr>
            <a:spLocks noRo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8A113-56BC-4EA9-80B5-AB85D6709545}" type="slidenum">
              <a:rPr lang="en-US"/>
              <a:pPr/>
              <a:t>17</a:t>
            </a:fld>
            <a:endParaRPr lang="en-US"/>
          </a:p>
        </p:txBody>
      </p:sp>
      <p:sp>
        <p:nvSpPr>
          <p:cNvPr id="293890" name="Rectangle 2"/>
          <p:cNvSpPr>
            <a:spLocks noRo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2B6CC-53A3-472E-B933-56C23F952CD1}" type="slidenum">
              <a:rPr lang="en-US"/>
              <a:pPr/>
              <a:t>18</a:t>
            </a:fld>
            <a:endParaRPr lang="en-US"/>
          </a:p>
        </p:txBody>
      </p:sp>
      <p:sp>
        <p:nvSpPr>
          <p:cNvPr id="207874" name="Rectangle 2"/>
          <p:cNvSpPr>
            <a:spLocks noRo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DC9FC5-0A3A-4CE5-A66E-70FC27875C95}" type="slidenum">
              <a:rPr lang="en-US"/>
              <a:pPr/>
              <a:t>19</a:t>
            </a:fld>
            <a:endParaRPr lang="en-US"/>
          </a:p>
        </p:txBody>
      </p:sp>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B06EB-AD70-4920-9B7B-98EE175C4CEB}" type="slidenum">
              <a:rPr lang="en-US"/>
              <a:pPr/>
              <a:t>2</a:t>
            </a:fld>
            <a:endParaRPr lang="en-US"/>
          </a:p>
        </p:txBody>
      </p:sp>
      <p:sp>
        <p:nvSpPr>
          <p:cNvPr id="65538" name="Rectangle 2"/>
          <p:cNvSpPr>
            <a:spLocks noRo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A58C0D-6D8E-42B0-9FEF-F45BBFF860D0}" type="slidenum">
              <a:rPr lang="en-US"/>
              <a:pPr/>
              <a:t>20</a:t>
            </a:fld>
            <a:endParaRPr lang="en-US"/>
          </a:p>
        </p:txBody>
      </p:sp>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38F092-7323-45C7-90F2-044E1B8ADB9E}" type="slidenum">
              <a:rPr lang="en-US"/>
              <a:pPr/>
              <a:t>21</a:t>
            </a:fld>
            <a:endParaRPr lang="en-US"/>
          </a:p>
        </p:txBody>
      </p:sp>
      <p:sp>
        <p:nvSpPr>
          <p:cNvPr id="294914" name="Rectangle 2"/>
          <p:cNvSpPr>
            <a:spLocks noRo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62941-29F0-40CC-ABBE-A525D4613FE3}" type="slidenum">
              <a:rPr lang="en-US"/>
              <a:pPr/>
              <a:t>22</a:t>
            </a:fld>
            <a:endParaRPr lang="en-US"/>
          </a:p>
        </p:txBody>
      </p:sp>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827A5-3B7A-46E8-BC90-AB84611E3BFC}" type="slidenum">
              <a:rPr lang="en-US"/>
              <a:pPr/>
              <a:t>23</a:t>
            </a:fld>
            <a:endParaRPr lang="en-US"/>
          </a:p>
        </p:txBody>
      </p:sp>
      <p:sp>
        <p:nvSpPr>
          <p:cNvPr id="131074" name="Rectangle 2"/>
          <p:cNvSpPr>
            <a:spLocks noRo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EC23A-B546-4D5F-A889-ABD8554A62AA}" type="slidenum">
              <a:rPr lang="en-US"/>
              <a:pPr/>
              <a:t>24</a:t>
            </a:fld>
            <a:endParaRPr lang="en-US"/>
          </a:p>
        </p:txBody>
      </p:sp>
      <p:sp>
        <p:nvSpPr>
          <p:cNvPr id="178178" name="Rectangle 2"/>
          <p:cNvSpPr>
            <a:spLocks noRo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A68E6B-5084-4564-9594-8B65AAF24909}" type="slidenum">
              <a:rPr lang="en-US"/>
              <a:pPr/>
              <a:t>25</a:t>
            </a:fld>
            <a:endParaRPr lang="en-US"/>
          </a:p>
        </p:txBody>
      </p:sp>
      <p:sp>
        <p:nvSpPr>
          <p:cNvPr id="182274" name="Rectangle 2"/>
          <p:cNvSpPr>
            <a:spLocks noRo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34EA2C-4FC0-49D0-9BE4-11970E70D6C8}" type="slidenum">
              <a:rPr lang="en-US"/>
              <a:pPr/>
              <a:t>26</a:t>
            </a:fld>
            <a:endParaRPr lang="en-US"/>
          </a:p>
        </p:txBody>
      </p:sp>
      <p:sp>
        <p:nvSpPr>
          <p:cNvPr id="183298" name="Rectangle 2"/>
          <p:cNvSpPr>
            <a:spLocks noRo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EFF334-0238-4802-9224-0CB929C54206}" type="slidenum">
              <a:rPr lang="en-US"/>
              <a:pPr/>
              <a:t>27</a:t>
            </a:fld>
            <a:endParaRPr lang="en-US"/>
          </a:p>
        </p:txBody>
      </p:sp>
      <p:sp>
        <p:nvSpPr>
          <p:cNvPr id="188418" name="Rectangle 2"/>
          <p:cNvSpPr>
            <a:spLocks noRo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24715-E95E-41BA-A213-D57BA3526AE1}" type="slidenum">
              <a:rPr lang="en-US"/>
              <a:pPr/>
              <a:t>28</a:t>
            </a:fld>
            <a:endParaRPr lang="en-US"/>
          </a:p>
        </p:txBody>
      </p:sp>
      <p:sp>
        <p:nvSpPr>
          <p:cNvPr id="189442" name="Rectangle 2"/>
          <p:cNvSpPr>
            <a:spLocks noRo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D7E58-FB76-498C-98C7-7B9D6A9B2D63}" type="slidenum">
              <a:rPr lang="en-US"/>
              <a:pPr/>
              <a:t>29</a:t>
            </a:fld>
            <a:endParaRPr lang="en-US"/>
          </a:p>
        </p:txBody>
      </p:sp>
      <p:sp>
        <p:nvSpPr>
          <p:cNvPr id="168962" name="Rectangle 2"/>
          <p:cNvSpPr>
            <a:spLocks noRo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DAD25-D09F-4A7D-8AD5-DAD715D44A44}" type="slidenum">
              <a:rPr lang="en-US"/>
              <a:pPr/>
              <a:t>3</a:t>
            </a:fld>
            <a:endParaRPr lang="en-US"/>
          </a:p>
        </p:txBody>
      </p:sp>
      <p:sp>
        <p:nvSpPr>
          <p:cNvPr id="270338" name="Rectangle 2"/>
          <p:cNvSpPr>
            <a:spLocks noRo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2846C2-AB0B-4C26-841F-EC310DDCA305}" type="slidenum">
              <a:rPr lang="en-US"/>
              <a:pPr/>
              <a:t>30</a:t>
            </a:fld>
            <a:endParaRPr lang="en-US"/>
          </a:p>
        </p:txBody>
      </p:sp>
      <p:sp>
        <p:nvSpPr>
          <p:cNvPr id="191490" name="Rectangle 2"/>
          <p:cNvSpPr>
            <a:spLocks noRo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E0ABB-95ED-41B2-9312-0DC6BCB5AA0E}" type="slidenum">
              <a:rPr lang="en-US"/>
              <a:pPr/>
              <a:t>31</a:t>
            </a:fld>
            <a:endParaRPr lang="en-US"/>
          </a:p>
        </p:txBody>
      </p:sp>
      <p:sp>
        <p:nvSpPr>
          <p:cNvPr id="173058" name="Rectangle 2"/>
          <p:cNvSpPr>
            <a:spLocks noRo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C6F5B-E4A4-4B84-83B6-81F36F4B98CC}" type="slidenum">
              <a:rPr lang="en-US"/>
              <a:pPr/>
              <a:t>32</a:t>
            </a:fld>
            <a:endParaRPr lang="en-US"/>
          </a:p>
        </p:txBody>
      </p:sp>
      <p:sp>
        <p:nvSpPr>
          <p:cNvPr id="162818" name="Rectangle 2"/>
          <p:cNvSpPr>
            <a:spLocks noRo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24B54-51B9-4EE2-AC9F-69DD3DEBA2AA}" type="slidenum">
              <a:rPr lang="en-US"/>
              <a:pPr/>
              <a:t>33</a:t>
            </a:fld>
            <a:endParaRPr lang="en-US"/>
          </a:p>
        </p:txBody>
      </p:sp>
      <p:sp>
        <p:nvSpPr>
          <p:cNvPr id="274434" name="Rectangle 2"/>
          <p:cNvSpPr>
            <a:spLocks noRo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6FB0D-903C-4A26-8604-E4D844D549BF}" type="slidenum">
              <a:rPr lang="en-US"/>
              <a:pPr/>
              <a:t>34</a:t>
            </a:fld>
            <a:endParaRPr lang="en-US"/>
          </a:p>
        </p:txBody>
      </p:sp>
      <p:sp>
        <p:nvSpPr>
          <p:cNvPr id="305154" name="Rectangle 2"/>
          <p:cNvSpPr>
            <a:spLocks noRo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9ADD0B-D82C-4747-AA5C-58F18E2627AA}" type="slidenum">
              <a:rPr lang="en-US"/>
              <a:pPr/>
              <a:t>35</a:t>
            </a:fld>
            <a:endParaRPr lang="en-US"/>
          </a:p>
        </p:txBody>
      </p:sp>
      <p:sp>
        <p:nvSpPr>
          <p:cNvPr id="307202" name="Rectangle 2"/>
          <p:cNvSpPr>
            <a:spLocks noRo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16A8E-3273-4B14-9C69-66E6CC00C65F}" type="slidenum">
              <a:rPr lang="en-US"/>
              <a:pPr/>
              <a:t>36</a:t>
            </a:fld>
            <a:endParaRPr lang="en-US"/>
          </a:p>
        </p:txBody>
      </p:sp>
      <p:sp>
        <p:nvSpPr>
          <p:cNvPr id="185346" name="Rectangle 2"/>
          <p:cNvSpPr>
            <a:spLocks noRo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CDB7CE-EB59-447B-A1DC-9B7D7438315A}" type="slidenum">
              <a:rPr lang="en-US"/>
              <a:pPr/>
              <a:t>37</a:t>
            </a:fld>
            <a:endParaRPr lang="en-US"/>
          </a:p>
        </p:txBody>
      </p:sp>
      <p:sp>
        <p:nvSpPr>
          <p:cNvPr id="208898" name="Rectangle 2"/>
          <p:cNvSpPr>
            <a:spLocks noRo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01D32-FCBF-4B52-942A-BE4AE4F3CFF5}" type="slidenum">
              <a:rPr lang="en-US"/>
              <a:pPr/>
              <a:t>38</a:t>
            </a:fld>
            <a:endParaRPr lang="en-US"/>
          </a:p>
        </p:txBody>
      </p:sp>
      <p:sp>
        <p:nvSpPr>
          <p:cNvPr id="195586" name="Rectangle 2"/>
          <p:cNvSpPr>
            <a:spLocks noRo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94A8B-2B3B-4847-84CC-19601F978C8A}" type="slidenum">
              <a:rPr lang="en-US"/>
              <a:pPr/>
              <a:t>39</a:t>
            </a:fld>
            <a:endParaRPr lang="en-US"/>
          </a:p>
        </p:txBody>
      </p:sp>
      <p:sp>
        <p:nvSpPr>
          <p:cNvPr id="197634" name="Rectangle 2"/>
          <p:cNvSpPr>
            <a:spLocks noRo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2695A6-7C25-4871-9706-95B3BE507E3D}" type="slidenum">
              <a:rPr lang="en-US"/>
              <a:pPr/>
              <a:t>4</a:t>
            </a:fld>
            <a:endParaRPr lang="en-US"/>
          </a:p>
        </p:txBody>
      </p:sp>
      <p:sp>
        <p:nvSpPr>
          <p:cNvPr id="272386" name="Rectangle 2"/>
          <p:cNvSpPr>
            <a:spLocks noRot="1" noChangeArrowheads="1" noTextEdit="1"/>
          </p:cNvSpPr>
          <p:nvPr>
            <p:ph type="sldImg"/>
          </p:nvPr>
        </p:nvSpPr>
        <p:spPr>
          <a:ln/>
        </p:spPr>
      </p:sp>
      <p:sp>
        <p:nvSpPr>
          <p:cNvPr id="272387" name="Rectangle 3"/>
          <p:cNvSpPr>
            <a:spLocks noGrp="1" noChangeArrowheads="1"/>
          </p:cNvSpPr>
          <p:nvPr>
            <p:ph type="body" idx="1"/>
          </p:nvPr>
        </p:nvSpPr>
        <p:spPr>
          <a:xfrm>
            <a:off x="914400" y="4343400"/>
            <a:ext cx="5029200" cy="4114800"/>
          </a:xfrm>
        </p:spPr>
        <p:txBody>
          <a:bodyPr/>
          <a:lstStyle/>
          <a:p>
            <a:pPr>
              <a:spcBef>
                <a:spcPct val="65000"/>
              </a:spcBef>
              <a:buClr>
                <a:srgbClr val="CC0000"/>
              </a:buClr>
              <a:buFont typeface="Wingdings" pitchFamily="2" charset="2"/>
              <a:buNone/>
            </a:pPr>
            <a:r>
              <a:rPr lang="en-US" sz="1000" b="1">
                <a:cs typeface="Times New Roman" pitchFamily="18" charset="0"/>
              </a:rPr>
              <a:t>An information edge is created with data becomes usable knowledge at the point of action. </a:t>
            </a:r>
          </a:p>
          <a:p>
            <a:pPr>
              <a:spcBef>
                <a:spcPct val="65000"/>
              </a:spcBef>
              <a:buClr>
                <a:srgbClr val="CC0000"/>
              </a:buClr>
              <a:buFont typeface="Wingdings" pitchFamily="2" charset="2"/>
              <a:buNone/>
            </a:pPr>
            <a:r>
              <a:rPr lang="en-US" sz="1000" b="1">
                <a:cs typeface="Times New Roman" pitchFamily="18" charset="0"/>
              </a:rPr>
              <a:t>It starts with high performance databases where the applications reside. </a:t>
            </a:r>
            <a:r>
              <a:rPr lang="en-US" sz="1000" b="1">
                <a:solidFill>
                  <a:srgbClr val="FF6600"/>
                </a:solidFill>
                <a:cs typeface="Times New Roman" pitchFamily="18" charset="0"/>
              </a:rPr>
              <a:t>(???)</a:t>
            </a:r>
          </a:p>
          <a:p>
            <a:pPr>
              <a:spcBef>
                <a:spcPct val="65000"/>
              </a:spcBef>
              <a:buClr>
                <a:srgbClr val="CC0000"/>
              </a:buClr>
              <a:buFont typeface="Wingdings" pitchFamily="2" charset="2"/>
              <a:buNone/>
            </a:pPr>
            <a:r>
              <a:rPr lang="en-US" sz="1000" b="1">
                <a:cs typeface="Times New Roman" pitchFamily="18" charset="0"/>
              </a:rPr>
              <a:t>Data services are used to integrate and optimize </a:t>
            </a:r>
            <a:r>
              <a:rPr lang="en-US" sz="1000" b="1">
                <a:solidFill>
                  <a:srgbClr val="FF6600"/>
                </a:solidFill>
                <a:cs typeface="Times New Roman" pitchFamily="18" charset="0"/>
              </a:rPr>
              <a:t>heterogeneous </a:t>
            </a:r>
            <a:r>
              <a:rPr lang="en-US" sz="1000" b="1">
                <a:cs typeface="Times New Roman" pitchFamily="18" charset="0"/>
              </a:rPr>
              <a:t>data resources turning </a:t>
            </a:r>
            <a:r>
              <a:rPr lang="en-US" sz="1000" b="1">
                <a:solidFill>
                  <a:srgbClr val="FF6600"/>
                </a:solidFill>
                <a:cs typeface="Times New Roman" pitchFamily="18" charset="0"/>
              </a:rPr>
              <a:t>them</a:t>
            </a:r>
            <a:r>
              <a:rPr lang="en-US" sz="1000" b="1">
                <a:cs typeface="Times New Roman" pitchFamily="18" charset="0"/>
              </a:rPr>
              <a:t> into virtualized, knowledge-ready information that can now be applied as business intelligence. </a:t>
            </a:r>
          </a:p>
          <a:p>
            <a:pPr>
              <a:spcBef>
                <a:spcPct val="65000"/>
              </a:spcBef>
              <a:buClr>
                <a:srgbClr val="CC0000"/>
              </a:buClr>
              <a:buFont typeface="Wingdings" pitchFamily="2" charset="2"/>
              <a:buNone/>
            </a:pPr>
            <a:r>
              <a:rPr lang="en-US" sz="1000" b="1">
                <a:cs typeface="Times New Roman" pitchFamily="18" charset="0"/>
              </a:rPr>
              <a:t>That information can be then securely extended to the point of action in an always-available state and extended still through on-demand or hosted services.</a:t>
            </a:r>
          </a:p>
          <a:p>
            <a:pPr>
              <a:spcBef>
                <a:spcPct val="65000"/>
              </a:spcBef>
              <a:buClr>
                <a:srgbClr val="CC0000"/>
              </a:buClr>
              <a:buFont typeface="Wingdings" pitchFamily="2" charset="2"/>
              <a:buNone/>
            </a:pPr>
            <a:r>
              <a:rPr lang="en-US" sz="1000" b="1">
                <a:solidFill>
                  <a:srgbClr val="FF6600"/>
                </a:solidFill>
                <a:cs typeface="Times New Roman" pitchFamily="18" charset="0"/>
              </a:rPr>
              <a:t>Leveraging a unified application development platform that integrates and enables rapid client/server, Web and mobile application development &amp; reuse.</a:t>
            </a:r>
          </a:p>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2276B-BCB9-44C6-BD3B-4E4A3FAFDE10}" type="slidenum">
              <a:rPr lang="en-US"/>
              <a:pPr/>
              <a:t>40</a:t>
            </a:fld>
            <a:endParaRPr lang="en-US"/>
          </a:p>
        </p:txBody>
      </p:sp>
      <p:sp>
        <p:nvSpPr>
          <p:cNvPr id="199682" name="Rectangle 2"/>
          <p:cNvSpPr>
            <a:spLocks noRo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E76C5-2FD5-44E9-B500-11E48B2384FD}" type="slidenum">
              <a:rPr lang="en-US"/>
              <a:pPr/>
              <a:t>41</a:t>
            </a:fld>
            <a:endParaRPr lang="en-US"/>
          </a:p>
        </p:txBody>
      </p:sp>
      <p:sp>
        <p:nvSpPr>
          <p:cNvPr id="171010" name="Rectangle 2"/>
          <p:cNvSpPr>
            <a:spLocks noRo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31895-2E98-4772-9901-10C3BD7EACD0}" type="slidenum">
              <a:rPr lang="en-US"/>
              <a:pPr/>
              <a:t>42</a:t>
            </a:fld>
            <a:endParaRPr lang="en-US"/>
          </a:p>
        </p:txBody>
      </p:sp>
      <p:sp>
        <p:nvSpPr>
          <p:cNvPr id="212994" name="Rectangle 2"/>
          <p:cNvSpPr>
            <a:spLocks noRo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E0880-D763-4D44-9405-01717F1623F9}" type="slidenum">
              <a:rPr lang="en-US"/>
              <a:pPr/>
              <a:t>43</a:t>
            </a:fld>
            <a:endParaRPr lang="en-US"/>
          </a:p>
        </p:txBody>
      </p:sp>
      <p:sp>
        <p:nvSpPr>
          <p:cNvPr id="210946" name="Rectangle 2"/>
          <p:cNvSpPr>
            <a:spLocks noRo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01B6E0-6174-4262-8870-234C4B7CCA6A}" type="slidenum">
              <a:rPr lang="en-US"/>
              <a:pPr/>
              <a:t>44</a:t>
            </a:fld>
            <a:endParaRPr 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23A6F-9BB2-417B-BFB2-F53065C74AA8}" type="slidenum">
              <a:rPr lang="en-US"/>
              <a:pPr/>
              <a:t>45</a:t>
            </a:fld>
            <a:endParaRPr 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5F113E-398C-4B00-99C1-8B61E472CA36}" type="slidenum">
              <a:rPr lang="en-US"/>
              <a:pPr/>
              <a:t>46</a:t>
            </a:fld>
            <a:endParaRPr 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C370D4-FDA7-42FC-ABD5-FCFBD6D43B9F}" type="slidenum">
              <a:rPr lang="en-US"/>
              <a:pPr/>
              <a:t>47</a:t>
            </a:fld>
            <a:endParaRPr lang="en-US"/>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t>Red – mass changes due to large io processing</a:t>
            </a:r>
          </a:p>
          <a:p>
            <a:r>
              <a:rPr lang="en-US"/>
              <a:t>Orange – suspect this is waiting data to come in – i.e. waiting for ct_fetch()</a:t>
            </a:r>
          </a:p>
          <a:p>
            <a:r>
              <a:rPr lang="en-US"/>
              <a:t>Yellow – i/o write wait times</a:t>
            </a:r>
          </a:p>
          <a:p>
            <a:r>
              <a:rPr lang="en-US"/>
              <a:t>Blue – this is an example of the suspends – for this run, it only log suspended 3 times thanks to the log pruner </a:t>
            </a:r>
          </a:p>
          <a:p>
            <a:endParaRPr lang="en-US"/>
          </a:p>
          <a:p>
            <a:r>
              <a:rPr lang="en-US"/>
              <a:t>An alternative explanation would that the top three are all related to incoming data – where 1 &amp; 3 refer to the dirty page writes and #2 refers to the wait time on pending array inserts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D923BE-E6FF-4878-8780-E32898B753C1}" type="slidenum">
              <a:rPr lang="en-US"/>
              <a:pPr/>
              <a:t>48</a:t>
            </a:fld>
            <a:endParaRPr 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348324-0374-4B76-8A9E-D4EC657176C6}" type="slidenum">
              <a:rPr lang="en-US"/>
              <a:pPr/>
              <a:t>49</a:t>
            </a:fld>
            <a:endParaRPr lang="en-US"/>
          </a:p>
        </p:txBody>
      </p:sp>
      <p:sp>
        <p:nvSpPr>
          <p:cNvPr id="129026" name="Rectangle 2"/>
          <p:cNvSpPr>
            <a:spLocks noRo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5C1B1-7E74-43B8-9AAD-753070B86047}" type="slidenum">
              <a:rPr lang="en-US"/>
              <a:pPr/>
              <a:t>5</a:t>
            </a:fld>
            <a:endParaRPr lang="en-US"/>
          </a:p>
        </p:txBody>
      </p:sp>
      <p:sp>
        <p:nvSpPr>
          <p:cNvPr id="148482" name="Rectangle 2"/>
          <p:cNvSpPr>
            <a:spLocks noRo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9A193-B075-4EA5-8345-9F21E85AACBF}" type="slidenum">
              <a:rPr lang="en-US"/>
              <a:pPr/>
              <a:t>50</a:t>
            </a:fld>
            <a:endParaRPr 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E34F9-8FD6-401B-9049-15EEAD302A90}" type="slidenum">
              <a:rPr lang="en-US"/>
              <a:pPr/>
              <a:t>51</a:t>
            </a:fld>
            <a:endParaRPr lang="en-US"/>
          </a:p>
        </p:txBody>
      </p:sp>
      <p:sp>
        <p:nvSpPr>
          <p:cNvPr id="261122" name="Rectangle 2"/>
          <p:cNvSpPr>
            <a:spLocks noRo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8D82A-F762-4731-9937-572A1285EC4A}" type="slidenum">
              <a:rPr lang="en-US"/>
              <a:pPr/>
              <a:t>52</a:t>
            </a:fld>
            <a:endParaRPr 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755819-A7CA-4FC5-8689-F53AA69398A6}" type="slidenum">
              <a:rPr lang="en-US"/>
              <a:pPr/>
              <a:t>53</a:t>
            </a:fld>
            <a:endParaRPr lang="en-US"/>
          </a:p>
        </p:txBody>
      </p:sp>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2E421B-A9CE-44AC-B5DF-0B866EF0B0D0}" type="slidenum">
              <a:rPr lang="en-US"/>
              <a:pPr/>
              <a:t>54</a:t>
            </a:fld>
            <a:endParaRPr lang="en-US"/>
          </a:p>
        </p:txBody>
      </p:sp>
      <p:sp>
        <p:nvSpPr>
          <p:cNvPr id="243714" name="Rectangle 2"/>
          <p:cNvSpPr>
            <a:spLocks noRo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9899F-C268-4741-A100-3BFE5B32BFFE}" type="slidenum">
              <a:rPr lang="en-US"/>
              <a:pPr/>
              <a:t>55</a:t>
            </a:fld>
            <a:endParaRPr 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20402-5D06-4E95-89C2-6822944DCB7A}" type="slidenum">
              <a:rPr lang="en-US"/>
              <a:pPr/>
              <a:t>56</a:t>
            </a:fld>
            <a:endParaRPr lang="en-US"/>
          </a:p>
        </p:txBody>
      </p:sp>
      <p:sp>
        <p:nvSpPr>
          <p:cNvPr id="218114" name="Rectangle 2"/>
          <p:cNvSpPr>
            <a:spLocks noRo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D73AC-9FB2-40A3-85DA-2C39D26BA8A9}" type="slidenum">
              <a:rPr lang="en-US"/>
              <a:pPr/>
              <a:t>57</a:t>
            </a:fld>
            <a:endParaRPr lang="en-US"/>
          </a:p>
        </p:txBody>
      </p:sp>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1935A-DE7C-4C3E-BB8F-580A6DA4F17A}" type="slidenum">
              <a:rPr lang="en-US"/>
              <a:pPr/>
              <a:t>58</a:t>
            </a:fld>
            <a:endParaRPr lang="en-US"/>
          </a:p>
        </p:txBody>
      </p:sp>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85D3F-0AEF-4C88-800E-5AB833A7DCF6}" type="slidenum">
              <a:rPr lang="en-US"/>
              <a:pPr/>
              <a:t>59</a:t>
            </a:fld>
            <a:endParaRPr lang="en-US"/>
          </a:p>
        </p:txBody>
      </p:sp>
      <p:sp>
        <p:nvSpPr>
          <p:cNvPr id="295938" name="Rectangle 2"/>
          <p:cNvSpPr>
            <a:spLocks noRo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5FC87-5228-478C-A946-0FEA905398B0}" type="slidenum">
              <a:rPr lang="en-US"/>
              <a:pPr/>
              <a:t>6</a:t>
            </a:fld>
            <a:endParaRPr lang="en-US"/>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6E0E0-CB10-4C77-9F65-F99A5CC694B1}" type="slidenum">
              <a:rPr lang="en-US"/>
              <a:pPr/>
              <a:t>60</a:t>
            </a:fld>
            <a:endParaRPr lang="en-US"/>
          </a:p>
        </p:txBody>
      </p:sp>
      <p:sp>
        <p:nvSpPr>
          <p:cNvPr id="56322" name="Rectangle 2"/>
          <p:cNvSpPr>
            <a:spLocks noRot="1" noChangeArrowheads="1" noTextEdit="1"/>
          </p:cNvSpPr>
          <p:nvPr>
            <p:ph type="sldImg"/>
          </p:nvPr>
        </p:nvSpPr>
        <p:spPr>
          <a:xfrm>
            <a:off x="1146175" y="688975"/>
            <a:ext cx="4565650" cy="3424238"/>
          </a:xfrm>
          <a:ln/>
        </p:spPr>
      </p:sp>
      <p:sp>
        <p:nvSpPr>
          <p:cNvPr id="56323" name="Rectangle 3"/>
          <p:cNvSpPr>
            <a:spLocks noGrp="1" noChangeArrowheads="1"/>
          </p:cNvSpPr>
          <p:nvPr>
            <p:ph type="body" idx="1"/>
          </p:nvPr>
        </p:nvSpPr>
        <p:spPr>
          <a:xfrm>
            <a:off x="914400" y="4343400"/>
            <a:ext cx="5029200" cy="4113213"/>
          </a:xfrm>
        </p:spPr>
        <p:txBody>
          <a:bodyPr/>
          <a:lstStyle/>
          <a:p>
            <a:r>
              <a:rPr lang="en-GB"/>
              <a:t>This could be useful to some application developers with complicated stored procedures that have varying calling sequences based on different conditions. If, for example, an unexpected error condition occurs in some SP one can find out where the SP was called from by creating an sp_backtrace SP similar to the above and calling it when the unexpected error occurs.</a:t>
            </a:r>
          </a:p>
          <a:p>
            <a:r>
              <a:rPr lang="en-GB"/>
              <a:t>Here is some sample output, after creating nested SPs each calling the next up the chain until sp_backtrace is called at the bottom level.</a:t>
            </a:r>
          </a:p>
          <a:p>
            <a:r>
              <a:rPr lang="en-GB"/>
              <a:t> SQLText                                                                                                                                                                                                                                    </a:t>
            </a:r>
          </a:p>
          <a:p>
            <a:r>
              <a:rPr lang="en-GB"/>
              <a:t> ----------                                                                                                                                                                                                                                     </a:t>
            </a:r>
          </a:p>
          <a:p>
            <a:r>
              <a:rPr lang="en-GB"/>
              <a:t> exec proc_nest_1                                                                                                                                                                                                                                                                                                                                                                                                                                                                                    </a:t>
            </a:r>
          </a:p>
          <a:p>
            <a:endParaRPr lang="en-GB"/>
          </a:p>
          <a:p>
            <a:r>
              <a:rPr lang="en-GB"/>
              <a:t>(1 row affected)</a:t>
            </a:r>
          </a:p>
          <a:p>
            <a:r>
              <a:rPr lang="en-GB"/>
              <a:t>Stacktrace:</a:t>
            </a:r>
          </a:p>
          <a:p>
            <a:r>
              <a:rPr lang="en-GB"/>
              <a:t>ContextID   DBName               OwnerName        	 ObjectName                     </a:t>
            </a:r>
          </a:p>
          <a:p>
            <a:r>
              <a:rPr lang="en-GB"/>
              <a:t>-----------   -------------------- ---------------            --------------</a:t>
            </a:r>
          </a:p>
          <a:p>
            <a:r>
              <a:rPr lang="en-GB"/>
              <a:t>          15   testdb                  cushion                   sp_backtrace                   </a:t>
            </a:r>
          </a:p>
          <a:p>
            <a:r>
              <a:rPr lang="en-GB"/>
              <a:t>          14   testdb                  cushion                   proc_nest_14                   </a:t>
            </a:r>
          </a:p>
          <a:p>
            <a:r>
              <a:rPr lang="en-GB"/>
              <a:t>          13   testdb                  cushion                   proc_nest_13                   </a:t>
            </a:r>
          </a:p>
          <a:p>
            <a:r>
              <a:rPr lang="en-GB"/>
              <a:t>          12   testdb                  cushion                   proc_nest_12                   </a:t>
            </a:r>
          </a:p>
          <a:p>
            <a:r>
              <a:rPr lang="en-GB"/>
              <a:t>          11   testdb                  cushion                   proc_nest_11                   </a:t>
            </a:r>
          </a:p>
          <a:p>
            <a:r>
              <a:rPr lang="en-GB"/>
              <a:t>          10   testdb                  cushion                   proc_nest_10                   </a:t>
            </a:r>
          </a:p>
          <a:p>
            <a:r>
              <a:rPr lang="en-GB"/>
              <a:t>           9    testdb                  cushion                   proc_nest_9                    </a:t>
            </a:r>
          </a:p>
          <a:p>
            <a:r>
              <a:rPr lang="en-GB"/>
              <a:t>           8    testdb                  cushion                   proc_nest_8                    </a:t>
            </a:r>
          </a:p>
          <a:p>
            <a:r>
              <a:rPr lang="en-GB"/>
              <a:t>           7    testdb                  cushion                   proc_nest_7                    </a:t>
            </a:r>
          </a:p>
          <a:p>
            <a:r>
              <a:rPr lang="en-GB"/>
              <a:t>           6    testdb                  cushion                   proc_nest_6                    </a:t>
            </a:r>
          </a:p>
          <a:p>
            <a:r>
              <a:rPr lang="en-GB"/>
              <a:t>           5    testdb                  cushion                   proc_nest_5                    </a:t>
            </a:r>
          </a:p>
          <a:p>
            <a:r>
              <a:rPr lang="en-GB"/>
              <a:t>           4    testdb                  cushion                   proc_nest_4                    </a:t>
            </a:r>
          </a:p>
          <a:p>
            <a:r>
              <a:rPr lang="en-GB"/>
              <a:t>           3    testdb                  cushion                   proc_nest_3                    </a:t>
            </a:r>
          </a:p>
          <a:p>
            <a:r>
              <a:rPr lang="en-GB"/>
              <a:t>           2    testdb                  cushion                   proc_nest_2                    </a:t>
            </a:r>
          </a:p>
          <a:p>
            <a:r>
              <a:rPr lang="en-GB"/>
              <a:t>           1    testdb                  cushion                   proc_nest_1                    </a:t>
            </a:r>
          </a:p>
          <a:p>
            <a:endParaRPr lang="en-GB"/>
          </a:p>
          <a:p>
            <a:r>
              <a:rPr lang="en-GB"/>
              <a:t>(16 rows affected) </a:t>
            </a:r>
          </a:p>
          <a:p>
            <a:r>
              <a:rPr lang="en-GB"/>
              <a:t>(return status = 0)</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11CD0-BB9A-49F3-8CC9-A461D987EC61}" type="slidenum">
              <a:rPr lang="en-US"/>
              <a:pPr/>
              <a:t>61</a:t>
            </a:fld>
            <a:endParaRPr lang="en-US"/>
          </a:p>
        </p:txBody>
      </p:sp>
      <p:sp>
        <p:nvSpPr>
          <p:cNvPr id="297986" name="Rectangle 2"/>
          <p:cNvSpPr>
            <a:spLocks noRo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0BB7D-65C8-4F56-835B-2D1B2806B244}" type="slidenum">
              <a:rPr lang="en-US"/>
              <a:pPr/>
              <a:t>62</a:t>
            </a:fld>
            <a:endParaRPr lang="en-US"/>
          </a:p>
        </p:txBody>
      </p:sp>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35E78-C56E-433B-96BB-7F072E9A9AA9}" type="slidenum">
              <a:rPr lang="en-US"/>
              <a:pPr/>
              <a:t>63</a:t>
            </a:fld>
            <a:endParaRPr lang="en-US"/>
          </a:p>
        </p:txBody>
      </p:sp>
      <p:sp>
        <p:nvSpPr>
          <p:cNvPr id="228354" name="Rectangle 2"/>
          <p:cNvSpPr>
            <a:spLocks noRo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ED5FA-E03B-4910-B35F-4CFB64E4E909}" type="slidenum">
              <a:rPr lang="en-US"/>
              <a:pPr/>
              <a:t>64</a:t>
            </a:fld>
            <a:endParaRPr lang="en-US"/>
          </a:p>
        </p:txBody>
      </p:sp>
      <p:sp>
        <p:nvSpPr>
          <p:cNvPr id="246786" name="Rectangle 2"/>
          <p:cNvSpPr>
            <a:spLocks noRo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CD1BE-4C08-4AE9-B0A9-1AA33D037854}" type="slidenum">
              <a:rPr lang="en-US"/>
              <a:pPr/>
              <a:t>65</a:t>
            </a:fld>
            <a:endParaRPr lang="en-US"/>
          </a:p>
        </p:txBody>
      </p:sp>
      <p:sp>
        <p:nvSpPr>
          <p:cNvPr id="229378" name="Rectangle 2"/>
          <p:cNvSpPr>
            <a:spLocks noRo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BD18B-61B1-49FE-92C8-90F611A6906D}" type="slidenum">
              <a:rPr lang="en-US"/>
              <a:pPr/>
              <a:t>66</a:t>
            </a:fld>
            <a:endParaRPr lang="en-US"/>
          </a:p>
        </p:txBody>
      </p:sp>
      <p:sp>
        <p:nvSpPr>
          <p:cNvPr id="230402" name="Rectangle 2"/>
          <p:cNvSpPr>
            <a:spLocks noRo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9EC77-633E-4CDA-8EDF-51E209A62F6C}" type="slidenum">
              <a:rPr lang="en-US"/>
              <a:pPr/>
              <a:t>67</a:t>
            </a:fld>
            <a:endParaRPr lang="en-US"/>
          </a:p>
        </p:txBody>
      </p:sp>
      <p:sp>
        <p:nvSpPr>
          <p:cNvPr id="262146" name="Rectangle 2"/>
          <p:cNvSpPr>
            <a:spLocks noRo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60AF1-A3F0-4C0A-911A-4F98A5112054}" type="slidenum">
              <a:rPr lang="en-US"/>
              <a:pPr/>
              <a:t>68</a:t>
            </a:fld>
            <a:endParaRPr lang="en-US"/>
          </a:p>
        </p:txBody>
      </p:sp>
      <p:sp>
        <p:nvSpPr>
          <p:cNvPr id="263170" name="Rectangle 2"/>
          <p:cNvSpPr>
            <a:spLocks noRo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C79A54-C68E-4DBB-9D64-3BCEC172E577}" type="slidenum">
              <a:rPr lang="en-US"/>
              <a:pPr/>
              <a:t>69</a:t>
            </a:fld>
            <a:endParaRPr lang="en-US"/>
          </a:p>
        </p:txBody>
      </p:sp>
      <p:sp>
        <p:nvSpPr>
          <p:cNvPr id="231426" name="Rectangle 2"/>
          <p:cNvSpPr>
            <a:spLocks noRo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40732E-4A4C-4034-9AE7-73AA626669E5}" type="slidenum">
              <a:rPr lang="en-US"/>
              <a:pPr/>
              <a:t>7</a:t>
            </a:fld>
            <a:endParaRPr lang="en-US"/>
          </a:p>
        </p:txBody>
      </p:sp>
      <p:sp>
        <p:nvSpPr>
          <p:cNvPr id="150530" name="Rectangle 2"/>
          <p:cNvSpPr>
            <a:spLocks noRo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AABFF-A795-498D-8ADA-DBA65C2892A4}" type="slidenum">
              <a:rPr lang="en-US"/>
              <a:pPr/>
              <a:t>70</a:t>
            </a:fld>
            <a:endParaRPr lang="en-US"/>
          </a:p>
        </p:txBody>
      </p:sp>
      <p:sp>
        <p:nvSpPr>
          <p:cNvPr id="264194" name="Rectangle 2"/>
          <p:cNvSpPr>
            <a:spLocks noRo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A8A7A-F188-441F-A3A9-705FDBB3E28F}" type="slidenum">
              <a:rPr lang="en-US"/>
              <a:pPr/>
              <a:t>71</a:t>
            </a:fld>
            <a:endParaRPr lang="en-US"/>
          </a:p>
        </p:txBody>
      </p:sp>
      <p:sp>
        <p:nvSpPr>
          <p:cNvPr id="235522" name="Rectangle 2"/>
          <p:cNvSpPr>
            <a:spLocks noRo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00C2B-01D9-4067-89AB-C685765FB921}" type="slidenum">
              <a:rPr lang="en-US"/>
              <a:pPr/>
              <a:t>72</a:t>
            </a:fld>
            <a:endParaRPr lang="en-US"/>
          </a:p>
        </p:txBody>
      </p:sp>
      <p:sp>
        <p:nvSpPr>
          <p:cNvPr id="236546" name="Rectangle 2"/>
          <p:cNvSpPr>
            <a:spLocks noRo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055A13-5C79-4211-9C0B-4742F7AAA578}" type="slidenum">
              <a:rPr lang="en-US"/>
              <a:pPr/>
              <a:t>73</a:t>
            </a:fld>
            <a:endParaRPr lang="en-US"/>
          </a:p>
        </p:txBody>
      </p:sp>
      <p:sp>
        <p:nvSpPr>
          <p:cNvPr id="265218" name="Rectangle 2"/>
          <p:cNvSpPr>
            <a:spLocks noRo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7CD30-3745-4B52-857E-35404628A2CE}" type="slidenum">
              <a:rPr lang="en-US"/>
              <a:pPr/>
              <a:t>74</a:t>
            </a:fld>
            <a:endParaRPr lang="en-US"/>
          </a:p>
        </p:txBody>
      </p:sp>
      <p:sp>
        <p:nvSpPr>
          <p:cNvPr id="266242" name="Rectangle 2"/>
          <p:cNvSpPr>
            <a:spLocks noRo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FDADF-B02A-412E-8154-2E6552F91934}" type="slidenum">
              <a:rPr lang="en-US"/>
              <a:pPr/>
              <a:t>75</a:t>
            </a:fld>
            <a:endParaRPr lang="en-US"/>
          </a:p>
        </p:txBody>
      </p:sp>
      <p:sp>
        <p:nvSpPr>
          <p:cNvPr id="216066" name="Rectangle 2"/>
          <p:cNvSpPr>
            <a:spLocks noRo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7E8A1-1703-4E8D-84CC-87180910146A}" type="slidenum">
              <a:rPr lang="en-US"/>
              <a:pPr/>
              <a:t>76</a:t>
            </a:fld>
            <a:endParaRPr lang="en-US"/>
          </a:p>
        </p:txBody>
      </p:sp>
      <p:sp>
        <p:nvSpPr>
          <p:cNvPr id="254978" name="Rectangle 2"/>
          <p:cNvSpPr>
            <a:spLocks noRo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BDEA4-1A27-487B-AB51-FB7A482C919A}" type="slidenum">
              <a:rPr lang="en-US"/>
              <a:pPr/>
              <a:t>77</a:t>
            </a:fld>
            <a:endParaRPr lang="en-US"/>
          </a:p>
        </p:txBody>
      </p:sp>
      <p:sp>
        <p:nvSpPr>
          <p:cNvPr id="241666" name="Rectangle 2"/>
          <p:cNvSpPr>
            <a:spLocks noRo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25A059-672C-45D8-921A-8844646F8123}" type="slidenum">
              <a:rPr lang="en-US"/>
              <a:pPr/>
              <a:t>78</a:t>
            </a:fld>
            <a:endParaRPr lang="en-US"/>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B9E3C-3599-492B-9A1D-B08E92BD1D1E}" type="slidenum">
              <a:rPr lang="en-US"/>
              <a:pPr/>
              <a:t>8</a:t>
            </a:fld>
            <a:endParaRPr lang="en-US"/>
          </a:p>
        </p:txBody>
      </p:sp>
      <p:sp>
        <p:nvSpPr>
          <p:cNvPr id="175106" name="Rectangle 2"/>
          <p:cNvSpPr>
            <a:spLocks noRo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A776E-7CBD-4942-8C1F-87B624059C66}" type="slidenum">
              <a:rPr lang="en-US"/>
              <a:pPr/>
              <a:t>9</a:t>
            </a:fld>
            <a:endParaRPr lang="en-US"/>
          </a:p>
        </p:txBody>
      </p:sp>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5410" name="Picture 2" descr="testing_for_tw05_ppt"/>
          <p:cNvPicPr>
            <a:picLocks noChangeAspect="1" noChangeArrowheads="1"/>
          </p:cNvPicPr>
          <p:nvPr/>
        </p:nvPicPr>
        <p:blipFill>
          <a:blip r:embed="rId2"/>
          <a:srcRect t="18993" b="37985"/>
          <a:stretch>
            <a:fillRect/>
          </a:stretch>
        </p:blipFill>
        <p:spPr bwMode="auto">
          <a:xfrm>
            <a:off x="0" y="2309813"/>
            <a:ext cx="9144000" cy="2963862"/>
          </a:xfrm>
          <a:prstGeom prst="rect">
            <a:avLst/>
          </a:prstGeom>
          <a:noFill/>
          <a:ln w="9525">
            <a:noFill/>
            <a:miter lim="800000"/>
            <a:headEnd/>
            <a:tailEnd/>
          </a:ln>
        </p:spPr>
      </p:pic>
      <p:sp>
        <p:nvSpPr>
          <p:cNvPr id="145411" name="Rectangle 3"/>
          <p:cNvSpPr>
            <a:spLocks noGrp="1" noChangeArrowheads="1"/>
          </p:cNvSpPr>
          <p:nvPr>
            <p:ph type="subTitle" idx="1"/>
          </p:nvPr>
        </p:nvSpPr>
        <p:spPr>
          <a:xfrm>
            <a:off x="1066800" y="5394325"/>
            <a:ext cx="5562600" cy="1082675"/>
          </a:xfrm>
        </p:spPr>
        <p:txBody>
          <a:bodyPr/>
          <a:lstStyle>
            <a:lvl1pPr>
              <a:defRPr sz="1800">
                <a:solidFill>
                  <a:srgbClr val="3366FF"/>
                </a:solidFill>
                <a:latin typeface="Arial Narrow" pitchFamily="34" charset="0"/>
              </a:defRPr>
            </a:lvl1pPr>
          </a:lstStyle>
          <a:p>
            <a:r>
              <a:rPr lang="en-US"/>
              <a:t>PRESENTER NAME ARIAL NARROW BOLD 18PT ALL CAPS</a:t>
            </a:r>
          </a:p>
          <a:p>
            <a:r>
              <a:rPr lang="en-US"/>
              <a:t>PRESENTER TITLE AND ORGANIZATION</a:t>
            </a:r>
          </a:p>
        </p:txBody>
      </p:sp>
      <p:sp>
        <p:nvSpPr>
          <p:cNvPr id="145412" name="Rectangle 4"/>
          <p:cNvSpPr>
            <a:spLocks noGrp="1" noChangeArrowheads="1"/>
          </p:cNvSpPr>
          <p:nvPr>
            <p:ph type="ctrTitle"/>
          </p:nvPr>
        </p:nvSpPr>
        <p:spPr>
          <a:xfrm>
            <a:off x="1066800" y="1120775"/>
            <a:ext cx="6705600" cy="1189038"/>
          </a:xfrm>
          <a:noFill/>
        </p:spPr>
        <p:txBody>
          <a:bodyPr/>
          <a:lstStyle>
            <a:lvl1pPr>
              <a:defRPr sz="2400">
                <a:solidFill>
                  <a:schemeClr val="bg2"/>
                </a:solidFill>
                <a:effectLst>
                  <a:outerShdw blurRad="38100" dist="38100" dir="2700000" algn="tl">
                    <a:srgbClr val="C0C0C0"/>
                  </a:outerShdw>
                </a:effectLst>
                <a:latin typeface="Arial Narrow" pitchFamily="34" charset="0"/>
              </a:defRPr>
            </a:lvl1pPr>
          </a:lstStyle>
          <a:p>
            <a:r>
              <a:rPr lang="en-US"/>
              <a:t>PRESENTATION TITLE GOES HERE ARIAL NARROW BOLD 24PT / ALL CAPS</a:t>
            </a:r>
            <a:br>
              <a:rPr lang="en-US"/>
            </a:br>
            <a:endParaRPr lang="en-US"/>
          </a:p>
        </p:txBody>
      </p:sp>
      <p:pic>
        <p:nvPicPr>
          <p:cNvPr id="145413" name="Picture 5" descr="TW2005_logo_50%_blk"/>
          <p:cNvPicPr>
            <a:picLocks noChangeAspect="1" noChangeArrowheads="1"/>
          </p:cNvPicPr>
          <p:nvPr/>
        </p:nvPicPr>
        <p:blipFill>
          <a:blip r:embed="rId3"/>
          <a:srcRect/>
          <a:stretch>
            <a:fillRect/>
          </a:stretch>
        </p:blipFill>
        <p:spPr bwMode="auto">
          <a:xfrm>
            <a:off x="6858000" y="5764213"/>
            <a:ext cx="1909763" cy="785812"/>
          </a:xfrm>
          <a:prstGeom prst="rect">
            <a:avLst/>
          </a:prstGeom>
          <a:noFill/>
        </p:spPr>
      </p:pic>
      <p:pic>
        <p:nvPicPr>
          <p:cNvPr id="145414" name="Picture 6" descr="Sybase logo_black"/>
          <p:cNvPicPr>
            <a:picLocks noChangeAspect="1" noChangeArrowheads="1"/>
          </p:cNvPicPr>
          <p:nvPr/>
        </p:nvPicPr>
        <p:blipFill>
          <a:blip r:embed="rId4" cstate="print"/>
          <a:srcRect/>
          <a:stretch>
            <a:fillRect/>
          </a:stretch>
        </p:blipFill>
        <p:spPr bwMode="auto">
          <a:xfrm>
            <a:off x="400050" y="434975"/>
            <a:ext cx="1276350" cy="360363"/>
          </a:xfrm>
          <a:prstGeom prst="rect">
            <a:avLst/>
          </a:prstGeom>
          <a:noFill/>
        </p:spPr>
      </p:pic>
    </p:spTree>
  </p:cSld>
  <p:clrMapOvr>
    <a:masterClrMapping/>
  </p:clrMapOvr>
  <p:transition>
    <p:check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12700"/>
            <a:ext cx="2182812" cy="6670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0" y="12700"/>
            <a:ext cx="6399213" cy="667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063" y="1327150"/>
            <a:ext cx="4256087"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550" y="1327150"/>
            <a:ext cx="4257675"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4386" name="Picture 2" descr="AA002641_7_GS_yellower"/>
          <p:cNvPicPr>
            <a:picLocks noChangeAspect="1" noChangeArrowheads="1"/>
          </p:cNvPicPr>
          <p:nvPr/>
        </p:nvPicPr>
        <p:blipFill>
          <a:blip r:embed="rId13"/>
          <a:srcRect/>
          <a:stretch>
            <a:fillRect/>
          </a:stretch>
        </p:blipFill>
        <p:spPr bwMode="auto">
          <a:xfrm>
            <a:off x="6657975" y="0"/>
            <a:ext cx="2486025" cy="1214438"/>
          </a:xfrm>
          <a:prstGeom prst="rect">
            <a:avLst/>
          </a:prstGeom>
          <a:noFill/>
        </p:spPr>
      </p:pic>
      <p:pic>
        <p:nvPicPr>
          <p:cNvPr id="144387" name="Picture 3" descr="SybaseLogo2_black_sml_ai9"/>
          <p:cNvPicPr>
            <a:picLocks noChangeAspect="1" noChangeArrowheads="1"/>
          </p:cNvPicPr>
          <p:nvPr/>
        </p:nvPicPr>
        <p:blipFill>
          <a:blip r:embed="rId14"/>
          <a:srcRect/>
          <a:stretch>
            <a:fillRect/>
          </a:stretch>
        </p:blipFill>
        <p:spPr bwMode="auto">
          <a:xfrm>
            <a:off x="146050" y="6486525"/>
            <a:ext cx="885825" cy="242888"/>
          </a:xfrm>
          <a:prstGeom prst="rect">
            <a:avLst/>
          </a:prstGeom>
          <a:noFill/>
        </p:spPr>
      </p:pic>
      <p:sp>
        <p:nvSpPr>
          <p:cNvPr id="144388" name="Rectangle 4"/>
          <p:cNvSpPr>
            <a:spLocks noGrp="1" noChangeArrowheads="1"/>
          </p:cNvSpPr>
          <p:nvPr>
            <p:ph type="body" idx="1"/>
          </p:nvPr>
        </p:nvSpPr>
        <p:spPr bwMode="auto">
          <a:xfrm>
            <a:off x="246063" y="1327150"/>
            <a:ext cx="8666162" cy="535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4389" name="Rectangle 5"/>
          <p:cNvSpPr>
            <a:spLocks noChangeArrowheads="1"/>
          </p:cNvSpPr>
          <p:nvPr/>
        </p:nvSpPr>
        <p:spPr bwMode="auto">
          <a:xfrm>
            <a:off x="0" y="0"/>
            <a:ext cx="7086600" cy="1214438"/>
          </a:xfrm>
          <a:prstGeom prst="rect">
            <a:avLst/>
          </a:prstGeom>
          <a:solidFill>
            <a:srgbClr val="3366FF"/>
          </a:solidFill>
          <a:ln w="9525">
            <a:noFill/>
            <a:miter lim="800000"/>
            <a:headEnd/>
            <a:tailEnd/>
          </a:ln>
          <a:effectLst/>
        </p:spPr>
        <p:txBody>
          <a:bodyPr wrap="none" anchor="ctr"/>
          <a:lstStyle/>
          <a:p>
            <a:endParaRPr lang="en-US"/>
          </a:p>
        </p:txBody>
      </p:sp>
      <p:sp>
        <p:nvSpPr>
          <p:cNvPr id="144390" name="Rectangle 6"/>
          <p:cNvSpPr>
            <a:spLocks noGrp="1" noChangeArrowheads="1"/>
          </p:cNvSpPr>
          <p:nvPr>
            <p:ph type="title"/>
          </p:nvPr>
        </p:nvSpPr>
        <p:spPr bwMode="auto">
          <a:xfrm>
            <a:off x="177800" y="12700"/>
            <a:ext cx="6892925" cy="1143000"/>
          </a:xfrm>
          <a:prstGeom prst="rect">
            <a:avLst/>
          </a:prstGeom>
          <a:solidFill>
            <a:srgbClr val="3366FF"/>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checker/>
  </p:transition>
  <p:timing>
    <p:tnLst>
      <p:par>
        <p:cTn id="1" dur="indefinite" restart="never" nodeType="tmRoot"/>
      </p:par>
    </p:tnLst>
  </p:timing>
  <p:txStyles>
    <p:titleStyle>
      <a:lvl1pPr algn="l" rtl="0" fontAlgn="base">
        <a:spcBef>
          <a:spcPct val="0"/>
        </a:spcBef>
        <a:spcAft>
          <a:spcPct val="0"/>
        </a:spcAft>
        <a:defRPr sz="2800" b="1">
          <a:solidFill>
            <a:schemeClr val="bg1"/>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2800" b="1">
          <a:solidFill>
            <a:schemeClr val="bg1"/>
          </a:solidFill>
          <a:effectLst>
            <a:outerShdw blurRad="38100" dist="38100" dir="2700000" algn="tl">
              <a:srgbClr val="000000"/>
            </a:outerShdw>
          </a:effectLst>
          <a:latin typeface="Arial" charset="0"/>
        </a:defRPr>
      </a:lvl2pPr>
      <a:lvl3pPr algn="l" rtl="0" fontAlgn="base">
        <a:spcBef>
          <a:spcPct val="0"/>
        </a:spcBef>
        <a:spcAft>
          <a:spcPct val="0"/>
        </a:spcAft>
        <a:defRPr sz="2800" b="1">
          <a:solidFill>
            <a:schemeClr val="bg1"/>
          </a:solidFill>
          <a:effectLst>
            <a:outerShdw blurRad="38100" dist="38100" dir="2700000" algn="tl">
              <a:srgbClr val="000000"/>
            </a:outerShdw>
          </a:effectLst>
          <a:latin typeface="Arial" charset="0"/>
        </a:defRPr>
      </a:lvl3pPr>
      <a:lvl4pPr algn="l" rtl="0" fontAlgn="base">
        <a:spcBef>
          <a:spcPct val="0"/>
        </a:spcBef>
        <a:spcAft>
          <a:spcPct val="0"/>
        </a:spcAft>
        <a:defRPr sz="2800" b="1">
          <a:solidFill>
            <a:schemeClr val="bg1"/>
          </a:solidFill>
          <a:effectLst>
            <a:outerShdw blurRad="38100" dist="38100" dir="2700000" algn="tl">
              <a:srgbClr val="000000"/>
            </a:outerShdw>
          </a:effectLst>
          <a:latin typeface="Arial" charset="0"/>
        </a:defRPr>
      </a:lvl4pPr>
      <a:lvl5pPr algn="l" rtl="0" fontAlgn="base">
        <a:spcBef>
          <a:spcPct val="0"/>
        </a:spcBef>
        <a:spcAft>
          <a:spcPct val="0"/>
        </a:spcAft>
        <a:defRPr sz="2800" b="1">
          <a:solidFill>
            <a:schemeClr val="bg1"/>
          </a:solidFill>
          <a:effectLst>
            <a:outerShdw blurRad="38100" dist="38100" dir="2700000" algn="tl">
              <a:srgbClr val="000000"/>
            </a:outerShdw>
          </a:effectLst>
          <a:latin typeface="Arial" charset="0"/>
        </a:defRPr>
      </a:lvl5pPr>
      <a:lvl6pPr marL="457200" algn="l" rtl="0" fontAlgn="base">
        <a:spcBef>
          <a:spcPct val="0"/>
        </a:spcBef>
        <a:spcAft>
          <a:spcPct val="0"/>
        </a:spcAft>
        <a:defRPr sz="2800" b="1">
          <a:solidFill>
            <a:schemeClr val="bg1"/>
          </a:solidFill>
          <a:effectLst>
            <a:outerShdw blurRad="38100" dist="38100" dir="2700000" algn="tl">
              <a:srgbClr val="000000"/>
            </a:outerShdw>
          </a:effectLst>
          <a:latin typeface="Arial" charset="0"/>
        </a:defRPr>
      </a:lvl6pPr>
      <a:lvl7pPr marL="914400" algn="l" rtl="0" fontAlgn="base">
        <a:spcBef>
          <a:spcPct val="0"/>
        </a:spcBef>
        <a:spcAft>
          <a:spcPct val="0"/>
        </a:spcAft>
        <a:defRPr sz="2800" b="1">
          <a:solidFill>
            <a:schemeClr val="bg1"/>
          </a:solidFill>
          <a:effectLst>
            <a:outerShdw blurRad="38100" dist="38100" dir="2700000" algn="tl">
              <a:srgbClr val="000000"/>
            </a:outerShdw>
          </a:effectLst>
          <a:latin typeface="Arial" charset="0"/>
        </a:defRPr>
      </a:lvl7pPr>
      <a:lvl8pPr marL="1371600" algn="l" rtl="0" fontAlgn="base">
        <a:spcBef>
          <a:spcPct val="0"/>
        </a:spcBef>
        <a:spcAft>
          <a:spcPct val="0"/>
        </a:spcAft>
        <a:defRPr sz="2800" b="1">
          <a:solidFill>
            <a:schemeClr val="bg1"/>
          </a:solidFill>
          <a:effectLst>
            <a:outerShdw blurRad="38100" dist="38100" dir="2700000" algn="tl">
              <a:srgbClr val="000000"/>
            </a:outerShdw>
          </a:effectLst>
          <a:latin typeface="Arial" charset="0"/>
        </a:defRPr>
      </a:lvl8pPr>
      <a:lvl9pPr marL="1828800" algn="l" rtl="0" fontAlgn="base">
        <a:spcBef>
          <a:spcPct val="0"/>
        </a:spcBef>
        <a:spcAft>
          <a:spcPct val="0"/>
        </a:spcAft>
        <a:defRPr sz="2800" b="1">
          <a:solidFill>
            <a:schemeClr val="bg1"/>
          </a:solidFill>
          <a:effectLst>
            <a:outerShdw blurRad="38100" dist="38100" dir="2700000" algn="tl">
              <a:srgbClr val="000000"/>
            </a:outerShdw>
          </a:effectLst>
          <a:latin typeface="Arial" charset="0"/>
        </a:defRPr>
      </a:lvl9pPr>
    </p:titleStyle>
    <p:bodyStyle>
      <a:lvl1pPr algn="l" rtl="0" fontAlgn="base">
        <a:spcBef>
          <a:spcPct val="20000"/>
        </a:spcBef>
        <a:spcAft>
          <a:spcPct val="0"/>
        </a:spcAft>
        <a:defRPr sz="2600" b="1">
          <a:solidFill>
            <a:schemeClr val="tx1"/>
          </a:solidFill>
          <a:latin typeface="+mn-lt"/>
          <a:ea typeface="+mn-ea"/>
          <a:cs typeface="+mn-cs"/>
        </a:defRPr>
      </a:lvl1pPr>
      <a:lvl2pPr marL="344488" indent="-230188" algn="l" rtl="0" fontAlgn="base">
        <a:spcBef>
          <a:spcPct val="10000"/>
        </a:spcBef>
        <a:spcAft>
          <a:spcPct val="10000"/>
        </a:spcAft>
        <a:buClr>
          <a:schemeClr val="accent1"/>
        </a:buClr>
        <a:buFont typeface="Wingdings" pitchFamily="2" charset="2"/>
        <a:buChar char="§"/>
        <a:defRPr sz="2200">
          <a:solidFill>
            <a:schemeClr val="tx1"/>
          </a:solidFill>
          <a:latin typeface="+mn-lt"/>
        </a:defRPr>
      </a:lvl2pPr>
      <a:lvl3pPr marL="687388" indent="-228600" algn="l" rtl="0" fontAlgn="base">
        <a:spcBef>
          <a:spcPct val="5000"/>
        </a:spcBef>
        <a:spcAft>
          <a:spcPct val="5000"/>
        </a:spcAft>
        <a:buClr>
          <a:schemeClr val="accent1"/>
        </a:buClr>
        <a:buFont typeface="Wingdings" pitchFamily="2" charset="2"/>
        <a:buChar char="§"/>
        <a:defRPr sz="2000">
          <a:solidFill>
            <a:schemeClr val="tx1"/>
          </a:solidFill>
          <a:latin typeface="+mn-lt"/>
        </a:defRPr>
      </a:lvl3pPr>
      <a:lvl4pPr marL="1030288" indent="-228600" algn="l" rtl="0" fontAlgn="base">
        <a:spcBef>
          <a:spcPct val="5000"/>
        </a:spcBef>
        <a:spcAft>
          <a:spcPct val="5000"/>
        </a:spcAft>
        <a:buClr>
          <a:schemeClr val="accent1"/>
        </a:buClr>
        <a:buFont typeface="Wingdings" pitchFamily="2" charset="2"/>
        <a:buChar char="§"/>
        <a:defRPr>
          <a:solidFill>
            <a:schemeClr val="tx1"/>
          </a:solidFill>
          <a:latin typeface="+mn-lt"/>
        </a:defRPr>
      </a:lvl4pPr>
      <a:lvl5pPr marL="1373188" indent="-228600" algn="l" rtl="0" fontAlgn="base">
        <a:spcBef>
          <a:spcPct val="5000"/>
        </a:spcBef>
        <a:spcAft>
          <a:spcPct val="5000"/>
        </a:spcAft>
        <a:buClr>
          <a:schemeClr val="accent1"/>
        </a:buClr>
        <a:buFont typeface="Wingdings" pitchFamily="2" charset="2"/>
        <a:buChar char="§"/>
        <a:defRPr sz="1600">
          <a:solidFill>
            <a:schemeClr val="tx1"/>
          </a:solidFill>
          <a:latin typeface="+mn-lt"/>
        </a:defRPr>
      </a:lvl5pPr>
      <a:lvl6pPr marL="1830388" indent="-228600" algn="l" rtl="0" fontAlgn="base">
        <a:spcBef>
          <a:spcPct val="5000"/>
        </a:spcBef>
        <a:spcAft>
          <a:spcPct val="5000"/>
        </a:spcAft>
        <a:buClr>
          <a:schemeClr val="accent1"/>
        </a:buClr>
        <a:buFont typeface="Wingdings" pitchFamily="2" charset="2"/>
        <a:buChar char="§"/>
        <a:defRPr sz="1600">
          <a:solidFill>
            <a:schemeClr val="tx1"/>
          </a:solidFill>
          <a:latin typeface="+mn-lt"/>
        </a:defRPr>
      </a:lvl6pPr>
      <a:lvl7pPr marL="2287588" indent="-228600" algn="l" rtl="0" fontAlgn="base">
        <a:spcBef>
          <a:spcPct val="5000"/>
        </a:spcBef>
        <a:spcAft>
          <a:spcPct val="5000"/>
        </a:spcAft>
        <a:buClr>
          <a:schemeClr val="accent1"/>
        </a:buClr>
        <a:buFont typeface="Wingdings" pitchFamily="2" charset="2"/>
        <a:buChar char="§"/>
        <a:defRPr sz="1600">
          <a:solidFill>
            <a:schemeClr val="tx1"/>
          </a:solidFill>
          <a:latin typeface="+mn-lt"/>
        </a:defRPr>
      </a:lvl7pPr>
      <a:lvl8pPr marL="2744788" indent="-228600" algn="l" rtl="0" fontAlgn="base">
        <a:spcBef>
          <a:spcPct val="5000"/>
        </a:spcBef>
        <a:spcAft>
          <a:spcPct val="5000"/>
        </a:spcAft>
        <a:buClr>
          <a:schemeClr val="accent1"/>
        </a:buClr>
        <a:buFont typeface="Wingdings" pitchFamily="2" charset="2"/>
        <a:buChar char="§"/>
        <a:defRPr sz="1600">
          <a:solidFill>
            <a:schemeClr val="tx1"/>
          </a:solidFill>
          <a:latin typeface="+mn-lt"/>
        </a:defRPr>
      </a:lvl8pPr>
      <a:lvl9pPr marL="3201988" indent="-228600" algn="l" rtl="0" fontAlgn="base">
        <a:spcBef>
          <a:spcPct val="5000"/>
        </a:spcBef>
        <a:spcAft>
          <a:spcPct val="5000"/>
        </a:spcAft>
        <a:buClr>
          <a:schemeClr val="accent1"/>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Microsoft_Office_Excel_Chart1.xls"/></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Microsoft_Office_Excel_Chart2.xls"/></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Microsoft_Office_Excel_Chart3.xls"/></Relationships>
</file>

<file path=ppt/slides/_rels/slide7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Microsoft_Office_Excel_Chart4.xls"/></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Grp="1" noChangeArrowheads="1"/>
          </p:cNvSpPr>
          <p:nvPr>
            <p:ph type="ctrTitle"/>
          </p:nvPr>
        </p:nvSpPr>
        <p:spPr/>
        <p:txBody>
          <a:bodyPr/>
          <a:lstStyle/>
          <a:p>
            <a:r>
              <a:rPr lang="en-US"/>
              <a:t>Advanced Analysis of Performance Problems with Adaptive Server Enterprise Monitoring Tables</a:t>
            </a:r>
          </a:p>
        </p:txBody>
      </p:sp>
      <p:sp>
        <p:nvSpPr>
          <p:cNvPr id="2056" name="Rectangle 8"/>
          <p:cNvSpPr>
            <a:spLocks noGrp="1" noChangeArrowheads="1"/>
          </p:cNvSpPr>
          <p:nvPr>
            <p:ph type="subTitle" idx="1"/>
          </p:nvPr>
        </p:nvSpPr>
        <p:spPr/>
        <p:txBody>
          <a:bodyPr/>
          <a:lstStyle/>
          <a:p>
            <a:r>
              <a:rPr lang="en-US"/>
              <a:t>Michael Wallace, Principal Systems Consultant, Sybase, Inc</a:t>
            </a:r>
          </a:p>
          <a:p>
            <a:r>
              <a:rPr lang="en-US"/>
              <a:t>Jeff Tallman, SW Engineer II/Architect, Sybase, Inc.</a:t>
            </a:r>
          </a:p>
          <a:p>
            <a:r>
              <a:rPr lang="en-US"/>
              <a:t>Peter Dorfman, Senior SW Engineer, Sybase, Inc.</a:t>
            </a:r>
          </a:p>
        </p:txBody>
      </p:sp>
    </p:spTree>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A Few Other Caveats</a:t>
            </a:r>
          </a:p>
        </p:txBody>
      </p:sp>
      <p:sp>
        <p:nvSpPr>
          <p:cNvPr id="267267" name="Rectangle 3"/>
          <p:cNvSpPr>
            <a:spLocks noGrp="1" noChangeArrowheads="1"/>
          </p:cNvSpPr>
          <p:nvPr>
            <p:ph type="body" idx="1"/>
          </p:nvPr>
        </p:nvSpPr>
        <p:spPr/>
        <p:txBody>
          <a:bodyPr/>
          <a:lstStyle/>
          <a:p>
            <a:r>
              <a:rPr lang="en-US"/>
              <a:t>Counters &amp; Clock Ticks</a:t>
            </a:r>
          </a:p>
          <a:p>
            <a:pPr lvl="1"/>
            <a:r>
              <a:rPr lang="en-US"/>
              <a:t>Counters that measure time are measured in cpu ticks</a:t>
            </a:r>
          </a:p>
          <a:p>
            <a:pPr lvl="2"/>
            <a:r>
              <a:rPr lang="en-US"/>
              <a:t>This can lead to inaccuracies at low volumes – i.e. measuring the amount of ticks short statements or a single I/O takes is about impossible – look at 1,000's/10,000's</a:t>
            </a:r>
          </a:p>
          <a:p>
            <a:pPr lvl="3"/>
            <a:r>
              <a:rPr lang="en-US"/>
              <a:t>Changing the server cpu tick length may help accuracy, but may hurt application performance.</a:t>
            </a:r>
          </a:p>
          <a:p>
            <a:pPr lvl="2"/>
            <a:r>
              <a:rPr lang="en-US"/>
              <a:t>It also can be inaccurate when ASE is bumped off of the cpu</a:t>
            </a:r>
          </a:p>
          <a:p>
            <a:pPr lvl="3"/>
            <a:r>
              <a:rPr lang="en-US"/>
              <a:t>i.e. tempdb devices on UFS will cause a ASE to sleep – it is likely that ASE will get bumped from the cpu</a:t>
            </a:r>
          </a:p>
          <a:p>
            <a:r>
              <a:rPr lang="en-US"/>
              <a:t>Guidelines:</a:t>
            </a:r>
          </a:p>
          <a:p>
            <a:pPr lvl="1"/>
            <a:r>
              <a:rPr lang="en-US"/>
              <a:t>Don't worry about the small stuff (i.e. 100ms) – look for the big pain points (they will be visible)</a:t>
            </a:r>
          </a:p>
        </p:txBody>
      </p:sp>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For Example (monProcessWaits):</a:t>
            </a:r>
          </a:p>
        </p:txBody>
      </p:sp>
      <p:graphicFrame>
        <p:nvGraphicFramePr>
          <p:cNvPr id="13407" name="Group 95"/>
          <p:cNvGraphicFramePr>
            <a:graphicFrameLocks noGrp="1"/>
          </p:cNvGraphicFramePr>
          <p:nvPr/>
        </p:nvGraphicFramePr>
        <p:xfrm>
          <a:off x="630238" y="1314450"/>
          <a:ext cx="7747000" cy="2190750"/>
        </p:xfrm>
        <a:graphic>
          <a:graphicData uri="http://schemas.openxmlformats.org/drawingml/2006/table">
            <a:tbl>
              <a:tblPr/>
              <a:tblGrid>
                <a:gridCol w="773112"/>
                <a:gridCol w="960438"/>
                <a:gridCol w="1336675"/>
                <a:gridCol w="4676775"/>
              </a:tblGrid>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SPID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Waits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WaitTime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 for buffer read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for CTLIB event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322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on run queue after yield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499400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for incoming network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for network send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13408" name="Group 96"/>
          <p:cNvGraphicFramePr>
            <a:graphicFrameLocks noGrp="1"/>
          </p:cNvGraphicFramePr>
          <p:nvPr/>
        </p:nvGraphicFramePr>
        <p:xfrm>
          <a:off x="646113" y="3744913"/>
          <a:ext cx="7751762" cy="2555875"/>
        </p:xfrm>
        <a:graphic>
          <a:graphicData uri="http://schemas.openxmlformats.org/drawingml/2006/table">
            <a:tbl>
              <a:tblPr/>
              <a:tblGrid>
                <a:gridCol w="768350"/>
                <a:gridCol w="954087"/>
                <a:gridCol w="1344613"/>
                <a:gridCol w="4684712"/>
              </a:tblGrid>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SPID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Waits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WaitTime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 for buffer read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for CTLIB event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322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on run queue after yield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on run queue after sleep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523800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for incoming network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for network send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
        <p:nvSpPr>
          <p:cNvPr id="13394" name="Text Box 82"/>
          <p:cNvSpPr txBox="1">
            <a:spLocks noChangeArrowheads="1"/>
          </p:cNvSpPr>
          <p:nvPr/>
        </p:nvSpPr>
        <p:spPr bwMode="auto">
          <a:xfrm>
            <a:off x="1700213" y="6343650"/>
            <a:ext cx="5638800" cy="396875"/>
          </a:xfrm>
          <a:prstGeom prst="rect">
            <a:avLst/>
          </a:prstGeom>
          <a:noFill/>
          <a:ln w="9525">
            <a:noFill/>
            <a:miter lim="800000"/>
            <a:headEnd/>
            <a:tailEnd/>
          </a:ln>
          <a:effectLst/>
        </p:spPr>
        <p:txBody>
          <a:bodyPr wrap="none">
            <a:spAutoFit/>
          </a:bodyPr>
          <a:lstStyle/>
          <a:p>
            <a:r>
              <a:rPr lang="en-US" sz="2000">
                <a:solidFill>
                  <a:srgbClr val="0000CC"/>
                </a:solidFill>
              </a:rPr>
              <a:t>* Translations for these and others come later….</a:t>
            </a:r>
          </a:p>
        </p:txBody>
      </p:sp>
    </p:spTree>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70" name="Picture 10"/>
          <p:cNvPicPr>
            <a:picLocks noChangeAspect="1" noChangeArrowheads="1"/>
          </p:cNvPicPr>
          <p:nvPr/>
        </p:nvPicPr>
        <p:blipFill>
          <a:blip r:embed="rId3"/>
          <a:srcRect/>
          <a:stretch>
            <a:fillRect/>
          </a:stretch>
        </p:blipFill>
        <p:spPr bwMode="auto">
          <a:xfrm>
            <a:off x="1617663" y="1289050"/>
            <a:ext cx="7227887" cy="4711700"/>
          </a:xfrm>
          <a:prstGeom prst="rect">
            <a:avLst/>
          </a:prstGeom>
          <a:noFill/>
          <a:ln w="9525">
            <a:noFill/>
            <a:miter lim="800000"/>
            <a:headEnd/>
            <a:tailEnd/>
          </a:ln>
          <a:effectLst/>
        </p:spPr>
      </p:pic>
      <p:sp>
        <p:nvSpPr>
          <p:cNvPr id="15362" name="Rectangle 2"/>
          <p:cNvSpPr>
            <a:spLocks noGrp="1" noChangeArrowheads="1"/>
          </p:cNvSpPr>
          <p:nvPr>
            <p:ph type="title"/>
          </p:nvPr>
        </p:nvSpPr>
        <p:spPr/>
        <p:txBody>
          <a:bodyPr/>
          <a:lstStyle/>
          <a:p>
            <a:r>
              <a:rPr lang="en-US"/>
              <a:t>MDA MetaData</a:t>
            </a:r>
          </a:p>
        </p:txBody>
      </p:sp>
      <p:sp>
        <p:nvSpPr>
          <p:cNvPr id="15363" name="Text Box 3"/>
          <p:cNvSpPr txBox="1">
            <a:spLocks noChangeArrowheads="1"/>
          </p:cNvSpPr>
          <p:nvPr/>
        </p:nvSpPr>
        <p:spPr bwMode="auto">
          <a:xfrm>
            <a:off x="4003675" y="6032500"/>
            <a:ext cx="5140325" cy="825500"/>
          </a:xfrm>
          <a:prstGeom prst="rect">
            <a:avLst/>
          </a:prstGeom>
          <a:noFill/>
          <a:ln w="9525">
            <a:noFill/>
            <a:miter lim="800000"/>
            <a:headEnd/>
            <a:tailEnd/>
          </a:ln>
          <a:effectLst/>
        </p:spPr>
        <p:txBody>
          <a:bodyPr>
            <a:spAutoFit/>
          </a:bodyPr>
          <a:lstStyle/>
          <a:p>
            <a:r>
              <a:rPr lang="en-US" sz="1600" b="1">
                <a:solidFill>
                  <a:srgbClr val="A50021"/>
                </a:solidFill>
                <a:latin typeface="Times New Roman" pitchFamily="18" charset="0"/>
              </a:rPr>
              <a:t>This table lists which columns you should provide to improve performance of the mda accesses (i.e. eliminates collecting everything) – ala the “where clause”</a:t>
            </a:r>
          </a:p>
        </p:txBody>
      </p:sp>
      <p:grpSp>
        <p:nvGrpSpPr>
          <p:cNvPr id="15374" name="Group 14"/>
          <p:cNvGrpSpPr>
            <a:grpSpLocks/>
          </p:cNvGrpSpPr>
          <p:nvPr/>
        </p:nvGrpSpPr>
        <p:grpSpPr bwMode="auto">
          <a:xfrm>
            <a:off x="25400" y="4699000"/>
            <a:ext cx="1651000" cy="762000"/>
            <a:chOff x="16" y="2928"/>
            <a:chExt cx="1040" cy="480"/>
          </a:xfrm>
        </p:grpSpPr>
        <p:sp>
          <p:nvSpPr>
            <p:cNvPr id="15371" name="Text Box 11"/>
            <p:cNvSpPr txBox="1">
              <a:spLocks noChangeArrowheads="1"/>
            </p:cNvSpPr>
            <p:nvPr/>
          </p:nvSpPr>
          <p:spPr bwMode="auto">
            <a:xfrm>
              <a:off x="16" y="2938"/>
              <a:ext cx="956" cy="460"/>
            </a:xfrm>
            <a:prstGeom prst="rect">
              <a:avLst/>
            </a:prstGeom>
            <a:noFill/>
            <a:ln w="9525">
              <a:noFill/>
              <a:miter lim="800000"/>
              <a:headEnd/>
              <a:tailEnd/>
            </a:ln>
            <a:effectLst/>
          </p:spPr>
          <p:txBody>
            <a:bodyPr>
              <a:spAutoFit/>
            </a:bodyPr>
            <a:lstStyle/>
            <a:p>
              <a:r>
                <a:rPr lang="en-US" sz="1400" b="1">
                  <a:solidFill>
                    <a:srgbClr val="A50021"/>
                  </a:solidFill>
                </a:rPr>
                <a:t>1 = Cumulative</a:t>
              </a:r>
            </a:p>
            <a:p>
              <a:r>
                <a:rPr lang="en-US" sz="1400" b="1">
                  <a:solidFill>
                    <a:srgbClr val="A50021"/>
                  </a:solidFill>
                </a:rPr>
                <a:t>2 = sp_sysmon</a:t>
              </a:r>
            </a:p>
            <a:p>
              <a:r>
                <a:rPr lang="en-US" sz="1400" b="1">
                  <a:solidFill>
                    <a:srgbClr val="A50021"/>
                  </a:solidFill>
                </a:rPr>
                <a:t>3 = 1 &amp; 2</a:t>
              </a:r>
            </a:p>
          </p:txBody>
        </p:sp>
        <p:sp>
          <p:nvSpPr>
            <p:cNvPr id="15372" name="AutoShape 12"/>
            <p:cNvSpPr>
              <a:spLocks/>
            </p:cNvSpPr>
            <p:nvPr/>
          </p:nvSpPr>
          <p:spPr bwMode="auto">
            <a:xfrm>
              <a:off x="784" y="2928"/>
              <a:ext cx="272" cy="480"/>
            </a:xfrm>
            <a:prstGeom prst="rightBrace">
              <a:avLst>
                <a:gd name="adj1" fmla="val 14706"/>
                <a:gd name="adj2" fmla="val 50000"/>
              </a:avLst>
            </a:prstGeom>
            <a:noFill/>
            <a:ln w="9525">
              <a:solidFill>
                <a:srgbClr val="A50021"/>
              </a:solidFill>
              <a:round/>
              <a:headEnd/>
              <a:tailEnd/>
            </a:ln>
            <a:effectLst/>
          </p:spPr>
          <p:txBody>
            <a:bodyPr wrap="none" anchor="ctr"/>
            <a:lstStyle/>
            <a:p>
              <a:endParaRPr lang="en-US"/>
            </a:p>
          </p:txBody>
        </p:sp>
      </p:grpSp>
      <p:sp>
        <p:nvSpPr>
          <p:cNvPr id="15373" name="AutoShape 13"/>
          <p:cNvSpPr>
            <a:spLocks/>
          </p:cNvSpPr>
          <p:nvPr/>
        </p:nvSpPr>
        <p:spPr bwMode="auto">
          <a:xfrm rot="-5400000">
            <a:off x="6121400" y="3543300"/>
            <a:ext cx="406400" cy="4965700"/>
          </a:xfrm>
          <a:prstGeom prst="rightBrace">
            <a:avLst>
              <a:gd name="adj1" fmla="val 49497"/>
              <a:gd name="adj2" fmla="val 71227"/>
            </a:avLst>
          </a:prstGeom>
          <a:noFill/>
          <a:ln w="9525">
            <a:solidFill>
              <a:srgbClr val="A50021"/>
            </a:solidFill>
            <a:round/>
            <a:headEnd/>
            <a:tailEnd/>
          </a:ln>
          <a:effectLst/>
        </p:spPr>
        <p:txBody>
          <a:bodyPr wrap="none" anchor="ctr"/>
          <a:lstStyle/>
          <a:p>
            <a:endParaRPr lang="en-US"/>
          </a:p>
        </p:txBody>
      </p:sp>
    </p:spTree>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4"/>
          <p:cNvSpPr>
            <a:spLocks noGrp="1" noChangeArrowheads="1"/>
          </p:cNvSpPr>
          <p:nvPr>
            <p:ph type="title"/>
          </p:nvPr>
        </p:nvSpPr>
        <p:spPr/>
        <p:txBody>
          <a:bodyPr/>
          <a:lstStyle/>
          <a:p>
            <a:r>
              <a:rPr lang="en-US"/>
              <a:t>CPU &amp; DiskIO</a:t>
            </a:r>
          </a:p>
        </p:txBody>
      </p:sp>
      <p:pic>
        <p:nvPicPr>
          <p:cNvPr id="276485" name="Picture 5"/>
          <p:cNvPicPr>
            <a:picLocks noChangeAspect="1" noChangeArrowheads="1"/>
          </p:cNvPicPr>
          <p:nvPr/>
        </p:nvPicPr>
        <p:blipFill>
          <a:blip r:embed="rId3"/>
          <a:srcRect/>
          <a:stretch>
            <a:fillRect/>
          </a:stretch>
        </p:blipFill>
        <p:spPr bwMode="auto">
          <a:xfrm>
            <a:off x="5499100" y="1490663"/>
            <a:ext cx="3527425" cy="4141787"/>
          </a:xfrm>
          <a:prstGeom prst="rect">
            <a:avLst/>
          </a:prstGeom>
          <a:noFill/>
          <a:ln w="9525">
            <a:noFill/>
            <a:miter lim="800000"/>
            <a:headEnd/>
            <a:tailEnd/>
          </a:ln>
          <a:effectLst/>
        </p:spPr>
      </p:pic>
      <p:pic>
        <p:nvPicPr>
          <p:cNvPr id="276486" name="Picture 6"/>
          <p:cNvPicPr>
            <a:picLocks noChangeAspect="1" noChangeArrowheads="1"/>
          </p:cNvPicPr>
          <p:nvPr/>
        </p:nvPicPr>
        <p:blipFill>
          <a:blip r:embed="rId4"/>
          <a:srcRect/>
          <a:stretch>
            <a:fillRect/>
          </a:stretch>
        </p:blipFill>
        <p:spPr bwMode="auto">
          <a:xfrm>
            <a:off x="1030288" y="1341438"/>
            <a:ext cx="3011487" cy="5095875"/>
          </a:xfrm>
          <a:prstGeom prst="rect">
            <a:avLst/>
          </a:prstGeom>
          <a:noFill/>
          <a:ln w="9525">
            <a:noFill/>
            <a:miter lim="800000"/>
            <a:headEnd/>
            <a:tailEnd/>
          </a:ln>
          <a:effectLst/>
        </p:spPr>
      </p:pic>
      <p:grpSp>
        <p:nvGrpSpPr>
          <p:cNvPr id="276494" name="Group 14"/>
          <p:cNvGrpSpPr>
            <a:grpSpLocks/>
          </p:cNvGrpSpPr>
          <p:nvPr/>
        </p:nvGrpSpPr>
        <p:grpSpPr bwMode="auto">
          <a:xfrm>
            <a:off x="4343400" y="2178050"/>
            <a:ext cx="1603375" cy="581025"/>
            <a:chOff x="2860" y="2675"/>
            <a:chExt cx="1010" cy="366"/>
          </a:xfrm>
        </p:grpSpPr>
        <p:sp>
          <p:nvSpPr>
            <p:cNvPr id="276490" name="Text Box 10"/>
            <p:cNvSpPr txBox="1">
              <a:spLocks noChangeArrowheads="1"/>
            </p:cNvSpPr>
            <p:nvPr/>
          </p:nvSpPr>
          <p:spPr bwMode="auto">
            <a:xfrm>
              <a:off x="2860" y="2675"/>
              <a:ext cx="1010" cy="366"/>
            </a:xfrm>
            <a:prstGeom prst="rect">
              <a:avLst/>
            </a:prstGeom>
            <a:noFill/>
            <a:ln w="9525">
              <a:noFill/>
              <a:miter lim="800000"/>
              <a:headEnd/>
              <a:tailEnd/>
            </a:ln>
            <a:effectLst/>
          </p:spPr>
          <p:txBody>
            <a:bodyPr>
              <a:spAutoFit/>
            </a:bodyPr>
            <a:lstStyle/>
            <a:p>
              <a:r>
                <a:rPr lang="en-US" sz="1600">
                  <a:solidFill>
                    <a:srgbClr val="A50021"/>
                  </a:solidFill>
                </a:rPr>
                <a:t>“Data, Log, Tempdb”</a:t>
              </a:r>
            </a:p>
          </p:txBody>
        </p:sp>
        <p:sp>
          <p:nvSpPr>
            <p:cNvPr id="276491" name="Line 11"/>
            <p:cNvSpPr>
              <a:spLocks noChangeShapeType="1"/>
            </p:cNvSpPr>
            <p:nvPr/>
          </p:nvSpPr>
          <p:spPr bwMode="auto">
            <a:xfrm>
              <a:off x="3560" y="2924"/>
              <a:ext cx="182" cy="0"/>
            </a:xfrm>
            <a:prstGeom prst="line">
              <a:avLst/>
            </a:prstGeom>
            <a:noFill/>
            <a:ln w="9525">
              <a:solidFill>
                <a:schemeClr val="tx1"/>
              </a:solidFill>
              <a:round/>
              <a:headEnd/>
              <a:tailEnd type="triangle" w="med" len="med"/>
            </a:ln>
            <a:effectLst/>
          </p:spPr>
          <p:txBody>
            <a:bodyPr/>
            <a:lstStyle/>
            <a:p>
              <a:endParaRPr lang="en-US"/>
            </a:p>
          </p:txBody>
        </p:sp>
      </p:grpSp>
      <p:grpSp>
        <p:nvGrpSpPr>
          <p:cNvPr id="276495" name="Group 15"/>
          <p:cNvGrpSpPr>
            <a:grpSpLocks/>
          </p:cNvGrpSpPr>
          <p:nvPr/>
        </p:nvGrpSpPr>
        <p:grpSpPr bwMode="auto">
          <a:xfrm>
            <a:off x="4019550" y="3990975"/>
            <a:ext cx="1501775" cy="1201738"/>
            <a:chOff x="2709" y="981"/>
            <a:chExt cx="946" cy="757"/>
          </a:xfrm>
        </p:grpSpPr>
        <p:sp>
          <p:nvSpPr>
            <p:cNvPr id="276487" name="Text Box 7"/>
            <p:cNvSpPr txBox="1">
              <a:spLocks noChangeArrowheads="1"/>
            </p:cNvSpPr>
            <p:nvPr/>
          </p:nvSpPr>
          <p:spPr bwMode="auto">
            <a:xfrm>
              <a:off x="2709" y="1103"/>
              <a:ext cx="891" cy="212"/>
            </a:xfrm>
            <a:prstGeom prst="rect">
              <a:avLst/>
            </a:prstGeom>
            <a:noFill/>
            <a:ln w="9525">
              <a:noFill/>
              <a:miter lim="800000"/>
              <a:headEnd/>
              <a:tailEnd/>
            </a:ln>
            <a:effectLst/>
          </p:spPr>
          <p:txBody>
            <a:bodyPr wrap="none">
              <a:spAutoFit/>
            </a:bodyPr>
            <a:lstStyle/>
            <a:p>
              <a:r>
                <a:rPr lang="en-US" sz="1600">
                  <a:solidFill>
                    <a:srgbClr val="A50021"/>
                  </a:solidFill>
                </a:rPr>
                <a:t>“Hot Devices”</a:t>
              </a:r>
            </a:p>
          </p:txBody>
        </p:sp>
        <p:sp>
          <p:nvSpPr>
            <p:cNvPr id="276488" name="AutoShape 8"/>
            <p:cNvSpPr>
              <a:spLocks/>
            </p:cNvSpPr>
            <p:nvPr/>
          </p:nvSpPr>
          <p:spPr bwMode="auto">
            <a:xfrm flipH="1">
              <a:off x="3528" y="981"/>
              <a:ext cx="111" cy="440"/>
            </a:xfrm>
            <a:prstGeom prst="rightBrace">
              <a:avLst>
                <a:gd name="adj1" fmla="val 33033"/>
                <a:gd name="adj2" fmla="val 50000"/>
              </a:avLst>
            </a:prstGeom>
            <a:noFill/>
            <a:ln w="9525">
              <a:solidFill>
                <a:schemeClr val="tx1"/>
              </a:solidFill>
              <a:round/>
              <a:headEnd/>
              <a:tailEnd/>
            </a:ln>
            <a:effectLst/>
          </p:spPr>
          <p:txBody>
            <a:bodyPr wrap="none" anchor="ctr"/>
            <a:lstStyle/>
            <a:p>
              <a:endParaRPr lang="en-US"/>
            </a:p>
          </p:txBody>
        </p:sp>
        <p:sp>
          <p:nvSpPr>
            <p:cNvPr id="276489" name="Text Box 9"/>
            <p:cNvSpPr txBox="1">
              <a:spLocks noChangeArrowheads="1"/>
            </p:cNvSpPr>
            <p:nvPr/>
          </p:nvSpPr>
          <p:spPr bwMode="auto">
            <a:xfrm>
              <a:off x="2811" y="1372"/>
              <a:ext cx="796" cy="366"/>
            </a:xfrm>
            <a:prstGeom prst="rect">
              <a:avLst/>
            </a:prstGeom>
            <a:noFill/>
            <a:ln w="9525">
              <a:noFill/>
              <a:miter lim="800000"/>
              <a:headEnd/>
              <a:tailEnd/>
            </a:ln>
            <a:effectLst/>
          </p:spPr>
          <p:txBody>
            <a:bodyPr>
              <a:spAutoFit/>
            </a:bodyPr>
            <a:lstStyle/>
            <a:p>
              <a:r>
                <a:rPr lang="en-US" sz="1600">
                  <a:solidFill>
                    <a:srgbClr val="A50021"/>
                  </a:solidFill>
                </a:rPr>
                <a:t>“I/O Waits &amp;  Time”</a:t>
              </a:r>
            </a:p>
          </p:txBody>
        </p:sp>
        <p:sp>
          <p:nvSpPr>
            <p:cNvPr id="276492" name="Line 12"/>
            <p:cNvSpPr>
              <a:spLocks noChangeShapeType="1"/>
            </p:cNvSpPr>
            <p:nvPr/>
          </p:nvSpPr>
          <p:spPr bwMode="auto">
            <a:xfrm>
              <a:off x="3473" y="1610"/>
              <a:ext cx="182" cy="0"/>
            </a:xfrm>
            <a:prstGeom prst="line">
              <a:avLst/>
            </a:prstGeom>
            <a:noFill/>
            <a:ln w="9525">
              <a:solidFill>
                <a:schemeClr val="tx1"/>
              </a:solidFill>
              <a:round/>
              <a:headEnd/>
              <a:tailEnd type="triangle" w="med" len="med"/>
            </a:ln>
            <a:effectLst/>
          </p:spPr>
          <p:txBody>
            <a:bodyPr/>
            <a:lstStyle/>
            <a:p>
              <a:endParaRPr lang="en-US"/>
            </a:p>
          </p:txBody>
        </p:sp>
        <p:sp>
          <p:nvSpPr>
            <p:cNvPr id="276493" name="Line 13"/>
            <p:cNvSpPr>
              <a:spLocks noChangeShapeType="1"/>
            </p:cNvSpPr>
            <p:nvPr/>
          </p:nvSpPr>
          <p:spPr bwMode="auto">
            <a:xfrm>
              <a:off x="3471" y="1494"/>
              <a:ext cx="182" cy="0"/>
            </a:xfrm>
            <a:prstGeom prst="line">
              <a:avLst/>
            </a:prstGeom>
            <a:noFill/>
            <a:ln w="9525">
              <a:solidFill>
                <a:schemeClr val="tx1"/>
              </a:solidFill>
              <a:round/>
              <a:headEnd/>
              <a:tailEnd type="triangle" w="med" len="med"/>
            </a:ln>
            <a:effectLst/>
          </p:spPr>
          <p:txBody>
            <a:bodyPr/>
            <a:lstStyle/>
            <a:p>
              <a:endParaRPr lang="en-US"/>
            </a:p>
          </p:txBody>
        </p:sp>
      </p:grpSp>
      <p:sp>
        <p:nvSpPr>
          <p:cNvPr id="276496" name="Text Box 16"/>
          <p:cNvSpPr txBox="1">
            <a:spLocks noChangeArrowheads="1"/>
          </p:cNvSpPr>
          <p:nvPr/>
        </p:nvSpPr>
        <p:spPr bwMode="auto">
          <a:xfrm>
            <a:off x="85725" y="2362200"/>
            <a:ext cx="923925" cy="581025"/>
          </a:xfrm>
          <a:prstGeom prst="rect">
            <a:avLst/>
          </a:prstGeom>
          <a:noFill/>
          <a:ln w="9525">
            <a:noFill/>
            <a:miter lim="800000"/>
            <a:headEnd/>
            <a:tailEnd/>
          </a:ln>
          <a:effectLst/>
        </p:spPr>
        <p:txBody>
          <a:bodyPr>
            <a:spAutoFit/>
          </a:bodyPr>
          <a:lstStyle/>
          <a:p>
            <a:r>
              <a:rPr lang="en-US" sz="1600">
                <a:solidFill>
                  <a:srgbClr val="A50021"/>
                </a:solidFill>
              </a:rPr>
              <a:t>“Engine Load”</a:t>
            </a:r>
          </a:p>
        </p:txBody>
      </p:sp>
      <p:sp>
        <p:nvSpPr>
          <p:cNvPr id="276497" name="AutoShape 17"/>
          <p:cNvSpPr>
            <a:spLocks/>
          </p:cNvSpPr>
          <p:nvPr/>
        </p:nvSpPr>
        <p:spPr bwMode="auto">
          <a:xfrm flipH="1">
            <a:off x="901700" y="2319338"/>
            <a:ext cx="106363" cy="700087"/>
          </a:xfrm>
          <a:prstGeom prst="rightBrace">
            <a:avLst>
              <a:gd name="adj1" fmla="val 54850"/>
              <a:gd name="adj2" fmla="val 50000"/>
            </a:avLst>
          </a:prstGeom>
          <a:noFill/>
          <a:ln w="9525">
            <a:solidFill>
              <a:srgbClr val="A50021"/>
            </a:solidFill>
            <a:round/>
            <a:headEnd/>
            <a:tailEnd/>
          </a:ln>
          <a:effectLst/>
        </p:spPr>
        <p:txBody>
          <a:bodyPr wrap="none" anchor="ctr"/>
          <a:lstStyle/>
          <a:p>
            <a:pPr algn="ctr"/>
            <a:endParaRPr lang="en-US">
              <a:solidFill>
                <a:srgbClr val="A50021"/>
              </a:solidFill>
            </a:endParaRPr>
          </a:p>
        </p:txBody>
      </p:sp>
      <p:sp>
        <p:nvSpPr>
          <p:cNvPr id="276498" name="AutoShape 18"/>
          <p:cNvSpPr>
            <a:spLocks/>
          </p:cNvSpPr>
          <p:nvPr/>
        </p:nvSpPr>
        <p:spPr bwMode="auto">
          <a:xfrm flipH="1">
            <a:off x="900113" y="3511550"/>
            <a:ext cx="106362" cy="614363"/>
          </a:xfrm>
          <a:prstGeom prst="rightBrace">
            <a:avLst>
              <a:gd name="adj1" fmla="val 48135"/>
              <a:gd name="adj2" fmla="val 50000"/>
            </a:avLst>
          </a:prstGeom>
          <a:noFill/>
          <a:ln w="9525">
            <a:solidFill>
              <a:schemeClr val="hlink"/>
            </a:solidFill>
            <a:round/>
            <a:headEnd/>
            <a:tailEnd/>
          </a:ln>
          <a:effectLst/>
        </p:spPr>
        <p:txBody>
          <a:bodyPr wrap="none" anchor="ctr"/>
          <a:lstStyle/>
          <a:p>
            <a:endParaRPr lang="en-US"/>
          </a:p>
        </p:txBody>
      </p:sp>
      <p:sp>
        <p:nvSpPr>
          <p:cNvPr id="276499" name="Text Box 19"/>
          <p:cNvSpPr txBox="1">
            <a:spLocks noChangeArrowheads="1"/>
          </p:cNvSpPr>
          <p:nvPr/>
        </p:nvSpPr>
        <p:spPr bwMode="auto">
          <a:xfrm>
            <a:off x="0" y="3513138"/>
            <a:ext cx="923925" cy="581025"/>
          </a:xfrm>
          <a:prstGeom prst="rect">
            <a:avLst/>
          </a:prstGeom>
          <a:noFill/>
          <a:ln w="9525">
            <a:noFill/>
            <a:miter lim="800000"/>
            <a:headEnd/>
            <a:tailEnd/>
          </a:ln>
          <a:effectLst/>
        </p:spPr>
        <p:txBody>
          <a:bodyPr>
            <a:spAutoFit/>
          </a:bodyPr>
          <a:lstStyle/>
          <a:p>
            <a:r>
              <a:rPr lang="en-US" sz="1600">
                <a:solidFill>
                  <a:schemeClr val="hlink"/>
                </a:solidFill>
              </a:rPr>
              <a:t>“IO Polling”</a:t>
            </a:r>
          </a:p>
        </p:txBody>
      </p:sp>
      <p:sp>
        <p:nvSpPr>
          <p:cNvPr id="276500" name="AutoShape 20"/>
          <p:cNvSpPr>
            <a:spLocks/>
          </p:cNvSpPr>
          <p:nvPr/>
        </p:nvSpPr>
        <p:spPr bwMode="auto">
          <a:xfrm flipH="1">
            <a:off x="900113" y="4591050"/>
            <a:ext cx="106362" cy="614363"/>
          </a:xfrm>
          <a:prstGeom prst="rightBrace">
            <a:avLst>
              <a:gd name="adj1" fmla="val 48135"/>
              <a:gd name="adj2" fmla="val 50000"/>
            </a:avLst>
          </a:prstGeom>
          <a:noFill/>
          <a:ln w="9525">
            <a:solidFill>
              <a:schemeClr val="folHlink"/>
            </a:solidFill>
            <a:round/>
            <a:headEnd/>
            <a:tailEnd/>
          </a:ln>
          <a:effectLst/>
        </p:spPr>
        <p:txBody>
          <a:bodyPr wrap="none" anchor="ctr"/>
          <a:lstStyle/>
          <a:p>
            <a:endParaRPr lang="en-US"/>
          </a:p>
        </p:txBody>
      </p:sp>
      <p:sp>
        <p:nvSpPr>
          <p:cNvPr id="276501" name="Text Box 21"/>
          <p:cNvSpPr txBox="1">
            <a:spLocks noChangeArrowheads="1"/>
          </p:cNvSpPr>
          <p:nvPr/>
        </p:nvSpPr>
        <p:spPr bwMode="auto">
          <a:xfrm>
            <a:off x="0" y="4592638"/>
            <a:ext cx="923925" cy="581025"/>
          </a:xfrm>
          <a:prstGeom prst="rect">
            <a:avLst/>
          </a:prstGeom>
          <a:noFill/>
          <a:ln w="9525">
            <a:noFill/>
            <a:miter lim="800000"/>
            <a:headEnd/>
            <a:tailEnd/>
          </a:ln>
          <a:effectLst/>
        </p:spPr>
        <p:txBody>
          <a:bodyPr>
            <a:spAutoFit/>
          </a:bodyPr>
          <a:lstStyle/>
          <a:p>
            <a:r>
              <a:rPr lang="en-US" sz="1600">
                <a:solidFill>
                  <a:schemeClr val="folHlink"/>
                </a:solidFill>
              </a:rPr>
              <a:t>“HK Tuning”</a:t>
            </a:r>
          </a:p>
        </p:txBody>
      </p:sp>
      <p:sp>
        <p:nvSpPr>
          <p:cNvPr id="276502" name="Text Box 22"/>
          <p:cNvSpPr txBox="1">
            <a:spLocks noChangeArrowheads="1"/>
          </p:cNvSpPr>
          <p:nvPr/>
        </p:nvSpPr>
        <p:spPr bwMode="auto">
          <a:xfrm>
            <a:off x="4332288" y="5942013"/>
            <a:ext cx="2386012" cy="915987"/>
          </a:xfrm>
          <a:prstGeom prst="rect">
            <a:avLst/>
          </a:prstGeom>
          <a:noFill/>
          <a:ln w="9525">
            <a:noFill/>
            <a:miter lim="800000"/>
            <a:headEnd/>
            <a:tailEnd/>
          </a:ln>
          <a:effectLst/>
        </p:spPr>
        <p:txBody>
          <a:bodyPr>
            <a:spAutoFit/>
          </a:bodyPr>
          <a:lstStyle/>
          <a:p>
            <a:r>
              <a:rPr lang="en-US">
                <a:solidFill>
                  <a:srgbClr val="A50021"/>
                </a:solidFill>
                <a:sym typeface="Wingdings" pitchFamily="2" charset="2"/>
              </a:rPr>
              <a:t> </a:t>
            </a:r>
            <a:r>
              <a:rPr lang="en-US">
                <a:solidFill>
                  <a:srgbClr val="A50021"/>
                </a:solidFill>
              </a:rPr>
              <a:t>12.5.x</a:t>
            </a:r>
          </a:p>
          <a:p>
            <a:r>
              <a:rPr lang="en-US">
                <a:solidFill>
                  <a:schemeClr val="hlink"/>
                </a:solidFill>
                <a:sym typeface="Wingdings" pitchFamily="2" charset="2"/>
              </a:rPr>
              <a:t> </a:t>
            </a:r>
            <a:r>
              <a:rPr lang="en-US">
                <a:solidFill>
                  <a:schemeClr val="hlink"/>
                </a:solidFill>
              </a:rPr>
              <a:t>12.5.3 ESD 2+</a:t>
            </a:r>
          </a:p>
          <a:p>
            <a:r>
              <a:rPr lang="en-US">
                <a:solidFill>
                  <a:schemeClr val="folHlink"/>
                </a:solidFill>
                <a:sym typeface="Wingdings" pitchFamily="2" charset="2"/>
              </a:rPr>
              <a:t> </a:t>
            </a:r>
            <a:r>
              <a:rPr lang="en-US">
                <a:solidFill>
                  <a:schemeClr val="folHlink"/>
                </a:solidFill>
              </a:rPr>
              <a:t>15.0b2+</a:t>
            </a:r>
          </a:p>
        </p:txBody>
      </p:sp>
    </p:spTree>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Rectangle 4"/>
          <p:cNvSpPr>
            <a:spLocks noGrp="1" noChangeArrowheads="1"/>
          </p:cNvSpPr>
          <p:nvPr>
            <p:ph type="title"/>
          </p:nvPr>
        </p:nvSpPr>
        <p:spPr/>
        <p:txBody>
          <a:bodyPr/>
          <a:lstStyle/>
          <a:p>
            <a:r>
              <a:rPr lang="en-US"/>
              <a:t>Where’s the Holdup???</a:t>
            </a:r>
          </a:p>
        </p:txBody>
      </p:sp>
      <p:pic>
        <p:nvPicPr>
          <p:cNvPr id="280582" name="Picture 6"/>
          <p:cNvPicPr>
            <a:picLocks noChangeAspect="1" noChangeArrowheads="1"/>
          </p:cNvPicPr>
          <p:nvPr/>
        </p:nvPicPr>
        <p:blipFill>
          <a:blip r:embed="rId3"/>
          <a:srcRect/>
          <a:stretch>
            <a:fillRect/>
          </a:stretch>
        </p:blipFill>
        <p:spPr bwMode="auto">
          <a:xfrm>
            <a:off x="0" y="1666875"/>
            <a:ext cx="9144000" cy="4459288"/>
          </a:xfrm>
          <a:prstGeom prst="rect">
            <a:avLst/>
          </a:prstGeom>
          <a:noFill/>
          <a:ln w="9525">
            <a:noFill/>
            <a:miter lim="800000"/>
            <a:headEnd/>
            <a:tailEnd/>
          </a:ln>
          <a:effectLst/>
        </p:spPr>
      </p:pic>
      <p:sp>
        <p:nvSpPr>
          <p:cNvPr id="280583" name="AutoShape 7"/>
          <p:cNvSpPr>
            <a:spLocks/>
          </p:cNvSpPr>
          <p:nvPr/>
        </p:nvSpPr>
        <p:spPr bwMode="auto">
          <a:xfrm flipH="1">
            <a:off x="6408738" y="2609850"/>
            <a:ext cx="106362" cy="333375"/>
          </a:xfrm>
          <a:prstGeom prst="rightBrace">
            <a:avLst>
              <a:gd name="adj1" fmla="val 26120"/>
              <a:gd name="adj2" fmla="val 50000"/>
            </a:avLst>
          </a:prstGeom>
          <a:noFill/>
          <a:ln w="9525">
            <a:solidFill>
              <a:schemeClr val="tx1"/>
            </a:solidFill>
            <a:round/>
            <a:headEnd/>
            <a:tailEnd/>
          </a:ln>
          <a:effectLst/>
        </p:spPr>
        <p:txBody>
          <a:bodyPr wrap="none" anchor="ctr"/>
          <a:lstStyle/>
          <a:p>
            <a:endParaRPr lang="en-US"/>
          </a:p>
        </p:txBody>
      </p:sp>
      <p:sp>
        <p:nvSpPr>
          <p:cNvPr id="280584" name="Text Box 8"/>
          <p:cNvSpPr txBox="1">
            <a:spLocks noChangeArrowheads="1"/>
          </p:cNvSpPr>
          <p:nvPr/>
        </p:nvSpPr>
        <p:spPr bwMode="auto">
          <a:xfrm>
            <a:off x="5541963" y="2479675"/>
            <a:ext cx="1273175" cy="581025"/>
          </a:xfrm>
          <a:prstGeom prst="rect">
            <a:avLst/>
          </a:prstGeom>
          <a:noFill/>
          <a:ln w="9525">
            <a:noFill/>
            <a:miter lim="800000"/>
            <a:headEnd/>
            <a:tailEnd/>
          </a:ln>
          <a:effectLst/>
        </p:spPr>
        <p:txBody>
          <a:bodyPr>
            <a:spAutoFit/>
          </a:bodyPr>
          <a:lstStyle/>
          <a:p>
            <a:r>
              <a:rPr lang="en-US" sz="1600">
                <a:solidFill>
                  <a:srgbClr val="A50021"/>
                </a:solidFill>
              </a:rPr>
              <a:t>“db log contention”</a:t>
            </a:r>
          </a:p>
        </p:txBody>
      </p:sp>
      <p:sp>
        <p:nvSpPr>
          <p:cNvPr id="280585" name="Text Box 9"/>
          <p:cNvSpPr txBox="1">
            <a:spLocks noChangeArrowheads="1"/>
          </p:cNvSpPr>
          <p:nvPr/>
        </p:nvSpPr>
        <p:spPr bwMode="auto">
          <a:xfrm>
            <a:off x="3475038" y="5943600"/>
            <a:ext cx="2371725" cy="581025"/>
          </a:xfrm>
          <a:prstGeom prst="rect">
            <a:avLst/>
          </a:prstGeom>
          <a:noFill/>
          <a:ln w="9525">
            <a:noFill/>
            <a:miter lim="800000"/>
            <a:headEnd/>
            <a:tailEnd/>
          </a:ln>
          <a:effectLst/>
        </p:spPr>
        <p:txBody>
          <a:bodyPr>
            <a:spAutoFit/>
          </a:bodyPr>
          <a:lstStyle/>
          <a:p>
            <a:r>
              <a:rPr lang="en-US" sz="1600">
                <a:solidFill>
                  <a:srgbClr val="A50021"/>
                </a:solidFill>
              </a:rPr>
              <a:t>“Where I am spending all my time waiting”</a:t>
            </a:r>
          </a:p>
        </p:txBody>
      </p:sp>
      <p:sp>
        <p:nvSpPr>
          <p:cNvPr id="280586" name="Text Box 10"/>
          <p:cNvSpPr txBox="1">
            <a:spLocks noChangeArrowheads="1"/>
          </p:cNvSpPr>
          <p:nvPr/>
        </p:nvSpPr>
        <p:spPr bwMode="auto">
          <a:xfrm>
            <a:off x="3421063" y="1228725"/>
            <a:ext cx="2624137" cy="581025"/>
          </a:xfrm>
          <a:prstGeom prst="rect">
            <a:avLst/>
          </a:prstGeom>
          <a:noFill/>
          <a:ln w="9525">
            <a:noFill/>
            <a:miter lim="800000"/>
            <a:headEnd/>
            <a:tailEnd/>
          </a:ln>
          <a:effectLst/>
        </p:spPr>
        <p:txBody>
          <a:bodyPr>
            <a:spAutoFit/>
          </a:bodyPr>
          <a:lstStyle/>
          <a:p>
            <a:r>
              <a:rPr lang="en-US" sz="1600">
                <a:solidFill>
                  <a:srgbClr val="A50021"/>
                </a:solidFill>
              </a:rPr>
              <a:t>“Server Cumulative Waits”</a:t>
            </a:r>
          </a:p>
          <a:p>
            <a:r>
              <a:rPr lang="en-US" sz="1600">
                <a:solidFill>
                  <a:srgbClr val="A50021"/>
                </a:solidFill>
              </a:rPr>
              <a:t>(aka Context Switches)</a:t>
            </a:r>
          </a:p>
        </p:txBody>
      </p:sp>
      <p:sp>
        <p:nvSpPr>
          <p:cNvPr id="280587" name="Text Box 11"/>
          <p:cNvSpPr txBox="1">
            <a:spLocks noChangeArrowheads="1"/>
          </p:cNvSpPr>
          <p:nvPr/>
        </p:nvSpPr>
        <p:spPr bwMode="auto">
          <a:xfrm>
            <a:off x="1123950" y="6186488"/>
            <a:ext cx="2503488" cy="336550"/>
          </a:xfrm>
          <a:prstGeom prst="rect">
            <a:avLst/>
          </a:prstGeom>
          <a:noFill/>
          <a:ln w="9525">
            <a:noFill/>
            <a:miter lim="800000"/>
            <a:headEnd/>
            <a:tailEnd/>
          </a:ln>
          <a:effectLst/>
        </p:spPr>
        <p:txBody>
          <a:bodyPr>
            <a:spAutoFit/>
          </a:bodyPr>
          <a:lstStyle/>
          <a:p>
            <a:r>
              <a:rPr lang="en-US" sz="1600">
                <a:solidFill>
                  <a:srgbClr val="A50021"/>
                </a:solidFill>
              </a:rPr>
              <a:t>“Currently Waiting On”</a:t>
            </a:r>
          </a:p>
        </p:txBody>
      </p:sp>
      <p:sp>
        <p:nvSpPr>
          <p:cNvPr id="280590" name="Freeform 14"/>
          <p:cNvSpPr>
            <a:spLocks/>
          </p:cNvSpPr>
          <p:nvPr/>
        </p:nvSpPr>
        <p:spPr bwMode="auto">
          <a:xfrm>
            <a:off x="1168400" y="4852988"/>
            <a:ext cx="307975" cy="1393825"/>
          </a:xfrm>
          <a:custGeom>
            <a:avLst/>
            <a:gdLst/>
            <a:ahLst/>
            <a:cxnLst>
              <a:cxn ang="0">
                <a:pos x="194" y="878"/>
              </a:cxn>
              <a:cxn ang="0">
                <a:pos x="70" y="0"/>
              </a:cxn>
              <a:cxn ang="0">
                <a:pos x="0" y="0"/>
              </a:cxn>
            </a:cxnLst>
            <a:rect l="0" t="0" r="r" b="b"/>
            <a:pathLst>
              <a:path w="194" h="878">
                <a:moveTo>
                  <a:pt x="194" y="878"/>
                </a:moveTo>
                <a:lnTo>
                  <a:pt x="70" y="0"/>
                </a:lnTo>
                <a:lnTo>
                  <a:pt x="0" y="0"/>
                </a:lnTo>
              </a:path>
            </a:pathLst>
          </a:custGeom>
          <a:noFill/>
          <a:ln w="9525">
            <a:solidFill>
              <a:schemeClr val="tx1"/>
            </a:solidFill>
            <a:round/>
            <a:headEnd/>
            <a:tailEnd/>
          </a:ln>
          <a:effectLst/>
        </p:spPr>
        <p:txBody>
          <a:bodyPr/>
          <a:lstStyle/>
          <a:p>
            <a:endParaRPr lang="en-US"/>
          </a:p>
        </p:txBody>
      </p:sp>
      <p:sp>
        <p:nvSpPr>
          <p:cNvPr id="280591" name="AutoShape 15"/>
          <p:cNvSpPr>
            <a:spLocks/>
          </p:cNvSpPr>
          <p:nvPr/>
        </p:nvSpPr>
        <p:spPr bwMode="auto">
          <a:xfrm>
            <a:off x="1012825" y="4699000"/>
            <a:ext cx="182563" cy="295275"/>
          </a:xfrm>
          <a:prstGeom prst="rightBrace">
            <a:avLst>
              <a:gd name="adj1" fmla="val 13478"/>
              <a:gd name="adj2" fmla="val 50000"/>
            </a:avLst>
          </a:prstGeom>
          <a:noFill/>
          <a:ln w="9525">
            <a:solidFill>
              <a:schemeClr val="tx1"/>
            </a:solidFill>
            <a:round/>
            <a:headEnd/>
            <a:tailEnd/>
          </a:ln>
          <a:effectLst/>
        </p:spPr>
        <p:txBody>
          <a:bodyPr wrap="none" anchor="ctr"/>
          <a:lstStyle/>
          <a:p>
            <a:endParaRPr lang="en-US"/>
          </a:p>
        </p:txBody>
      </p:sp>
    </p:spTree>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ChangeArrowheads="1"/>
          </p:cNvSpPr>
          <p:nvPr>
            <p:ph type="title"/>
          </p:nvPr>
        </p:nvSpPr>
        <p:spPr/>
        <p:txBody>
          <a:bodyPr/>
          <a:lstStyle/>
          <a:p>
            <a:r>
              <a:rPr lang="en-US"/>
              <a:t>Contention…Contention…</a:t>
            </a:r>
          </a:p>
        </p:txBody>
      </p:sp>
      <p:pic>
        <p:nvPicPr>
          <p:cNvPr id="282631" name="Picture 7"/>
          <p:cNvPicPr>
            <a:picLocks noChangeAspect="1" noChangeArrowheads="1"/>
          </p:cNvPicPr>
          <p:nvPr/>
        </p:nvPicPr>
        <p:blipFill>
          <a:blip r:embed="rId3"/>
          <a:srcRect/>
          <a:stretch>
            <a:fillRect/>
          </a:stretch>
        </p:blipFill>
        <p:spPr bwMode="auto">
          <a:xfrm>
            <a:off x="177800" y="1582738"/>
            <a:ext cx="8783638" cy="4205287"/>
          </a:xfrm>
          <a:prstGeom prst="rect">
            <a:avLst/>
          </a:prstGeom>
          <a:noFill/>
          <a:ln w="9525">
            <a:noFill/>
            <a:miter lim="800000"/>
            <a:headEnd/>
            <a:tailEnd/>
          </a:ln>
          <a:effectLst/>
        </p:spPr>
      </p:pic>
      <p:pic>
        <p:nvPicPr>
          <p:cNvPr id="282632" name="Picture 8" descr="MCj02522310000[1]"/>
          <p:cNvPicPr>
            <a:picLocks noChangeAspect="1" noChangeArrowheads="1"/>
          </p:cNvPicPr>
          <p:nvPr/>
        </p:nvPicPr>
        <p:blipFill>
          <a:blip r:embed="rId4"/>
          <a:srcRect/>
          <a:stretch>
            <a:fillRect/>
          </a:stretch>
        </p:blipFill>
        <p:spPr bwMode="auto">
          <a:xfrm>
            <a:off x="1754188" y="1250950"/>
            <a:ext cx="598487" cy="882650"/>
          </a:xfrm>
          <a:prstGeom prst="rect">
            <a:avLst/>
          </a:prstGeom>
          <a:noFill/>
        </p:spPr>
      </p:pic>
      <p:sp>
        <p:nvSpPr>
          <p:cNvPr id="282633" name="Text Box 9"/>
          <p:cNvSpPr txBox="1">
            <a:spLocks noChangeArrowheads="1"/>
          </p:cNvSpPr>
          <p:nvPr/>
        </p:nvSpPr>
        <p:spPr bwMode="auto">
          <a:xfrm>
            <a:off x="7515225" y="1616075"/>
            <a:ext cx="993775" cy="336550"/>
          </a:xfrm>
          <a:prstGeom prst="rect">
            <a:avLst/>
          </a:prstGeom>
          <a:noFill/>
          <a:ln w="9525">
            <a:noFill/>
            <a:miter lim="800000"/>
            <a:headEnd/>
            <a:tailEnd/>
          </a:ln>
          <a:effectLst/>
        </p:spPr>
        <p:txBody>
          <a:bodyPr>
            <a:spAutoFit/>
          </a:bodyPr>
          <a:lstStyle/>
          <a:p>
            <a:r>
              <a:rPr lang="en-US" sz="1600">
                <a:solidFill>
                  <a:srgbClr val="A50021"/>
                </a:solidFill>
              </a:rPr>
              <a:t>“Who…”</a:t>
            </a:r>
          </a:p>
        </p:txBody>
      </p:sp>
      <p:sp>
        <p:nvSpPr>
          <p:cNvPr id="282634" name="Text Box 10"/>
          <p:cNvSpPr txBox="1">
            <a:spLocks noChangeArrowheads="1"/>
          </p:cNvSpPr>
          <p:nvPr/>
        </p:nvSpPr>
        <p:spPr bwMode="auto">
          <a:xfrm>
            <a:off x="4660900" y="2752725"/>
            <a:ext cx="1604963" cy="336550"/>
          </a:xfrm>
          <a:prstGeom prst="rect">
            <a:avLst/>
          </a:prstGeom>
          <a:noFill/>
          <a:ln w="9525">
            <a:noFill/>
            <a:miter lim="800000"/>
            <a:headEnd/>
            <a:tailEnd/>
          </a:ln>
          <a:effectLst/>
        </p:spPr>
        <p:txBody>
          <a:bodyPr>
            <a:spAutoFit/>
          </a:bodyPr>
          <a:lstStyle/>
          <a:p>
            <a:r>
              <a:rPr lang="en-US" sz="1600">
                <a:solidFill>
                  <a:srgbClr val="A50021"/>
                </a:solidFill>
              </a:rPr>
              <a:t>“Where…”</a:t>
            </a:r>
          </a:p>
        </p:txBody>
      </p:sp>
      <p:sp>
        <p:nvSpPr>
          <p:cNvPr id="282635" name="Text Box 11"/>
          <p:cNvSpPr txBox="1">
            <a:spLocks noChangeArrowheads="1"/>
          </p:cNvSpPr>
          <p:nvPr/>
        </p:nvSpPr>
        <p:spPr bwMode="auto">
          <a:xfrm>
            <a:off x="188913" y="5792788"/>
            <a:ext cx="2260600" cy="336550"/>
          </a:xfrm>
          <a:prstGeom prst="rect">
            <a:avLst/>
          </a:prstGeom>
          <a:noFill/>
          <a:ln w="9525">
            <a:noFill/>
            <a:miter lim="800000"/>
            <a:headEnd/>
            <a:tailEnd/>
          </a:ln>
          <a:effectLst/>
        </p:spPr>
        <p:txBody>
          <a:bodyPr>
            <a:spAutoFit/>
          </a:bodyPr>
          <a:lstStyle/>
          <a:p>
            <a:r>
              <a:rPr lang="en-US" sz="1600">
                <a:solidFill>
                  <a:srgbClr val="A50021"/>
                </a:solidFill>
              </a:rPr>
              <a:t>“Deadlock Details”</a:t>
            </a:r>
          </a:p>
        </p:txBody>
      </p:sp>
      <p:sp>
        <p:nvSpPr>
          <p:cNvPr id="282636" name="Text Box 12"/>
          <p:cNvSpPr txBox="1">
            <a:spLocks noChangeArrowheads="1"/>
          </p:cNvSpPr>
          <p:nvPr/>
        </p:nvSpPr>
        <p:spPr bwMode="auto">
          <a:xfrm>
            <a:off x="2252663" y="1330325"/>
            <a:ext cx="2625725" cy="581025"/>
          </a:xfrm>
          <a:prstGeom prst="rect">
            <a:avLst/>
          </a:prstGeom>
          <a:noFill/>
          <a:ln w="9525">
            <a:noFill/>
            <a:miter lim="800000"/>
            <a:headEnd/>
            <a:tailEnd/>
          </a:ln>
          <a:effectLst/>
        </p:spPr>
        <p:txBody>
          <a:bodyPr>
            <a:spAutoFit/>
          </a:bodyPr>
          <a:lstStyle/>
          <a:p>
            <a:r>
              <a:rPr lang="en-US" sz="1600">
                <a:solidFill>
                  <a:srgbClr val="A50021"/>
                </a:solidFill>
              </a:rPr>
              <a:t>“Deadlock Pipe”</a:t>
            </a:r>
          </a:p>
          <a:p>
            <a:r>
              <a:rPr lang="en-US" sz="1600">
                <a:solidFill>
                  <a:srgbClr val="A50021"/>
                </a:solidFill>
              </a:rPr>
              <a:t>vs. Print Deadlock Info</a:t>
            </a:r>
          </a:p>
        </p:txBody>
      </p:sp>
    </p:spTree>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Who’s Hogging the System???</a:t>
            </a:r>
          </a:p>
        </p:txBody>
      </p:sp>
      <p:pic>
        <p:nvPicPr>
          <p:cNvPr id="19459" name="Picture 3"/>
          <p:cNvPicPr>
            <a:picLocks noChangeAspect="1" noChangeArrowheads="1"/>
          </p:cNvPicPr>
          <p:nvPr/>
        </p:nvPicPr>
        <p:blipFill>
          <a:blip r:embed="rId3"/>
          <a:srcRect/>
          <a:stretch>
            <a:fillRect/>
          </a:stretch>
        </p:blipFill>
        <p:spPr bwMode="auto">
          <a:xfrm>
            <a:off x="0" y="1779588"/>
            <a:ext cx="9144000" cy="4481512"/>
          </a:xfrm>
          <a:prstGeom prst="rect">
            <a:avLst/>
          </a:prstGeom>
          <a:noFill/>
          <a:ln w="9525">
            <a:noFill/>
            <a:miter lim="800000"/>
            <a:headEnd/>
            <a:tailEnd/>
          </a:ln>
          <a:effectLst/>
        </p:spPr>
      </p:pic>
      <p:sp>
        <p:nvSpPr>
          <p:cNvPr id="19460" name="Text Box 4"/>
          <p:cNvSpPr txBox="1">
            <a:spLocks noChangeArrowheads="1"/>
          </p:cNvSpPr>
          <p:nvPr/>
        </p:nvSpPr>
        <p:spPr bwMode="auto">
          <a:xfrm>
            <a:off x="3270250" y="6219825"/>
            <a:ext cx="2214563" cy="336550"/>
          </a:xfrm>
          <a:prstGeom prst="rect">
            <a:avLst/>
          </a:prstGeom>
          <a:noFill/>
          <a:ln w="9525">
            <a:noFill/>
            <a:miter lim="800000"/>
            <a:headEnd/>
            <a:tailEnd/>
          </a:ln>
          <a:effectLst/>
        </p:spPr>
        <p:txBody>
          <a:bodyPr>
            <a:spAutoFit/>
          </a:bodyPr>
          <a:lstStyle/>
          <a:p>
            <a:r>
              <a:rPr lang="en-US" sz="1600">
                <a:solidFill>
                  <a:srgbClr val="A50021"/>
                </a:solidFill>
              </a:rPr>
              <a:t>“Network Bandwidth”</a:t>
            </a:r>
          </a:p>
        </p:txBody>
      </p:sp>
      <p:sp>
        <p:nvSpPr>
          <p:cNvPr id="19461" name="Text Box 5"/>
          <p:cNvSpPr txBox="1">
            <a:spLocks noChangeArrowheads="1"/>
          </p:cNvSpPr>
          <p:nvPr/>
        </p:nvSpPr>
        <p:spPr bwMode="auto">
          <a:xfrm>
            <a:off x="3270250" y="1419225"/>
            <a:ext cx="2214563" cy="336550"/>
          </a:xfrm>
          <a:prstGeom prst="rect">
            <a:avLst/>
          </a:prstGeom>
          <a:noFill/>
          <a:ln w="9525">
            <a:noFill/>
            <a:miter lim="800000"/>
            <a:headEnd/>
            <a:tailEnd/>
          </a:ln>
          <a:effectLst/>
        </p:spPr>
        <p:txBody>
          <a:bodyPr>
            <a:spAutoFit/>
          </a:bodyPr>
          <a:lstStyle/>
          <a:p>
            <a:r>
              <a:rPr lang="en-US" sz="1600">
                <a:solidFill>
                  <a:srgbClr val="A50021"/>
                </a:solidFill>
              </a:rPr>
              <a:t>“Who to Blame”</a:t>
            </a:r>
          </a:p>
        </p:txBody>
      </p:sp>
      <p:sp>
        <p:nvSpPr>
          <p:cNvPr id="19462" name="Text Box 6"/>
          <p:cNvSpPr txBox="1">
            <a:spLocks noChangeArrowheads="1"/>
          </p:cNvSpPr>
          <p:nvPr/>
        </p:nvSpPr>
        <p:spPr bwMode="auto">
          <a:xfrm>
            <a:off x="5605463" y="2530475"/>
            <a:ext cx="1131887" cy="336550"/>
          </a:xfrm>
          <a:prstGeom prst="rect">
            <a:avLst/>
          </a:prstGeom>
          <a:noFill/>
          <a:ln w="9525">
            <a:noFill/>
            <a:miter lim="800000"/>
            <a:headEnd/>
            <a:tailEnd/>
          </a:ln>
          <a:effectLst/>
        </p:spPr>
        <p:txBody>
          <a:bodyPr>
            <a:spAutoFit/>
          </a:bodyPr>
          <a:lstStyle/>
          <a:p>
            <a:r>
              <a:rPr lang="en-US" sz="1600">
                <a:solidFill>
                  <a:srgbClr val="A50021"/>
                </a:solidFill>
              </a:rPr>
              <a:t>“CPU…”</a:t>
            </a:r>
          </a:p>
        </p:txBody>
      </p:sp>
      <p:sp>
        <p:nvSpPr>
          <p:cNvPr id="19463" name="Line 7"/>
          <p:cNvSpPr>
            <a:spLocks noChangeShapeType="1"/>
          </p:cNvSpPr>
          <p:nvPr/>
        </p:nvSpPr>
        <p:spPr bwMode="auto">
          <a:xfrm>
            <a:off x="6507163" y="2728913"/>
            <a:ext cx="334962" cy="0"/>
          </a:xfrm>
          <a:prstGeom prst="line">
            <a:avLst/>
          </a:prstGeom>
          <a:noFill/>
          <a:ln w="9525">
            <a:solidFill>
              <a:schemeClr val="tx1"/>
            </a:solidFill>
            <a:round/>
            <a:headEnd/>
            <a:tailEnd type="triangle" w="med" len="med"/>
          </a:ln>
          <a:effectLst/>
        </p:spPr>
        <p:txBody>
          <a:bodyPr/>
          <a:lstStyle/>
          <a:p>
            <a:endParaRPr lang="en-US"/>
          </a:p>
        </p:txBody>
      </p:sp>
      <p:sp>
        <p:nvSpPr>
          <p:cNvPr id="19464" name="Line 8"/>
          <p:cNvSpPr>
            <a:spLocks noChangeShapeType="1"/>
          </p:cNvSpPr>
          <p:nvPr/>
        </p:nvSpPr>
        <p:spPr bwMode="auto">
          <a:xfrm>
            <a:off x="6478588" y="4081463"/>
            <a:ext cx="334962" cy="0"/>
          </a:xfrm>
          <a:prstGeom prst="line">
            <a:avLst/>
          </a:prstGeom>
          <a:noFill/>
          <a:ln w="9525">
            <a:solidFill>
              <a:schemeClr val="tx1"/>
            </a:solidFill>
            <a:round/>
            <a:headEnd/>
            <a:tailEnd type="triangle" w="med" len="med"/>
          </a:ln>
          <a:effectLst/>
        </p:spPr>
        <p:txBody>
          <a:bodyPr/>
          <a:lstStyle/>
          <a:p>
            <a:endParaRPr lang="en-US"/>
          </a:p>
        </p:txBody>
      </p:sp>
      <p:sp>
        <p:nvSpPr>
          <p:cNvPr id="19465" name="Text Box 9"/>
          <p:cNvSpPr txBox="1">
            <a:spLocks noChangeArrowheads="1"/>
          </p:cNvSpPr>
          <p:nvPr/>
        </p:nvSpPr>
        <p:spPr bwMode="auto">
          <a:xfrm>
            <a:off x="5929313" y="3197225"/>
            <a:ext cx="809625" cy="336550"/>
          </a:xfrm>
          <a:prstGeom prst="rect">
            <a:avLst/>
          </a:prstGeom>
          <a:noFill/>
          <a:ln w="9525">
            <a:noFill/>
            <a:miter lim="800000"/>
            <a:headEnd/>
            <a:tailEnd/>
          </a:ln>
          <a:effectLst/>
        </p:spPr>
        <p:txBody>
          <a:bodyPr>
            <a:spAutoFit/>
          </a:bodyPr>
          <a:lstStyle/>
          <a:p>
            <a:r>
              <a:rPr lang="en-US" sz="1600">
                <a:solidFill>
                  <a:srgbClr val="A50021"/>
                </a:solidFill>
              </a:rPr>
              <a:t>“I/O…”</a:t>
            </a:r>
          </a:p>
        </p:txBody>
      </p:sp>
      <p:sp>
        <p:nvSpPr>
          <p:cNvPr id="19466" name="Text Box 10"/>
          <p:cNvSpPr txBox="1">
            <a:spLocks noChangeArrowheads="1"/>
          </p:cNvSpPr>
          <p:nvPr/>
        </p:nvSpPr>
        <p:spPr bwMode="auto">
          <a:xfrm>
            <a:off x="5592763" y="3916363"/>
            <a:ext cx="1131887" cy="336550"/>
          </a:xfrm>
          <a:prstGeom prst="rect">
            <a:avLst/>
          </a:prstGeom>
          <a:noFill/>
          <a:ln w="9525">
            <a:noFill/>
            <a:miter lim="800000"/>
            <a:headEnd/>
            <a:tailEnd/>
          </a:ln>
          <a:effectLst/>
        </p:spPr>
        <p:txBody>
          <a:bodyPr>
            <a:spAutoFit/>
          </a:bodyPr>
          <a:lstStyle/>
          <a:p>
            <a:r>
              <a:rPr lang="en-US" sz="1600">
                <a:solidFill>
                  <a:srgbClr val="A50021"/>
                </a:solidFill>
              </a:rPr>
              <a:t>“Locks…”</a:t>
            </a:r>
          </a:p>
        </p:txBody>
      </p:sp>
      <p:sp>
        <p:nvSpPr>
          <p:cNvPr id="19467" name="AutoShape 11"/>
          <p:cNvSpPr>
            <a:spLocks/>
          </p:cNvSpPr>
          <p:nvPr/>
        </p:nvSpPr>
        <p:spPr bwMode="auto">
          <a:xfrm flipH="1">
            <a:off x="6705600" y="4495800"/>
            <a:ext cx="88900" cy="334963"/>
          </a:xfrm>
          <a:prstGeom prst="rightBrace">
            <a:avLst>
              <a:gd name="adj1" fmla="val 31399"/>
              <a:gd name="adj2" fmla="val 50000"/>
            </a:avLst>
          </a:prstGeom>
          <a:noFill/>
          <a:ln w="9525">
            <a:solidFill>
              <a:schemeClr val="tx1"/>
            </a:solidFill>
            <a:round/>
            <a:headEnd/>
            <a:tailEnd/>
          </a:ln>
          <a:effectLst/>
        </p:spPr>
        <p:txBody>
          <a:bodyPr wrap="none" anchor="ctr"/>
          <a:lstStyle/>
          <a:p>
            <a:endParaRPr lang="en-US"/>
          </a:p>
        </p:txBody>
      </p:sp>
      <p:sp>
        <p:nvSpPr>
          <p:cNvPr id="19468" name="Text Box 12"/>
          <p:cNvSpPr txBox="1">
            <a:spLocks noChangeArrowheads="1"/>
          </p:cNvSpPr>
          <p:nvPr/>
        </p:nvSpPr>
        <p:spPr bwMode="auto">
          <a:xfrm>
            <a:off x="5653088" y="4465638"/>
            <a:ext cx="1268412" cy="336550"/>
          </a:xfrm>
          <a:prstGeom prst="rect">
            <a:avLst/>
          </a:prstGeom>
          <a:noFill/>
          <a:ln w="9525">
            <a:noFill/>
            <a:miter lim="800000"/>
            <a:headEnd/>
            <a:tailEnd/>
          </a:ln>
          <a:effectLst/>
        </p:spPr>
        <p:txBody>
          <a:bodyPr>
            <a:spAutoFit/>
          </a:bodyPr>
          <a:lstStyle/>
          <a:p>
            <a:r>
              <a:rPr lang="en-US" sz="1600">
                <a:solidFill>
                  <a:srgbClr val="A50021"/>
                </a:solidFill>
              </a:rPr>
              <a:t>“tempdb…”</a:t>
            </a:r>
          </a:p>
        </p:txBody>
      </p:sp>
      <p:sp>
        <p:nvSpPr>
          <p:cNvPr id="19469" name="AutoShape 13"/>
          <p:cNvSpPr>
            <a:spLocks/>
          </p:cNvSpPr>
          <p:nvPr/>
        </p:nvSpPr>
        <p:spPr bwMode="auto">
          <a:xfrm flipH="1">
            <a:off x="6691313" y="3041650"/>
            <a:ext cx="111125" cy="769938"/>
          </a:xfrm>
          <a:prstGeom prst="rightBrace">
            <a:avLst>
              <a:gd name="adj1" fmla="val 57738"/>
              <a:gd name="adj2" fmla="val 50000"/>
            </a:avLst>
          </a:prstGeom>
          <a:noFill/>
          <a:ln w="9525">
            <a:solidFill>
              <a:schemeClr val="tx1"/>
            </a:solidFill>
            <a:round/>
            <a:headEnd/>
            <a:tailEnd/>
          </a:ln>
          <a:effectLst/>
        </p:spPr>
        <p:txBody>
          <a:bodyPr wrap="none" anchor="ctr"/>
          <a:lstStyle/>
          <a:p>
            <a:endParaRPr lang="en-US"/>
          </a:p>
        </p:txBody>
      </p:sp>
      <p:sp>
        <p:nvSpPr>
          <p:cNvPr id="19470" name="Text Box 14"/>
          <p:cNvSpPr txBox="1">
            <a:spLocks noChangeArrowheads="1"/>
          </p:cNvSpPr>
          <p:nvPr/>
        </p:nvSpPr>
        <p:spPr bwMode="auto">
          <a:xfrm>
            <a:off x="5616575" y="5548313"/>
            <a:ext cx="1268413" cy="336550"/>
          </a:xfrm>
          <a:prstGeom prst="rect">
            <a:avLst/>
          </a:prstGeom>
          <a:noFill/>
          <a:ln w="9525">
            <a:noFill/>
            <a:miter lim="800000"/>
            <a:headEnd/>
            <a:tailEnd/>
          </a:ln>
          <a:effectLst/>
        </p:spPr>
        <p:txBody>
          <a:bodyPr>
            <a:spAutoFit/>
          </a:bodyPr>
          <a:lstStyle/>
          <a:p>
            <a:r>
              <a:rPr lang="en-US" sz="1600">
                <a:solidFill>
                  <a:srgbClr val="A50021"/>
                </a:solidFill>
              </a:rPr>
              <a:t>“activity…”</a:t>
            </a:r>
          </a:p>
        </p:txBody>
      </p:sp>
      <p:sp>
        <p:nvSpPr>
          <p:cNvPr id="19471" name="Line 15"/>
          <p:cNvSpPr>
            <a:spLocks noChangeShapeType="1"/>
          </p:cNvSpPr>
          <p:nvPr/>
        </p:nvSpPr>
        <p:spPr bwMode="auto">
          <a:xfrm>
            <a:off x="6548438" y="5741988"/>
            <a:ext cx="334962"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5" name="Picture 15"/>
          <p:cNvPicPr>
            <a:picLocks noChangeAspect="1" noChangeArrowheads="1"/>
          </p:cNvPicPr>
          <p:nvPr/>
        </p:nvPicPr>
        <p:blipFill>
          <a:blip r:embed="rId3"/>
          <a:srcRect/>
          <a:stretch>
            <a:fillRect/>
          </a:stretch>
        </p:blipFill>
        <p:spPr bwMode="auto">
          <a:xfrm>
            <a:off x="1101725" y="1482725"/>
            <a:ext cx="8042275" cy="5375275"/>
          </a:xfrm>
          <a:prstGeom prst="rect">
            <a:avLst/>
          </a:prstGeom>
          <a:noFill/>
          <a:ln w="9525">
            <a:noFill/>
            <a:miter lim="800000"/>
            <a:headEnd/>
            <a:tailEnd/>
          </a:ln>
          <a:effectLst/>
        </p:spPr>
      </p:pic>
      <p:sp>
        <p:nvSpPr>
          <p:cNvPr id="286724" name="Rectangle 4"/>
          <p:cNvSpPr>
            <a:spLocks noGrp="1" noChangeArrowheads="1"/>
          </p:cNvSpPr>
          <p:nvPr>
            <p:ph type="title"/>
          </p:nvPr>
        </p:nvSpPr>
        <p:spPr/>
        <p:txBody>
          <a:bodyPr/>
          <a:lstStyle/>
          <a:p>
            <a:r>
              <a:rPr lang="en-US"/>
              <a:t>"My Queries Are Slow…"</a:t>
            </a:r>
          </a:p>
        </p:txBody>
      </p:sp>
      <p:sp>
        <p:nvSpPr>
          <p:cNvPr id="286727" name="Text Box 7"/>
          <p:cNvSpPr txBox="1">
            <a:spLocks noChangeArrowheads="1"/>
          </p:cNvSpPr>
          <p:nvPr/>
        </p:nvSpPr>
        <p:spPr bwMode="auto">
          <a:xfrm>
            <a:off x="5397500" y="1165225"/>
            <a:ext cx="2214563" cy="336550"/>
          </a:xfrm>
          <a:prstGeom prst="rect">
            <a:avLst/>
          </a:prstGeom>
          <a:noFill/>
          <a:ln w="9525">
            <a:noFill/>
            <a:miter lim="800000"/>
            <a:headEnd/>
            <a:tailEnd/>
          </a:ln>
          <a:effectLst/>
        </p:spPr>
        <p:txBody>
          <a:bodyPr>
            <a:spAutoFit/>
          </a:bodyPr>
          <a:lstStyle/>
          <a:p>
            <a:pPr algn="ctr"/>
            <a:r>
              <a:rPr lang="en-US" sz="1600">
                <a:solidFill>
                  <a:srgbClr val="A50021"/>
                </a:solidFill>
              </a:rPr>
              <a:t>“Previous Queries”</a:t>
            </a:r>
          </a:p>
        </p:txBody>
      </p:sp>
      <p:sp>
        <p:nvSpPr>
          <p:cNvPr id="286728" name="Text Box 8"/>
          <p:cNvSpPr txBox="1">
            <a:spLocks noChangeArrowheads="1"/>
          </p:cNvSpPr>
          <p:nvPr/>
        </p:nvSpPr>
        <p:spPr bwMode="auto">
          <a:xfrm>
            <a:off x="836613" y="1165225"/>
            <a:ext cx="3184525" cy="336550"/>
          </a:xfrm>
          <a:prstGeom prst="rect">
            <a:avLst/>
          </a:prstGeom>
          <a:noFill/>
          <a:ln w="9525">
            <a:noFill/>
            <a:miter lim="800000"/>
            <a:headEnd/>
            <a:tailEnd/>
          </a:ln>
          <a:effectLst/>
        </p:spPr>
        <p:txBody>
          <a:bodyPr>
            <a:spAutoFit/>
          </a:bodyPr>
          <a:lstStyle/>
          <a:p>
            <a:pPr algn="ctr"/>
            <a:r>
              <a:rPr lang="en-US" sz="1600">
                <a:solidFill>
                  <a:srgbClr val="A50021"/>
                </a:solidFill>
              </a:rPr>
              <a:t>“Currently Executing Queries”</a:t>
            </a:r>
          </a:p>
        </p:txBody>
      </p:sp>
      <p:pic>
        <p:nvPicPr>
          <p:cNvPr id="286731" name="Picture 11" descr="MCj02522310000[1]"/>
          <p:cNvPicPr>
            <a:picLocks noChangeAspect="1" noChangeArrowheads="1"/>
          </p:cNvPicPr>
          <p:nvPr/>
        </p:nvPicPr>
        <p:blipFill>
          <a:blip r:embed="rId4"/>
          <a:srcRect/>
          <a:stretch>
            <a:fillRect/>
          </a:stretch>
        </p:blipFill>
        <p:spPr bwMode="auto">
          <a:xfrm>
            <a:off x="7416800" y="1293813"/>
            <a:ext cx="400050" cy="590550"/>
          </a:xfrm>
          <a:prstGeom prst="rect">
            <a:avLst/>
          </a:prstGeom>
          <a:noFill/>
        </p:spPr>
      </p:pic>
      <p:pic>
        <p:nvPicPr>
          <p:cNvPr id="286732" name="Picture 12" descr="MCj02522310000[1]"/>
          <p:cNvPicPr>
            <a:picLocks noChangeAspect="1" noChangeArrowheads="1"/>
          </p:cNvPicPr>
          <p:nvPr/>
        </p:nvPicPr>
        <p:blipFill>
          <a:blip r:embed="rId4"/>
          <a:srcRect/>
          <a:stretch>
            <a:fillRect/>
          </a:stretch>
        </p:blipFill>
        <p:spPr bwMode="auto">
          <a:xfrm>
            <a:off x="5910263" y="4810125"/>
            <a:ext cx="400050" cy="590550"/>
          </a:xfrm>
          <a:prstGeom prst="rect">
            <a:avLst/>
          </a:prstGeom>
          <a:noFill/>
        </p:spPr>
      </p:pic>
      <p:pic>
        <p:nvPicPr>
          <p:cNvPr id="286733" name="Picture 13" descr="MCj02522310000[1]"/>
          <p:cNvPicPr>
            <a:picLocks noChangeAspect="1" noChangeArrowheads="1"/>
          </p:cNvPicPr>
          <p:nvPr/>
        </p:nvPicPr>
        <p:blipFill>
          <a:blip r:embed="rId4"/>
          <a:srcRect/>
          <a:stretch>
            <a:fillRect/>
          </a:stretch>
        </p:blipFill>
        <p:spPr bwMode="auto">
          <a:xfrm>
            <a:off x="8512175" y="4852988"/>
            <a:ext cx="400050" cy="590550"/>
          </a:xfrm>
          <a:prstGeom prst="rect">
            <a:avLst/>
          </a:prstGeom>
          <a:noFill/>
        </p:spPr>
      </p:pic>
      <p:sp>
        <p:nvSpPr>
          <p:cNvPr id="286734" name="Text Box 14"/>
          <p:cNvSpPr txBox="1">
            <a:spLocks noChangeArrowheads="1"/>
          </p:cNvSpPr>
          <p:nvPr/>
        </p:nvSpPr>
        <p:spPr bwMode="auto">
          <a:xfrm>
            <a:off x="0" y="5511800"/>
            <a:ext cx="1298575" cy="825500"/>
          </a:xfrm>
          <a:prstGeom prst="rect">
            <a:avLst/>
          </a:prstGeom>
          <a:noFill/>
          <a:ln w="9525">
            <a:noFill/>
            <a:miter lim="800000"/>
            <a:headEnd/>
            <a:tailEnd/>
          </a:ln>
          <a:effectLst/>
        </p:spPr>
        <p:txBody>
          <a:bodyPr>
            <a:spAutoFit/>
          </a:bodyPr>
          <a:lstStyle/>
          <a:p>
            <a:r>
              <a:rPr lang="en-US" sz="1600">
                <a:solidFill>
                  <a:srgbClr val="A50021"/>
                </a:solidFill>
              </a:rPr>
              <a:t>“Currently Executing SQL”</a:t>
            </a:r>
          </a:p>
        </p:txBody>
      </p:sp>
      <p:sp>
        <p:nvSpPr>
          <p:cNvPr id="286736" name="Text Box 16"/>
          <p:cNvSpPr txBox="1">
            <a:spLocks noChangeArrowheads="1"/>
          </p:cNvSpPr>
          <p:nvPr/>
        </p:nvSpPr>
        <p:spPr bwMode="auto">
          <a:xfrm>
            <a:off x="3892550" y="6521450"/>
            <a:ext cx="1720850" cy="336550"/>
          </a:xfrm>
          <a:prstGeom prst="rect">
            <a:avLst/>
          </a:prstGeom>
          <a:noFill/>
          <a:ln w="9525">
            <a:noFill/>
            <a:miter lim="800000"/>
            <a:headEnd/>
            <a:tailEnd/>
          </a:ln>
          <a:effectLst/>
        </p:spPr>
        <p:txBody>
          <a:bodyPr>
            <a:spAutoFit/>
          </a:bodyPr>
          <a:lstStyle/>
          <a:p>
            <a:r>
              <a:rPr lang="en-US" sz="1600">
                <a:solidFill>
                  <a:srgbClr val="A50021"/>
                </a:solidFill>
              </a:rPr>
              <a:t>“Text Chunk #"</a:t>
            </a:r>
          </a:p>
        </p:txBody>
      </p:sp>
      <p:sp>
        <p:nvSpPr>
          <p:cNvPr id="286737" name="Line 17"/>
          <p:cNvSpPr>
            <a:spLocks noChangeShapeType="1"/>
          </p:cNvSpPr>
          <p:nvPr/>
        </p:nvSpPr>
        <p:spPr bwMode="auto">
          <a:xfrm flipV="1">
            <a:off x="5387975" y="6302375"/>
            <a:ext cx="1125538" cy="379413"/>
          </a:xfrm>
          <a:prstGeom prst="line">
            <a:avLst/>
          </a:prstGeom>
          <a:noFill/>
          <a:ln w="9525">
            <a:solidFill>
              <a:schemeClr val="tx1"/>
            </a:solidFill>
            <a:round/>
            <a:headEnd/>
            <a:tailEnd type="triangle" w="med" len="med"/>
          </a:ln>
          <a:effectLst/>
        </p:spPr>
        <p:txBody>
          <a:bodyPr/>
          <a:lstStyle/>
          <a:p>
            <a:endParaRPr lang="en-US"/>
          </a:p>
        </p:txBody>
      </p:sp>
      <p:sp>
        <p:nvSpPr>
          <p:cNvPr id="286738" name="Line 18"/>
          <p:cNvSpPr>
            <a:spLocks noChangeShapeType="1"/>
          </p:cNvSpPr>
          <p:nvPr/>
        </p:nvSpPr>
        <p:spPr bwMode="auto">
          <a:xfrm flipH="1" flipV="1">
            <a:off x="4543425" y="6189663"/>
            <a:ext cx="28575" cy="365125"/>
          </a:xfrm>
          <a:prstGeom prst="line">
            <a:avLst/>
          </a:prstGeom>
          <a:noFill/>
          <a:ln w="9525">
            <a:solidFill>
              <a:schemeClr val="tx1"/>
            </a:solidFill>
            <a:round/>
            <a:headEnd/>
            <a:tailEnd type="triangle" w="med" len="med"/>
          </a:ln>
          <a:effectLst/>
        </p:spPr>
        <p:txBody>
          <a:bodyPr/>
          <a:lstStyle/>
          <a:p>
            <a:endParaRPr lang="en-US"/>
          </a:p>
        </p:txBody>
      </p:sp>
      <p:sp>
        <p:nvSpPr>
          <p:cNvPr id="286739" name="Line 19"/>
          <p:cNvSpPr>
            <a:spLocks noChangeShapeType="1"/>
          </p:cNvSpPr>
          <p:nvPr/>
        </p:nvSpPr>
        <p:spPr bwMode="auto">
          <a:xfrm flipH="1" flipV="1">
            <a:off x="2025650" y="6288088"/>
            <a:ext cx="1885950" cy="366712"/>
          </a:xfrm>
          <a:prstGeom prst="line">
            <a:avLst/>
          </a:prstGeom>
          <a:noFill/>
          <a:ln w="9525">
            <a:solidFill>
              <a:schemeClr val="tx1"/>
            </a:solidFill>
            <a:round/>
            <a:headEnd/>
            <a:tailEnd type="triangle" w="med" len="med"/>
          </a:ln>
          <a:effectLst/>
        </p:spPr>
        <p:txBody>
          <a:bodyPr/>
          <a:lstStyle/>
          <a:p>
            <a:endParaRPr lang="en-US"/>
          </a:p>
        </p:txBody>
      </p:sp>
      <p:sp>
        <p:nvSpPr>
          <p:cNvPr id="286740" name="Line 20"/>
          <p:cNvSpPr>
            <a:spLocks noChangeShapeType="1"/>
          </p:cNvSpPr>
          <p:nvPr/>
        </p:nvSpPr>
        <p:spPr bwMode="auto">
          <a:xfrm>
            <a:off x="1000125" y="3106738"/>
            <a:ext cx="334963" cy="0"/>
          </a:xfrm>
          <a:prstGeom prst="line">
            <a:avLst/>
          </a:prstGeom>
          <a:noFill/>
          <a:ln w="9525">
            <a:solidFill>
              <a:schemeClr val="tx1"/>
            </a:solidFill>
            <a:round/>
            <a:headEnd/>
            <a:tailEnd type="triangle" w="med" len="med"/>
          </a:ln>
          <a:effectLst/>
        </p:spPr>
        <p:txBody>
          <a:bodyPr/>
          <a:lstStyle/>
          <a:p>
            <a:endParaRPr lang="en-US"/>
          </a:p>
        </p:txBody>
      </p:sp>
      <p:sp>
        <p:nvSpPr>
          <p:cNvPr id="286741" name="Line 21"/>
          <p:cNvSpPr>
            <a:spLocks noChangeShapeType="1"/>
          </p:cNvSpPr>
          <p:nvPr/>
        </p:nvSpPr>
        <p:spPr bwMode="auto">
          <a:xfrm>
            <a:off x="1011238" y="2946400"/>
            <a:ext cx="334962" cy="0"/>
          </a:xfrm>
          <a:prstGeom prst="line">
            <a:avLst/>
          </a:prstGeom>
          <a:noFill/>
          <a:ln w="9525">
            <a:solidFill>
              <a:schemeClr val="tx1"/>
            </a:solidFill>
            <a:round/>
            <a:headEnd/>
            <a:tailEnd type="triangle" w="med" len="med"/>
          </a:ln>
          <a:effectLst/>
        </p:spPr>
        <p:txBody>
          <a:bodyPr/>
          <a:lstStyle/>
          <a:p>
            <a:endParaRPr lang="en-US"/>
          </a:p>
        </p:txBody>
      </p:sp>
      <p:sp>
        <p:nvSpPr>
          <p:cNvPr id="286742" name="AutoShape 22"/>
          <p:cNvSpPr>
            <a:spLocks/>
          </p:cNvSpPr>
          <p:nvPr/>
        </p:nvSpPr>
        <p:spPr bwMode="auto">
          <a:xfrm>
            <a:off x="1150938" y="3319463"/>
            <a:ext cx="130175" cy="381000"/>
          </a:xfrm>
          <a:prstGeom prst="leftBrace">
            <a:avLst>
              <a:gd name="adj1" fmla="val 24390"/>
              <a:gd name="adj2" fmla="val 50000"/>
            </a:avLst>
          </a:prstGeom>
          <a:noFill/>
          <a:ln w="9525">
            <a:solidFill>
              <a:schemeClr val="tx1"/>
            </a:solidFill>
            <a:round/>
            <a:headEnd/>
            <a:tailEnd/>
          </a:ln>
          <a:effectLst/>
        </p:spPr>
        <p:txBody>
          <a:bodyPr wrap="none" anchor="ctr"/>
          <a:lstStyle/>
          <a:p>
            <a:endParaRPr lang="en-US"/>
          </a:p>
        </p:txBody>
      </p:sp>
      <p:sp>
        <p:nvSpPr>
          <p:cNvPr id="286743" name="Text Box 23"/>
          <p:cNvSpPr txBox="1">
            <a:spLocks noChangeArrowheads="1"/>
          </p:cNvSpPr>
          <p:nvPr/>
        </p:nvSpPr>
        <p:spPr bwMode="auto">
          <a:xfrm>
            <a:off x="0" y="2709863"/>
            <a:ext cx="1214438" cy="336550"/>
          </a:xfrm>
          <a:prstGeom prst="rect">
            <a:avLst/>
          </a:prstGeom>
          <a:noFill/>
          <a:ln w="9525">
            <a:noFill/>
            <a:miter lim="800000"/>
            <a:headEnd/>
            <a:tailEnd/>
          </a:ln>
          <a:effectLst/>
        </p:spPr>
        <p:txBody>
          <a:bodyPr>
            <a:spAutoFit/>
          </a:bodyPr>
          <a:lstStyle/>
          <a:p>
            <a:r>
              <a:rPr lang="en-US" sz="1600">
                <a:solidFill>
                  <a:srgbClr val="A50021"/>
                </a:solidFill>
              </a:rPr>
              <a:t>“CPU Hog"</a:t>
            </a:r>
          </a:p>
        </p:txBody>
      </p:sp>
      <p:sp>
        <p:nvSpPr>
          <p:cNvPr id="286744" name="Text Box 24"/>
          <p:cNvSpPr txBox="1">
            <a:spLocks noChangeArrowheads="1"/>
          </p:cNvSpPr>
          <p:nvPr/>
        </p:nvSpPr>
        <p:spPr bwMode="auto">
          <a:xfrm>
            <a:off x="271463" y="3311525"/>
            <a:ext cx="1044575" cy="336550"/>
          </a:xfrm>
          <a:prstGeom prst="rect">
            <a:avLst/>
          </a:prstGeom>
          <a:noFill/>
          <a:ln w="9525">
            <a:noFill/>
            <a:miter lim="800000"/>
            <a:headEnd/>
            <a:tailEnd/>
          </a:ln>
          <a:effectLst/>
        </p:spPr>
        <p:txBody>
          <a:bodyPr>
            <a:spAutoFit/>
          </a:bodyPr>
          <a:lstStyle/>
          <a:p>
            <a:r>
              <a:rPr lang="en-US" sz="1600">
                <a:solidFill>
                  <a:srgbClr val="A50021"/>
                </a:solidFill>
              </a:rPr>
              <a:t>“IO Hog"</a:t>
            </a:r>
          </a:p>
        </p:txBody>
      </p:sp>
      <p:sp>
        <p:nvSpPr>
          <p:cNvPr id="286745" name="Text Box 25"/>
          <p:cNvSpPr txBox="1">
            <a:spLocks noChangeArrowheads="1"/>
          </p:cNvSpPr>
          <p:nvPr/>
        </p:nvSpPr>
        <p:spPr bwMode="auto">
          <a:xfrm>
            <a:off x="85725" y="2919413"/>
            <a:ext cx="1046163" cy="336550"/>
          </a:xfrm>
          <a:prstGeom prst="rect">
            <a:avLst/>
          </a:prstGeom>
          <a:noFill/>
          <a:ln w="9525">
            <a:noFill/>
            <a:miter lim="800000"/>
            <a:headEnd/>
            <a:tailEnd/>
          </a:ln>
          <a:effectLst/>
        </p:spPr>
        <p:txBody>
          <a:bodyPr>
            <a:spAutoFit/>
          </a:bodyPr>
          <a:lstStyle/>
          <a:p>
            <a:r>
              <a:rPr lang="en-US" sz="1600">
                <a:solidFill>
                  <a:srgbClr val="A50021"/>
                </a:solidFill>
              </a:rPr>
              <a:t>“Waiting"</a:t>
            </a:r>
          </a:p>
        </p:txBody>
      </p:sp>
      <p:sp>
        <p:nvSpPr>
          <p:cNvPr id="286746" name="Text Box 26"/>
          <p:cNvSpPr txBox="1">
            <a:spLocks noChangeArrowheads="1"/>
          </p:cNvSpPr>
          <p:nvPr/>
        </p:nvSpPr>
        <p:spPr bwMode="auto">
          <a:xfrm>
            <a:off x="285750" y="4073525"/>
            <a:ext cx="1214438" cy="581025"/>
          </a:xfrm>
          <a:prstGeom prst="rect">
            <a:avLst/>
          </a:prstGeom>
          <a:noFill/>
          <a:ln w="9525">
            <a:noFill/>
            <a:miter lim="800000"/>
            <a:headEnd/>
            <a:tailEnd/>
          </a:ln>
          <a:effectLst/>
        </p:spPr>
        <p:txBody>
          <a:bodyPr>
            <a:spAutoFit/>
          </a:bodyPr>
          <a:lstStyle/>
          <a:p>
            <a:r>
              <a:rPr lang="en-US" sz="1600">
                <a:solidFill>
                  <a:srgbClr val="A50021"/>
                </a:solidFill>
              </a:rPr>
              <a:t>"Long Running"</a:t>
            </a:r>
          </a:p>
        </p:txBody>
      </p:sp>
      <p:sp>
        <p:nvSpPr>
          <p:cNvPr id="286747" name="Line 27"/>
          <p:cNvSpPr>
            <a:spLocks noChangeShapeType="1"/>
          </p:cNvSpPr>
          <p:nvPr/>
        </p:nvSpPr>
        <p:spPr bwMode="auto">
          <a:xfrm>
            <a:off x="966788" y="4364038"/>
            <a:ext cx="334962"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Grp="1" noChangeArrowheads="1"/>
          </p:cNvSpPr>
          <p:nvPr>
            <p:ph type="title"/>
          </p:nvPr>
        </p:nvSpPr>
        <p:spPr/>
        <p:txBody>
          <a:bodyPr/>
          <a:lstStyle/>
          <a:p>
            <a:r>
              <a:rPr lang="en-US"/>
              <a:t>Statement &amp; SQLText Gotchas &amp; Tips</a:t>
            </a:r>
          </a:p>
        </p:txBody>
      </p:sp>
      <p:sp>
        <p:nvSpPr>
          <p:cNvPr id="205829" name="Rectangle 5"/>
          <p:cNvSpPr>
            <a:spLocks noGrp="1" noChangeArrowheads="1"/>
          </p:cNvSpPr>
          <p:nvPr>
            <p:ph type="body" idx="1"/>
          </p:nvPr>
        </p:nvSpPr>
        <p:spPr/>
        <p:txBody>
          <a:bodyPr/>
          <a:lstStyle/>
          <a:p>
            <a:r>
              <a:rPr lang="en-US"/>
              <a:t>monProcessStatement/monSysStatement</a:t>
            </a:r>
          </a:p>
          <a:p>
            <a:pPr lvl="1"/>
            <a:r>
              <a:rPr lang="en-US"/>
              <a:t>LineNumber Gotchas</a:t>
            </a:r>
          </a:p>
          <a:p>
            <a:pPr lvl="2"/>
            <a:r>
              <a:rPr lang="en-US"/>
              <a:t>Not all exec'd line numbers will appear</a:t>
            </a:r>
          </a:p>
          <a:p>
            <a:pPr lvl="3"/>
            <a:r>
              <a:rPr lang="en-US"/>
              <a:t>Should – but don't </a:t>
            </a:r>
          </a:p>
          <a:p>
            <a:pPr lvl="3"/>
            <a:r>
              <a:rPr lang="en-US"/>
              <a:t>Being researched why not</a:t>
            </a:r>
          </a:p>
          <a:p>
            <a:pPr lvl="4"/>
            <a:r>
              <a:rPr lang="en-US"/>
              <a:t>May be a pipe sizing issue?</a:t>
            </a:r>
          </a:p>
          <a:p>
            <a:pPr lvl="2"/>
            <a:r>
              <a:rPr lang="en-US"/>
              <a:t>Line numbers can repeat, skip</a:t>
            </a:r>
          </a:p>
          <a:p>
            <a:pPr lvl="3"/>
            <a:r>
              <a:rPr lang="en-US"/>
              <a:t>Loops, if/else, etc.</a:t>
            </a:r>
          </a:p>
          <a:p>
            <a:r>
              <a:rPr lang="en-US"/>
              <a:t>monSysSQLText/monProcessSQLText</a:t>
            </a:r>
          </a:p>
          <a:p>
            <a:pPr lvl="1"/>
            <a:r>
              <a:rPr lang="en-US"/>
              <a:t>Text is chunked (ala syscomments)</a:t>
            </a:r>
          </a:p>
          <a:p>
            <a:pPr lvl="2"/>
            <a:r>
              <a:rPr lang="en-US"/>
              <a:t>monSysSQLText.SequenceInBatch</a:t>
            </a:r>
          </a:p>
          <a:p>
            <a:pPr lvl="2"/>
            <a:r>
              <a:rPr lang="en-US"/>
              <a:t>monProcessSQLText.SequenceInLine</a:t>
            </a:r>
          </a:p>
          <a:p>
            <a:pPr lvl="2"/>
            <a:r>
              <a:rPr lang="en-US"/>
              <a:t>monSysPlanText.SequenceNumber</a:t>
            </a:r>
          </a:p>
          <a:p>
            <a:endParaRPr lang="en-US"/>
          </a:p>
        </p:txBody>
      </p:sp>
    </p:spTree>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User Object Activity</a:t>
            </a:r>
          </a:p>
        </p:txBody>
      </p:sp>
      <p:pic>
        <p:nvPicPr>
          <p:cNvPr id="21507" name="Picture 3"/>
          <p:cNvPicPr>
            <a:picLocks noChangeAspect="1" noChangeArrowheads="1"/>
          </p:cNvPicPr>
          <p:nvPr/>
        </p:nvPicPr>
        <p:blipFill>
          <a:blip r:embed="rId3"/>
          <a:srcRect/>
          <a:stretch>
            <a:fillRect/>
          </a:stretch>
        </p:blipFill>
        <p:spPr bwMode="auto">
          <a:xfrm>
            <a:off x="896938" y="1141413"/>
            <a:ext cx="7472362" cy="5716587"/>
          </a:xfrm>
          <a:prstGeom prst="rect">
            <a:avLst/>
          </a:prstGeom>
          <a:noFill/>
          <a:ln w="9525">
            <a:noFill/>
            <a:miter lim="800000"/>
            <a:headEnd/>
            <a:tailEnd/>
          </a:ln>
          <a:effectLst/>
        </p:spPr>
      </p:pic>
      <p:sp>
        <p:nvSpPr>
          <p:cNvPr id="21508" name="Text Box 4"/>
          <p:cNvSpPr txBox="1">
            <a:spLocks noChangeArrowheads="1"/>
          </p:cNvSpPr>
          <p:nvPr/>
        </p:nvSpPr>
        <p:spPr bwMode="auto">
          <a:xfrm>
            <a:off x="2628900" y="1516063"/>
            <a:ext cx="1287463" cy="581025"/>
          </a:xfrm>
          <a:prstGeom prst="rect">
            <a:avLst/>
          </a:prstGeom>
          <a:noFill/>
          <a:ln w="9525">
            <a:noFill/>
            <a:miter lim="800000"/>
            <a:headEnd/>
            <a:tailEnd/>
          </a:ln>
          <a:effectLst/>
        </p:spPr>
        <p:txBody>
          <a:bodyPr>
            <a:spAutoFit/>
          </a:bodyPr>
          <a:lstStyle/>
          <a:p>
            <a:r>
              <a:rPr lang="en-US" sz="1600">
                <a:solidFill>
                  <a:srgbClr val="A50021"/>
                </a:solidFill>
              </a:rPr>
              <a:t>“Index level I/O detail”</a:t>
            </a:r>
          </a:p>
        </p:txBody>
      </p:sp>
      <p:sp>
        <p:nvSpPr>
          <p:cNvPr id="21509" name="Line 5"/>
          <p:cNvSpPr>
            <a:spLocks noChangeShapeType="1"/>
          </p:cNvSpPr>
          <p:nvPr/>
        </p:nvSpPr>
        <p:spPr bwMode="auto">
          <a:xfrm>
            <a:off x="3579813" y="1973263"/>
            <a:ext cx="334962" cy="0"/>
          </a:xfrm>
          <a:prstGeom prst="line">
            <a:avLst/>
          </a:prstGeom>
          <a:noFill/>
          <a:ln w="9525">
            <a:solidFill>
              <a:schemeClr val="tx1"/>
            </a:solidFill>
            <a:round/>
            <a:headEnd/>
            <a:tailEnd type="triangle" w="med" len="med"/>
          </a:ln>
          <a:effectLst/>
        </p:spPr>
        <p:txBody>
          <a:bodyPr/>
          <a:lstStyle/>
          <a:p>
            <a:endParaRPr lang="en-US"/>
          </a:p>
        </p:txBody>
      </p:sp>
      <p:sp>
        <p:nvSpPr>
          <p:cNvPr id="21510" name="AutoShape 6"/>
          <p:cNvSpPr>
            <a:spLocks/>
          </p:cNvSpPr>
          <p:nvPr/>
        </p:nvSpPr>
        <p:spPr bwMode="auto">
          <a:xfrm flipH="1">
            <a:off x="3802063" y="2182813"/>
            <a:ext cx="44450" cy="301625"/>
          </a:xfrm>
          <a:prstGeom prst="rightBrace">
            <a:avLst>
              <a:gd name="adj1" fmla="val 56548"/>
              <a:gd name="adj2" fmla="val 50000"/>
            </a:avLst>
          </a:prstGeom>
          <a:noFill/>
          <a:ln w="9525">
            <a:solidFill>
              <a:schemeClr val="tx1"/>
            </a:solidFill>
            <a:round/>
            <a:headEnd/>
            <a:tailEnd/>
          </a:ln>
          <a:effectLst/>
        </p:spPr>
        <p:txBody>
          <a:bodyPr wrap="none" anchor="ctr"/>
          <a:lstStyle/>
          <a:p>
            <a:endParaRPr lang="en-US"/>
          </a:p>
        </p:txBody>
      </p:sp>
      <p:sp>
        <p:nvSpPr>
          <p:cNvPr id="21511" name="Text Box 7"/>
          <p:cNvSpPr txBox="1">
            <a:spLocks noChangeArrowheads="1"/>
          </p:cNvSpPr>
          <p:nvPr/>
        </p:nvSpPr>
        <p:spPr bwMode="auto">
          <a:xfrm>
            <a:off x="7353300" y="3106738"/>
            <a:ext cx="1509713" cy="336550"/>
          </a:xfrm>
          <a:prstGeom prst="rect">
            <a:avLst/>
          </a:prstGeom>
          <a:noFill/>
          <a:ln w="9525">
            <a:noFill/>
            <a:miter lim="800000"/>
            <a:headEnd/>
            <a:tailEnd/>
          </a:ln>
          <a:effectLst/>
        </p:spPr>
        <p:txBody>
          <a:bodyPr>
            <a:spAutoFit/>
          </a:bodyPr>
          <a:lstStyle/>
          <a:p>
            <a:r>
              <a:rPr lang="en-US" sz="1600">
                <a:solidFill>
                  <a:srgbClr val="A50021"/>
                </a:solidFill>
              </a:rPr>
              <a:t>“Proc/Trigger”</a:t>
            </a:r>
          </a:p>
        </p:txBody>
      </p:sp>
      <p:sp>
        <p:nvSpPr>
          <p:cNvPr id="21512" name="Text Box 8"/>
          <p:cNvSpPr txBox="1">
            <a:spLocks noChangeArrowheads="1"/>
          </p:cNvSpPr>
          <p:nvPr/>
        </p:nvSpPr>
        <p:spPr bwMode="auto">
          <a:xfrm>
            <a:off x="1905000" y="5535613"/>
            <a:ext cx="2349500" cy="336550"/>
          </a:xfrm>
          <a:prstGeom prst="rect">
            <a:avLst/>
          </a:prstGeom>
          <a:noFill/>
          <a:ln w="9525">
            <a:noFill/>
            <a:miter lim="800000"/>
            <a:headEnd/>
            <a:tailEnd/>
          </a:ln>
          <a:effectLst/>
        </p:spPr>
        <p:txBody>
          <a:bodyPr>
            <a:spAutoFit/>
          </a:bodyPr>
          <a:lstStyle/>
          <a:p>
            <a:r>
              <a:rPr lang="en-US" sz="1600">
                <a:solidFill>
                  <a:srgbClr val="A50021"/>
                </a:solidFill>
              </a:rPr>
              <a:t>“temp &amp; work tables…”</a:t>
            </a:r>
          </a:p>
        </p:txBody>
      </p:sp>
      <p:sp>
        <p:nvSpPr>
          <p:cNvPr id="21513" name="AutoShape 9"/>
          <p:cNvSpPr>
            <a:spLocks/>
          </p:cNvSpPr>
          <p:nvPr/>
        </p:nvSpPr>
        <p:spPr bwMode="auto">
          <a:xfrm flipH="1">
            <a:off x="4108450" y="5613400"/>
            <a:ext cx="42863" cy="190500"/>
          </a:xfrm>
          <a:prstGeom prst="rightBrace">
            <a:avLst>
              <a:gd name="adj1" fmla="val 37037"/>
              <a:gd name="adj2" fmla="val 50000"/>
            </a:avLst>
          </a:prstGeom>
          <a:noFill/>
          <a:ln w="9525">
            <a:solidFill>
              <a:schemeClr val="tx1"/>
            </a:solidFill>
            <a:round/>
            <a:headEnd/>
            <a:tailEnd/>
          </a:ln>
          <a:effectLst/>
        </p:spPr>
        <p:txBody>
          <a:bodyPr wrap="none" anchor="ctr"/>
          <a:lstStyle/>
          <a:p>
            <a:endParaRPr lang="en-US"/>
          </a:p>
        </p:txBody>
      </p:sp>
      <p:sp>
        <p:nvSpPr>
          <p:cNvPr id="21514" name="Text Box 10"/>
          <p:cNvSpPr txBox="1">
            <a:spLocks noChangeArrowheads="1"/>
          </p:cNvSpPr>
          <p:nvPr/>
        </p:nvSpPr>
        <p:spPr bwMode="auto">
          <a:xfrm>
            <a:off x="2592388" y="5265738"/>
            <a:ext cx="1701800" cy="336550"/>
          </a:xfrm>
          <a:prstGeom prst="rect">
            <a:avLst/>
          </a:prstGeom>
          <a:noFill/>
          <a:ln w="9525">
            <a:noFill/>
            <a:miter lim="800000"/>
            <a:headEnd/>
            <a:tailEnd/>
          </a:ln>
          <a:effectLst/>
        </p:spPr>
        <p:txBody>
          <a:bodyPr>
            <a:spAutoFit/>
          </a:bodyPr>
          <a:lstStyle/>
          <a:p>
            <a:r>
              <a:rPr lang="en-US" sz="1600">
                <a:solidFill>
                  <a:srgbClr val="A50021"/>
                </a:solidFill>
              </a:rPr>
              <a:t>“scan counts…”</a:t>
            </a:r>
          </a:p>
        </p:txBody>
      </p:sp>
      <p:sp>
        <p:nvSpPr>
          <p:cNvPr id="21515" name="AutoShape 11"/>
          <p:cNvSpPr>
            <a:spLocks/>
          </p:cNvSpPr>
          <p:nvPr/>
        </p:nvSpPr>
        <p:spPr bwMode="auto">
          <a:xfrm flipH="1">
            <a:off x="4108450" y="5330825"/>
            <a:ext cx="42863" cy="190500"/>
          </a:xfrm>
          <a:prstGeom prst="rightBrace">
            <a:avLst>
              <a:gd name="adj1" fmla="val 37037"/>
              <a:gd name="adj2" fmla="val 50000"/>
            </a:avLst>
          </a:prstGeom>
          <a:noFill/>
          <a:ln w="9525">
            <a:solidFill>
              <a:schemeClr val="tx1"/>
            </a:solidFill>
            <a:round/>
            <a:headEnd/>
            <a:tailEnd/>
          </a:ln>
          <a:effectLst/>
        </p:spPr>
        <p:txBody>
          <a:bodyPr wrap="none" anchor="ctr"/>
          <a:lstStyle/>
          <a:p>
            <a:endParaRPr lang="en-US"/>
          </a:p>
        </p:txBody>
      </p:sp>
      <p:sp>
        <p:nvSpPr>
          <p:cNvPr id="21516" name="Text Box 12"/>
          <p:cNvSpPr txBox="1">
            <a:spLocks noChangeArrowheads="1"/>
          </p:cNvSpPr>
          <p:nvPr/>
        </p:nvSpPr>
        <p:spPr bwMode="auto">
          <a:xfrm>
            <a:off x="6362700" y="4495800"/>
            <a:ext cx="2349500" cy="581025"/>
          </a:xfrm>
          <a:prstGeom prst="rect">
            <a:avLst/>
          </a:prstGeom>
          <a:noFill/>
          <a:ln w="9525">
            <a:noFill/>
            <a:miter lim="800000"/>
            <a:headEnd/>
            <a:tailEnd/>
          </a:ln>
          <a:effectLst/>
        </p:spPr>
        <p:txBody>
          <a:bodyPr>
            <a:spAutoFit/>
          </a:bodyPr>
          <a:lstStyle/>
          <a:p>
            <a:r>
              <a:rPr lang="en-US" sz="1600">
                <a:solidFill>
                  <a:srgbClr val="A50021"/>
                </a:solidFill>
              </a:rPr>
              <a:t>Bad/Poor Index choices</a:t>
            </a:r>
          </a:p>
          <a:p>
            <a:r>
              <a:rPr lang="en-US" sz="1600">
                <a:solidFill>
                  <a:srgbClr val="A50021"/>
                </a:solidFill>
              </a:rPr>
              <a:t>Tempdb I/O’s</a:t>
            </a:r>
          </a:p>
        </p:txBody>
      </p:sp>
    </p:spTree>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Agenda</a:t>
            </a:r>
          </a:p>
        </p:txBody>
      </p:sp>
      <p:sp>
        <p:nvSpPr>
          <p:cNvPr id="32771" name="Rectangle 3"/>
          <p:cNvSpPr>
            <a:spLocks noGrp="1" noChangeArrowheads="1"/>
          </p:cNvSpPr>
          <p:nvPr>
            <p:ph type="body" idx="1"/>
          </p:nvPr>
        </p:nvSpPr>
        <p:spPr/>
        <p:txBody>
          <a:bodyPr/>
          <a:lstStyle/>
          <a:p>
            <a:r>
              <a:rPr lang="en-US"/>
              <a:t>MDA Table Relationships</a:t>
            </a:r>
          </a:p>
          <a:p>
            <a:pPr lvl="1"/>
            <a:r>
              <a:rPr lang="en-US"/>
              <a:t>Common mistakes in MDA-based monitoring</a:t>
            </a:r>
          </a:p>
          <a:p>
            <a:pPr lvl="1"/>
            <a:r>
              <a:rPr lang="en-US"/>
              <a:t>How to use related tables to get desired statistics</a:t>
            </a:r>
          </a:p>
          <a:p>
            <a:r>
              <a:rPr lang="en-US"/>
              <a:t>Setting Up a Monitoring Environment</a:t>
            </a:r>
          </a:p>
          <a:p>
            <a:pPr lvl="1"/>
            <a:r>
              <a:rPr lang="en-US"/>
              <a:t>Job Scheduler &amp; MDA Repositories</a:t>
            </a:r>
          </a:p>
          <a:p>
            <a:pPr lvl="1"/>
            <a:r>
              <a:rPr lang="en-US"/>
              <a:t>What to collect &amp; when</a:t>
            </a:r>
          </a:p>
          <a:p>
            <a:r>
              <a:rPr lang="en-US"/>
              <a:t>Problem Solving using MDA Tables</a:t>
            </a:r>
          </a:p>
          <a:p>
            <a:pPr lvl="1"/>
            <a:r>
              <a:rPr lang="en-US"/>
              <a:t>Performance Diagnosis</a:t>
            </a:r>
          </a:p>
          <a:p>
            <a:pPr lvl="1"/>
            <a:r>
              <a:rPr lang="en-US"/>
              <a:t>Configuration Tuning</a:t>
            </a:r>
          </a:p>
          <a:p>
            <a:pPr lvl="1"/>
            <a:r>
              <a:rPr lang="en-US"/>
              <a:t>Server Profiling</a:t>
            </a:r>
          </a:p>
          <a:p>
            <a:endParaRPr lang="en-US"/>
          </a:p>
        </p:txBody>
      </p:sp>
      <p:pic>
        <p:nvPicPr>
          <p:cNvPr id="32773" name="Picture 5"/>
          <p:cNvPicPr>
            <a:picLocks noChangeAspect="1" noChangeArrowheads="1"/>
          </p:cNvPicPr>
          <p:nvPr/>
        </p:nvPicPr>
        <p:blipFill>
          <a:blip r:embed="rId3"/>
          <a:srcRect/>
          <a:stretch>
            <a:fillRect/>
          </a:stretch>
        </p:blipFill>
        <p:spPr bwMode="auto">
          <a:xfrm>
            <a:off x="5438775" y="4140200"/>
            <a:ext cx="3494088" cy="2540000"/>
          </a:xfrm>
          <a:prstGeom prst="rect">
            <a:avLst/>
          </a:prstGeom>
          <a:noFill/>
          <a:ln w="9525">
            <a:noFill/>
            <a:miter lim="800000"/>
            <a:headEnd type="none" w="med" len="sm"/>
            <a:tailEnd type="none" w="med" len="sm"/>
          </a:ln>
          <a:effectLst/>
        </p:spPr>
      </p:pic>
    </p:spTree>
  </p:cSld>
  <p:clrMapOvr>
    <a:masterClrMapping/>
  </p:clrMapOvr>
  <p:transition>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Table Statistics</a:t>
            </a:r>
          </a:p>
        </p:txBody>
      </p:sp>
      <p:pic>
        <p:nvPicPr>
          <p:cNvPr id="22531" name="Picture 3"/>
          <p:cNvPicPr>
            <a:picLocks noChangeAspect="1" noChangeArrowheads="1"/>
          </p:cNvPicPr>
          <p:nvPr/>
        </p:nvPicPr>
        <p:blipFill>
          <a:blip r:embed="rId3"/>
          <a:srcRect/>
          <a:stretch>
            <a:fillRect/>
          </a:stretch>
        </p:blipFill>
        <p:spPr bwMode="auto">
          <a:xfrm>
            <a:off x="3332163" y="1416050"/>
            <a:ext cx="2808287" cy="4916488"/>
          </a:xfrm>
          <a:prstGeom prst="rect">
            <a:avLst/>
          </a:prstGeom>
          <a:noFill/>
          <a:ln w="9525">
            <a:noFill/>
            <a:miter lim="800000"/>
            <a:headEnd/>
            <a:tailEnd/>
          </a:ln>
          <a:effectLst/>
        </p:spPr>
      </p:pic>
      <p:sp>
        <p:nvSpPr>
          <p:cNvPr id="22532" name="Text Box 4"/>
          <p:cNvSpPr txBox="1">
            <a:spLocks noChangeArrowheads="1"/>
          </p:cNvSpPr>
          <p:nvPr/>
        </p:nvSpPr>
        <p:spPr bwMode="auto">
          <a:xfrm>
            <a:off x="1827213" y="2732088"/>
            <a:ext cx="1287462" cy="581025"/>
          </a:xfrm>
          <a:prstGeom prst="rect">
            <a:avLst/>
          </a:prstGeom>
          <a:noFill/>
          <a:ln w="9525">
            <a:noFill/>
            <a:miter lim="800000"/>
            <a:headEnd/>
            <a:tailEnd/>
          </a:ln>
          <a:effectLst/>
        </p:spPr>
        <p:txBody>
          <a:bodyPr>
            <a:spAutoFit/>
          </a:bodyPr>
          <a:lstStyle/>
          <a:p>
            <a:r>
              <a:rPr lang="en-US" sz="1600">
                <a:solidFill>
                  <a:srgbClr val="A50021"/>
                </a:solidFill>
              </a:rPr>
              <a:t>“Hot tables/ indexes”</a:t>
            </a:r>
          </a:p>
        </p:txBody>
      </p:sp>
      <p:sp>
        <p:nvSpPr>
          <p:cNvPr id="22533" name="AutoShape 5"/>
          <p:cNvSpPr>
            <a:spLocks/>
          </p:cNvSpPr>
          <p:nvPr/>
        </p:nvSpPr>
        <p:spPr bwMode="auto">
          <a:xfrm flipH="1">
            <a:off x="3222625" y="2584450"/>
            <a:ext cx="66675" cy="1027113"/>
          </a:xfrm>
          <a:prstGeom prst="rightBrace">
            <a:avLst>
              <a:gd name="adj1" fmla="val 128373"/>
              <a:gd name="adj2" fmla="val 50000"/>
            </a:avLst>
          </a:prstGeom>
          <a:noFill/>
          <a:ln w="9525">
            <a:solidFill>
              <a:schemeClr val="tx1"/>
            </a:solidFill>
            <a:round/>
            <a:headEnd/>
            <a:tailEnd/>
          </a:ln>
          <a:effectLst/>
        </p:spPr>
        <p:txBody>
          <a:bodyPr wrap="none" anchor="ctr"/>
          <a:lstStyle/>
          <a:p>
            <a:endParaRPr lang="en-US"/>
          </a:p>
        </p:txBody>
      </p:sp>
      <p:sp>
        <p:nvSpPr>
          <p:cNvPr id="22534" name="AutoShape 6"/>
          <p:cNvSpPr>
            <a:spLocks/>
          </p:cNvSpPr>
          <p:nvPr/>
        </p:nvSpPr>
        <p:spPr bwMode="auto">
          <a:xfrm flipH="1">
            <a:off x="3241675" y="3951288"/>
            <a:ext cx="77788" cy="792162"/>
          </a:xfrm>
          <a:prstGeom prst="rightBrace">
            <a:avLst>
              <a:gd name="adj1" fmla="val 84863"/>
              <a:gd name="adj2" fmla="val 50000"/>
            </a:avLst>
          </a:prstGeom>
          <a:noFill/>
          <a:ln w="9525">
            <a:solidFill>
              <a:schemeClr val="tx1"/>
            </a:solidFill>
            <a:round/>
            <a:headEnd/>
            <a:tailEnd/>
          </a:ln>
          <a:effectLst/>
        </p:spPr>
        <p:txBody>
          <a:bodyPr wrap="none" anchor="ctr"/>
          <a:lstStyle/>
          <a:p>
            <a:endParaRPr lang="en-US"/>
          </a:p>
        </p:txBody>
      </p:sp>
      <p:sp>
        <p:nvSpPr>
          <p:cNvPr id="22535" name="Text Box 7"/>
          <p:cNvSpPr txBox="1">
            <a:spLocks noChangeArrowheads="1"/>
          </p:cNvSpPr>
          <p:nvPr/>
        </p:nvSpPr>
        <p:spPr bwMode="auto">
          <a:xfrm>
            <a:off x="2209800" y="4038600"/>
            <a:ext cx="990600" cy="581025"/>
          </a:xfrm>
          <a:prstGeom prst="rect">
            <a:avLst/>
          </a:prstGeom>
          <a:noFill/>
          <a:ln w="9525">
            <a:noFill/>
            <a:miter lim="800000"/>
            <a:headEnd/>
            <a:tailEnd/>
          </a:ln>
          <a:effectLst/>
        </p:spPr>
        <p:txBody>
          <a:bodyPr>
            <a:spAutoFit/>
          </a:bodyPr>
          <a:lstStyle/>
          <a:p>
            <a:r>
              <a:rPr lang="en-US" sz="1600">
                <a:solidFill>
                  <a:srgbClr val="A50021"/>
                </a:solidFill>
              </a:rPr>
              <a:t>“Unused indexes”</a:t>
            </a:r>
          </a:p>
        </p:txBody>
      </p:sp>
      <p:sp>
        <p:nvSpPr>
          <p:cNvPr id="22536" name="AutoShape 8"/>
          <p:cNvSpPr>
            <a:spLocks/>
          </p:cNvSpPr>
          <p:nvPr/>
        </p:nvSpPr>
        <p:spPr bwMode="auto">
          <a:xfrm flipH="1">
            <a:off x="3230563" y="4822825"/>
            <a:ext cx="55562" cy="658813"/>
          </a:xfrm>
          <a:prstGeom prst="rightBrace">
            <a:avLst>
              <a:gd name="adj1" fmla="val 98810"/>
              <a:gd name="adj2" fmla="val 50000"/>
            </a:avLst>
          </a:prstGeom>
          <a:noFill/>
          <a:ln w="9525">
            <a:solidFill>
              <a:schemeClr val="tx1"/>
            </a:solidFill>
            <a:round/>
            <a:headEnd/>
            <a:tailEnd/>
          </a:ln>
          <a:effectLst/>
        </p:spPr>
        <p:txBody>
          <a:bodyPr wrap="none" anchor="ctr"/>
          <a:lstStyle/>
          <a:p>
            <a:endParaRPr lang="en-US"/>
          </a:p>
        </p:txBody>
      </p:sp>
      <p:sp>
        <p:nvSpPr>
          <p:cNvPr id="22537" name="Text Box 9"/>
          <p:cNvSpPr txBox="1">
            <a:spLocks noChangeArrowheads="1"/>
          </p:cNvSpPr>
          <p:nvPr/>
        </p:nvSpPr>
        <p:spPr bwMode="auto">
          <a:xfrm>
            <a:off x="1979613" y="4813300"/>
            <a:ext cx="1120775" cy="581025"/>
          </a:xfrm>
          <a:prstGeom prst="rect">
            <a:avLst/>
          </a:prstGeom>
          <a:noFill/>
          <a:ln w="9525">
            <a:noFill/>
            <a:miter lim="800000"/>
            <a:headEnd/>
            <a:tailEnd/>
          </a:ln>
          <a:effectLst/>
        </p:spPr>
        <p:txBody>
          <a:bodyPr>
            <a:spAutoFit/>
          </a:bodyPr>
          <a:lstStyle/>
          <a:p>
            <a:r>
              <a:rPr lang="en-US" sz="1600">
                <a:solidFill>
                  <a:srgbClr val="A50021"/>
                </a:solidFill>
              </a:rPr>
              <a:t>“DML statistics”</a:t>
            </a:r>
          </a:p>
        </p:txBody>
      </p:sp>
      <p:sp>
        <p:nvSpPr>
          <p:cNvPr id="22538" name="Text Box 10"/>
          <p:cNvSpPr txBox="1">
            <a:spLocks noChangeArrowheads="1"/>
          </p:cNvSpPr>
          <p:nvPr/>
        </p:nvSpPr>
        <p:spPr bwMode="auto">
          <a:xfrm>
            <a:off x="860425" y="5856288"/>
            <a:ext cx="2592388" cy="336550"/>
          </a:xfrm>
          <a:prstGeom prst="rect">
            <a:avLst/>
          </a:prstGeom>
          <a:noFill/>
          <a:ln w="9525">
            <a:noFill/>
            <a:miter lim="800000"/>
            <a:headEnd/>
            <a:tailEnd/>
          </a:ln>
          <a:effectLst/>
        </p:spPr>
        <p:txBody>
          <a:bodyPr>
            <a:spAutoFit/>
          </a:bodyPr>
          <a:lstStyle/>
          <a:p>
            <a:r>
              <a:rPr lang="en-US" sz="1600">
                <a:solidFill>
                  <a:srgbClr val="A50021"/>
                </a:solidFill>
              </a:rPr>
              <a:t>“Table/Index Contention”</a:t>
            </a:r>
          </a:p>
        </p:txBody>
      </p:sp>
      <p:sp>
        <p:nvSpPr>
          <p:cNvPr id="22539" name="Text Box 11"/>
          <p:cNvSpPr txBox="1">
            <a:spLocks noChangeArrowheads="1"/>
          </p:cNvSpPr>
          <p:nvPr/>
        </p:nvSpPr>
        <p:spPr bwMode="auto">
          <a:xfrm>
            <a:off x="427038" y="5389563"/>
            <a:ext cx="2743200" cy="482600"/>
          </a:xfrm>
          <a:prstGeom prst="rect">
            <a:avLst/>
          </a:prstGeom>
          <a:noFill/>
          <a:ln w="9525">
            <a:noFill/>
            <a:miter lim="800000"/>
            <a:headEnd/>
            <a:tailEnd/>
          </a:ln>
          <a:effectLst/>
        </p:spPr>
        <p:txBody>
          <a:bodyPr>
            <a:spAutoFit/>
          </a:bodyPr>
          <a:lstStyle/>
          <a:p>
            <a:pPr>
              <a:lnSpc>
                <a:spcPct val="80000"/>
              </a:lnSpc>
            </a:pPr>
            <a:r>
              <a:rPr lang="en-US" sz="1600">
                <a:solidFill>
                  <a:srgbClr val="A50021"/>
                </a:solidFill>
              </a:rPr>
              <a:t>“DML &amp; Proc Exec Count</a:t>
            </a:r>
          </a:p>
          <a:p>
            <a:pPr>
              <a:lnSpc>
                <a:spcPct val="80000"/>
              </a:lnSpc>
            </a:pPr>
            <a:r>
              <a:rPr lang="en-US" sz="1200">
                <a:solidFill>
                  <a:schemeClr val="accent1"/>
                </a:solidFill>
              </a:rPr>
              <a:t>(in some versions)</a:t>
            </a:r>
            <a:r>
              <a:rPr lang="en-US" sz="1600">
                <a:solidFill>
                  <a:schemeClr val="accent1"/>
                </a:solidFill>
              </a:rPr>
              <a:t>*</a:t>
            </a:r>
            <a:r>
              <a:rPr lang="en-US" sz="1600">
                <a:solidFill>
                  <a:srgbClr val="A50021"/>
                </a:solidFill>
              </a:rPr>
              <a:t>”</a:t>
            </a:r>
          </a:p>
        </p:txBody>
      </p:sp>
      <p:sp>
        <p:nvSpPr>
          <p:cNvPr id="22540" name="AutoShape 12"/>
          <p:cNvSpPr>
            <a:spLocks/>
          </p:cNvSpPr>
          <p:nvPr/>
        </p:nvSpPr>
        <p:spPr bwMode="auto">
          <a:xfrm flipH="1">
            <a:off x="3249613" y="5800725"/>
            <a:ext cx="44450" cy="381000"/>
          </a:xfrm>
          <a:prstGeom prst="rightBrace">
            <a:avLst>
              <a:gd name="adj1" fmla="val 71429"/>
              <a:gd name="adj2" fmla="val 50000"/>
            </a:avLst>
          </a:prstGeom>
          <a:noFill/>
          <a:ln w="9525">
            <a:solidFill>
              <a:schemeClr val="tx1"/>
            </a:solidFill>
            <a:round/>
            <a:headEnd/>
            <a:tailEnd/>
          </a:ln>
          <a:effectLst/>
        </p:spPr>
        <p:txBody>
          <a:bodyPr wrap="none" anchor="ctr"/>
          <a:lstStyle/>
          <a:p>
            <a:endParaRPr lang="en-US"/>
          </a:p>
        </p:txBody>
      </p:sp>
      <p:sp>
        <p:nvSpPr>
          <p:cNvPr id="22541" name="Line 13"/>
          <p:cNvSpPr>
            <a:spLocks noChangeShapeType="1"/>
          </p:cNvSpPr>
          <p:nvPr/>
        </p:nvSpPr>
        <p:spPr bwMode="auto">
          <a:xfrm>
            <a:off x="3033713" y="5608638"/>
            <a:ext cx="334962" cy="0"/>
          </a:xfrm>
          <a:prstGeom prst="line">
            <a:avLst/>
          </a:prstGeom>
          <a:noFill/>
          <a:ln w="9525">
            <a:solidFill>
              <a:schemeClr val="tx1"/>
            </a:solidFill>
            <a:round/>
            <a:headEnd/>
            <a:tailEnd type="triangle" w="med" len="med"/>
          </a:ln>
          <a:effectLst/>
        </p:spPr>
        <p:txBody>
          <a:bodyPr/>
          <a:lstStyle/>
          <a:p>
            <a:endParaRPr lang="en-US"/>
          </a:p>
        </p:txBody>
      </p:sp>
      <p:sp>
        <p:nvSpPr>
          <p:cNvPr id="22542" name="Text Box 14"/>
          <p:cNvSpPr txBox="1">
            <a:spLocks noChangeArrowheads="1"/>
          </p:cNvSpPr>
          <p:nvPr/>
        </p:nvSpPr>
        <p:spPr bwMode="auto">
          <a:xfrm>
            <a:off x="6324600" y="4038600"/>
            <a:ext cx="2330450" cy="2047875"/>
          </a:xfrm>
          <a:prstGeom prst="rect">
            <a:avLst/>
          </a:prstGeom>
          <a:noFill/>
          <a:ln w="9525">
            <a:noFill/>
            <a:miter lim="800000"/>
            <a:headEnd/>
            <a:tailEnd/>
          </a:ln>
          <a:effectLst/>
        </p:spPr>
        <p:txBody>
          <a:bodyPr>
            <a:spAutoFit/>
          </a:bodyPr>
          <a:lstStyle/>
          <a:p>
            <a:r>
              <a:rPr lang="en-US" sz="1600">
                <a:solidFill>
                  <a:srgbClr val="A50021"/>
                </a:solidFill>
              </a:rPr>
              <a:t>“Who has the cartesian product in tempdb??? (DBID=2)”</a:t>
            </a:r>
          </a:p>
          <a:p>
            <a:endParaRPr lang="en-US" sz="1600">
              <a:solidFill>
                <a:srgbClr val="A50021"/>
              </a:solidFill>
            </a:endParaRPr>
          </a:p>
          <a:p>
            <a:r>
              <a:rPr lang="en-US" sz="1600">
                <a:solidFill>
                  <a:srgbClr val="A50021"/>
                </a:solidFill>
              </a:rPr>
              <a:t>“How many index rows were inserted/updated as a result of each DML operation?”</a:t>
            </a:r>
          </a:p>
        </p:txBody>
      </p:sp>
      <p:sp>
        <p:nvSpPr>
          <p:cNvPr id="22543" name="AutoShape 15"/>
          <p:cNvSpPr>
            <a:spLocks/>
          </p:cNvSpPr>
          <p:nvPr/>
        </p:nvSpPr>
        <p:spPr bwMode="auto">
          <a:xfrm flipH="1">
            <a:off x="6096000" y="4114800"/>
            <a:ext cx="304800" cy="1905000"/>
          </a:xfrm>
          <a:prstGeom prst="rightBrace">
            <a:avLst>
              <a:gd name="adj1" fmla="val 52083"/>
              <a:gd name="adj2" fmla="val 50000"/>
            </a:avLst>
          </a:prstGeom>
          <a:noFill/>
          <a:ln w="9525">
            <a:solidFill>
              <a:schemeClr val="tx1"/>
            </a:solidFill>
            <a:round/>
            <a:headEnd/>
            <a:tailEnd/>
          </a:ln>
          <a:effectLst/>
        </p:spPr>
        <p:txBody>
          <a:bodyPr wrap="none" anchor="ctr"/>
          <a:lstStyle/>
          <a:p>
            <a:endParaRPr lang="en-US"/>
          </a:p>
        </p:txBody>
      </p:sp>
      <p:sp>
        <p:nvSpPr>
          <p:cNvPr id="22544" name="Text Box 16"/>
          <p:cNvSpPr txBox="1">
            <a:spLocks noChangeArrowheads="1"/>
          </p:cNvSpPr>
          <p:nvPr/>
        </p:nvSpPr>
        <p:spPr bwMode="auto">
          <a:xfrm>
            <a:off x="228600" y="2743200"/>
            <a:ext cx="1287463" cy="825500"/>
          </a:xfrm>
          <a:prstGeom prst="rect">
            <a:avLst/>
          </a:prstGeom>
          <a:noFill/>
          <a:ln w="9525">
            <a:noFill/>
            <a:miter lim="800000"/>
            <a:headEnd/>
            <a:tailEnd/>
          </a:ln>
          <a:effectLst/>
        </p:spPr>
        <p:txBody>
          <a:bodyPr>
            <a:spAutoFit/>
          </a:bodyPr>
          <a:lstStyle/>
          <a:p>
            <a:r>
              <a:rPr lang="en-US" sz="1600">
                <a:solidFill>
                  <a:srgbClr val="A50021"/>
                </a:solidFill>
              </a:rPr>
              <a:t>“tempdb object sizes (DBID=2)”</a:t>
            </a:r>
          </a:p>
        </p:txBody>
      </p:sp>
      <p:sp>
        <p:nvSpPr>
          <p:cNvPr id="22545" name="Line 17"/>
          <p:cNvSpPr>
            <a:spLocks noChangeShapeType="1"/>
          </p:cNvSpPr>
          <p:nvPr/>
        </p:nvSpPr>
        <p:spPr bwMode="auto">
          <a:xfrm flipV="1">
            <a:off x="1295400" y="1981200"/>
            <a:ext cx="1981200" cy="990600"/>
          </a:xfrm>
          <a:prstGeom prst="line">
            <a:avLst/>
          </a:prstGeom>
          <a:noFill/>
          <a:ln w="9525">
            <a:solidFill>
              <a:schemeClr val="tx1"/>
            </a:solidFill>
            <a:round/>
            <a:headEnd/>
            <a:tailEnd type="triangle" w="med" len="med"/>
          </a:ln>
          <a:effectLst/>
        </p:spPr>
        <p:txBody>
          <a:bodyPr/>
          <a:lstStyle/>
          <a:p>
            <a:endParaRPr lang="en-US"/>
          </a:p>
        </p:txBody>
      </p:sp>
      <p:sp>
        <p:nvSpPr>
          <p:cNvPr id="22546" name="Line 18"/>
          <p:cNvSpPr>
            <a:spLocks noChangeShapeType="1"/>
          </p:cNvSpPr>
          <p:nvPr/>
        </p:nvSpPr>
        <p:spPr bwMode="auto">
          <a:xfrm>
            <a:off x="1295400" y="3276600"/>
            <a:ext cx="2133600" cy="533400"/>
          </a:xfrm>
          <a:prstGeom prst="line">
            <a:avLst/>
          </a:prstGeom>
          <a:noFill/>
          <a:ln w="9525">
            <a:solidFill>
              <a:schemeClr val="tx1"/>
            </a:solidFill>
            <a:round/>
            <a:headEnd/>
            <a:tailEnd type="triangle" w="med" len="med"/>
          </a:ln>
          <a:effectLst/>
        </p:spPr>
        <p:txBody>
          <a:bodyPr/>
          <a:lstStyle/>
          <a:p>
            <a:endParaRPr lang="en-US"/>
          </a:p>
        </p:txBody>
      </p:sp>
      <p:sp>
        <p:nvSpPr>
          <p:cNvPr id="22547" name="Line 19"/>
          <p:cNvSpPr>
            <a:spLocks noChangeShapeType="1"/>
          </p:cNvSpPr>
          <p:nvPr/>
        </p:nvSpPr>
        <p:spPr bwMode="auto">
          <a:xfrm>
            <a:off x="1143000" y="3581400"/>
            <a:ext cx="1981200" cy="1371600"/>
          </a:xfrm>
          <a:prstGeom prst="line">
            <a:avLst/>
          </a:prstGeom>
          <a:noFill/>
          <a:ln w="9525">
            <a:solidFill>
              <a:schemeClr val="tx1"/>
            </a:solidFill>
            <a:round/>
            <a:headEnd/>
            <a:tailEnd type="triangle" w="med" len="med"/>
          </a:ln>
          <a:effectLst/>
        </p:spPr>
        <p:txBody>
          <a:bodyPr/>
          <a:lstStyle/>
          <a:p>
            <a:endParaRPr lang="en-US"/>
          </a:p>
        </p:txBody>
      </p:sp>
      <p:sp>
        <p:nvSpPr>
          <p:cNvPr id="22548" name="Text Box 20"/>
          <p:cNvSpPr txBox="1">
            <a:spLocks noChangeArrowheads="1"/>
          </p:cNvSpPr>
          <p:nvPr/>
        </p:nvSpPr>
        <p:spPr bwMode="auto">
          <a:xfrm>
            <a:off x="6477000" y="1828800"/>
            <a:ext cx="2209800" cy="1314450"/>
          </a:xfrm>
          <a:prstGeom prst="rect">
            <a:avLst/>
          </a:prstGeom>
          <a:noFill/>
          <a:ln w="9525">
            <a:noFill/>
            <a:miter lim="800000"/>
            <a:headEnd/>
            <a:tailEnd/>
          </a:ln>
          <a:effectLst/>
        </p:spPr>
        <p:txBody>
          <a:bodyPr>
            <a:spAutoFit/>
          </a:bodyPr>
          <a:lstStyle/>
          <a:p>
            <a:r>
              <a:rPr lang="en-US" sz="1600">
                <a:solidFill>
                  <a:srgbClr val="A50021"/>
                </a:solidFill>
              </a:rPr>
              <a:t>“How many pages were read from the base table (IndexID=0,1) – Are we table scanning?”</a:t>
            </a:r>
          </a:p>
        </p:txBody>
      </p:sp>
      <p:sp>
        <p:nvSpPr>
          <p:cNvPr id="22549" name="Line 21"/>
          <p:cNvSpPr>
            <a:spLocks noChangeShapeType="1"/>
          </p:cNvSpPr>
          <p:nvPr/>
        </p:nvSpPr>
        <p:spPr bwMode="auto">
          <a:xfrm flipH="1">
            <a:off x="5486400" y="2590800"/>
            <a:ext cx="990600" cy="685800"/>
          </a:xfrm>
          <a:prstGeom prst="line">
            <a:avLst/>
          </a:prstGeom>
          <a:noFill/>
          <a:ln w="9525">
            <a:solidFill>
              <a:schemeClr val="tx1"/>
            </a:solidFill>
            <a:round/>
            <a:headEnd/>
            <a:tailEnd type="triangle" w="med" len="med"/>
          </a:ln>
          <a:effectLst/>
        </p:spPr>
        <p:txBody>
          <a:bodyPr/>
          <a:lstStyle/>
          <a:p>
            <a:endParaRPr lang="en-US"/>
          </a:p>
        </p:txBody>
      </p:sp>
      <p:sp>
        <p:nvSpPr>
          <p:cNvPr id="22550" name="Text Box 22"/>
          <p:cNvSpPr txBox="1">
            <a:spLocks noChangeArrowheads="1"/>
          </p:cNvSpPr>
          <p:nvPr/>
        </p:nvSpPr>
        <p:spPr bwMode="auto">
          <a:xfrm>
            <a:off x="1162050" y="6489700"/>
            <a:ext cx="7767638" cy="304800"/>
          </a:xfrm>
          <a:prstGeom prst="rect">
            <a:avLst/>
          </a:prstGeom>
          <a:noFill/>
          <a:ln w="9525">
            <a:noFill/>
            <a:miter lim="800000"/>
            <a:headEnd/>
            <a:tailEnd/>
          </a:ln>
          <a:effectLst/>
        </p:spPr>
        <p:txBody>
          <a:bodyPr>
            <a:spAutoFit/>
          </a:bodyPr>
          <a:lstStyle/>
          <a:p>
            <a:r>
              <a:rPr lang="en-US" sz="1400">
                <a:solidFill>
                  <a:schemeClr val="accent1"/>
                </a:solidFill>
              </a:rPr>
              <a:t>* In some ASE versions, Operations tracked stored proc execs –  discontinued in later releases”</a:t>
            </a:r>
          </a:p>
        </p:txBody>
      </p:sp>
    </p:spTree>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Table/Partition Stats (15.0)</a:t>
            </a:r>
          </a:p>
        </p:txBody>
      </p:sp>
      <p:pic>
        <p:nvPicPr>
          <p:cNvPr id="278532" name="Picture 4"/>
          <p:cNvPicPr>
            <a:picLocks noChangeAspect="1" noChangeArrowheads="1"/>
          </p:cNvPicPr>
          <p:nvPr/>
        </p:nvPicPr>
        <p:blipFill>
          <a:blip r:embed="rId3"/>
          <a:srcRect/>
          <a:stretch>
            <a:fillRect/>
          </a:stretch>
        </p:blipFill>
        <p:spPr bwMode="auto">
          <a:xfrm>
            <a:off x="1473200" y="1209675"/>
            <a:ext cx="7335838" cy="5648325"/>
          </a:xfrm>
          <a:prstGeom prst="rect">
            <a:avLst/>
          </a:prstGeom>
          <a:noFill/>
          <a:ln w="9525">
            <a:noFill/>
            <a:miter lim="800000"/>
            <a:headEnd/>
            <a:tailEnd/>
          </a:ln>
          <a:effectLst/>
        </p:spPr>
      </p:pic>
    </p:spTree>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Data &amp; Procedure Cache</a:t>
            </a:r>
          </a:p>
        </p:txBody>
      </p:sp>
      <p:pic>
        <p:nvPicPr>
          <p:cNvPr id="23555" name="Picture 3"/>
          <p:cNvPicPr>
            <a:picLocks noChangeAspect="1" noChangeArrowheads="1"/>
          </p:cNvPicPr>
          <p:nvPr/>
        </p:nvPicPr>
        <p:blipFill>
          <a:blip r:embed="rId3"/>
          <a:srcRect/>
          <a:stretch>
            <a:fillRect/>
          </a:stretch>
        </p:blipFill>
        <p:spPr bwMode="auto">
          <a:xfrm>
            <a:off x="927100" y="1233488"/>
            <a:ext cx="7408863" cy="5519737"/>
          </a:xfrm>
          <a:prstGeom prst="rect">
            <a:avLst/>
          </a:prstGeom>
          <a:noFill/>
          <a:ln w="9525">
            <a:noFill/>
            <a:miter lim="800000"/>
            <a:headEnd/>
            <a:tailEnd/>
          </a:ln>
          <a:effectLst/>
        </p:spPr>
      </p:pic>
      <p:sp>
        <p:nvSpPr>
          <p:cNvPr id="23556" name="Text Box 4"/>
          <p:cNvSpPr txBox="1">
            <a:spLocks noChangeArrowheads="1"/>
          </p:cNvSpPr>
          <p:nvPr/>
        </p:nvSpPr>
        <p:spPr bwMode="auto">
          <a:xfrm>
            <a:off x="0" y="2047875"/>
            <a:ext cx="1162050" cy="581025"/>
          </a:xfrm>
          <a:prstGeom prst="rect">
            <a:avLst/>
          </a:prstGeom>
          <a:noFill/>
          <a:ln w="9525">
            <a:noFill/>
            <a:miter lim="800000"/>
            <a:headEnd/>
            <a:tailEnd/>
          </a:ln>
          <a:effectLst/>
        </p:spPr>
        <p:txBody>
          <a:bodyPr>
            <a:spAutoFit/>
          </a:bodyPr>
          <a:lstStyle/>
          <a:p>
            <a:r>
              <a:rPr lang="en-US" sz="1600">
                <a:solidFill>
                  <a:srgbClr val="A50021"/>
                </a:solidFill>
              </a:rPr>
              <a:t>“Cache Misses”</a:t>
            </a:r>
          </a:p>
        </p:txBody>
      </p:sp>
      <p:sp>
        <p:nvSpPr>
          <p:cNvPr id="23557" name="Text Box 5"/>
          <p:cNvSpPr txBox="1">
            <a:spLocks noChangeArrowheads="1"/>
          </p:cNvSpPr>
          <p:nvPr/>
        </p:nvSpPr>
        <p:spPr bwMode="auto">
          <a:xfrm>
            <a:off x="4513263" y="1379538"/>
            <a:ext cx="1314450" cy="825500"/>
          </a:xfrm>
          <a:prstGeom prst="rect">
            <a:avLst/>
          </a:prstGeom>
          <a:noFill/>
          <a:ln w="9525">
            <a:noFill/>
            <a:miter lim="800000"/>
            <a:headEnd/>
            <a:tailEnd/>
          </a:ln>
          <a:effectLst/>
        </p:spPr>
        <p:txBody>
          <a:bodyPr>
            <a:spAutoFit/>
          </a:bodyPr>
          <a:lstStyle/>
          <a:p>
            <a:r>
              <a:rPr lang="en-US" sz="1600">
                <a:solidFill>
                  <a:srgbClr val="A50021"/>
                </a:solidFill>
              </a:rPr>
              <a:t>“Allocated vs. Used by Pool Size”</a:t>
            </a:r>
          </a:p>
        </p:txBody>
      </p:sp>
      <p:sp>
        <p:nvSpPr>
          <p:cNvPr id="23558" name="Text Box 6"/>
          <p:cNvSpPr txBox="1">
            <a:spLocks noChangeArrowheads="1"/>
          </p:cNvSpPr>
          <p:nvPr/>
        </p:nvSpPr>
        <p:spPr bwMode="auto">
          <a:xfrm>
            <a:off x="0" y="4910138"/>
            <a:ext cx="979488" cy="581025"/>
          </a:xfrm>
          <a:prstGeom prst="rect">
            <a:avLst/>
          </a:prstGeom>
          <a:noFill/>
          <a:ln w="9525">
            <a:noFill/>
            <a:miter lim="800000"/>
            <a:headEnd/>
            <a:tailEnd/>
          </a:ln>
          <a:effectLst/>
        </p:spPr>
        <p:txBody>
          <a:bodyPr>
            <a:spAutoFit/>
          </a:bodyPr>
          <a:lstStyle/>
          <a:p>
            <a:r>
              <a:rPr lang="en-US" sz="1600">
                <a:solidFill>
                  <a:srgbClr val="A50021"/>
                </a:solidFill>
              </a:rPr>
              <a:t>“Cache Hogs”</a:t>
            </a:r>
          </a:p>
        </p:txBody>
      </p:sp>
      <p:sp>
        <p:nvSpPr>
          <p:cNvPr id="23559" name="Text Box 7"/>
          <p:cNvSpPr txBox="1">
            <a:spLocks noChangeArrowheads="1"/>
          </p:cNvSpPr>
          <p:nvPr/>
        </p:nvSpPr>
        <p:spPr bwMode="auto">
          <a:xfrm>
            <a:off x="0" y="5634038"/>
            <a:ext cx="979488" cy="581025"/>
          </a:xfrm>
          <a:prstGeom prst="rect">
            <a:avLst/>
          </a:prstGeom>
          <a:noFill/>
          <a:ln w="9525">
            <a:noFill/>
            <a:miter lim="800000"/>
            <a:headEnd/>
            <a:tailEnd/>
          </a:ln>
          <a:effectLst/>
        </p:spPr>
        <p:txBody>
          <a:bodyPr>
            <a:spAutoFit/>
          </a:bodyPr>
          <a:lstStyle/>
          <a:p>
            <a:r>
              <a:rPr lang="en-US" sz="1600">
                <a:solidFill>
                  <a:srgbClr val="A50021"/>
                </a:solidFill>
              </a:rPr>
              <a:t>“Popular Objects”</a:t>
            </a:r>
          </a:p>
        </p:txBody>
      </p:sp>
      <p:sp>
        <p:nvSpPr>
          <p:cNvPr id="23560" name="Text Box 8"/>
          <p:cNvSpPr txBox="1">
            <a:spLocks noChangeArrowheads="1"/>
          </p:cNvSpPr>
          <p:nvPr/>
        </p:nvSpPr>
        <p:spPr bwMode="auto">
          <a:xfrm>
            <a:off x="4848225" y="5661025"/>
            <a:ext cx="1416050" cy="946150"/>
          </a:xfrm>
          <a:prstGeom prst="rect">
            <a:avLst/>
          </a:prstGeom>
          <a:noFill/>
          <a:ln w="9525">
            <a:noFill/>
            <a:miter lim="800000"/>
            <a:headEnd/>
            <a:tailEnd/>
          </a:ln>
          <a:effectLst/>
        </p:spPr>
        <p:txBody>
          <a:bodyPr>
            <a:spAutoFit/>
          </a:bodyPr>
          <a:lstStyle/>
          <a:p>
            <a:r>
              <a:rPr lang="en-US" sz="1600">
                <a:solidFill>
                  <a:srgbClr val="A50021"/>
                </a:solidFill>
              </a:rPr>
              <a:t>“Proc Cache Size" </a:t>
            </a:r>
          </a:p>
          <a:p>
            <a:r>
              <a:rPr lang="en-US" sz="1200">
                <a:solidFill>
                  <a:schemeClr val="accent1"/>
                </a:solidFill>
              </a:rPr>
              <a:t>(less statement  &amp; subquery cache</a:t>
            </a:r>
            <a:endParaRPr lang="en-US" sz="1600">
              <a:solidFill>
                <a:srgbClr val="A50021"/>
              </a:solidFill>
            </a:endParaRPr>
          </a:p>
        </p:txBody>
      </p:sp>
      <p:sp>
        <p:nvSpPr>
          <p:cNvPr id="23561" name="Line 9"/>
          <p:cNvSpPr>
            <a:spLocks noChangeShapeType="1"/>
          </p:cNvSpPr>
          <p:nvPr/>
        </p:nvSpPr>
        <p:spPr bwMode="auto">
          <a:xfrm>
            <a:off x="5419725" y="2576513"/>
            <a:ext cx="334963" cy="0"/>
          </a:xfrm>
          <a:prstGeom prst="line">
            <a:avLst/>
          </a:prstGeom>
          <a:noFill/>
          <a:ln w="9525">
            <a:solidFill>
              <a:schemeClr val="tx1"/>
            </a:solidFill>
            <a:round/>
            <a:headEnd/>
            <a:tailEnd type="triangle" w="med" len="med"/>
          </a:ln>
          <a:effectLst/>
        </p:spPr>
        <p:txBody>
          <a:bodyPr/>
          <a:lstStyle/>
          <a:p>
            <a:endParaRPr lang="en-US"/>
          </a:p>
        </p:txBody>
      </p:sp>
      <p:sp>
        <p:nvSpPr>
          <p:cNvPr id="23562" name="Line 10"/>
          <p:cNvSpPr>
            <a:spLocks noChangeShapeType="1"/>
          </p:cNvSpPr>
          <p:nvPr/>
        </p:nvSpPr>
        <p:spPr bwMode="auto">
          <a:xfrm>
            <a:off x="5492750" y="2058988"/>
            <a:ext cx="334963" cy="0"/>
          </a:xfrm>
          <a:prstGeom prst="line">
            <a:avLst/>
          </a:prstGeom>
          <a:noFill/>
          <a:ln w="9525">
            <a:solidFill>
              <a:schemeClr val="tx1"/>
            </a:solidFill>
            <a:round/>
            <a:headEnd/>
            <a:tailEnd type="triangle" w="med" len="med"/>
          </a:ln>
          <a:effectLst/>
        </p:spPr>
        <p:txBody>
          <a:bodyPr/>
          <a:lstStyle/>
          <a:p>
            <a:endParaRPr lang="en-US"/>
          </a:p>
        </p:txBody>
      </p:sp>
      <p:sp>
        <p:nvSpPr>
          <p:cNvPr id="23563" name="Line 11"/>
          <p:cNvSpPr>
            <a:spLocks noChangeShapeType="1"/>
          </p:cNvSpPr>
          <p:nvPr/>
        </p:nvSpPr>
        <p:spPr bwMode="auto">
          <a:xfrm>
            <a:off x="6040438" y="5516563"/>
            <a:ext cx="334962" cy="0"/>
          </a:xfrm>
          <a:prstGeom prst="line">
            <a:avLst/>
          </a:prstGeom>
          <a:noFill/>
          <a:ln w="9525">
            <a:solidFill>
              <a:schemeClr val="tx1"/>
            </a:solidFill>
            <a:round/>
            <a:headEnd/>
            <a:tailEnd type="triangle" w="med" len="med"/>
          </a:ln>
          <a:effectLst/>
        </p:spPr>
        <p:txBody>
          <a:bodyPr/>
          <a:lstStyle/>
          <a:p>
            <a:endParaRPr lang="en-US"/>
          </a:p>
        </p:txBody>
      </p:sp>
      <p:sp>
        <p:nvSpPr>
          <p:cNvPr id="23564" name="Text Box 12"/>
          <p:cNvSpPr txBox="1">
            <a:spLocks noChangeArrowheads="1"/>
          </p:cNvSpPr>
          <p:nvPr/>
        </p:nvSpPr>
        <p:spPr bwMode="auto">
          <a:xfrm>
            <a:off x="5624513" y="3894138"/>
            <a:ext cx="2006600" cy="581025"/>
          </a:xfrm>
          <a:prstGeom prst="rect">
            <a:avLst/>
          </a:prstGeom>
          <a:noFill/>
          <a:ln w="9525">
            <a:noFill/>
            <a:miter lim="800000"/>
            <a:headEnd/>
            <a:tailEnd/>
          </a:ln>
          <a:effectLst/>
        </p:spPr>
        <p:txBody>
          <a:bodyPr>
            <a:spAutoFit/>
          </a:bodyPr>
          <a:lstStyle/>
          <a:p>
            <a:r>
              <a:rPr lang="en-US" sz="1600">
                <a:solidFill>
                  <a:srgbClr val="A50021"/>
                </a:solidFill>
              </a:rPr>
              <a:t>“How many &amp; which procs are cached”</a:t>
            </a:r>
          </a:p>
        </p:txBody>
      </p:sp>
      <p:sp>
        <p:nvSpPr>
          <p:cNvPr id="23565" name="Line 13"/>
          <p:cNvSpPr>
            <a:spLocks noChangeShapeType="1"/>
          </p:cNvSpPr>
          <p:nvPr/>
        </p:nvSpPr>
        <p:spPr bwMode="auto">
          <a:xfrm>
            <a:off x="655638" y="2349500"/>
            <a:ext cx="334962" cy="0"/>
          </a:xfrm>
          <a:prstGeom prst="line">
            <a:avLst/>
          </a:prstGeom>
          <a:noFill/>
          <a:ln w="9525">
            <a:solidFill>
              <a:schemeClr val="tx1"/>
            </a:solidFill>
            <a:round/>
            <a:headEnd/>
            <a:tailEnd type="triangle" w="med" len="med"/>
          </a:ln>
          <a:effectLst/>
        </p:spPr>
        <p:txBody>
          <a:bodyPr/>
          <a:lstStyle/>
          <a:p>
            <a:endParaRPr lang="en-US"/>
          </a:p>
        </p:txBody>
      </p:sp>
      <p:sp>
        <p:nvSpPr>
          <p:cNvPr id="23566" name="Line 14"/>
          <p:cNvSpPr>
            <a:spLocks noChangeShapeType="1"/>
          </p:cNvSpPr>
          <p:nvPr/>
        </p:nvSpPr>
        <p:spPr bwMode="auto">
          <a:xfrm>
            <a:off x="696913" y="2870200"/>
            <a:ext cx="334962" cy="0"/>
          </a:xfrm>
          <a:prstGeom prst="line">
            <a:avLst/>
          </a:prstGeom>
          <a:noFill/>
          <a:ln w="9525">
            <a:solidFill>
              <a:schemeClr val="tx1"/>
            </a:solidFill>
            <a:round/>
            <a:headEnd/>
            <a:tailEnd type="triangle" w="med" len="med"/>
          </a:ln>
          <a:effectLst/>
        </p:spPr>
        <p:txBody>
          <a:bodyPr/>
          <a:lstStyle/>
          <a:p>
            <a:endParaRPr lang="en-US"/>
          </a:p>
        </p:txBody>
      </p:sp>
      <p:sp>
        <p:nvSpPr>
          <p:cNvPr id="23567" name="Text Box 15"/>
          <p:cNvSpPr txBox="1">
            <a:spLocks noChangeArrowheads="1"/>
          </p:cNvSpPr>
          <p:nvPr/>
        </p:nvSpPr>
        <p:spPr bwMode="auto">
          <a:xfrm>
            <a:off x="0" y="2557463"/>
            <a:ext cx="1162050" cy="581025"/>
          </a:xfrm>
          <a:prstGeom prst="rect">
            <a:avLst/>
          </a:prstGeom>
          <a:noFill/>
          <a:ln w="9525">
            <a:noFill/>
            <a:miter lim="800000"/>
            <a:headEnd/>
            <a:tailEnd/>
          </a:ln>
          <a:effectLst/>
        </p:spPr>
        <p:txBody>
          <a:bodyPr>
            <a:spAutoFit/>
          </a:bodyPr>
          <a:lstStyle/>
          <a:p>
            <a:r>
              <a:rPr lang="en-US" sz="1600">
                <a:solidFill>
                  <a:srgbClr val="A50021"/>
                </a:solidFill>
              </a:rPr>
              <a:t>“Wash Size”</a:t>
            </a:r>
          </a:p>
        </p:txBody>
      </p:sp>
      <p:sp>
        <p:nvSpPr>
          <p:cNvPr id="23568" name="Line 16"/>
          <p:cNvSpPr>
            <a:spLocks noChangeShapeType="1"/>
          </p:cNvSpPr>
          <p:nvPr/>
        </p:nvSpPr>
        <p:spPr bwMode="auto">
          <a:xfrm>
            <a:off x="612775" y="5486400"/>
            <a:ext cx="334963" cy="0"/>
          </a:xfrm>
          <a:prstGeom prst="line">
            <a:avLst/>
          </a:prstGeom>
          <a:noFill/>
          <a:ln w="9525">
            <a:solidFill>
              <a:schemeClr val="tx1"/>
            </a:solidFill>
            <a:round/>
            <a:headEnd/>
            <a:tailEnd type="triangle" w="med" len="med"/>
          </a:ln>
          <a:effectLst/>
        </p:spPr>
        <p:txBody>
          <a:bodyPr/>
          <a:lstStyle/>
          <a:p>
            <a:endParaRPr lang="en-US"/>
          </a:p>
        </p:txBody>
      </p:sp>
      <p:sp>
        <p:nvSpPr>
          <p:cNvPr id="23569" name="Line 17"/>
          <p:cNvSpPr>
            <a:spLocks noChangeShapeType="1"/>
          </p:cNvSpPr>
          <p:nvPr/>
        </p:nvSpPr>
        <p:spPr bwMode="auto">
          <a:xfrm>
            <a:off x="612775" y="5694363"/>
            <a:ext cx="334963"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r>
              <a:rPr lang="en-US"/>
              <a:t>Tempdb Analysis (DBID=2)</a:t>
            </a:r>
          </a:p>
        </p:txBody>
      </p:sp>
      <p:pic>
        <p:nvPicPr>
          <p:cNvPr id="125957" name="Picture 5"/>
          <p:cNvPicPr>
            <a:picLocks noChangeAspect="1" noChangeArrowheads="1"/>
          </p:cNvPicPr>
          <p:nvPr/>
        </p:nvPicPr>
        <p:blipFill>
          <a:blip r:embed="rId3"/>
          <a:srcRect/>
          <a:stretch>
            <a:fillRect/>
          </a:stretch>
        </p:blipFill>
        <p:spPr bwMode="auto">
          <a:xfrm>
            <a:off x="1295400" y="1662113"/>
            <a:ext cx="7519988" cy="5108575"/>
          </a:xfrm>
          <a:prstGeom prst="rect">
            <a:avLst/>
          </a:prstGeom>
          <a:noFill/>
          <a:ln w="9525">
            <a:noFill/>
            <a:miter lim="800000"/>
            <a:headEnd/>
            <a:tailEnd/>
          </a:ln>
          <a:effectLst/>
        </p:spPr>
      </p:pic>
      <p:sp>
        <p:nvSpPr>
          <p:cNvPr id="125958" name="AutoShape 6"/>
          <p:cNvSpPr>
            <a:spLocks/>
          </p:cNvSpPr>
          <p:nvPr/>
        </p:nvSpPr>
        <p:spPr bwMode="auto">
          <a:xfrm flipH="1">
            <a:off x="1143000" y="4481513"/>
            <a:ext cx="152400" cy="228600"/>
          </a:xfrm>
          <a:prstGeom prst="rightBrace">
            <a:avLst>
              <a:gd name="adj1" fmla="val 12500"/>
              <a:gd name="adj2" fmla="val 50000"/>
            </a:avLst>
          </a:prstGeom>
          <a:noFill/>
          <a:ln w="9525">
            <a:solidFill>
              <a:srgbClr val="A50021"/>
            </a:solidFill>
            <a:round/>
            <a:headEnd/>
            <a:tailEnd/>
          </a:ln>
          <a:effectLst/>
        </p:spPr>
        <p:txBody>
          <a:bodyPr wrap="none" anchor="ctr"/>
          <a:lstStyle/>
          <a:p>
            <a:endParaRPr lang="en-US"/>
          </a:p>
        </p:txBody>
      </p:sp>
      <p:sp>
        <p:nvSpPr>
          <p:cNvPr id="125959" name="Text Box 7"/>
          <p:cNvSpPr txBox="1">
            <a:spLocks noChangeArrowheads="1"/>
          </p:cNvSpPr>
          <p:nvPr/>
        </p:nvSpPr>
        <p:spPr bwMode="auto">
          <a:xfrm>
            <a:off x="0" y="4329113"/>
            <a:ext cx="1066800" cy="581025"/>
          </a:xfrm>
          <a:prstGeom prst="rect">
            <a:avLst/>
          </a:prstGeom>
          <a:noFill/>
          <a:ln w="9525">
            <a:noFill/>
            <a:miter lim="800000"/>
            <a:headEnd/>
            <a:tailEnd/>
          </a:ln>
          <a:effectLst/>
        </p:spPr>
        <p:txBody>
          <a:bodyPr>
            <a:spAutoFit/>
          </a:bodyPr>
          <a:lstStyle/>
          <a:p>
            <a:r>
              <a:rPr lang="en-US" sz="1600">
                <a:solidFill>
                  <a:srgbClr val="A50021"/>
                </a:solidFill>
              </a:rPr>
              <a:t>“Tempdb Objects”</a:t>
            </a:r>
          </a:p>
        </p:txBody>
      </p:sp>
      <p:sp>
        <p:nvSpPr>
          <p:cNvPr id="125960" name="Text Box 8"/>
          <p:cNvSpPr txBox="1">
            <a:spLocks noChangeArrowheads="1"/>
          </p:cNvSpPr>
          <p:nvPr/>
        </p:nvSpPr>
        <p:spPr bwMode="auto">
          <a:xfrm>
            <a:off x="2362200" y="1738313"/>
            <a:ext cx="1219200" cy="336550"/>
          </a:xfrm>
          <a:prstGeom prst="rect">
            <a:avLst/>
          </a:prstGeom>
          <a:noFill/>
          <a:ln w="9525">
            <a:noFill/>
            <a:miter lim="800000"/>
            <a:headEnd/>
            <a:tailEnd/>
          </a:ln>
          <a:effectLst/>
        </p:spPr>
        <p:txBody>
          <a:bodyPr>
            <a:spAutoFit/>
          </a:bodyPr>
          <a:lstStyle/>
          <a:p>
            <a:r>
              <a:rPr lang="en-US" sz="1600">
                <a:solidFill>
                  <a:srgbClr val="A50021"/>
                </a:solidFill>
              </a:rPr>
              <a:t>“Size &amp; IO”</a:t>
            </a:r>
          </a:p>
        </p:txBody>
      </p:sp>
      <p:sp>
        <p:nvSpPr>
          <p:cNvPr id="125961" name="Line 9"/>
          <p:cNvSpPr>
            <a:spLocks noChangeShapeType="1"/>
          </p:cNvSpPr>
          <p:nvPr/>
        </p:nvSpPr>
        <p:spPr bwMode="auto">
          <a:xfrm>
            <a:off x="3200400" y="1966913"/>
            <a:ext cx="685800" cy="1295400"/>
          </a:xfrm>
          <a:prstGeom prst="line">
            <a:avLst/>
          </a:prstGeom>
          <a:noFill/>
          <a:ln w="9525">
            <a:solidFill>
              <a:schemeClr val="tx1"/>
            </a:solidFill>
            <a:round/>
            <a:headEnd/>
            <a:tailEnd type="triangle" w="med" len="med"/>
          </a:ln>
          <a:effectLst/>
        </p:spPr>
        <p:txBody>
          <a:bodyPr/>
          <a:lstStyle/>
          <a:p>
            <a:endParaRPr lang="en-US"/>
          </a:p>
        </p:txBody>
      </p:sp>
      <p:sp>
        <p:nvSpPr>
          <p:cNvPr id="125962" name="Line 10"/>
          <p:cNvSpPr>
            <a:spLocks noChangeShapeType="1"/>
          </p:cNvSpPr>
          <p:nvPr/>
        </p:nvSpPr>
        <p:spPr bwMode="auto">
          <a:xfrm>
            <a:off x="3200400" y="1966913"/>
            <a:ext cx="685800" cy="914400"/>
          </a:xfrm>
          <a:prstGeom prst="line">
            <a:avLst/>
          </a:prstGeom>
          <a:noFill/>
          <a:ln w="9525">
            <a:solidFill>
              <a:schemeClr val="tx1"/>
            </a:solidFill>
            <a:round/>
            <a:headEnd/>
            <a:tailEnd type="triangle" w="med" len="med"/>
          </a:ln>
          <a:effectLst/>
        </p:spPr>
        <p:txBody>
          <a:bodyPr/>
          <a:lstStyle/>
          <a:p>
            <a:endParaRPr lang="en-US"/>
          </a:p>
        </p:txBody>
      </p:sp>
      <p:sp>
        <p:nvSpPr>
          <p:cNvPr id="125963" name="Text Box 11"/>
          <p:cNvSpPr txBox="1">
            <a:spLocks noChangeArrowheads="1"/>
          </p:cNvSpPr>
          <p:nvPr/>
        </p:nvSpPr>
        <p:spPr bwMode="auto">
          <a:xfrm>
            <a:off x="6180138" y="5356225"/>
            <a:ext cx="2733675" cy="1069975"/>
          </a:xfrm>
          <a:prstGeom prst="rect">
            <a:avLst/>
          </a:prstGeom>
          <a:noFill/>
          <a:ln w="9525">
            <a:noFill/>
            <a:miter lim="800000"/>
            <a:headEnd/>
            <a:tailEnd/>
          </a:ln>
          <a:effectLst/>
        </p:spPr>
        <p:txBody>
          <a:bodyPr>
            <a:spAutoFit/>
          </a:bodyPr>
          <a:lstStyle/>
          <a:p>
            <a:r>
              <a:rPr lang="en-US" sz="1600">
                <a:solidFill>
                  <a:srgbClr val="A50021"/>
                </a:solidFill>
              </a:rPr>
              <a:t>“Tempdb Cache Usage”</a:t>
            </a:r>
          </a:p>
          <a:p>
            <a:r>
              <a:rPr lang="en-US" sz="1600">
                <a:solidFill>
                  <a:srgbClr val="A50021"/>
                </a:solidFill>
              </a:rPr>
              <a:t>(can be used to size individual tempdb caches if multiple tempdb's)</a:t>
            </a:r>
          </a:p>
        </p:txBody>
      </p:sp>
      <p:sp>
        <p:nvSpPr>
          <p:cNvPr id="125964" name="Text Box 12"/>
          <p:cNvSpPr txBox="1">
            <a:spLocks noChangeArrowheads="1"/>
          </p:cNvSpPr>
          <p:nvPr/>
        </p:nvSpPr>
        <p:spPr bwMode="auto">
          <a:xfrm>
            <a:off x="4826000" y="3846513"/>
            <a:ext cx="1524000" cy="336550"/>
          </a:xfrm>
          <a:prstGeom prst="rect">
            <a:avLst/>
          </a:prstGeom>
          <a:noFill/>
          <a:ln w="9525">
            <a:noFill/>
            <a:miter lim="800000"/>
            <a:headEnd/>
            <a:tailEnd/>
          </a:ln>
          <a:effectLst/>
        </p:spPr>
        <p:txBody>
          <a:bodyPr>
            <a:spAutoFit/>
          </a:bodyPr>
          <a:lstStyle/>
          <a:p>
            <a:r>
              <a:rPr lang="en-US" sz="1600">
                <a:solidFill>
                  <a:srgbClr val="A50021"/>
                </a:solidFill>
              </a:rPr>
              <a:t>“Space Hogs”</a:t>
            </a:r>
          </a:p>
        </p:txBody>
      </p:sp>
      <p:sp>
        <p:nvSpPr>
          <p:cNvPr id="125967" name="Line 15"/>
          <p:cNvSpPr>
            <a:spLocks noChangeShapeType="1"/>
          </p:cNvSpPr>
          <p:nvPr/>
        </p:nvSpPr>
        <p:spPr bwMode="auto">
          <a:xfrm flipV="1">
            <a:off x="6172200" y="3948113"/>
            <a:ext cx="457200" cy="76200"/>
          </a:xfrm>
          <a:prstGeom prst="line">
            <a:avLst/>
          </a:prstGeom>
          <a:noFill/>
          <a:ln w="9525">
            <a:solidFill>
              <a:schemeClr val="tx1"/>
            </a:solidFill>
            <a:round/>
            <a:headEnd/>
            <a:tailEnd type="triangle" w="med" len="med"/>
          </a:ln>
          <a:effectLst/>
        </p:spPr>
        <p:txBody>
          <a:bodyPr/>
          <a:lstStyle/>
          <a:p>
            <a:endParaRPr lang="en-US"/>
          </a:p>
        </p:txBody>
      </p:sp>
      <p:sp>
        <p:nvSpPr>
          <p:cNvPr id="125968" name="Line 16"/>
          <p:cNvSpPr>
            <a:spLocks noChangeShapeType="1"/>
          </p:cNvSpPr>
          <p:nvPr/>
        </p:nvSpPr>
        <p:spPr bwMode="auto">
          <a:xfrm flipV="1">
            <a:off x="6172200" y="3567113"/>
            <a:ext cx="457200" cy="381000"/>
          </a:xfrm>
          <a:prstGeom prst="line">
            <a:avLst/>
          </a:prstGeom>
          <a:noFill/>
          <a:ln w="9525">
            <a:solidFill>
              <a:schemeClr val="tx1"/>
            </a:solidFill>
            <a:round/>
            <a:headEnd/>
            <a:tailEnd type="triangle" w="med" len="med"/>
          </a:ln>
          <a:effectLst/>
        </p:spPr>
        <p:txBody>
          <a:bodyPr/>
          <a:lstStyle/>
          <a:p>
            <a:endParaRPr lang="en-US"/>
          </a:p>
        </p:txBody>
      </p:sp>
      <p:sp>
        <p:nvSpPr>
          <p:cNvPr id="125970" name="Text Box 18"/>
          <p:cNvSpPr txBox="1">
            <a:spLocks noChangeArrowheads="1"/>
          </p:cNvSpPr>
          <p:nvPr/>
        </p:nvSpPr>
        <p:spPr bwMode="auto">
          <a:xfrm>
            <a:off x="2106613" y="1154113"/>
            <a:ext cx="5886450" cy="581025"/>
          </a:xfrm>
          <a:prstGeom prst="rect">
            <a:avLst/>
          </a:prstGeom>
          <a:noFill/>
          <a:ln w="9525">
            <a:noFill/>
            <a:miter lim="800000"/>
            <a:headEnd/>
            <a:tailEnd/>
          </a:ln>
          <a:effectLst/>
        </p:spPr>
        <p:txBody>
          <a:bodyPr>
            <a:spAutoFit/>
          </a:bodyPr>
          <a:lstStyle/>
          <a:p>
            <a:r>
              <a:rPr lang="en-US" sz="1600">
                <a:solidFill>
                  <a:srgbClr val="A50021"/>
                </a:solidFill>
              </a:rPr>
              <a:t>“Join monProcessObject to monProcess to get tempdb sizing for multiple tempdb’s by application/login names”</a:t>
            </a:r>
          </a:p>
        </p:txBody>
      </p:sp>
      <p:sp>
        <p:nvSpPr>
          <p:cNvPr id="125971" name="Text Box 19"/>
          <p:cNvSpPr txBox="1">
            <a:spLocks noChangeArrowheads="1"/>
          </p:cNvSpPr>
          <p:nvPr/>
        </p:nvSpPr>
        <p:spPr bwMode="auto">
          <a:xfrm>
            <a:off x="4889500" y="4176713"/>
            <a:ext cx="1358900" cy="336550"/>
          </a:xfrm>
          <a:prstGeom prst="rect">
            <a:avLst/>
          </a:prstGeom>
          <a:noFill/>
          <a:ln w="9525">
            <a:noFill/>
            <a:miter lim="800000"/>
            <a:headEnd/>
            <a:tailEnd/>
          </a:ln>
          <a:effectLst/>
        </p:spPr>
        <p:txBody>
          <a:bodyPr>
            <a:spAutoFit/>
          </a:bodyPr>
          <a:lstStyle/>
          <a:p>
            <a:r>
              <a:rPr lang="en-US" sz="1600">
                <a:solidFill>
                  <a:srgbClr val="A50021"/>
                </a:solidFill>
              </a:rPr>
              <a:t>“Logged I/O”</a:t>
            </a:r>
          </a:p>
        </p:txBody>
      </p:sp>
      <p:sp>
        <p:nvSpPr>
          <p:cNvPr id="125972" name="Line 20"/>
          <p:cNvSpPr>
            <a:spLocks noChangeShapeType="1"/>
          </p:cNvSpPr>
          <p:nvPr/>
        </p:nvSpPr>
        <p:spPr bwMode="auto">
          <a:xfrm flipV="1">
            <a:off x="6096000" y="4252913"/>
            <a:ext cx="533400" cy="76200"/>
          </a:xfrm>
          <a:prstGeom prst="line">
            <a:avLst/>
          </a:prstGeom>
          <a:noFill/>
          <a:ln w="9525">
            <a:solidFill>
              <a:schemeClr val="tx1"/>
            </a:solidFill>
            <a:round/>
            <a:headEnd/>
            <a:tailEnd type="triangle" w="med" len="med"/>
          </a:ln>
          <a:effectLst/>
        </p:spPr>
        <p:txBody>
          <a:bodyPr/>
          <a:lstStyle/>
          <a:p>
            <a:endParaRPr lang="en-US"/>
          </a:p>
        </p:txBody>
      </p:sp>
      <p:sp>
        <p:nvSpPr>
          <p:cNvPr id="125973" name="Line 21"/>
          <p:cNvSpPr>
            <a:spLocks noChangeShapeType="1"/>
          </p:cNvSpPr>
          <p:nvPr/>
        </p:nvSpPr>
        <p:spPr bwMode="auto">
          <a:xfrm flipV="1">
            <a:off x="6096000" y="4100513"/>
            <a:ext cx="53340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Agenda</a:t>
            </a:r>
          </a:p>
        </p:txBody>
      </p:sp>
      <p:sp>
        <p:nvSpPr>
          <p:cNvPr id="177155" name="Rectangle 3"/>
          <p:cNvSpPr>
            <a:spLocks noGrp="1" noChangeArrowheads="1"/>
          </p:cNvSpPr>
          <p:nvPr>
            <p:ph type="body" idx="1"/>
          </p:nvPr>
        </p:nvSpPr>
        <p:spPr/>
        <p:txBody>
          <a:bodyPr/>
          <a:lstStyle/>
          <a:p>
            <a:r>
              <a:rPr lang="en-US">
                <a:solidFill>
                  <a:schemeClr val="accent1"/>
                </a:solidFill>
              </a:rPr>
              <a:t>MDA Table Relationships</a:t>
            </a:r>
          </a:p>
          <a:p>
            <a:pPr lvl="1"/>
            <a:r>
              <a:rPr lang="en-US">
                <a:solidFill>
                  <a:schemeClr val="accent1"/>
                </a:solidFill>
              </a:rPr>
              <a:t>Common mistakes in MDA-based monitoring</a:t>
            </a:r>
          </a:p>
          <a:p>
            <a:pPr lvl="1"/>
            <a:r>
              <a:rPr lang="en-US">
                <a:solidFill>
                  <a:schemeClr val="accent1"/>
                </a:solidFill>
              </a:rPr>
              <a:t>How to use related tables to get desired statistics</a:t>
            </a:r>
          </a:p>
          <a:p>
            <a:r>
              <a:rPr lang="en-US"/>
              <a:t>Setting Up a Monitoring Environment</a:t>
            </a:r>
          </a:p>
          <a:p>
            <a:pPr lvl="1"/>
            <a:r>
              <a:rPr lang="en-US"/>
              <a:t>Job Scheduler &amp; MDA Repositories</a:t>
            </a:r>
          </a:p>
          <a:p>
            <a:pPr lvl="1"/>
            <a:r>
              <a:rPr lang="en-US"/>
              <a:t>What to collect &amp; when</a:t>
            </a:r>
          </a:p>
          <a:p>
            <a:r>
              <a:rPr lang="en-US">
                <a:solidFill>
                  <a:schemeClr val="accent1"/>
                </a:solidFill>
              </a:rPr>
              <a:t>Problem Solving using MDA Tables</a:t>
            </a:r>
          </a:p>
          <a:p>
            <a:pPr lvl="1"/>
            <a:r>
              <a:rPr lang="en-US">
                <a:solidFill>
                  <a:schemeClr val="accent1"/>
                </a:solidFill>
              </a:rPr>
              <a:t>Performance Diagnosis</a:t>
            </a:r>
          </a:p>
          <a:p>
            <a:pPr lvl="1"/>
            <a:r>
              <a:rPr lang="en-US">
                <a:solidFill>
                  <a:schemeClr val="accent1"/>
                </a:solidFill>
              </a:rPr>
              <a:t>Configuration Tuning</a:t>
            </a:r>
          </a:p>
          <a:p>
            <a:pPr lvl="1"/>
            <a:r>
              <a:rPr lang="en-US">
                <a:solidFill>
                  <a:schemeClr val="accent1"/>
                </a:solidFill>
              </a:rPr>
              <a:t>Server Profiling</a:t>
            </a:r>
          </a:p>
          <a:p>
            <a:endParaRPr lang="en-US">
              <a:solidFill>
                <a:schemeClr val="accent1"/>
              </a:solidFill>
            </a:endParaRPr>
          </a:p>
        </p:txBody>
      </p:sp>
      <p:pic>
        <p:nvPicPr>
          <p:cNvPr id="177156" name="Picture 4"/>
          <p:cNvPicPr>
            <a:picLocks noChangeAspect="1" noChangeArrowheads="1"/>
          </p:cNvPicPr>
          <p:nvPr/>
        </p:nvPicPr>
        <p:blipFill>
          <a:blip r:embed="rId3"/>
          <a:srcRect/>
          <a:stretch>
            <a:fillRect/>
          </a:stretch>
        </p:blipFill>
        <p:spPr bwMode="auto">
          <a:xfrm>
            <a:off x="5438775" y="4140200"/>
            <a:ext cx="3494088" cy="2540000"/>
          </a:xfrm>
          <a:prstGeom prst="rect">
            <a:avLst/>
          </a:prstGeom>
          <a:noFill/>
          <a:ln w="9525">
            <a:noFill/>
            <a:miter lim="800000"/>
            <a:headEnd type="none" w="med" len="sm"/>
            <a:tailEnd type="none" w="med" len="sm"/>
          </a:ln>
          <a:effectLst/>
        </p:spPr>
      </p:pic>
    </p:spTree>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4"/>
          <p:cNvSpPr>
            <a:spLocks noGrp="1" noChangeArrowheads="1"/>
          </p:cNvSpPr>
          <p:nvPr>
            <p:ph type="title"/>
          </p:nvPr>
        </p:nvSpPr>
        <p:spPr/>
        <p:txBody>
          <a:bodyPr/>
          <a:lstStyle/>
          <a:p>
            <a:r>
              <a:rPr lang="en-US"/>
              <a:t>MDA Collection Environment</a:t>
            </a:r>
          </a:p>
        </p:txBody>
      </p:sp>
      <p:pic>
        <p:nvPicPr>
          <p:cNvPr id="179205" name="Picture 5" descr="SQLServr"/>
          <p:cNvPicPr>
            <a:picLocks noChangeAspect="1" noChangeArrowheads="1"/>
          </p:cNvPicPr>
          <p:nvPr/>
        </p:nvPicPr>
        <p:blipFill>
          <a:blip r:embed="rId3"/>
          <a:srcRect/>
          <a:stretch>
            <a:fillRect/>
          </a:stretch>
        </p:blipFill>
        <p:spPr bwMode="auto">
          <a:xfrm>
            <a:off x="1035050" y="1565275"/>
            <a:ext cx="514350" cy="533400"/>
          </a:xfrm>
          <a:prstGeom prst="rect">
            <a:avLst/>
          </a:prstGeom>
          <a:noFill/>
        </p:spPr>
      </p:pic>
      <p:pic>
        <p:nvPicPr>
          <p:cNvPr id="179210" name="Picture 10" descr="SQLServr"/>
          <p:cNvPicPr>
            <a:picLocks noChangeAspect="1" noChangeArrowheads="1"/>
          </p:cNvPicPr>
          <p:nvPr/>
        </p:nvPicPr>
        <p:blipFill>
          <a:blip r:embed="rId3"/>
          <a:srcRect/>
          <a:stretch>
            <a:fillRect/>
          </a:stretch>
        </p:blipFill>
        <p:spPr bwMode="auto">
          <a:xfrm>
            <a:off x="5702300" y="1546225"/>
            <a:ext cx="514350" cy="533400"/>
          </a:xfrm>
          <a:prstGeom prst="rect">
            <a:avLst/>
          </a:prstGeom>
          <a:noFill/>
        </p:spPr>
      </p:pic>
      <p:pic>
        <p:nvPicPr>
          <p:cNvPr id="179211" name="Picture 11" descr="SQLServr"/>
          <p:cNvPicPr>
            <a:picLocks noChangeAspect="1" noChangeArrowheads="1"/>
          </p:cNvPicPr>
          <p:nvPr/>
        </p:nvPicPr>
        <p:blipFill>
          <a:blip r:embed="rId3"/>
          <a:srcRect/>
          <a:stretch>
            <a:fillRect/>
          </a:stretch>
        </p:blipFill>
        <p:spPr bwMode="auto">
          <a:xfrm>
            <a:off x="6854825" y="1546225"/>
            <a:ext cx="514350" cy="533400"/>
          </a:xfrm>
          <a:prstGeom prst="rect">
            <a:avLst/>
          </a:prstGeom>
          <a:noFill/>
        </p:spPr>
      </p:pic>
      <p:pic>
        <p:nvPicPr>
          <p:cNvPr id="179212" name="Picture 12" descr="SQLServr"/>
          <p:cNvPicPr>
            <a:picLocks noChangeAspect="1" noChangeArrowheads="1"/>
          </p:cNvPicPr>
          <p:nvPr/>
        </p:nvPicPr>
        <p:blipFill>
          <a:blip r:embed="rId3"/>
          <a:srcRect/>
          <a:stretch>
            <a:fillRect/>
          </a:stretch>
        </p:blipFill>
        <p:spPr bwMode="auto">
          <a:xfrm>
            <a:off x="8008938" y="1546225"/>
            <a:ext cx="514350" cy="533400"/>
          </a:xfrm>
          <a:prstGeom prst="rect">
            <a:avLst/>
          </a:prstGeom>
          <a:noFill/>
        </p:spPr>
      </p:pic>
      <p:pic>
        <p:nvPicPr>
          <p:cNvPr id="179213" name="Picture 13" descr="SQLServr"/>
          <p:cNvPicPr>
            <a:picLocks noChangeAspect="1" noChangeArrowheads="1"/>
          </p:cNvPicPr>
          <p:nvPr/>
        </p:nvPicPr>
        <p:blipFill>
          <a:blip r:embed="rId3"/>
          <a:srcRect/>
          <a:stretch>
            <a:fillRect/>
          </a:stretch>
        </p:blipFill>
        <p:spPr bwMode="auto">
          <a:xfrm>
            <a:off x="6659563" y="2755900"/>
            <a:ext cx="514350" cy="533400"/>
          </a:xfrm>
          <a:prstGeom prst="rect">
            <a:avLst/>
          </a:prstGeom>
          <a:noFill/>
        </p:spPr>
      </p:pic>
      <p:pic>
        <p:nvPicPr>
          <p:cNvPr id="179214" name="Picture 14"/>
          <p:cNvPicPr>
            <a:picLocks noChangeAspect="1" noChangeArrowheads="1"/>
          </p:cNvPicPr>
          <p:nvPr/>
        </p:nvPicPr>
        <p:blipFill>
          <a:blip r:embed="rId4"/>
          <a:srcRect/>
          <a:stretch>
            <a:fillRect/>
          </a:stretch>
        </p:blipFill>
        <p:spPr bwMode="auto">
          <a:xfrm>
            <a:off x="7192963" y="2755900"/>
            <a:ext cx="546100" cy="534988"/>
          </a:xfrm>
          <a:prstGeom prst="rect">
            <a:avLst/>
          </a:prstGeom>
          <a:noFill/>
          <a:ln w="12700">
            <a:noFill/>
            <a:miter lim="800000"/>
            <a:headEnd/>
            <a:tailEnd/>
          </a:ln>
          <a:effectLst/>
        </p:spPr>
      </p:pic>
      <p:pic>
        <p:nvPicPr>
          <p:cNvPr id="179209" name="Picture 9" descr="standalone"/>
          <p:cNvPicPr preferRelativeResize="0">
            <a:picLocks noChangeAspect="1" noChangeArrowheads="1"/>
          </p:cNvPicPr>
          <p:nvPr/>
        </p:nvPicPr>
        <p:blipFill>
          <a:blip r:embed="rId5"/>
          <a:srcRect l="83873" t="33855" r="899" b="38985"/>
          <a:stretch>
            <a:fillRect/>
          </a:stretch>
        </p:blipFill>
        <p:spPr bwMode="auto">
          <a:xfrm>
            <a:off x="6765925" y="3095625"/>
            <a:ext cx="377825" cy="415925"/>
          </a:xfrm>
          <a:prstGeom prst="rect">
            <a:avLst/>
          </a:prstGeom>
          <a:noFill/>
          <a:ln w="9525">
            <a:noFill/>
            <a:miter lim="800000"/>
            <a:headEnd/>
            <a:tailEnd/>
          </a:ln>
        </p:spPr>
      </p:pic>
      <p:pic>
        <p:nvPicPr>
          <p:cNvPr id="179215" name="Picture 15" descr="SQLServr"/>
          <p:cNvPicPr>
            <a:picLocks noChangeAspect="1" noChangeArrowheads="1"/>
          </p:cNvPicPr>
          <p:nvPr/>
        </p:nvPicPr>
        <p:blipFill>
          <a:blip r:embed="rId3"/>
          <a:srcRect/>
          <a:stretch>
            <a:fillRect/>
          </a:stretch>
        </p:blipFill>
        <p:spPr bwMode="auto">
          <a:xfrm>
            <a:off x="3817938" y="4513263"/>
            <a:ext cx="514350" cy="533400"/>
          </a:xfrm>
          <a:prstGeom prst="rect">
            <a:avLst/>
          </a:prstGeom>
          <a:noFill/>
        </p:spPr>
      </p:pic>
      <p:pic>
        <p:nvPicPr>
          <p:cNvPr id="179216" name="Picture 16"/>
          <p:cNvPicPr>
            <a:picLocks noChangeAspect="1" noChangeArrowheads="1"/>
          </p:cNvPicPr>
          <p:nvPr/>
        </p:nvPicPr>
        <p:blipFill>
          <a:blip r:embed="rId4"/>
          <a:srcRect/>
          <a:stretch>
            <a:fillRect/>
          </a:stretch>
        </p:blipFill>
        <p:spPr bwMode="auto">
          <a:xfrm>
            <a:off x="4351338" y="4513263"/>
            <a:ext cx="546100" cy="534987"/>
          </a:xfrm>
          <a:prstGeom prst="rect">
            <a:avLst/>
          </a:prstGeom>
          <a:noFill/>
          <a:ln w="12700">
            <a:noFill/>
            <a:miter lim="800000"/>
            <a:headEnd/>
            <a:tailEnd/>
          </a:ln>
          <a:effectLst/>
        </p:spPr>
      </p:pic>
      <p:pic>
        <p:nvPicPr>
          <p:cNvPr id="179217" name="Picture 17" descr="standalone"/>
          <p:cNvPicPr preferRelativeResize="0">
            <a:picLocks noChangeAspect="1" noChangeArrowheads="1"/>
          </p:cNvPicPr>
          <p:nvPr/>
        </p:nvPicPr>
        <p:blipFill>
          <a:blip r:embed="rId5"/>
          <a:srcRect l="83873" t="33855" r="899" b="38985"/>
          <a:stretch>
            <a:fillRect/>
          </a:stretch>
        </p:blipFill>
        <p:spPr bwMode="auto">
          <a:xfrm>
            <a:off x="4481513" y="5370513"/>
            <a:ext cx="463550" cy="509587"/>
          </a:xfrm>
          <a:prstGeom prst="rect">
            <a:avLst/>
          </a:prstGeom>
          <a:noFill/>
          <a:ln w="9525">
            <a:noFill/>
            <a:miter lim="800000"/>
            <a:headEnd/>
            <a:tailEnd/>
          </a:ln>
        </p:spPr>
      </p:pic>
      <p:pic>
        <p:nvPicPr>
          <p:cNvPr id="179218" name="Picture 18" descr="SQLServr"/>
          <p:cNvPicPr>
            <a:picLocks noChangeAspect="1" noChangeArrowheads="1"/>
          </p:cNvPicPr>
          <p:nvPr/>
        </p:nvPicPr>
        <p:blipFill>
          <a:blip r:embed="rId3"/>
          <a:srcRect/>
          <a:stretch>
            <a:fillRect/>
          </a:stretch>
        </p:blipFill>
        <p:spPr bwMode="auto">
          <a:xfrm>
            <a:off x="1778000" y="1560513"/>
            <a:ext cx="514350" cy="533400"/>
          </a:xfrm>
          <a:prstGeom prst="rect">
            <a:avLst/>
          </a:prstGeom>
          <a:noFill/>
        </p:spPr>
      </p:pic>
      <p:pic>
        <p:nvPicPr>
          <p:cNvPr id="179221" name="Picture 21" descr="standalone"/>
          <p:cNvPicPr preferRelativeResize="0">
            <a:picLocks noChangeAspect="1" noChangeArrowheads="1"/>
          </p:cNvPicPr>
          <p:nvPr/>
        </p:nvPicPr>
        <p:blipFill>
          <a:blip r:embed="rId5"/>
          <a:srcRect l="83873" t="33855" r="899" b="38985"/>
          <a:stretch>
            <a:fillRect/>
          </a:stretch>
        </p:blipFill>
        <p:spPr bwMode="auto">
          <a:xfrm>
            <a:off x="6918325" y="3248025"/>
            <a:ext cx="377825" cy="415925"/>
          </a:xfrm>
          <a:prstGeom prst="rect">
            <a:avLst/>
          </a:prstGeom>
          <a:noFill/>
          <a:ln w="9525">
            <a:noFill/>
            <a:miter lim="800000"/>
            <a:headEnd/>
            <a:tailEnd/>
          </a:ln>
        </p:spPr>
      </p:pic>
      <p:pic>
        <p:nvPicPr>
          <p:cNvPr id="179222" name="Picture 22" descr="standalone"/>
          <p:cNvPicPr preferRelativeResize="0">
            <a:picLocks noChangeAspect="1" noChangeArrowheads="1"/>
          </p:cNvPicPr>
          <p:nvPr/>
        </p:nvPicPr>
        <p:blipFill>
          <a:blip r:embed="rId5"/>
          <a:srcRect l="83873" t="33855" r="899" b="38985"/>
          <a:stretch>
            <a:fillRect/>
          </a:stretch>
        </p:blipFill>
        <p:spPr bwMode="auto">
          <a:xfrm>
            <a:off x="7070725" y="3400425"/>
            <a:ext cx="377825" cy="415925"/>
          </a:xfrm>
          <a:prstGeom prst="rect">
            <a:avLst/>
          </a:prstGeom>
          <a:noFill/>
          <a:ln w="9525">
            <a:noFill/>
            <a:miter lim="800000"/>
            <a:headEnd/>
            <a:tailEnd/>
          </a:ln>
        </p:spPr>
      </p:pic>
      <p:pic>
        <p:nvPicPr>
          <p:cNvPr id="179208" name="Picture 8" descr="standalone"/>
          <p:cNvPicPr preferRelativeResize="0">
            <a:picLocks noChangeAspect="1" noChangeArrowheads="1"/>
          </p:cNvPicPr>
          <p:nvPr/>
        </p:nvPicPr>
        <p:blipFill>
          <a:blip r:embed="rId5"/>
          <a:srcRect l="83873" t="33855" r="899" b="38985"/>
          <a:stretch>
            <a:fillRect/>
          </a:stretch>
        </p:blipFill>
        <p:spPr bwMode="auto">
          <a:xfrm>
            <a:off x="3616325" y="5445125"/>
            <a:ext cx="463550" cy="509588"/>
          </a:xfrm>
          <a:prstGeom prst="rect">
            <a:avLst/>
          </a:prstGeom>
          <a:noFill/>
          <a:ln w="9525">
            <a:noFill/>
            <a:miter lim="800000"/>
            <a:headEnd/>
            <a:tailEnd/>
          </a:ln>
        </p:spPr>
      </p:pic>
      <p:pic>
        <p:nvPicPr>
          <p:cNvPr id="179223" name="Picture 23" descr="standalone"/>
          <p:cNvPicPr preferRelativeResize="0">
            <a:picLocks noChangeAspect="1" noChangeArrowheads="1"/>
          </p:cNvPicPr>
          <p:nvPr/>
        </p:nvPicPr>
        <p:blipFill>
          <a:blip r:embed="rId5"/>
          <a:srcRect l="83873" t="33855" r="899" b="38985"/>
          <a:stretch>
            <a:fillRect/>
          </a:stretch>
        </p:blipFill>
        <p:spPr bwMode="auto">
          <a:xfrm>
            <a:off x="3768725" y="5597525"/>
            <a:ext cx="463550" cy="509588"/>
          </a:xfrm>
          <a:prstGeom prst="rect">
            <a:avLst/>
          </a:prstGeom>
          <a:noFill/>
          <a:ln w="9525">
            <a:noFill/>
            <a:miter lim="800000"/>
            <a:headEnd/>
            <a:tailEnd/>
          </a:ln>
        </p:spPr>
      </p:pic>
      <p:pic>
        <p:nvPicPr>
          <p:cNvPr id="179224" name="Picture 24" descr="standalone"/>
          <p:cNvPicPr preferRelativeResize="0">
            <a:picLocks noChangeAspect="1" noChangeArrowheads="1"/>
          </p:cNvPicPr>
          <p:nvPr/>
        </p:nvPicPr>
        <p:blipFill>
          <a:blip r:embed="rId5"/>
          <a:srcRect l="83873" t="33855" r="899" b="38985"/>
          <a:stretch>
            <a:fillRect/>
          </a:stretch>
        </p:blipFill>
        <p:spPr bwMode="auto">
          <a:xfrm>
            <a:off x="4633913" y="5522913"/>
            <a:ext cx="463550" cy="509587"/>
          </a:xfrm>
          <a:prstGeom prst="rect">
            <a:avLst/>
          </a:prstGeom>
          <a:noFill/>
          <a:ln w="9525">
            <a:noFill/>
            <a:miter lim="800000"/>
            <a:headEnd/>
            <a:tailEnd/>
          </a:ln>
        </p:spPr>
      </p:pic>
      <p:pic>
        <p:nvPicPr>
          <p:cNvPr id="179225" name="Picture 25" descr="standalone"/>
          <p:cNvPicPr preferRelativeResize="0">
            <a:picLocks noChangeAspect="1" noChangeArrowheads="1"/>
          </p:cNvPicPr>
          <p:nvPr/>
        </p:nvPicPr>
        <p:blipFill>
          <a:blip r:embed="rId5"/>
          <a:srcRect l="83873" t="33855" r="899" b="38985"/>
          <a:stretch>
            <a:fillRect/>
          </a:stretch>
        </p:blipFill>
        <p:spPr bwMode="auto">
          <a:xfrm>
            <a:off x="4786313" y="5675313"/>
            <a:ext cx="463550" cy="509587"/>
          </a:xfrm>
          <a:prstGeom prst="rect">
            <a:avLst/>
          </a:prstGeom>
          <a:noFill/>
          <a:ln w="9525">
            <a:noFill/>
            <a:miter lim="800000"/>
            <a:headEnd/>
            <a:tailEnd/>
          </a:ln>
        </p:spPr>
      </p:pic>
      <p:sp>
        <p:nvSpPr>
          <p:cNvPr id="179226" name="Line 26"/>
          <p:cNvSpPr>
            <a:spLocks noChangeShapeType="1"/>
          </p:cNvSpPr>
          <p:nvPr/>
        </p:nvSpPr>
        <p:spPr bwMode="auto">
          <a:xfrm>
            <a:off x="5978525" y="2082800"/>
            <a:ext cx="1281113" cy="658813"/>
          </a:xfrm>
          <a:prstGeom prst="line">
            <a:avLst/>
          </a:prstGeom>
          <a:noFill/>
          <a:ln w="9525">
            <a:solidFill>
              <a:srgbClr val="008000"/>
            </a:solidFill>
            <a:round/>
            <a:headEnd/>
            <a:tailEnd type="triangle" w="med" len="med"/>
          </a:ln>
          <a:effectLst/>
        </p:spPr>
        <p:txBody>
          <a:bodyPr/>
          <a:lstStyle/>
          <a:p>
            <a:endParaRPr lang="en-US"/>
          </a:p>
        </p:txBody>
      </p:sp>
      <p:sp>
        <p:nvSpPr>
          <p:cNvPr id="179227" name="Line 27"/>
          <p:cNvSpPr>
            <a:spLocks noChangeShapeType="1"/>
          </p:cNvSpPr>
          <p:nvPr/>
        </p:nvSpPr>
        <p:spPr bwMode="auto">
          <a:xfrm>
            <a:off x="7131050" y="2079625"/>
            <a:ext cx="336550" cy="661988"/>
          </a:xfrm>
          <a:prstGeom prst="line">
            <a:avLst/>
          </a:prstGeom>
          <a:noFill/>
          <a:ln w="9525">
            <a:solidFill>
              <a:srgbClr val="990099"/>
            </a:solidFill>
            <a:round/>
            <a:headEnd/>
            <a:tailEnd type="triangle" w="med" len="med"/>
          </a:ln>
          <a:effectLst/>
        </p:spPr>
        <p:txBody>
          <a:bodyPr/>
          <a:lstStyle/>
          <a:p>
            <a:endParaRPr lang="en-US"/>
          </a:p>
        </p:txBody>
      </p:sp>
      <p:sp>
        <p:nvSpPr>
          <p:cNvPr id="179228" name="Line 28"/>
          <p:cNvSpPr>
            <a:spLocks noChangeShapeType="1"/>
          </p:cNvSpPr>
          <p:nvPr/>
        </p:nvSpPr>
        <p:spPr bwMode="auto">
          <a:xfrm flipH="1">
            <a:off x="7605713" y="2092325"/>
            <a:ext cx="633412" cy="633413"/>
          </a:xfrm>
          <a:prstGeom prst="line">
            <a:avLst/>
          </a:prstGeom>
          <a:noFill/>
          <a:ln w="9525">
            <a:solidFill>
              <a:srgbClr val="FF3300"/>
            </a:solidFill>
            <a:round/>
            <a:headEnd/>
            <a:tailEnd type="triangle" w="med" len="med"/>
          </a:ln>
          <a:effectLst/>
        </p:spPr>
        <p:txBody>
          <a:bodyPr/>
          <a:lstStyle/>
          <a:p>
            <a:endParaRPr lang="en-US"/>
          </a:p>
        </p:txBody>
      </p:sp>
      <p:sp>
        <p:nvSpPr>
          <p:cNvPr id="179229" name="Line 29"/>
          <p:cNvSpPr>
            <a:spLocks noChangeShapeType="1"/>
          </p:cNvSpPr>
          <p:nvPr/>
        </p:nvSpPr>
        <p:spPr bwMode="auto">
          <a:xfrm flipH="1">
            <a:off x="4710113" y="3332163"/>
            <a:ext cx="2024062" cy="1138237"/>
          </a:xfrm>
          <a:prstGeom prst="line">
            <a:avLst/>
          </a:prstGeom>
          <a:noFill/>
          <a:ln w="9525">
            <a:solidFill>
              <a:srgbClr val="008000"/>
            </a:solidFill>
            <a:round/>
            <a:headEnd/>
            <a:tailEnd type="triangle" w="med" len="med"/>
          </a:ln>
          <a:effectLst/>
        </p:spPr>
        <p:txBody>
          <a:bodyPr/>
          <a:lstStyle/>
          <a:p>
            <a:endParaRPr lang="en-US"/>
          </a:p>
        </p:txBody>
      </p:sp>
      <p:sp>
        <p:nvSpPr>
          <p:cNvPr id="179230" name="Line 30"/>
          <p:cNvSpPr>
            <a:spLocks noChangeShapeType="1"/>
          </p:cNvSpPr>
          <p:nvPr/>
        </p:nvSpPr>
        <p:spPr bwMode="auto">
          <a:xfrm flipH="1">
            <a:off x="4905375" y="3470275"/>
            <a:ext cx="2052638" cy="1027113"/>
          </a:xfrm>
          <a:prstGeom prst="line">
            <a:avLst/>
          </a:prstGeom>
          <a:noFill/>
          <a:ln w="9525">
            <a:solidFill>
              <a:srgbClr val="990099"/>
            </a:solidFill>
            <a:round/>
            <a:headEnd/>
            <a:tailEnd type="triangle" w="med" len="med"/>
          </a:ln>
          <a:effectLst/>
        </p:spPr>
        <p:txBody>
          <a:bodyPr/>
          <a:lstStyle/>
          <a:p>
            <a:endParaRPr lang="en-US"/>
          </a:p>
        </p:txBody>
      </p:sp>
      <p:sp>
        <p:nvSpPr>
          <p:cNvPr id="179231" name="Line 31"/>
          <p:cNvSpPr>
            <a:spLocks noChangeShapeType="1"/>
          </p:cNvSpPr>
          <p:nvPr/>
        </p:nvSpPr>
        <p:spPr bwMode="auto">
          <a:xfrm flipH="1">
            <a:off x="4918075" y="3622675"/>
            <a:ext cx="2192338" cy="1096963"/>
          </a:xfrm>
          <a:prstGeom prst="line">
            <a:avLst/>
          </a:prstGeom>
          <a:noFill/>
          <a:ln w="9525">
            <a:solidFill>
              <a:srgbClr val="FF3300"/>
            </a:solidFill>
            <a:round/>
            <a:headEnd/>
            <a:tailEnd type="triangle" w="med" len="med"/>
          </a:ln>
          <a:effectLst/>
        </p:spPr>
        <p:txBody>
          <a:bodyPr/>
          <a:lstStyle/>
          <a:p>
            <a:endParaRPr lang="en-US"/>
          </a:p>
        </p:txBody>
      </p:sp>
      <p:sp>
        <p:nvSpPr>
          <p:cNvPr id="179234" name="Line 34"/>
          <p:cNvSpPr>
            <a:spLocks noChangeShapeType="1"/>
          </p:cNvSpPr>
          <p:nvPr/>
        </p:nvSpPr>
        <p:spPr bwMode="auto">
          <a:xfrm>
            <a:off x="1277938" y="2095500"/>
            <a:ext cx="719137" cy="603250"/>
          </a:xfrm>
          <a:prstGeom prst="line">
            <a:avLst/>
          </a:prstGeom>
          <a:noFill/>
          <a:ln w="9525">
            <a:solidFill>
              <a:srgbClr val="A50021"/>
            </a:solidFill>
            <a:round/>
            <a:headEnd/>
            <a:tailEnd type="triangle" w="med" len="med"/>
          </a:ln>
          <a:effectLst/>
        </p:spPr>
        <p:txBody>
          <a:bodyPr/>
          <a:lstStyle/>
          <a:p>
            <a:endParaRPr lang="en-US"/>
          </a:p>
        </p:txBody>
      </p:sp>
      <p:sp>
        <p:nvSpPr>
          <p:cNvPr id="179235" name="Line 35"/>
          <p:cNvSpPr>
            <a:spLocks noChangeShapeType="1"/>
          </p:cNvSpPr>
          <p:nvPr/>
        </p:nvSpPr>
        <p:spPr bwMode="auto">
          <a:xfrm flipH="1">
            <a:off x="3865563" y="5024438"/>
            <a:ext cx="547687" cy="419100"/>
          </a:xfrm>
          <a:prstGeom prst="line">
            <a:avLst/>
          </a:prstGeom>
          <a:noFill/>
          <a:ln w="9525">
            <a:solidFill>
              <a:srgbClr val="A50021"/>
            </a:solidFill>
            <a:round/>
            <a:headEnd/>
            <a:tailEnd type="triangle" w="med" len="med"/>
          </a:ln>
          <a:effectLst/>
        </p:spPr>
        <p:txBody>
          <a:bodyPr/>
          <a:lstStyle/>
          <a:p>
            <a:endParaRPr lang="en-US"/>
          </a:p>
        </p:txBody>
      </p:sp>
      <p:sp>
        <p:nvSpPr>
          <p:cNvPr id="179236" name="Line 36"/>
          <p:cNvSpPr>
            <a:spLocks noChangeShapeType="1"/>
          </p:cNvSpPr>
          <p:nvPr/>
        </p:nvSpPr>
        <p:spPr bwMode="auto">
          <a:xfrm>
            <a:off x="2020888" y="2078038"/>
            <a:ext cx="198437" cy="674687"/>
          </a:xfrm>
          <a:prstGeom prst="line">
            <a:avLst/>
          </a:prstGeom>
          <a:noFill/>
          <a:ln w="9525">
            <a:solidFill>
              <a:srgbClr val="0000CC"/>
            </a:solidFill>
            <a:round/>
            <a:headEnd/>
            <a:tailEnd type="triangle" w="med" len="med"/>
          </a:ln>
          <a:effectLst/>
        </p:spPr>
        <p:txBody>
          <a:bodyPr/>
          <a:lstStyle/>
          <a:p>
            <a:endParaRPr lang="en-US"/>
          </a:p>
        </p:txBody>
      </p:sp>
      <p:sp>
        <p:nvSpPr>
          <p:cNvPr id="179237" name="Line 37"/>
          <p:cNvSpPr>
            <a:spLocks noChangeShapeType="1"/>
          </p:cNvSpPr>
          <p:nvPr/>
        </p:nvSpPr>
        <p:spPr bwMode="auto">
          <a:xfrm flipH="1">
            <a:off x="3975100" y="5064125"/>
            <a:ext cx="506413" cy="587375"/>
          </a:xfrm>
          <a:prstGeom prst="line">
            <a:avLst/>
          </a:prstGeom>
          <a:noFill/>
          <a:ln w="9525">
            <a:solidFill>
              <a:srgbClr val="0000CC"/>
            </a:solidFill>
            <a:round/>
            <a:headEnd/>
            <a:tailEnd type="triangle" w="med" len="med"/>
          </a:ln>
          <a:effectLst/>
        </p:spPr>
        <p:txBody>
          <a:bodyPr/>
          <a:lstStyle/>
          <a:p>
            <a:endParaRPr lang="en-US"/>
          </a:p>
        </p:txBody>
      </p:sp>
      <p:sp>
        <p:nvSpPr>
          <p:cNvPr id="179238" name="Text Box 38"/>
          <p:cNvSpPr txBox="1">
            <a:spLocks noChangeArrowheads="1"/>
          </p:cNvSpPr>
          <p:nvPr/>
        </p:nvSpPr>
        <p:spPr bwMode="auto">
          <a:xfrm>
            <a:off x="3170238" y="6137275"/>
            <a:ext cx="2813050" cy="641350"/>
          </a:xfrm>
          <a:prstGeom prst="rect">
            <a:avLst/>
          </a:prstGeom>
          <a:noFill/>
          <a:ln w="9525">
            <a:noFill/>
            <a:miter lim="800000"/>
            <a:headEnd/>
            <a:tailEnd/>
          </a:ln>
          <a:effectLst/>
        </p:spPr>
        <p:txBody>
          <a:bodyPr wrap="none">
            <a:spAutoFit/>
          </a:bodyPr>
          <a:lstStyle/>
          <a:p>
            <a:pPr algn="ctr"/>
            <a:r>
              <a:rPr lang="en-US" b="1"/>
              <a:t>Central MDA Repository</a:t>
            </a:r>
          </a:p>
          <a:p>
            <a:pPr algn="ctr"/>
            <a:r>
              <a:rPr lang="en-US" b="1"/>
              <a:t>(optional)</a:t>
            </a:r>
          </a:p>
        </p:txBody>
      </p:sp>
      <p:sp>
        <p:nvSpPr>
          <p:cNvPr id="179239" name="Text Box 39"/>
          <p:cNvSpPr txBox="1">
            <a:spLocks noChangeArrowheads="1"/>
          </p:cNvSpPr>
          <p:nvPr/>
        </p:nvSpPr>
        <p:spPr bwMode="auto">
          <a:xfrm>
            <a:off x="6799263" y="3951288"/>
            <a:ext cx="1690687" cy="641350"/>
          </a:xfrm>
          <a:prstGeom prst="rect">
            <a:avLst/>
          </a:prstGeom>
          <a:noFill/>
          <a:ln w="9525">
            <a:noFill/>
            <a:miter lim="800000"/>
            <a:headEnd/>
            <a:tailEnd/>
          </a:ln>
          <a:effectLst/>
        </p:spPr>
        <p:txBody>
          <a:bodyPr>
            <a:spAutoFit/>
          </a:bodyPr>
          <a:lstStyle/>
          <a:p>
            <a:pPr algn="ctr"/>
            <a:r>
              <a:rPr lang="en-US" b="1"/>
              <a:t>Local (LAN) Collector</a:t>
            </a:r>
          </a:p>
        </p:txBody>
      </p:sp>
      <p:sp>
        <p:nvSpPr>
          <p:cNvPr id="179240" name="Text Box 40"/>
          <p:cNvSpPr txBox="1">
            <a:spLocks noChangeArrowheads="1"/>
          </p:cNvSpPr>
          <p:nvPr/>
        </p:nvSpPr>
        <p:spPr bwMode="auto">
          <a:xfrm>
            <a:off x="2420938" y="2665413"/>
            <a:ext cx="2062162" cy="641350"/>
          </a:xfrm>
          <a:prstGeom prst="rect">
            <a:avLst/>
          </a:prstGeom>
          <a:noFill/>
          <a:ln w="9525">
            <a:noFill/>
            <a:miter lim="800000"/>
            <a:headEnd/>
            <a:tailEnd/>
          </a:ln>
          <a:effectLst/>
        </p:spPr>
        <p:txBody>
          <a:bodyPr>
            <a:spAutoFit/>
          </a:bodyPr>
          <a:lstStyle/>
          <a:p>
            <a:r>
              <a:rPr lang="en-US" b="1"/>
              <a:t>ASE w/ </a:t>
            </a:r>
          </a:p>
          <a:p>
            <a:r>
              <a:rPr lang="en-US" b="1"/>
              <a:t>Job Scheduler</a:t>
            </a:r>
          </a:p>
        </p:txBody>
      </p:sp>
      <p:sp>
        <p:nvSpPr>
          <p:cNvPr id="179241" name="Text Box 41"/>
          <p:cNvSpPr txBox="1">
            <a:spLocks noChangeArrowheads="1"/>
          </p:cNvSpPr>
          <p:nvPr/>
        </p:nvSpPr>
        <p:spPr bwMode="auto">
          <a:xfrm>
            <a:off x="3022600" y="1508125"/>
            <a:ext cx="2062163" cy="641350"/>
          </a:xfrm>
          <a:prstGeom prst="rect">
            <a:avLst/>
          </a:prstGeom>
          <a:noFill/>
          <a:ln w="9525">
            <a:noFill/>
            <a:miter lim="800000"/>
            <a:headEnd/>
            <a:tailEnd/>
          </a:ln>
          <a:effectLst/>
        </p:spPr>
        <p:txBody>
          <a:bodyPr>
            <a:spAutoFit/>
          </a:bodyPr>
          <a:lstStyle/>
          <a:p>
            <a:pPr algn="ctr"/>
            <a:r>
              <a:rPr lang="en-US" b="1"/>
              <a:t>Monitored Servers</a:t>
            </a:r>
          </a:p>
        </p:txBody>
      </p:sp>
      <p:sp>
        <p:nvSpPr>
          <p:cNvPr id="179242" name="Line 42"/>
          <p:cNvSpPr>
            <a:spLocks noChangeShapeType="1"/>
          </p:cNvSpPr>
          <p:nvPr/>
        </p:nvSpPr>
        <p:spPr bwMode="auto">
          <a:xfrm flipH="1">
            <a:off x="2503488" y="1828800"/>
            <a:ext cx="873125" cy="0"/>
          </a:xfrm>
          <a:prstGeom prst="line">
            <a:avLst/>
          </a:prstGeom>
          <a:noFill/>
          <a:ln w="9525">
            <a:solidFill>
              <a:schemeClr val="tx1"/>
            </a:solidFill>
            <a:round/>
            <a:headEnd/>
            <a:tailEnd type="triangle" w="med" len="med"/>
          </a:ln>
          <a:effectLst/>
        </p:spPr>
        <p:txBody>
          <a:bodyPr/>
          <a:lstStyle/>
          <a:p>
            <a:endParaRPr lang="en-US"/>
          </a:p>
        </p:txBody>
      </p:sp>
      <p:sp>
        <p:nvSpPr>
          <p:cNvPr id="179243" name="Line 43"/>
          <p:cNvSpPr>
            <a:spLocks noChangeShapeType="1"/>
          </p:cNvSpPr>
          <p:nvPr/>
        </p:nvSpPr>
        <p:spPr bwMode="auto">
          <a:xfrm>
            <a:off x="4667250" y="1827213"/>
            <a:ext cx="873125" cy="0"/>
          </a:xfrm>
          <a:prstGeom prst="line">
            <a:avLst/>
          </a:prstGeom>
          <a:noFill/>
          <a:ln w="9525">
            <a:solidFill>
              <a:schemeClr val="tx1"/>
            </a:solidFill>
            <a:round/>
            <a:headEnd/>
            <a:tailEnd type="triangle" w="med" len="med"/>
          </a:ln>
          <a:effectLst/>
        </p:spPr>
        <p:txBody>
          <a:bodyPr/>
          <a:lstStyle/>
          <a:p>
            <a:endParaRPr lang="en-US"/>
          </a:p>
        </p:txBody>
      </p:sp>
      <p:sp>
        <p:nvSpPr>
          <p:cNvPr id="179244" name="Text Box 44"/>
          <p:cNvSpPr txBox="1">
            <a:spLocks noChangeArrowheads="1"/>
          </p:cNvSpPr>
          <p:nvPr/>
        </p:nvSpPr>
        <p:spPr bwMode="auto">
          <a:xfrm>
            <a:off x="214313" y="3413125"/>
            <a:ext cx="1381125" cy="730250"/>
          </a:xfrm>
          <a:prstGeom prst="rect">
            <a:avLst/>
          </a:prstGeom>
          <a:noFill/>
          <a:ln w="9525">
            <a:noFill/>
            <a:miter lim="800000"/>
            <a:headEnd/>
            <a:tailEnd/>
          </a:ln>
          <a:effectLst/>
        </p:spPr>
        <p:txBody>
          <a:bodyPr>
            <a:spAutoFit/>
          </a:bodyPr>
          <a:lstStyle/>
          <a:p>
            <a:pPr algn="r"/>
            <a:r>
              <a:rPr lang="en-US" sz="1400" b="1"/>
              <a:t>MDA Repository DB's</a:t>
            </a:r>
          </a:p>
        </p:txBody>
      </p:sp>
      <p:pic>
        <p:nvPicPr>
          <p:cNvPr id="179245" name="Picture 45" descr="SQLServr"/>
          <p:cNvPicPr>
            <a:picLocks noChangeAspect="1" noChangeArrowheads="1"/>
          </p:cNvPicPr>
          <p:nvPr/>
        </p:nvPicPr>
        <p:blipFill>
          <a:blip r:embed="rId3"/>
          <a:srcRect/>
          <a:stretch>
            <a:fillRect/>
          </a:stretch>
        </p:blipFill>
        <p:spPr bwMode="auto">
          <a:xfrm>
            <a:off x="1339850" y="2725738"/>
            <a:ext cx="514350" cy="533400"/>
          </a:xfrm>
          <a:prstGeom prst="rect">
            <a:avLst/>
          </a:prstGeom>
          <a:noFill/>
        </p:spPr>
      </p:pic>
      <p:pic>
        <p:nvPicPr>
          <p:cNvPr id="179246" name="Picture 46"/>
          <p:cNvPicPr>
            <a:picLocks noChangeAspect="1" noChangeArrowheads="1"/>
          </p:cNvPicPr>
          <p:nvPr/>
        </p:nvPicPr>
        <p:blipFill>
          <a:blip r:embed="rId4"/>
          <a:srcRect/>
          <a:stretch>
            <a:fillRect/>
          </a:stretch>
        </p:blipFill>
        <p:spPr bwMode="auto">
          <a:xfrm>
            <a:off x="1873250" y="2725738"/>
            <a:ext cx="546100" cy="534987"/>
          </a:xfrm>
          <a:prstGeom prst="rect">
            <a:avLst/>
          </a:prstGeom>
          <a:noFill/>
          <a:ln w="12700">
            <a:noFill/>
            <a:miter lim="800000"/>
            <a:headEnd/>
            <a:tailEnd/>
          </a:ln>
          <a:effectLst/>
        </p:spPr>
      </p:pic>
      <p:pic>
        <p:nvPicPr>
          <p:cNvPr id="179247" name="Picture 47" descr="standalone"/>
          <p:cNvPicPr preferRelativeResize="0">
            <a:picLocks noChangeAspect="1" noChangeArrowheads="1"/>
          </p:cNvPicPr>
          <p:nvPr/>
        </p:nvPicPr>
        <p:blipFill>
          <a:blip r:embed="rId5"/>
          <a:srcRect l="83873" t="33855" r="899" b="38985"/>
          <a:stretch>
            <a:fillRect/>
          </a:stretch>
        </p:blipFill>
        <p:spPr bwMode="auto">
          <a:xfrm>
            <a:off x="1517650" y="3192463"/>
            <a:ext cx="377825" cy="415925"/>
          </a:xfrm>
          <a:prstGeom prst="rect">
            <a:avLst/>
          </a:prstGeom>
          <a:noFill/>
          <a:ln w="9525">
            <a:noFill/>
            <a:miter lim="800000"/>
            <a:headEnd/>
            <a:tailEnd/>
          </a:ln>
        </p:spPr>
      </p:pic>
      <p:pic>
        <p:nvPicPr>
          <p:cNvPr id="179248" name="Picture 48" descr="standalone"/>
          <p:cNvPicPr preferRelativeResize="0">
            <a:picLocks noChangeAspect="1" noChangeArrowheads="1"/>
          </p:cNvPicPr>
          <p:nvPr/>
        </p:nvPicPr>
        <p:blipFill>
          <a:blip r:embed="rId5"/>
          <a:srcRect l="83873" t="33855" r="899" b="38985"/>
          <a:stretch>
            <a:fillRect/>
          </a:stretch>
        </p:blipFill>
        <p:spPr bwMode="auto">
          <a:xfrm>
            <a:off x="1670050" y="3344863"/>
            <a:ext cx="377825" cy="415925"/>
          </a:xfrm>
          <a:prstGeom prst="rect">
            <a:avLst/>
          </a:prstGeom>
          <a:noFill/>
          <a:ln w="9525">
            <a:noFill/>
            <a:miter lim="800000"/>
            <a:headEnd/>
            <a:tailEnd/>
          </a:ln>
        </p:spPr>
      </p:pic>
      <p:sp>
        <p:nvSpPr>
          <p:cNvPr id="179250" name="Line 50"/>
          <p:cNvSpPr>
            <a:spLocks noChangeShapeType="1"/>
          </p:cNvSpPr>
          <p:nvPr/>
        </p:nvSpPr>
        <p:spPr bwMode="auto">
          <a:xfrm>
            <a:off x="2063750" y="3613150"/>
            <a:ext cx="2308225" cy="855663"/>
          </a:xfrm>
          <a:prstGeom prst="line">
            <a:avLst/>
          </a:prstGeom>
          <a:noFill/>
          <a:ln w="9525">
            <a:solidFill>
              <a:srgbClr val="A50021"/>
            </a:solidFill>
            <a:round/>
            <a:headEnd/>
            <a:tailEnd type="triangle" w="med" len="med"/>
          </a:ln>
          <a:effectLst/>
        </p:spPr>
        <p:txBody>
          <a:bodyPr/>
          <a:lstStyle/>
          <a:p>
            <a:endParaRPr lang="en-US"/>
          </a:p>
        </p:txBody>
      </p:sp>
      <p:sp>
        <p:nvSpPr>
          <p:cNvPr id="179251" name="Line 51"/>
          <p:cNvSpPr>
            <a:spLocks noChangeShapeType="1"/>
          </p:cNvSpPr>
          <p:nvPr/>
        </p:nvSpPr>
        <p:spPr bwMode="auto">
          <a:xfrm>
            <a:off x="1836738" y="3284538"/>
            <a:ext cx="2771775" cy="1182687"/>
          </a:xfrm>
          <a:prstGeom prst="line">
            <a:avLst/>
          </a:prstGeom>
          <a:noFill/>
          <a:ln w="9525">
            <a:solidFill>
              <a:srgbClr val="0000CC"/>
            </a:solidFill>
            <a:round/>
            <a:headEnd/>
            <a:tailEnd type="triangle" w="med" len="med"/>
          </a:ln>
          <a:effectLst/>
        </p:spPr>
        <p:txBody>
          <a:bodyPr/>
          <a:lstStyle/>
          <a:p>
            <a:endParaRPr lang="en-US"/>
          </a:p>
        </p:txBody>
      </p:sp>
      <p:sp>
        <p:nvSpPr>
          <p:cNvPr id="179252" name="Line 52"/>
          <p:cNvSpPr>
            <a:spLocks noChangeShapeType="1"/>
          </p:cNvSpPr>
          <p:nvPr/>
        </p:nvSpPr>
        <p:spPr bwMode="auto">
          <a:xfrm>
            <a:off x="4537075" y="5059363"/>
            <a:ext cx="128588" cy="323850"/>
          </a:xfrm>
          <a:prstGeom prst="line">
            <a:avLst/>
          </a:prstGeom>
          <a:noFill/>
          <a:ln w="9525">
            <a:solidFill>
              <a:srgbClr val="008000"/>
            </a:solidFill>
            <a:round/>
            <a:headEnd/>
            <a:tailEnd type="triangle" w="med" len="med"/>
          </a:ln>
          <a:effectLst/>
        </p:spPr>
        <p:txBody>
          <a:bodyPr/>
          <a:lstStyle/>
          <a:p>
            <a:endParaRPr lang="en-US"/>
          </a:p>
        </p:txBody>
      </p:sp>
      <p:sp>
        <p:nvSpPr>
          <p:cNvPr id="179253" name="Line 53"/>
          <p:cNvSpPr>
            <a:spLocks noChangeShapeType="1"/>
          </p:cNvSpPr>
          <p:nvPr/>
        </p:nvSpPr>
        <p:spPr bwMode="auto">
          <a:xfrm>
            <a:off x="4633913" y="5029200"/>
            <a:ext cx="227012" cy="549275"/>
          </a:xfrm>
          <a:prstGeom prst="line">
            <a:avLst/>
          </a:prstGeom>
          <a:noFill/>
          <a:ln w="9525">
            <a:solidFill>
              <a:srgbClr val="990099"/>
            </a:solidFill>
            <a:round/>
            <a:headEnd/>
            <a:tailEnd type="triangle" w="med" len="med"/>
          </a:ln>
          <a:effectLst/>
        </p:spPr>
        <p:txBody>
          <a:bodyPr/>
          <a:lstStyle/>
          <a:p>
            <a:endParaRPr lang="en-US"/>
          </a:p>
        </p:txBody>
      </p:sp>
      <p:sp>
        <p:nvSpPr>
          <p:cNvPr id="179254" name="Line 54"/>
          <p:cNvSpPr>
            <a:spLocks noChangeShapeType="1"/>
          </p:cNvSpPr>
          <p:nvPr/>
        </p:nvSpPr>
        <p:spPr bwMode="auto">
          <a:xfrm>
            <a:off x="4800600" y="5054600"/>
            <a:ext cx="200025" cy="717550"/>
          </a:xfrm>
          <a:prstGeom prst="line">
            <a:avLst/>
          </a:prstGeom>
          <a:noFill/>
          <a:ln w="9525">
            <a:solidFill>
              <a:srgbClr val="FF3300"/>
            </a:solidFill>
            <a:round/>
            <a:headEnd/>
            <a:tailEnd type="triangle" w="med" len="med"/>
          </a:ln>
          <a:effectLst/>
        </p:spPr>
        <p:txBody>
          <a:bodyPr/>
          <a:lstStyle/>
          <a:p>
            <a:endParaRPr lang="en-US"/>
          </a:p>
        </p:txBody>
      </p:sp>
    </p:spTree>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MDA Environment Components</a:t>
            </a:r>
          </a:p>
        </p:txBody>
      </p:sp>
      <p:sp>
        <p:nvSpPr>
          <p:cNvPr id="181251" name="Rectangle 3"/>
          <p:cNvSpPr>
            <a:spLocks noGrp="1" noChangeArrowheads="1"/>
          </p:cNvSpPr>
          <p:nvPr>
            <p:ph type="body" idx="1"/>
          </p:nvPr>
        </p:nvSpPr>
        <p:spPr/>
        <p:txBody>
          <a:bodyPr/>
          <a:lstStyle/>
          <a:p>
            <a:r>
              <a:rPr lang="en-US"/>
              <a:t>Monitored Server</a:t>
            </a:r>
          </a:p>
          <a:p>
            <a:pPr lvl="1"/>
            <a:r>
              <a:rPr lang="en-US"/>
              <a:t>Has MDA tables installed locally for adhoc/local monitoring</a:t>
            </a:r>
          </a:p>
          <a:p>
            <a:pPr lvl="1"/>
            <a:r>
              <a:rPr lang="en-US"/>
              <a:t>Static configuration parameters set</a:t>
            </a:r>
          </a:p>
          <a:p>
            <a:r>
              <a:rPr lang="en-US"/>
              <a:t>MDA Collection</a:t>
            </a:r>
          </a:p>
          <a:p>
            <a:pPr lvl="1"/>
            <a:r>
              <a:rPr lang="en-US"/>
              <a:t>Central Repository (Optional)</a:t>
            </a:r>
          </a:p>
          <a:p>
            <a:pPr lvl="2"/>
            <a:r>
              <a:rPr lang="en-US"/>
              <a:t>Mainly used when cross-server analysis</a:t>
            </a:r>
          </a:p>
          <a:p>
            <a:pPr lvl="2"/>
            <a:r>
              <a:rPr lang="en-US"/>
              <a:t>ASE w/ Job Scheduler to move data from local collectors</a:t>
            </a:r>
          </a:p>
          <a:p>
            <a:pPr lvl="1"/>
            <a:r>
              <a:rPr lang="en-US"/>
              <a:t>Local (LAN) Collector</a:t>
            </a:r>
          </a:p>
          <a:p>
            <a:pPr lvl="2"/>
            <a:r>
              <a:rPr lang="en-US"/>
              <a:t>LAN-based – </a:t>
            </a:r>
            <a:r>
              <a:rPr lang="en-US" u="sng">
                <a:solidFill>
                  <a:srgbClr val="A50021"/>
                </a:solidFill>
              </a:rPr>
              <a:t>not</a:t>
            </a:r>
            <a:r>
              <a:rPr lang="en-US"/>
              <a:t> WAN based</a:t>
            </a:r>
          </a:p>
          <a:p>
            <a:pPr lvl="2"/>
            <a:r>
              <a:rPr lang="en-US"/>
              <a:t>Consists of ASE w/ Job Scheduler</a:t>
            </a:r>
          </a:p>
          <a:p>
            <a:pPr lvl="3"/>
            <a:r>
              <a:rPr lang="en-US"/>
              <a:t>Good use of ASE 15 – get a jump start by using it here</a:t>
            </a:r>
          </a:p>
          <a:p>
            <a:pPr lvl="1"/>
            <a:r>
              <a:rPr lang="en-US"/>
              <a:t>MDA Repository DB</a:t>
            </a:r>
          </a:p>
          <a:p>
            <a:pPr lvl="2"/>
            <a:r>
              <a:rPr lang="en-US"/>
              <a:t>One MDA Repository per ASE server monitored</a:t>
            </a:r>
          </a:p>
        </p:txBody>
      </p:sp>
    </p:spTree>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MDA Repositories</a:t>
            </a:r>
          </a:p>
        </p:txBody>
      </p:sp>
      <p:sp>
        <p:nvSpPr>
          <p:cNvPr id="186371" name="Rectangle 3"/>
          <p:cNvSpPr>
            <a:spLocks noGrp="1" noChangeArrowheads="1"/>
          </p:cNvSpPr>
          <p:nvPr>
            <p:ph type="body" idx="1"/>
          </p:nvPr>
        </p:nvSpPr>
        <p:spPr/>
        <p:txBody>
          <a:bodyPr/>
          <a:lstStyle/>
          <a:p>
            <a:r>
              <a:rPr lang="en-US"/>
              <a:t>Why Repositories?</a:t>
            </a:r>
          </a:p>
          <a:p>
            <a:pPr lvl="1"/>
            <a:r>
              <a:rPr lang="en-US"/>
              <a:t>Avoids redundant/excessive direct monitoring by all the DBA's</a:t>
            </a:r>
          </a:p>
          <a:p>
            <a:pPr lvl="1"/>
            <a:r>
              <a:rPr lang="en-US"/>
              <a:t>Provides historical data for trend analysis</a:t>
            </a:r>
          </a:p>
          <a:p>
            <a:pPr lvl="1"/>
            <a:r>
              <a:rPr lang="en-US"/>
              <a:t>Provides join/subquery support</a:t>
            </a:r>
          </a:p>
          <a:p>
            <a:pPr lvl="1"/>
            <a:r>
              <a:rPr lang="en-US"/>
              <a:t>Avoids impacting the IO, etc. of monitored server</a:t>
            </a:r>
          </a:p>
          <a:p>
            <a:pPr lvl="1"/>
            <a:r>
              <a:rPr lang="en-US"/>
              <a:t>Provides a level of protection for production servers</a:t>
            </a:r>
          </a:p>
          <a:p>
            <a:pPr lvl="2"/>
            <a:r>
              <a:rPr lang="en-US"/>
              <a:t>App developers can query statistics without needing mon_role</a:t>
            </a:r>
          </a:p>
          <a:p>
            <a:r>
              <a:rPr lang="en-US"/>
              <a:t>One MDA DB for each server monitored</a:t>
            </a:r>
          </a:p>
          <a:p>
            <a:pPr lvl="1"/>
            <a:r>
              <a:rPr lang="en-US"/>
              <a:t>Rationale: </a:t>
            </a:r>
          </a:p>
          <a:p>
            <a:pPr lvl="2"/>
            <a:r>
              <a:rPr lang="en-US"/>
              <a:t>MDA tables can vary slightly with each version of the server</a:t>
            </a:r>
          </a:p>
          <a:p>
            <a:pPr lvl="2"/>
            <a:r>
              <a:rPr lang="en-US"/>
              <a:t>Allows easier archive/retrieval for analysis</a:t>
            </a:r>
          </a:p>
          <a:p>
            <a:pPr lvl="1"/>
            <a:r>
              <a:rPr lang="en-US"/>
              <a:t>Should be local (LAN) to monitored server</a:t>
            </a:r>
          </a:p>
          <a:p>
            <a:pPr lvl="2"/>
            <a:r>
              <a:rPr lang="en-US"/>
              <a:t>Avoid impact due to prolonged data transfers via CIS</a:t>
            </a:r>
          </a:p>
        </p:txBody>
      </p:sp>
    </p:spTree>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Local Collector ASE's</a:t>
            </a:r>
          </a:p>
        </p:txBody>
      </p:sp>
      <p:sp>
        <p:nvSpPr>
          <p:cNvPr id="187395" name="Rectangle 3"/>
          <p:cNvSpPr>
            <a:spLocks noGrp="1" noChangeArrowheads="1"/>
          </p:cNvSpPr>
          <p:nvPr>
            <p:ph type="body" idx="1"/>
          </p:nvPr>
        </p:nvSpPr>
        <p:spPr/>
        <p:txBody>
          <a:bodyPr/>
          <a:lstStyle/>
          <a:p>
            <a:pPr>
              <a:lnSpc>
                <a:spcPct val="85000"/>
              </a:lnSpc>
            </a:pPr>
            <a:r>
              <a:rPr lang="en-US"/>
              <a:t>Add DBA's &amp; App Developer Logins</a:t>
            </a:r>
          </a:p>
          <a:p>
            <a:pPr lvl="1">
              <a:lnSpc>
                <a:spcPct val="85000"/>
              </a:lnSpc>
            </a:pPr>
            <a:r>
              <a:rPr lang="en-US"/>
              <a:t>DBA's can have sa_role as normal – plus mon_role</a:t>
            </a:r>
          </a:p>
          <a:p>
            <a:pPr lvl="1">
              <a:lnSpc>
                <a:spcPct val="85000"/>
              </a:lnSpc>
            </a:pPr>
            <a:r>
              <a:rPr lang="en-US"/>
              <a:t>App Developers may use a single app_dev role or have roles for each individual application</a:t>
            </a:r>
          </a:p>
          <a:p>
            <a:pPr>
              <a:lnSpc>
                <a:spcPct val="85000"/>
              </a:lnSpc>
            </a:pPr>
            <a:r>
              <a:rPr lang="en-US"/>
              <a:t>Create multiple tempdb's</a:t>
            </a:r>
          </a:p>
          <a:p>
            <a:pPr lvl="1">
              <a:lnSpc>
                <a:spcPct val="85000"/>
              </a:lnSpc>
            </a:pPr>
            <a:r>
              <a:rPr lang="en-US"/>
              <a:t>Fairly good size to support analysis driven work tables</a:t>
            </a:r>
          </a:p>
          <a:p>
            <a:pPr lvl="1">
              <a:lnSpc>
                <a:spcPct val="85000"/>
              </a:lnSpc>
            </a:pPr>
            <a:r>
              <a:rPr lang="en-US"/>
              <a:t>Bind different logins to different tempdb's</a:t>
            </a:r>
          </a:p>
          <a:p>
            <a:pPr>
              <a:lnSpc>
                <a:spcPct val="85000"/>
              </a:lnSpc>
            </a:pPr>
            <a:r>
              <a:rPr lang="en-US"/>
              <a:t>Setup Job Scheduler</a:t>
            </a:r>
          </a:p>
          <a:p>
            <a:pPr lvl="1">
              <a:lnSpc>
                <a:spcPct val="85000"/>
              </a:lnSpc>
            </a:pPr>
            <a:r>
              <a:rPr lang="en-US"/>
              <a:t>See instructions later</a:t>
            </a:r>
          </a:p>
          <a:p>
            <a:pPr>
              <a:lnSpc>
                <a:spcPct val="85000"/>
              </a:lnSpc>
            </a:pPr>
            <a:r>
              <a:rPr lang="en-US"/>
              <a:t>Tune for CIS/Bulk operations</a:t>
            </a:r>
          </a:p>
          <a:p>
            <a:pPr lvl="1">
              <a:lnSpc>
                <a:spcPct val="85000"/>
              </a:lnSpc>
            </a:pPr>
            <a:r>
              <a:rPr lang="en-US"/>
              <a:t>See CIS tuning recommendations</a:t>
            </a:r>
          </a:p>
          <a:p>
            <a:pPr>
              <a:lnSpc>
                <a:spcPct val="85000"/>
              </a:lnSpc>
            </a:pPr>
            <a:r>
              <a:rPr lang="en-US"/>
              <a:t>Create each MDA repository DB</a:t>
            </a:r>
          </a:p>
          <a:p>
            <a:pPr lvl="1">
              <a:lnSpc>
                <a:spcPct val="85000"/>
              </a:lnSpc>
            </a:pPr>
            <a:r>
              <a:rPr lang="en-US"/>
              <a:t>Details to follow</a:t>
            </a:r>
          </a:p>
        </p:txBody>
      </p:sp>
    </p:spTree>
  </p:cSld>
  <p:clrMapOvr>
    <a:masterClrMapping/>
  </p:clrMapOvr>
  <p:transition>
    <p:check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Job Scheduler Install Tips</a:t>
            </a:r>
          </a:p>
        </p:txBody>
      </p:sp>
      <p:sp>
        <p:nvSpPr>
          <p:cNvPr id="167939" name="Rectangle 3"/>
          <p:cNvSpPr>
            <a:spLocks noGrp="1" noChangeArrowheads="1"/>
          </p:cNvSpPr>
          <p:nvPr>
            <p:ph type="body" idx="1"/>
          </p:nvPr>
        </p:nvSpPr>
        <p:spPr/>
        <p:txBody>
          <a:bodyPr/>
          <a:lstStyle/>
          <a:p>
            <a:pPr>
              <a:lnSpc>
                <a:spcPct val="90000"/>
              </a:lnSpc>
            </a:pPr>
            <a:r>
              <a:rPr lang="en-US"/>
              <a:t>Tricky parts to installation/setup</a:t>
            </a:r>
          </a:p>
          <a:p>
            <a:pPr lvl="1">
              <a:lnSpc>
                <a:spcPct val="90000"/>
              </a:lnSpc>
            </a:pPr>
            <a:r>
              <a:rPr lang="en-US"/>
              <a:t>You have to read the manual</a:t>
            </a:r>
          </a:p>
          <a:p>
            <a:pPr>
              <a:lnSpc>
                <a:spcPct val="90000"/>
              </a:lnSpc>
            </a:pPr>
            <a:r>
              <a:rPr lang="en-US"/>
              <a:t>Add the JS server to the collector's sysservers</a:t>
            </a:r>
          </a:p>
          <a:p>
            <a:pPr lvl="1">
              <a:lnSpc>
                <a:spcPct val="90000"/>
              </a:lnSpc>
            </a:pPr>
            <a:r>
              <a:rPr lang="en-US"/>
              <a:t>sp_addserver </a:t>
            </a:r>
            <a:r>
              <a:rPr lang="en-US">
                <a:solidFill>
                  <a:srgbClr val="A50021"/>
                </a:solidFill>
              </a:rPr>
              <a:t>&lt;myJSserver&gt;</a:t>
            </a:r>
            <a:r>
              <a:rPr lang="en-US"/>
              <a:t>, ASEnterprise, &lt;servername&gt;</a:t>
            </a:r>
          </a:p>
          <a:p>
            <a:pPr>
              <a:lnSpc>
                <a:spcPct val="90000"/>
              </a:lnSpc>
            </a:pPr>
            <a:r>
              <a:rPr lang="en-US"/>
              <a:t>Recommend you create a “mon_user” w/ password</a:t>
            </a:r>
          </a:p>
          <a:p>
            <a:pPr lvl="1">
              <a:lnSpc>
                <a:spcPct val="90000"/>
              </a:lnSpc>
            </a:pPr>
            <a:r>
              <a:rPr lang="en-US"/>
              <a:t>Grant all the roles to the mon_user</a:t>
            </a:r>
          </a:p>
          <a:p>
            <a:pPr lvl="2">
              <a:lnSpc>
                <a:spcPct val="90000"/>
              </a:lnSpc>
            </a:pPr>
            <a:r>
              <a:rPr lang="en-US"/>
              <a:t>Grant mon_role, sa_role, js_admin_role, js_user_role</a:t>
            </a:r>
          </a:p>
          <a:p>
            <a:pPr lvl="3"/>
            <a:r>
              <a:rPr lang="en-US"/>
              <a:t>Sa_role is not required – local to repository server - If not granted sa_role, you may want to alias mon_user as dbo in all the repository databases to avoid permission hassles. </a:t>
            </a:r>
          </a:p>
          <a:p>
            <a:pPr lvl="3"/>
            <a:r>
              <a:rPr lang="en-US"/>
              <a:t>Note that we are discussing the mon_user used by the collector – individual DBA's, app developers, etc. will need their own respective roles/permissions </a:t>
            </a:r>
          </a:p>
          <a:p>
            <a:pPr lvl="1">
              <a:lnSpc>
                <a:spcPct val="90000"/>
              </a:lnSpc>
            </a:pPr>
            <a:r>
              <a:rPr lang="en-US"/>
              <a:t>Map the external login</a:t>
            </a:r>
          </a:p>
          <a:p>
            <a:pPr lvl="2">
              <a:lnSpc>
                <a:spcPct val="90000"/>
              </a:lnSpc>
            </a:pPr>
            <a:r>
              <a:rPr lang="en-US"/>
              <a:t>Sp_addexternlogin </a:t>
            </a:r>
            <a:r>
              <a:rPr lang="en-US">
                <a:solidFill>
                  <a:srgbClr val="A50021"/>
                </a:solidFill>
              </a:rPr>
              <a:t>&lt;myJSserver&gt;</a:t>
            </a:r>
            <a:r>
              <a:rPr lang="en-US"/>
              <a:t>, mon_user, mon_user, &lt;password&gt;</a:t>
            </a:r>
          </a:p>
        </p:txBody>
      </p:sp>
    </p:spTree>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0" y="6134100"/>
            <a:ext cx="1625600" cy="723900"/>
          </a:xfrm>
          <a:prstGeom prst="rect">
            <a:avLst/>
          </a:prstGeom>
          <a:solidFill>
            <a:schemeClr val="bg1"/>
          </a:solidFill>
          <a:ln w="9525">
            <a:noFill/>
            <a:miter lim="800000"/>
            <a:headEnd/>
            <a:tailEnd/>
          </a:ln>
          <a:effectLst/>
        </p:spPr>
        <p:txBody>
          <a:bodyPr wrap="none" anchor="ctr"/>
          <a:lstStyle/>
          <a:p>
            <a:endParaRPr lang="en-US"/>
          </a:p>
        </p:txBody>
      </p:sp>
      <p:sp>
        <p:nvSpPr>
          <p:cNvPr id="269315" name="Rectangle 3"/>
          <p:cNvSpPr>
            <a:spLocks noGrp="1" noChangeArrowheads="1"/>
          </p:cNvSpPr>
          <p:nvPr>
            <p:ph type="title"/>
          </p:nvPr>
        </p:nvSpPr>
        <p:spPr/>
        <p:txBody>
          <a:bodyPr/>
          <a:lstStyle/>
          <a:p>
            <a:r>
              <a:rPr lang="en-US"/>
              <a:t>THE UNWIRED ENTERPRISE ACHIEVES AN INFORMATION EDGE</a:t>
            </a:r>
          </a:p>
        </p:txBody>
      </p:sp>
      <p:pic>
        <p:nvPicPr>
          <p:cNvPr id="269316" name="Picture 4" descr="SYBASE_HiLevel_diagram_12"/>
          <p:cNvPicPr>
            <a:picLocks noChangeAspect="1" noChangeArrowheads="1"/>
          </p:cNvPicPr>
          <p:nvPr/>
        </p:nvPicPr>
        <p:blipFill>
          <a:blip r:embed="rId3"/>
          <a:srcRect/>
          <a:stretch>
            <a:fillRect/>
          </a:stretch>
        </p:blipFill>
        <p:spPr bwMode="auto">
          <a:xfrm>
            <a:off x="498475" y="1536700"/>
            <a:ext cx="8248650" cy="5102225"/>
          </a:xfrm>
          <a:prstGeom prst="rect">
            <a:avLst/>
          </a:prstGeom>
          <a:noFill/>
        </p:spPr>
      </p:pic>
      <p:pic>
        <p:nvPicPr>
          <p:cNvPr id="269317" name="Picture 5" descr="WB01753_"/>
          <p:cNvPicPr>
            <a:picLocks noChangeAspect="1" noChangeArrowheads="1"/>
          </p:cNvPicPr>
          <p:nvPr/>
        </p:nvPicPr>
        <p:blipFill>
          <a:blip r:embed="rId4"/>
          <a:srcRect/>
          <a:stretch>
            <a:fillRect/>
          </a:stretch>
        </p:blipFill>
        <p:spPr bwMode="auto">
          <a:xfrm>
            <a:off x="379413" y="1317625"/>
            <a:ext cx="2582862" cy="728663"/>
          </a:xfrm>
          <a:prstGeom prst="rect">
            <a:avLst/>
          </a:prstGeom>
          <a:noFill/>
          <a:ln w="9525">
            <a:noFill/>
            <a:miter lim="800000"/>
            <a:headEnd/>
            <a:tailEnd/>
          </a:ln>
        </p:spPr>
      </p:pic>
      <p:sp>
        <p:nvSpPr>
          <p:cNvPr id="269318" name="Text Box 6"/>
          <p:cNvSpPr txBox="1">
            <a:spLocks noChangeArrowheads="1"/>
          </p:cNvSpPr>
          <p:nvPr/>
        </p:nvSpPr>
        <p:spPr bwMode="auto">
          <a:xfrm>
            <a:off x="190500" y="2170113"/>
            <a:ext cx="2847975" cy="915987"/>
          </a:xfrm>
          <a:prstGeom prst="rect">
            <a:avLst/>
          </a:prstGeom>
          <a:noFill/>
          <a:ln w="9525">
            <a:noFill/>
            <a:miter lim="800000"/>
            <a:headEnd/>
            <a:tailEnd/>
          </a:ln>
          <a:effectLst>
            <a:outerShdw dist="17961" dir="2700000" algn="ctr" rotWithShape="0">
              <a:schemeClr val="tx1"/>
            </a:outerShdw>
          </a:effectLst>
        </p:spPr>
        <p:txBody>
          <a:bodyPr>
            <a:spAutoFit/>
          </a:bodyPr>
          <a:lstStyle/>
          <a:p>
            <a:r>
              <a:rPr lang="en-US" b="1">
                <a:solidFill>
                  <a:schemeClr val="hlink"/>
                </a:solidFill>
                <a:latin typeface="Comic Sans MS" pitchFamily="66" charset="0"/>
              </a:rPr>
              <a:t>If at first you don't optimize, you won't succeed</a:t>
            </a:r>
          </a:p>
        </p:txBody>
      </p:sp>
    </p:spTree>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Job Scheduler Scheduling Steps</a:t>
            </a:r>
          </a:p>
        </p:txBody>
      </p:sp>
      <p:sp>
        <p:nvSpPr>
          <p:cNvPr id="190467" name="Rectangle 3"/>
          <p:cNvSpPr>
            <a:spLocks noGrp="1" noChangeArrowheads="1"/>
          </p:cNvSpPr>
          <p:nvPr>
            <p:ph type="body" idx="1"/>
          </p:nvPr>
        </p:nvSpPr>
        <p:spPr/>
        <p:txBody>
          <a:bodyPr/>
          <a:lstStyle/>
          <a:p>
            <a:pPr>
              <a:lnSpc>
                <a:spcPct val="90000"/>
              </a:lnSpc>
            </a:pPr>
            <a:r>
              <a:rPr lang="en-US"/>
              <a:t>Create individual jobs for each profiling proc</a:t>
            </a:r>
          </a:p>
          <a:p>
            <a:pPr lvl="1">
              <a:lnSpc>
                <a:spcPct val="90000"/>
              </a:lnSpc>
            </a:pPr>
            <a:r>
              <a:rPr lang="en-US"/>
              <a:t>Make sure timeout is high – i.e. 180 mins</a:t>
            </a:r>
          </a:p>
          <a:p>
            <a:pPr>
              <a:lnSpc>
                <a:spcPct val="90000"/>
              </a:lnSpc>
            </a:pPr>
            <a:r>
              <a:rPr lang="en-US"/>
              <a:t>Create repeating schedule </a:t>
            </a:r>
          </a:p>
          <a:p>
            <a:pPr lvl="1">
              <a:lnSpc>
                <a:spcPct val="90000"/>
              </a:lnSpc>
            </a:pPr>
            <a:r>
              <a:rPr lang="en-US"/>
              <a:t>Make sure it starts in future  (i.e. 10-15 mins)</a:t>
            </a:r>
          </a:p>
          <a:p>
            <a:pPr>
              <a:lnSpc>
                <a:spcPct val="90000"/>
              </a:lnSpc>
            </a:pPr>
            <a:r>
              <a:rPr lang="en-US"/>
              <a:t>Schedule jobs before schedule starts</a:t>
            </a:r>
          </a:p>
          <a:p>
            <a:pPr lvl="1">
              <a:lnSpc>
                <a:spcPct val="90000"/>
              </a:lnSpc>
            </a:pPr>
            <a:r>
              <a:rPr lang="en-US"/>
              <a:t>Again, long timeout as appropriate</a:t>
            </a:r>
          </a:p>
          <a:p>
            <a:pPr lvl="1">
              <a:lnSpc>
                <a:spcPct val="90000"/>
              </a:lnSpc>
            </a:pPr>
            <a:r>
              <a:rPr lang="en-US"/>
              <a:t>Use sp_sjobcontrol sjob_12, run_now to test</a:t>
            </a:r>
          </a:p>
          <a:p>
            <a:pPr>
              <a:lnSpc>
                <a:spcPct val="90000"/>
              </a:lnSpc>
            </a:pPr>
            <a:r>
              <a:rPr lang="en-US"/>
              <a:t>Start the jobs</a:t>
            </a:r>
          </a:p>
          <a:p>
            <a:pPr lvl="1">
              <a:lnSpc>
                <a:spcPct val="90000"/>
              </a:lnSpc>
            </a:pPr>
            <a:r>
              <a:rPr lang="en-US"/>
              <a:t>sp_sjobcontrol null, start_js</a:t>
            </a:r>
          </a:p>
        </p:txBody>
      </p:sp>
    </p:spTree>
  </p:cSld>
  <p:clrMapOvr>
    <a:masterClrMapping/>
  </p:clrMapOvr>
  <p:transition>
    <p:check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Screen Shots</a:t>
            </a:r>
          </a:p>
        </p:txBody>
      </p:sp>
      <p:pic>
        <p:nvPicPr>
          <p:cNvPr id="172035" name="Picture 3"/>
          <p:cNvPicPr>
            <a:picLocks noChangeAspect="1" noChangeArrowheads="1"/>
          </p:cNvPicPr>
          <p:nvPr/>
        </p:nvPicPr>
        <p:blipFill>
          <a:blip r:embed="rId3"/>
          <a:srcRect/>
          <a:stretch>
            <a:fillRect/>
          </a:stretch>
        </p:blipFill>
        <p:spPr bwMode="auto">
          <a:xfrm>
            <a:off x="704850" y="1335088"/>
            <a:ext cx="7762875" cy="5232400"/>
          </a:xfrm>
          <a:prstGeom prst="rect">
            <a:avLst/>
          </a:prstGeom>
          <a:noFill/>
          <a:ln w="9525">
            <a:noFill/>
            <a:miter lim="800000"/>
            <a:headEnd/>
            <a:tailEnd/>
          </a:ln>
          <a:effectLst/>
        </p:spPr>
      </p:pic>
    </p:spTree>
  </p:cSld>
  <p:clrMapOvr>
    <a:masterClrMapping/>
  </p:clrMapOvr>
  <p:transition>
    <p:check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a:t>CIS &amp; Database Tuning</a:t>
            </a:r>
          </a:p>
        </p:txBody>
      </p:sp>
      <p:sp>
        <p:nvSpPr>
          <p:cNvPr id="161797" name="Rectangle 5"/>
          <p:cNvSpPr>
            <a:spLocks noGrp="1" noChangeArrowheads="1"/>
          </p:cNvSpPr>
          <p:nvPr>
            <p:ph type="body" idx="1"/>
          </p:nvPr>
        </p:nvSpPr>
        <p:spPr/>
        <p:txBody>
          <a:bodyPr/>
          <a:lstStyle/>
          <a:p>
            <a:r>
              <a:rPr lang="en-US"/>
              <a:t>Tuning CIS to compete with bcp:</a:t>
            </a:r>
          </a:p>
          <a:p>
            <a:pPr lvl="1">
              <a:spcBef>
                <a:spcPct val="5000"/>
              </a:spcBef>
              <a:spcAft>
                <a:spcPct val="5000"/>
              </a:spcAft>
              <a:buFont typeface="Wingdings" pitchFamily="2" charset="2"/>
              <a:buNone/>
            </a:pPr>
            <a:r>
              <a:rPr lang="en-US" sz="1800">
                <a:latin typeface="Courier New" pitchFamily="49" charset="0"/>
              </a:rPr>
              <a:t>--exec sp_configure "enable cis", 1   /* on  by default */</a:t>
            </a:r>
          </a:p>
          <a:p>
            <a:pPr lvl="1">
              <a:spcBef>
                <a:spcPct val="5000"/>
              </a:spcBef>
              <a:spcAft>
                <a:spcPct val="5000"/>
              </a:spcAft>
              <a:buFont typeface="Wingdings" pitchFamily="2" charset="2"/>
              <a:buNone/>
            </a:pPr>
            <a:r>
              <a:rPr lang="en-US" sz="1800">
                <a:latin typeface="Courier New" pitchFamily="49" charset="0"/>
              </a:rPr>
              <a:t>exec sp_configure "cis bulk insert array size", 10000    </a:t>
            </a:r>
          </a:p>
          <a:p>
            <a:pPr lvl="1">
              <a:spcBef>
                <a:spcPct val="5000"/>
              </a:spcBef>
              <a:spcAft>
                <a:spcPct val="5000"/>
              </a:spcAft>
              <a:buFont typeface="Wingdings" pitchFamily="2" charset="2"/>
              <a:buNone/>
            </a:pPr>
            <a:r>
              <a:rPr lang="en-US" sz="1800">
                <a:latin typeface="Courier New" pitchFamily="49" charset="0"/>
              </a:rPr>
              <a:t>exec sp_configure "cis bulk insert batch size", 10000    </a:t>
            </a:r>
          </a:p>
          <a:p>
            <a:pPr lvl="1">
              <a:spcBef>
                <a:spcPct val="5000"/>
              </a:spcBef>
              <a:spcAft>
                <a:spcPct val="5000"/>
              </a:spcAft>
              <a:buFont typeface="Wingdings" pitchFamily="2" charset="2"/>
              <a:buNone/>
            </a:pPr>
            <a:r>
              <a:rPr lang="en-US" sz="1800">
                <a:latin typeface="Courier New" pitchFamily="49" charset="0"/>
              </a:rPr>
              <a:t>exec sp_configure "cis cursor rows", 10000               </a:t>
            </a:r>
          </a:p>
          <a:p>
            <a:pPr lvl="1">
              <a:spcBef>
                <a:spcPct val="5000"/>
              </a:spcBef>
              <a:spcAft>
                <a:spcPct val="5000"/>
              </a:spcAft>
              <a:buFont typeface="Wingdings" pitchFamily="2" charset="2"/>
              <a:buNone/>
            </a:pPr>
            <a:r>
              <a:rPr lang="en-US" sz="1800">
                <a:latin typeface="Courier New" pitchFamily="49" charset="0"/>
              </a:rPr>
              <a:t>exec sp_configure "cis packet size", 2048               </a:t>
            </a:r>
          </a:p>
          <a:p>
            <a:pPr lvl="1">
              <a:spcBef>
                <a:spcPct val="5000"/>
              </a:spcBef>
              <a:spcAft>
                <a:spcPct val="5000"/>
              </a:spcAft>
              <a:buFont typeface="Wingdings" pitchFamily="2" charset="2"/>
              <a:buNone/>
            </a:pPr>
            <a:r>
              <a:rPr lang="en-US" sz="1800">
                <a:latin typeface="Courier New" pitchFamily="49" charset="0"/>
              </a:rPr>
              <a:t>exec sp_configure "cis rpc handling", 1             </a:t>
            </a:r>
          </a:p>
          <a:p>
            <a:pPr lvl="1">
              <a:spcBef>
                <a:spcPct val="5000"/>
              </a:spcBef>
              <a:spcAft>
                <a:spcPct val="5000"/>
              </a:spcAft>
              <a:buFont typeface="Wingdings" pitchFamily="2" charset="2"/>
              <a:buNone/>
            </a:pPr>
            <a:r>
              <a:rPr lang="en-US" sz="1800">
                <a:latin typeface="Courier New" pitchFamily="49" charset="0"/>
              </a:rPr>
              <a:t>exec sp_configure "max cis remote connections", 20</a:t>
            </a:r>
          </a:p>
          <a:p>
            <a:r>
              <a:rPr lang="en-US"/>
              <a:t>Database options</a:t>
            </a:r>
          </a:p>
          <a:p>
            <a:pPr lvl="1"/>
            <a:r>
              <a:rPr lang="en-US"/>
              <a:t>Select into/bulkcopy</a:t>
            </a:r>
          </a:p>
          <a:p>
            <a:pPr lvl="1"/>
            <a:r>
              <a:rPr lang="en-US"/>
              <a:t>Truncate log on checkpoint</a:t>
            </a:r>
          </a:p>
          <a:p>
            <a:pPr lvl="1"/>
            <a:r>
              <a:rPr lang="en-US"/>
              <a:t>Delayed commit (ASE 15)</a:t>
            </a:r>
          </a:p>
          <a:p>
            <a:pPr lvl="2"/>
            <a:r>
              <a:rPr lang="en-US"/>
              <a:t>This will help significantly</a:t>
            </a:r>
          </a:p>
        </p:txBody>
      </p:sp>
    </p:spTree>
  </p:cSld>
  <p:clrMapOvr>
    <a:masterClrMapping/>
  </p:clrMapOvr>
  <p:transition>
    <p:check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MDA Tables &amp; Performance</a:t>
            </a:r>
          </a:p>
        </p:txBody>
      </p:sp>
      <p:sp>
        <p:nvSpPr>
          <p:cNvPr id="273411" name="Rectangle 3"/>
          <p:cNvSpPr>
            <a:spLocks noGrp="1" noChangeArrowheads="1"/>
          </p:cNvSpPr>
          <p:nvPr>
            <p:ph type="body" idx="1"/>
          </p:nvPr>
        </p:nvSpPr>
        <p:spPr/>
        <p:txBody>
          <a:bodyPr/>
          <a:lstStyle/>
          <a:p>
            <a:pPr>
              <a:lnSpc>
                <a:spcPct val="90000"/>
              </a:lnSpc>
            </a:pPr>
            <a:r>
              <a:rPr lang="en-US"/>
              <a:t>Most non-pipes will not have significant impact</a:t>
            </a:r>
          </a:p>
          <a:p>
            <a:pPr>
              <a:lnSpc>
                <a:spcPct val="90000"/>
              </a:lnSpc>
            </a:pPr>
            <a:r>
              <a:rPr lang="en-US"/>
              <a:t>Some that do:</a:t>
            </a:r>
          </a:p>
          <a:p>
            <a:pPr lvl="1">
              <a:lnSpc>
                <a:spcPct val="90000"/>
              </a:lnSpc>
            </a:pPr>
            <a:r>
              <a:rPr lang="en-US"/>
              <a:t>Statement/Per Object/SQL Text statistics &amp; pipe (5-12%)</a:t>
            </a:r>
          </a:p>
          <a:p>
            <a:pPr lvl="1">
              <a:lnSpc>
                <a:spcPct val="90000"/>
              </a:lnSpc>
            </a:pPr>
            <a:r>
              <a:rPr lang="en-US"/>
              <a:t>SQL Plan &amp; Pipe (22%)</a:t>
            </a:r>
          </a:p>
          <a:p>
            <a:pPr>
              <a:lnSpc>
                <a:spcPct val="90000"/>
              </a:lnSpc>
            </a:pPr>
            <a:r>
              <a:rPr lang="en-US"/>
              <a:t>Guidance: </a:t>
            </a:r>
          </a:p>
          <a:p>
            <a:pPr lvl="1">
              <a:lnSpc>
                <a:spcPct val="90000"/>
              </a:lnSpc>
            </a:pPr>
            <a:r>
              <a:rPr lang="en-US"/>
              <a:t>Leave them off until necessary if you don't have the headroom</a:t>
            </a:r>
          </a:p>
          <a:p>
            <a:pPr lvl="2">
              <a:lnSpc>
                <a:spcPct val="90000"/>
              </a:lnSpc>
            </a:pPr>
            <a:r>
              <a:rPr lang="en-US"/>
              <a:t>i.e. if contention starts, enable object statistics to see where</a:t>
            </a:r>
          </a:p>
          <a:p>
            <a:pPr lvl="2">
              <a:lnSpc>
                <a:spcPct val="90000"/>
              </a:lnSpc>
            </a:pPr>
            <a:r>
              <a:rPr lang="en-US"/>
              <a:t>Only use the SQL/Plan pipes only when necessary</a:t>
            </a:r>
          </a:p>
          <a:p>
            <a:pPr lvl="1">
              <a:lnSpc>
                <a:spcPct val="90000"/>
              </a:lnSpc>
            </a:pPr>
            <a:r>
              <a:rPr lang="en-US"/>
              <a:t>Enable object/statement statistics periodically and collect information for analysis/profiling of the application</a:t>
            </a:r>
          </a:p>
          <a:p>
            <a:pPr lvl="2">
              <a:lnSpc>
                <a:spcPct val="90000"/>
              </a:lnSpc>
            </a:pPr>
            <a:r>
              <a:rPr lang="en-US"/>
              <a:t>Procedure execution profile</a:t>
            </a:r>
          </a:p>
          <a:p>
            <a:pPr lvl="2">
              <a:lnSpc>
                <a:spcPct val="90000"/>
              </a:lnSpc>
            </a:pPr>
            <a:r>
              <a:rPr lang="en-US"/>
              <a:t>Table/Tempdb usage profile</a:t>
            </a:r>
          </a:p>
          <a:p>
            <a:pPr lvl="1">
              <a:lnSpc>
                <a:spcPct val="90000"/>
              </a:lnSpc>
            </a:pPr>
            <a:r>
              <a:rPr lang="en-US"/>
              <a:t>When using statement statistics, you may need a large pipe</a:t>
            </a:r>
          </a:p>
          <a:p>
            <a:pPr lvl="2">
              <a:lnSpc>
                <a:spcPct val="90000"/>
              </a:lnSpc>
            </a:pPr>
            <a:r>
              <a:rPr lang="en-US"/>
              <a:t>statement pipe max messages = 50,000+</a:t>
            </a:r>
          </a:p>
        </p:txBody>
      </p:sp>
    </p:spTree>
  </p:cSld>
  <p:clrMapOvr>
    <a:masterClrMapping/>
  </p:clrMapOvr>
  <p:transition>
    <p:check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0" y="0"/>
            <a:ext cx="6892925" cy="1143000"/>
          </a:xfrm>
        </p:spPr>
        <p:txBody>
          <a:bodyPr/>
          <a:lstStyle/>
          <a:p>
            <a:r>
              <a:rPr lang="en-US"/>
              <a:t>Impact on SQL Language Commands</a:t>
            </a:r>
          </a:p>
        </p:txBody>
      </p:sp>
      <p:sp>
        <p:nvSpPr>
          <p:cNvPr id="304131" name="Freeform 3"/>
          <p:cNvSpPr>
            <a:spLocks/>
          </p:cNvSpPr>
          <p:nvPr/>
        </p:nvSpPr>
        <p:spPr bwMode="auto">
          <a:xfrm>
            <a:off x="4537075" y="1411288"/>
            <a:ext cx="3190875" cy="4862512"/>
          </a:xfrm>
          <a:custGeom>
            <a:avLst/>
            <a:gdLst/>
            <a:ahLst/>
            <a:cxnLst>
              <a:cxn ang="0">
                <a:pos x="0" y="0"/>
              </a:cxn>
              <a:cxn ang="0">
                <a:pos x="0" y="2889"/>
              </a:cxn>
              <a:cxn ang="0">
                <a:pos x="3146" y="2889"/>
              </a:cxn>
            </a:cxnLst>
            <a:rect l="0" t="0" r="r" b="b"/>
            <a:pathLst>
              <a:path w="3146" h="2889">
                <a:moveTo>
                  <a:pt x="0" y="0"/>
                </a:moveTo>
                <a:lnTo>
                  <a:pt x="0" y="2889"/>
                </a:lnTo>
                <a:lnTo>
                  <a:pt x="3146" y="2889"/>
                </a:lnTo>
              </a:path>
            </a:pathLst>
          </a:custGeom>
          <a:noFill/>
          <a:ln w="9525">
            <a:solidFill>
              <a:schemeClr val="tx1"/>
            </a:solidFill>
            <a:round/>
            <a:headEnd/>
            <a:tailEnd/>
          </a:ln>
          <a:effectLst/>
        </p:spPr>
        <p:txBody>
          <a:bodyPr/>
          <a:lstStyle/>
          <a:p>
            <a:endParaRPr lang="en-US"/>
          </a:p>
        </p:txBody>
      </p:sp>
      <p:sp>
        <p:nvSpPr>
          <p:cNvPr id="304132" name="Text Box 4"/>
          <p:cNvSpPr txBox="1">
            <a:spLocks noChangeArrowheads="1"/>
          </p:cNvSpPr>
          <p:nvPr/>
        </p:nvSpPr>
        <p:spPr bwMode="auto">
          <a:xfrm>
            <a:off x="2971800" y="1309688"/>
            <a:ext cx="1533525" cy="366712"/>
          </a:xfrm>
          <a:prstGeom prst="rect">
            <a:avLst/>
          </a:prstGeom>
          <a:noFill/>
          <a:ln w="9525">
            <a:noFill/>
            <a:miter lim="800000"/>
            <a:headEnd/>
            <a:tailEnd/>
          </a:ln>
          <a:effectLst/>
        </p:spPr>
        <p:txBody>
          <a:bodyPr wrap="none">
            <a:spAutoFit/>
          </a:bodyPr>
          <a:lstStyle/>
          <a:p>
            <a:pPr algn="r"/>
            <a:r>
              <a:rPr lang="en-US" b="1">
                <a:latin typeface="Tahoma" charset="0"/>
              </a:rPr>
              <a:t>All Disabled</a:t>
            </a:r>
          </a:p>
        </p:txBody>
      </p:sp>
      <p:sp>
        <p:nvSpPr>
          <p:cNvPr id="304133" name="Text Box 5"/>
          <p:cNvSpPr txBox="1">
            <a:spLocks noChangeArrowheads="1"/>
          </p:cNvSpPr>
          <p:nvPr/>
        </p:nvSpPr>
        <p:spPr bwMode="auto">
          <a:xfrm>
            <a:off x="1493838" y="1727200"/>
            <a:ext cx="3011487" cy="366713"/>
          </a:xfrm>
          <a:prstGeom prst="rect">
            <a:avLst/>
          </a:prstGeom>
          <a:noFill/>
          <a:ln w="9525">
            <a:noFill/>
            <a:miter lim="800000"/>
            <a:headEnd/>
            <a:tailEnd/>
          </a:ln>
          <a:effectLst/>
        </p:spPr>
        <p:txBody>
          <a:bodyPr wrap="none">
            <a:spAutoFit/>
          </a:bodyPr>
          <a:lstStyle/>
          <a:p>
            <a:pPr algn="r"/>
            <a:r>
              <a:rPr lang="en-US" b="1">
                <a:latin typeface="Tahoma" charset="0"/>
              </a:rPr>
              <a:t>Monitoring Enabled Only</a:t>
            </a:r>
          </a:p>
        </p:txBody>
      </p:sp>
      <p:sp>
        <p:nvSpPr>
          <p:cNvPr id="304134" name="Text Box 6"/>
          <p:cNvSpPr txBox="1">
            <a:spLocks noChangeArrowheads="1"/>
          </p:cNvSpPr>
          <p:nvPr/>
        </p:nvSpPr>
        <p:spPr bwMode="auto">
          <a:xfrm>
            <a:off x="1154113" y="2146300"/>
            <a:ext cx="3351212" cy="366713"/>
          </a:xfrm>
          <a:prstGeom prst="rect">
            <a:avLst/>
          </a:prstGeom>
          <a:noFill/>
          <a:ln w="9525">
            <a:noFill/>
            <a:miter lim="800000"/>
            <a:headEnd/>
            <a:tailEnd/>
          </a:ln>
          <a:effectLst/>
        </p:spPr>
        <p:txBody>
          <a:bodyPr wrap="none">
            <a:spAutoFit/>
          </a:bodyPr>
          <a:lstStyle/>
          <a:p>
            <a:pPr algn="r"/>
            <a:r>
              <a:rPr lang="en-US" b="1">
                <a:latin typeface="Tahoma" charset="0"/>
              </a:rPr>
              <a:t>Server Wait Events Enabled</a:t>
            </a:r>
          </a:p>
        </p:txBody>
      </p:sp>
      <p:sp>
        <p:nvSpPr>
          <p:cNvPr id="304135" name="Text Box 7"/>
          <p:cNvSpPr txBox="1">
            <a:spLocks noChangeArrowheads="1"/>
          </p:cNvSpPr>
          <p:nvPr/>
        </p:nvSpPr>
        <p:spPr bwMode="auto">
          <a:xfrm>
            <a:off x="2001838" y="2563813"/>
            <a:ext cx="2503487" cy="366712"/>
          </a:xfrm>
          <a:prstGeom prst="rect">
            <a:avLst/>
          </a:prstGeom>
          <a:noFill/>
          <a:ln w="9525">
            <a:noFill/>
            <a:miter lim="800000"/>
            <a:headEnd/>
            <a:tailEnd/>
          </a:ln>
          <a:effectLst/>
        </p:spPr>
        <p:txBody>
          <a:bodyPr wrap="none">
            <a:spAutoFit/>
          </a:bodyPr>
          <a:lstStyle/>
          <a:p>
            <a:pPr algn="r"/>
            <a:r>
              <a:rPr lang="en-US" b="1">
                <a:latin typeface="Tahoma" charset="0"/>
              </a:rPr>
              <a:t>Process Wait Events</a:t>
            </a:r>
          </a:p>
        </p:txBody>
      </p:sp>
      <p:sp>
        <p:nvSpPr>
          <p:cNvPr id="304136" name="Text Box 8"/>
          <p:cNvSpPr txBox="1">
            <a:spLocks noChangeArrowheads="1"/>
          </p:cNvSpPr>
          <p:nvPr/>
        </p:nvSpPr>
        <p:spPr bwMode="auto">
          <a:xfrm>
            <a:off x="1516063" y="2982913"/>
            <a:ext cx="2989262" cy="366712"/>
          </a:xfrm>
          <a:prstGeom prst="rect">
            <a:avLst/>
          </a:prstGeom>
          <a:noFill/>
          <a:ln w="9525">
            <a:noFill/>
            <a:miter lim="800000"/>
            <a:headEnd/>
            <a:tailEnd/>
          </a:ln>
          <a:effectLst/>
        </p:spPr>
        <p:txBody>
          <a:bodyPr wrap="none">
            <a:spAutoFit/>
          </a:bodyPr>
          <a:lstStyle/>
          <a:p>
            <a:pPr algn="r"/>
            <a:r>
              <a:rPr lang="en-US" b="1">
                <a:latin typeface="Tahoma" charset="0"/>
              </a:rPr>
              <a:t>Object Lock Wait Timing</a:t>
            </a:r>
          </a:p>
        </p:txBody>
      </p:sp>
      <p:sp>
        <p:nvSpPr>
          <p:cNvPr id="304137" name="Text Box 9"/>
          <p:cNvSpPr txBox="1">
            <a:spLocks noChangeArrowheads="1"/>
          </p:cNvSpPr>
          <p:nvPr/>
        </p:nvSpPr>
        <p:spPr bwMode="auto">
          <a:xfrm>
            <a:off x="2695575" y="3400425"/>
            <a:ext cx="1809750" cy="366713"/>
          </a:xfrm>
          <a:prstGeom prst="rect">
            <a:avLst/>
          </a:prstGeom>
          <a:noFill/>
          <a:ln w="9525">
            <a:noFill/>
            <a:miter lim="800000"/>
            <a:headEnd/>
            <a:tailEnd/>
          </a:ln>
          <a:effectLst/>
        </p:spPr>
        <p:txBody>
          <a:bodyPr wrap="none">
            <a:spAutoFit/>
          </a:bodyPr>
          <a:lstStyle/>
          <a:p>
            <a:pPr algn="r"/>
            <a:r>
              <a:rPr lang="en-US" b="1">
                <a:latin typeface="Tahoma" charset="0"/>
              </a:rPr>
              <a:t>Deadlock Pipe</a:t>
            </a:r>
          </a:p>
        </p:txBody>
      </p:sp>
      <p:sp>
        <p:nvSpPr>
          <p:cNvPr id="304138" name="Text Box 10"/>
          <p:cNvSpPr txBox="1">
            <a:spLocks noChangeArrowheads="1"/>
          </p:cNvSpPr>
          <p:nvPr/>
        </p:nvSpPr>
        <p:spPr bwMode="auto">
          <a:xfrm>
            <a:off x="2822575" y="3819525"/>
            <a:ext cx="1682750" cy="366713"/>
          </a:xfrm>
          <a:prstGeom prst="rect">
            <a:avLst/>
          </a:prstGeom>
          <a:noFill/>
          <a:ln w="9525">
            <a:noFill/>
            <a:miter lim="800000"/>
            <a:headEnd/>
            <a:tailEnd/>
          </a:ln>
          <a:effectLst/>
        </p:spPr>
        <p:txBody>
          <a:bodyPr wrap="none">
            <a:spAutoFit/>
          </a:bodyPr>
          <a:lstStyle/>
          <a:p>
            <a:pPr algn="r"/>
            <a:r>
              <a:rPr lang="en-US" b="1">
                <a:latin typeface="Tahoma" charset="0"/>
              </a:rPr>
              <a:t>Errorlog Pipe</a:t>
            </a:r>
          </a:p>
        </p:txBody>
      </p:sp>
      <p:sp>
        <p:nvSpPr>
          <p:cNvPr id="304139" name="Text Box 11"/>
          <p:cNvSpPr txBox="1">
            <a:spLocks noChangeArrowheads="1"/>
          </p:cNvSpPr>
          <p:nvPr/>
        </p:nvSpPr>
        <p:spPr bwMode="auto">
          <a:xfrm>
            <a:off x="1455738" y="4237038"/>
            <a:ext cx="3049587" cy="366712"/>
          </a:xfrm>
          <a:prstGeom prst="rect">
            <a:avLst/>
          </a:prstGeom>
          <a:noFill/>
          <a:ln w="9525">
            <a:noFill/>
            <a:miter lim="800000"/>
            <a:headEnd/>
            <a:tailEnd/>
          </a:ln>
          <a:effectLst/>
        </p:spPr>
        <p:txBody>
          <a:bodyPr wrap="none">
            <a:spAutoFit/>
          </a:bodyPr>
          <a:lstStyle/>
          <a:p>
            <a:pPr algn="r"/>
            <a:r>
              <a:rPr lang="en-US" b="1">
                <a:latin typeface="Tahoma" charset="0"/>
              </a:rPr>
              <a:t>Object Statistics Enabled</a:t>
            </a:r>
          </a:p>
        </p:txBody>
      </p:sp>
      <p:sp>
        <p:nvSpPr>
          <p:cNvPr id="304140" name="Text Box 12"/>
          <p:cNvSpPr txBox="1">
            <a:spLocks noChangeArrowheads="1"/>
          </p:cNvSpPr>
          <p:nvPr/>
        </p:nvSpPr>
        <p:spPr bwMode="auto">
          <a:xfrm>
            <a:off x="1008063" y="4656138"/>
            <a:ext cx="3497262" cy="366712"/>
          </a:xfrm>
          <a:prstGeom prst="rect">
            <a:avLst/>
          </a:prstGeom>
          <a:noFill/>
          <a:ln w="9525">
            <a:noFill/>
            <a:miter lim="800000"/>
            <a:headEnd/>
            <a:tailEnd/>
          </a:ln>
          <a:effectLst/>
        </p:spPr>
        <p:txBody>
          <a:bodyPr wrap="none">
            <a:spAutoFit/>
          </a:bodyPr>
          <a:lstStyle/>
          <a:p>
            <a:pPr algn="r"/>
            <a:r>
              <a:rPr lang="en-US" b="1">
                <a:latin typeface="Tahoma" charset="0"/>
              </a:rPr>
              <a:t>Statement Statistics Enabled</a:t>
            </a:r>
          </a:p>
        </p:txBody>
      </p:sp>
      <p:sp>
        <p:nvSpPr>
          <p:cNvPr id="304141" name="Text Box 13"/>
          <p:cNvSpPr txBox="1">
            <a:spLocks noChangeArrowheads="1"/>
          </p:cNvSpPr>
          <p:nvPr/>
        </p:nvSpPr>
        <p:spPr bwMode="auto">
          <a:xfrm>
            <a:off x="1566863" y="5073650"/>
            <a:ext cx="2938462" cy="366713"/>
          </a:xfrm>
          <a:prstGeom prst="rect">
            <a:avLst/>
          </a:prstGeom>
          <a:noFill/>
          <a:ln w="9525">
            <a:noFill/>
            <a:miter lim="800000"/>
            <a:headEnd/>
            <a:tailEnd/>
          </a:ln>
          <a:effectLst/>
        </p:spPr>
        <p:txBody>
          <a:bodyPr wrap="none">
            <a:spAutoFit/>
          </a:bodyPr>
          <a:lstStyle/>
          <a:p>
            <a:pPr algn="r"/>
            <a:r>
              <a:rPr lang="en-US" b="1">
                <a:latin typeface="Tahoma" charset="0"/>
              </a:rPr>
              <a:t>Statement Pipe Enabled</a:t>
            </a:r>
          </a:p>
        </p:txBody>
      </p:sp>
      <p:sp>
        <p:nvSpPr>
          <p:cNvPr id="304142" name="Text Box 14"/>
          <p:cNvSpPr txBox="1">
            <a:spLocks noChangeArrowheads="1"/>
          </p:cNvSpPr>
          <p:nvPr/>
        </p:nvSpPr>
        <p:spPr bwMode="auto">
          <a:xfrm>
            <a:off x="1743075" y="5492750"/>
            <a:ext cx="2762250" cy="366713"/>
          </a:xfrm>
          <a:prstGeom prst="rect">
            <a:avLst/>
          </a:prstGeom>
          <a:noFill/>
          <a:ln w="9525">
            <a:noFill/>
            <a:miter lim="800000"/>
            <a:headEnd/>
            <a:tailEnd/>
          </a:ln>
          <a:effectLst/>
        </p:spPr>
        <p:txBody>
          <a:bodyPr wrap="none">
            <a:spAutoFit/>
          </a:bodyPr>
          <a:lstStyle/>
          <a:p>
            <a:pPr algn="r"/>
            <a:r>
              <a:rPr lang="en-US" b="1">
                <a:latin typeface="Tahoma" charset="0"/>
              </a:rPr>
              <a:t>SQL Text Pipe Enabled</a:t>
            </a:r>
          </a:p>
        </p:txBody>
      </p:sp>
      <p:sp>
        <p:nvSpPr>
          <p:cNvPr id="304143" name="Text Box 15"/>
          <p:cNvSpPr txBox="1">
            <a:spLocks noChangeArrowheads="1"/>
          </p:cNvSpPr>
          <p:nvPr/>
        </p:nvSpPr>
        <p:spPr bwMode="auto">
          <a:xfrm>
            <a:off x="1692275" y="5911850"/>
            <a:ext cx="2813050" cy="366713"/>
          </a:xfrm>
          <a:prstGeom prst="rect">
            <a:avLst/>
          </a:prstGeom>
          <a:noFill/>
          <a:ln w="9525">
            <a:noFill/>
            <a:miter lim="800000"/>
            <a:headEnd/>
            <a:tailEnd/>
          </a:ln>
          <a:effectLst/>
        </p:spPr>
        <p:txBody>
          <a:bodyPr wrap="none">
            <a:spAutoFit/>
          </a:bodyPr>
          <a:lstStyle/>
          <a:p>
            <a:pPr algn="r"/>
            <a:r>
              <a:rPr lang="en-US" b="1">
                <a:latin typeface="Tahoma" charset="0"/>
              </a:rPr>
              <a:t>Plan Text Pipe Enabled</a:t>
            </a:r>
          </a:p>
        </p:txBody>
      </p:sp>
      <p:sp>
        <p:nvSpPr>
          <p:cNvPr id="304144" name="Rectangle 16"/>
          <p:cNvSpPr>
            <a:spLocks noChangeArrowheads="1"/>
          </p:cNvSpPr>
          <p:nvPr/>
        </p:nvSpPr>
        <p:spPr bwMode="auto">
          <a:xfrm>
            <a:off x="4551363" y="1387475"/>
            <a:ext cx="1517650" cy="274638"/>
          </a:xfrm>
          <a:prstGeom prst="rect">
            <a:avLst/>
          </a:prstGeom>
          <a:solidFill>
            <a:srgbClr val="CCFFCC"/>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CC"/>
            </a:extrusionClr>
          </a:sp3d>
        </p:spPr>
        <p:txBody>
          <a:bodyPr wrap="none" anchor="ctr">
            <a:flatTx/>
          </a:bodyPr>
          <a:lstStyle/>
          <a:p>
            <a:pPr algn="ctr"/>
            <a:r>
              <a:rPr lang="en-US" b="1">
                <a:latin typeface="Tahoma" charset="0"/>
              </a:rPr>
              <a:t>834.8</a:t>
            </a:r>
          </a:p>
        </p:txBody>
      </p:sp>
      <p:sp>
        <p:nvSpPr>
          <p:cNvPr id="304145" name="Rectangle 17"/>
          <p:cNvSpPr>
            <a:spLocks noChangeArrowheads="1"/>
          </p:cNvSpPr>
          <p:nvPr/>
        </p:nvSpPr>
        <p:spPr bwMode="auto">
          <a:xfrm>
            <a:off x="4551363" y="1801813"/>
            <a:ext cx="1498600" cy="274637"/>
          </a:xfrm>
          <a:prstGeom prst="rect">
            <a:avLst/>
          </a:prstGeom>
          <a:solidFill>
            <a:srgbClr val="CCFFCC"/>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CCFFCC"/>
            </a:extrusionClr>
          </a:sp3d>
        </p:spPr>
        <p:txBody>
          <a:bodyPr wrap="none" anchor="ctr">
            <a:flatTx/>
          </a:bodyPr>
          <a:lstStyle/>
          <a:p>
            <a:pPr algn="ctr"/>
            <a:r>
              <a:rPr lang="en-US" b="1">
                <a:latin typeface="Tahoma" charset="0"/>
              </a:rPr>
              <a:t>824.6</a:t>
            </a:r>
          </a:p>
        </p:txBody>
      </p:sp>
      <p:sp>
        <p:nvSpPr>
          <p:cNvPr id="304146" name="Rectangle 18"/>
          <p:cNvSpPr>
            <a:spLocks noChangeArrowheads="1"/>
          </p:cNvSpPr>
          <p:nvPr/>
        </p:nvSpPr>
        <p:spPr bwMode="auto">
          <a:xfrm>
            <a:off x="4551363" y="2216150"/>
            <a:ext cx="1517650" cy="274638"/>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831.5</a:t>
            </a:r>
          </a:p>
        </p:txBody>
      </p:sp>
      <p:sp>
        <p:nvSpPr>
          <p:cNvPr id="304147" name="Rectangle 19"/>
          <p:cNvSpPr>
            <a:spLocks noChangeArrowheads="1"/>
          </p:cNvSpPr>
          <p:nvPr/>
        </p:nvSpPr>
        <p:spPr bwMode="auto">
          <a:xfrm>
            <a:off x="4551363" y="2632075"/>
            <a:ext cx="1508125" cy="274638"/>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825.6</a:t>
            </a:r>
          </a:p>
        </p:txBody>
      </p:sp>
      <p:sp>
        <p:nvSpPr>
          <p:cNvPr id="304148" name="Rectangle 20"/>
          <p:cNvSpPr>
            <a:spLocks noChangeArrowheads="1"/>
          </p:cNvSpPr>
          <p:nvPr/>
        </p:nvSpPr>
        <p:spPr bwMode="auto">
          <a:xfrm>
            <a:off x="4551363" y="3046413"/>
            <a:ext cx="1498600" cy="274637"/>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823.2</a:t>
            </a:r>
          </a:p>
        </p:txBody>
      </p:sp>
      <p:sp>
        <p:nvSpPr>
          <p:cNvPr id="304149" name="Rectangle 21"/>
          <p:cNvSpPr>
            <a:spLocks noChangeArrowheads="1"/>
          </p:cNvSpPr>
          <p:nvPr/>
        </p:nvSpPr>
        <p:spPr bwMode="auto">
          <a:xfrm>
            <a:off x="4551363" y="3462338"/>
            <a:ext cx="1490662" cy="274637"/>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816.8</a:t>
            </a:r>
          </a:p>
        </p:txBody>
      </p:sp>
      <p:sp>
        <p:nvSpPr>
          <p:cNvPr id="304150" name="Rectangle 22"/>
          <p:cNvSpPr>
            <a:spLocks noChangeArrowheads="1"/>
          </p:cNvSpPr>
          <p:nvPr/>
        </p:nvSpPr>
        <p:spPr bwMode="auto">
          <a:xfrm>
            <a:off x="4551363" y="3876675"/>
            <a:ext cx="1481137" cy="274638"/>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814.1</a:t>
            </a:r>
          </a:p>
        </p:txBody>
      </p:sp>
      <p:sp>
        <p:nvSpPr>
          <p:cNvPr id="304151" name="Rectangle 23"/>
          <p:cNvSpPr>
            <a:spLocks noChangeArrowheads="1"/>
          </p:cNvSpPr>
          <p:nvPr/>
        </p:nvSpPr>
        <p:spPr bwMode="auto">
          <a:xfrm>
            <a:off x="4551363" y="4292600"/>
            <a:ext cx="1325562" cy="274638"/>
          </a:xfrm>
          <a:prstGeom prst="rect">
            <a:avLst/>
          </a:prstGeom>
          <a:solidFill>
            <a:srgbClr val="FFCC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CC99"/>
            </a:extrusionClr>
          </a:sp3d>
        </p:spPr>
        <p:txBody>
          <a:bodyPr wrap="none" anchor="ctr">
            <a:flatTx/>
          </a:bodyPr>
          <a:lstStyle/>
          <a:p>
            <a:pPr algn="ctr"/>
            <a:r>
              <a:rPr lang="en-US" b="1">
                <a:latin typeface="Tahoma" charset="0"/>
              </a:rPr>
              <a:t>726.2</a:t>
            </a:r>
          </a:p>
        </p:txBody>
      </p:sp>
      <p:sp>
        <p:nvSpPr>
          <p:cNvPr id="304152" name="Rectangle 24"/>
          <p:cNvSpPr>
            <a:spLocks noChangeArrowheads="1"/>
          </p:cNvSpPr>
          <p:nvPr/>
        </p:nvSpPr>
        <p:spPr bwMode="auto">
          <a:xfrm>
            <a:off x="4551363" y="4706938"/>
            <a:ext cx="1335087" cy="274637"/>
          </a:xfrm>
          <a:prstGeom prst="rect">
            <a:avLst/>
          </a:prstGeom>
          <a:solidFill>
            <a:srgbClr val="FFCC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CC99"/>
            </a:extrusionClr>
          </a:sp3d>
        </p:spPr>
        <p:txBody>
          <a:bodyPr wrap="none" anchor="ctr">
            <a:flatTx/>
          </a:bodyPr>
          <a:lstStyle/>
          <a:p>
            <a:pPr algn="ctr"/>
            <a:r>
              <a:rPr lang="en-US" b="1">
                <a:latin typeface="Tahoma" charset="0"/>
              </a:rPr>
              <a:t>732.2</a:t>
            </a:r>
          </a:p>
        </p:txBody>
      </p:sp>
      <p:sp>
        <p:nvSpPr>
          <p:cNvPr id="304153" name="Rectangle 25"/>
          <p:cNvSpPr>
            <a:spLocks noChangeArrowheads="1"/>
          </p:cNvSpPr>
          <p:nvPr/>
        </p:nvSpPr>
        <p:spPr bwMode="auto">
          <a:xfrm>
            <a:off x="4551363" y="5122863"/>
            <a:ext cx="1335087" cy="274637"/>
          </a:xfrm>
          <a:prstGeom prst="rect">
            <a:avLst/>
          </a:prstGeom>
          <a:solidFill>
            <a:srgbClr val="FFCC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CC99"/>
            </a:extrusionClr>
          </a:sp3d>
        </p:spPr>
        <p:txBody>
          <a:bodyPr wrap="none" anchor="ctr">
            <a:flatTx/>
          </a:bodyPr>
          <a:lstStyle/>
          <a:p>
            <a:pPr algn="ctr"/>
            <a:r>
              <a:rPr lang="en-US" b="1">
                <a:latin typeface="Tahoma" charset="0"/>
              </a:rPr>
              <a:t>730.6</a:t>
            </a:r>
          </a:p>
        </p:txBody>
      </p:sp>
      <p:sp>
        <p:nvSpPr>
          <p:cNvPr id="304154" name="Rectangle 26"/>
          <p:cNvSpPr>
            <a:spLocks noChangeArrowheads="1"/>
          </p:cNvSpPr>
          <p:nvPr/>
        </p:nvSpPr>
        <p:spPr bwMode="auto">
          <a:xfrm>
            <a:off x="4551363" y="5537200"/>
            <a:ext cx="1306512" cy="274638"/>
          </a:xfrm>
          <a:prstGeom prst="rect">
            <a:avLst/>
          </a:prstGeom>
          <a:solidFill>
            <a:srgbClr val="FFCC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CC99"/>
            </a:extrusionClr>
          </a:sp3d>
        </p:spPr>
        <p:txBody>
          <a:bodyPr wrap="none" anchor="ctr">
            <a:flatTx/>
          </a:bodyPr>
          <a:lstStyle/>
          <a:p>
            <a:pPr algn="ctr"/>
            <a:r>
              <a:rPr lang="en-US" b="1">
                <a:latin typeface="Tahoma" charset="0"/>
              </a:rPr>
              <a:t>715.2</a:t>
            </a:r>
          </a:p>
        </p:txBody>
      </p:sp>
      <p:sp>
        <p:nvSpPr>
          <p:cNvPr id="304155" name="Rectangle 27"/>
          <p:cNvSpPr>
            <a:spLocks noChangeArrowheads="1"/>
          </p:cNvSpPr>
          <p:nvPr/>
        </p:nvSpPr>
        <p:spPr bwMode="auto">
          <a:xfrm>
            <a:off x="4551363" y="5953125"/>
            <a:ext cx="1189037" cy="274638"/>
          </a:xfrm>
          <a:prstGeom prst="rect">
            <a:avLst/>
          </a:prstGeom>
          <a:solidFill>
            <a:srgbClr val="FF99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9999"/>
            </a:extrusionClr>
          </a:sp3d>
        </p:spPr>
        <p:txBody>
          <a:bodyPr wrap="none" anchor="ctr">
            <a:flatTx/>
          </a:bodyPr>
          <a:lstStyle/>
          <a:p>
            <a:pPr algn="ctr"/>
            <a:r>
              <a:rPr lang="en-US" b="1">
                <a:latin typeface="Tahoma" charset="0"/>
              </a:rPr>
              <a:t>653.6</a:t>
            </a:r>
          </a:p>
        </p:txBody>
      </p:sp>
      <p:sp>
        <p:nvSpPr>
          <p:cNvPr id="304156" name="Text Box 28"/>
          <p:cNvSpPr txBox="1">
            <a:spLocks noChangeArrowheads="1"/>
          </p:cNvSpPr>
          <p:nvPr/>
        </p:nvSpPr>
        <p:spPr bwMode="auto">
          <a:xfrm>
            <a:off x="7191375" y="1309688"/>
            <a:ext cx="536575" cy="366712"/>
          </a:xfrm>
          <a:prstGeom prst="rect">
            <a:avLst/>
          </a:prstGeom>
          <a:noFill/>
          <a:ln w="9525">
            <a:noFill/>
            <a:miter lim="800000"/>
            <a:headEnd/>
            <a:tailEnd/>
          </a:ln>
          <a:effectLst/>
        </p:spPr>
        <p:txBody>
          <a:bodyPr wrap="none">
            <a:spAutoFit/>
          </a:bodyPr>
          <a:lstStyle/>
          <a:p>
            <a:r>
              <a:rPr lang="en-US" b="1">
                <a:latin typeface="Tahoma" charset="0"/>
              </a:rPr>
              <a:t>(0)</a:t>
            </a:r>
          </a:p>
        </p:txBody>
      </p:sp>
      <p:sp>
        <p:nvSpPr>
          <p:cNvPr id="304157" name="Text Box 29"/>
          <p:cNvSpPr txBox="1">
            <a:spLocks noChangeArrowheads="1"/>
          </p:cNvSpPr>
          <p:nvPr/>
        </p:nvSpPr>
        <p:spPr bwMode="auto">
          <a:xfrm>
            <a:off x="7191375" y="1724025"/>
            <a:ext cx="822325" cy="366713"/>
          </a:xfrm>
          <a:prstGeom prst="rect">
            <a:avLst/>
          </a:prstGeom>
          <a:noFill/>
          <a:ln w="9525">
            <a:noFill/>
            <a:miter lim="800000"/>
            <a:headEnd/>
            <a:tailEnd/>
          </a:ln>
          <a:effectLst/>
        </p:spPr>
        <p:txBody>
          <a:bodyPr wrap="none">
            <a:spAutoFit/>
          </a:bodyPr>
          <a:lstStyle/>
          <a:p>
            <a:r>
              <a:rPr lang="en-US" b="1">
                <a:latin typeface="Tahoma" charset="0"/>
              </a:rPr>
              <a:t>1.2%</a:t>
            </a:r>
          </a:p>
        </p:txBody>
      </p:sp>
      <p:sp>
        <p:nvSpPr>
          <p:cNvPr id="304158" name="Text Box 30"/>
          <p:cNvSpPr txBox="1">
            <a:spLocks noChangeArrowheads="1"/>
          </p:cNvSpPr>
          <p:nvPr/>
        </p:nvSpPr>
        <p:spPr bwMode="auto">
          <a:xfrm>
            <a:off x="7191375" y="2138363"/>
            <a:ext cx="822325" cy="366712"/>
          </a:xfrm>
          <a:prstGeom prst="rect">
            <a:avLst/>
          </a:prstGeom>
          <a:noFill/>
          <a:ln w="9525">
            <a:noFill/>
            <a:miter lim="800000"/>
            <a:headEnd/>
            <a:tailEnd/>
          </a:ln>
          <a:effectLst/>
        </p:spPr>
        <p:txBody>
          <a:bodyPr wrap="none">
            <a:spAutoFit/>
          </a:bodyPr>
          <a:lstStyle/>
          <a:p>
            <a:r>
              <a:rPr lang="en-US" b="1">
                <a:latin typeface="Tahoma" charset="0"/>
              </a:rPr>
              <a:t>0.4%</a:t>
            </a:r>
          </a:p>
        </p:txBody>
      </p:sp>
      <p:sp>
        <p:nvSpPr>
          <p:cNvPr id="304159" name="Text Box 31"/>
          <p:cNvSpPr txBox="1">
            <a:spLocks noChangeArrowheads="1"/>
          </p:cNvSpPr>
          <p:nvPr/>
        </p:nvSpPr>
        <p:spPr bwMode="auto">
          <a:xfrm>
            <a:off x="7191375" y="2552700"/>
            <a:ext cx="822325" cy="366713"/>
          </a:xfrm>
          <a:prstGeom prst="rect">
            <a:avLst/>
          </a:prstGeom>
          <a:noFill/>
          <a:ln w="9525">
            <a:noFill/>
            <a:miter lim="800000"/>
            <a:headEnd/>
            <a:tailEnd/>
          </a:ln>
          <a:effectLst/>
        </p:spPr>
        <p:txBody>
          <a:bodyPr wrap="none">
            <a:spAutoFit/>
          </a:bodyPr>
          <a:lstStyle/>
          <a:p>
            <a:r>
              <a:rPr lang="en-US" b="1">
                <a:latin typeface="Tahoma" charset="0"/>
              </a:rPr>
              <a:t>1.1%</a:t>
            </a:r>
          </a:p>
        </p:txBody>
      </p:sp>
      <p:sp>
        <p:nvSpPr>
          <p:cNvPr id="304160" name="Text Box 32"/>
          <p:cNvSpPr txBox="1">
            <a:spLocks noChangeArrowheads="1"/>
          </p:cNvSpPr>
          <p:nvPr/>
        </p:nvSpPr>
        <p:spPr bwMode="auto">
          <a:xfrm>
            <a:off x="7191375" y="2967038"/>
            <a:ext cx="822325" cy="366712"/>
          </a:xfrm>
          <a:prstGeom prst="rect">
            <a:avLst/>
          </a:prstGeom>
          <a:noFill/>
          <a:ln w="9525">
            <a:noFill/>
            <a:miter lim="800000"/>
            <a:headEnd/>
            <a:tailEnd/>
          </a:ln>
          <a:effectLst/>
        </p:spPr>
        <p:txBody>
          <a:bodyPr wrap="none">
            <a:spAutoFit/>
          </a:bodyPr>
          <a:lstStyle/>
          <a:p>
            <a:r>
              <a:rPr lang="en-US" b="1">
                <a:latin typeface="Tahoma" charset="0"/>
              </a:rPr>
              <a:t>1.4%</a:t>
            </a:r>
          </a:p>
        </p:txBody>
      </p:sp>
      <p:sp>
        <p:nvSpPr>
          <p:cNvPr id="304161" name="Text Box 33"/>
          <p:cNvSpPr txBox="1">
            <a:spLocks noChangeArrowheads="1"/>
          </p:cNvSpPr>
          <p:nvPr/>
        </p:nvSpPr>
        <p:spPr bwMode="auto">
          <a:xfrm>
            <a:off x="7191375" y="3381375"/>
            <a:ext cx="822325" cy="366713"/>
          </a:xfrm>
          <a:prstGeom prst="rect">
            <a:avLst/>
          </a:prstGeom>
          <a:noFill/>
          <a:ln w="9525">
            <a:noFill/>
            <a:miter lim="800000"/>
            <a:headEnd/>
            <a:tailEnd/>
          </a:ln>
          <a:effectLst/>
        </p:spPr>
        <p:txBody>
          <a:bodyPr wrap="none">
            <a:spAutoFit/>
          </a:bodyPr>
          <a:lstStyle/>
          <a:p>
            <a:r>
              <a:rPr lang="en-US" b="1">
                <a:latin typeface="Tahoma" charset="0"/>
              </a:rPr>
              <a:t>2.2%</a:t>
            </a:r>
          </a:p>
        </p:txBody>
      </p:sp>
      <p:sp>
        <p:nvSpPr>
          <p:cNvPr id="304162" name="Text Box 34"/>
          <p:cNvSpPr txBox="1">
            <a:spLocks noChangeArrowheads="1"/>
          </p:cNvSpPr>
          <p:nvPr/>
        </p:nvSpPr>
        <p:spPr bwMode="auto">
          <a:xfrm>
            <a:off x="7191375" y="3795713"/>
            <a:ext cx="822325" cy="366712"/>
          </a:xfrm>
          <a:prstGeom prst="rect">
            <a:avLst/>
          </a:prstGeom>
          <a:noFill/>
          <a:ln w="9525">
            <a:noFill/>
            <a:miter lim="800000"/>
            <a:headEnd/>
            <a:tailEnd/>
          </a:ln>
          <a:effectLst/>
        </p:spPr>
        <p:txBody>
          <a:bodyPr wrap="none">
            <a:spAutoFit/>
          </a:bodyPr>
          <a:lstStyle/>
          <a:p>
            <a:r>
              <a:rPr lang="en-US" b="1">
                <a:latin typeface="Tahoma" charset="0"/>
              </a:rPr>
              <a:t>2.5%</a:t>
            </a:r>
          </a:p>
        </p:txBody>
      </p:sp>
      <p:sp>
        <p:nvSpPr>
          <p:cNvPr id="304163" name="Text Box 35"/>
          <p:cNvSpPr txBox="1">
            <a:spLocks noChangeArrowheads="1"/>
          </p:cNvSpPr>
          <p:nvPr/>
        </p:nvSpPr>
        <p:spPr bwMode="auto">
          <a:xfrm>
            <a:off x="7191375" y="4210050"/>
            <a:ext cx="968375" cy="366713"/>
          </a:xfrm>
          <a:prstGeom prst="rect">
            <a:avLst/>
          </a:prstGeom>
          <a:noFill/>
          <a:ln w="9525">
            <a:noFill/>
            <a:miter lim="800000"/>
            <a:headEnd/>
            <a:tailEnd/>
          </a:ln>
          <a:effectLst/>
        </p:spPr>
        <p:txBody>
          <a:bodyPr wrap="none">
            <a:spAutoFit/>
          </a:bodyPr>
          <a:lstStyle/>
          <a:p>
            <a:r>
              <a:rPr lang="en-US" b="1">
                <a:solidFill>
                  <a:srgbClr val="FF9933"/>
                </a:solidFill>
                <a:effectLst>
                  <a:outerShdw blurRad="38100" dist="38100" dir="2700000" algn="tl">
                    <a:srgbClr val="C0C0C0"/>
                  </a:outerShdw>
                </a:effectLst>
                <a:latin typeface="Tahoma" charset="0"/>
              </a:rPr>
              <a:t>13.0%</a:t>
            </a:r>
          </a:p>
        </p:txBody>
      </p:sp>
      <p:sp>
        <p:nvSpPr>
          <p:cNvPr id="304164" name="Text Box 36"/>
          <p:cNvSpPr txBox="1">
            <a:spLocks noChangeArrowheads="1"/>
          </p:cNvSpPr>
          <p:nvPr/>
        </p:nvSpPr>
        <p:spPr bwMode="auto">
          <a:xfrm>
            <a:off x="7191375" y="4624388"/>
            <a:ext cx="968375" cy="366712"/>
          </a:xfrm>
          <a:prstGeom prst="rect">
            <a:avLst/>
          </a:prstGeom>
          <a:noFill/>
          <a:ln w="9525">
            <a:noFill/>
            <a:miter lim="800000"/>
            <a:headEnd/>
            <a:tailEnd/>
          </a:ln>
          <a:effectLst/>
        </p:spPr>
        <p:txBody>
          <a:bodyPr wrap="none">
            <a:spAutoFit/>
          </a:bodyPr>
          <a:lstStyle/>
          <a:p>
            <a:r>
              <a:rPr lang="en-US" b="1">
                <a:solidFill>
                  <a:srgbClr val="FF9933"/>
                </a:solidFill>
                <a:effectLst>
                  <a:outerShdw blurRad="38100" dist="38100" dir="2700000" algn="tl">
                    <a:srgbClr val="C0C0C0"/>
                  </a:outerShdw>
                </a:effectLst>
                <a:latin typeface="Tahoma" charset="0"/>
              </a:rPr>
              <a:t>12.3%</a:t>
            </a:r>
          </a:p>
        </p:txBody>
      </p:sp>
      <p:sp>
        <p:nvSpPr>
          <p:cNvPr id="304165" name="Text Box 37"/>
          <p:cNvSpPr txBox="1">
            <a:spLocks noChangeArrowheads="1"/>
          </p:cNvSpPr>
          <p:nvPr/>
        </p:nvSpPr>
        <p:spPr bwMode="auto">
          <a:xfrm>
            <a:off x="7191375" y="5038725"/>
            <a:ext cx="968375" cy="366713"/>
          </a:xfrm>
          <a:prstGeom prst="rect">
            <a:avLst/>
          </a:prstGeom>
          <a:noFill/>
          <a:ln w="9525">
            <a:noFill/>
            <a:miter lim="800000"/>
            <a:headEnd/>
            <a:tailEnd/>
          </a:ln>
          <a:effectLst/>
        </p:spPr>
        <p:txBody>
          <a:bodyPr wrap="none">
            <a:spAutoFit/>
          </a:bodyPr>
          <a:lstStyle/>
          <a:p>
            <a:r>
              <a:rPr lang="en-US" b="1">
                <a:solidFill>
                  <a:srgbClr val="FF9933"/>
                </a:solidFill>
                <a:effectLst>
                  <a:outerShdw blurRad="38100" dist="38100" dir="2700000" algn="tl">
                    <a:srgbClr val="C0C0C0"/>
                  </a:outerShdw>
                </a:effectLst>
                <a:latin typeface="Tahoma" charset="0"/>
              </a:rPr>
              <a:t>12.5%</a:t>
            </a:r>
          </a:p>
        </p:txBody>
      </p:sp>
      <p:sp>
        <p:nvSpPr>
          <p:cNvPr id="304166" name="Text Box 38"/>
          <p:cNvSpPr txBox="1">
            <a:spLocks noChangeArrowheads="1"/>
          </p:cNvSpPr>
          <p:nvPr/>
        </p:nvSpPr>
        <p:spPr bwMode="auto">
          <a:xfrm>
            <a:off x="7191375" y="5453063"/>
            <a:ext cx="968375" cy="366712"/>
          </a:xfrm>
          <a:prstGeom prst="rect">
            <a:avLst/>
          </a:prstGeom>
          <a:noFill/>
          <a:ln w="9525">
            <a:noFill/>
            <a:miter lim="800000"/>
            <a:headEnd/>
            <a:tailEnd/>
          </a:ln>
          <a:effectLst/>
        </p:spPr>
        <p:txBody>
          <a:bodyPr wrap="none">
            <a:spAutoFit/>
          </a:bodyPr>
          <a:lstStyle/>
          <a:p>
            <a:r>
              <a:rPr lang="en-US" b="1">
                <a:solidFill>
                  <a:srgbClr val="FF9933"/>
                </a:solidFill>
                <a:effectLst>
                  <a:outerShdw blurRad="38100" dist="38100" dir="2700000" algn="tl">
                    <a:srgbClr val="C0C0C0"/>
                  </a:outerShdw>
                </a:effectLst>
                <a:latin typeface="Tahoma" charset="0"/>
              </a:rPr>
              <a:t>14.3%</a:t>
            </a:r>
          </a:p>
        </p:txBody>
      </p:sp>
      <p:sp>
        <p:nvSpPr>
          <p:cNvPr id="304167" name="Text Box 39"/>
          <p:cNvSpPr txBox="1">
            <a:spLocks noChangeArrowheads="1"/>
          </p:cNvSpPr>
          <p:nvPr/>
        </p:nvSpPr>
        <p:spPr bwMode="auto">
          <a:xfrm>
            <a:off x="7191375" y="5868988"/>
            <a:ext cx="968375" cy="366712"/>
          </a:xfrm>
          <a:prstGeom prst="rect">
            <a:avLst/>
          </a:prstGeom>
          <a:noFill/>
          <a:ln w="9525">
            <a:noFill/>
            <a:miter lim="800000"/>
            <a:headEnd/>
            <a:tailEnd/>
          </a:ln>
          <a:effectLst/>
        </p:spPr>
        <p:txBody>
          <a:bodyPr wrap="none">
            <a:spAutoFit/>
          </a:bodyPr>
          <a:lstStyle/>
          <a:p>
            <a:r>
              <a:rPr lang="en-US" b="1">
                <a:solidFill>
                  <a:srgbClr val="A50021"/>
                </a:solidFill>
                <a:effectLst>
                  <a:outerShdw blurRad="38100" dist="38100" dir="2700000" algn="tl">
                    <a:srgbClr val="C0C0C0"/>
                  </a:outerShdw>
                </a:effectLst>
                <a:latin typeface="Tahoma" charset="0"/>
              </a:rPr>
              <a:t>21.7%</a:t>
            </a:r>
          </a:p>
        </p:txBody>
      </p:sp>
      <p:sp>
        <p:nvSpPr>
          <p:cNvPr id="304168" name="Text Box 40"/>
          <p:cNvSpPr txBox="1">
            <a:spLocks noChangeArrowheads="1"/>
          </p:cNvSpPr>
          <p:nvPr/>
        </p:nvSpPr>
        <p:spPr bwMode="auto">
          <a:xfrm>
            <a:off x="942975" y="6338888"/>
            <a:ext cx="8129588" cy="304800"/>
          </a:xfrm>
          <a:prstGeom prst="rect">
            <a:avLst/>
          </a:prstGeom>
          <a:noFill/>
          <a:ln w="9525">
            <a:noFill/>
            <a:miter lim="800000"/>
            <a:headEnd/>
            <a:tailEnd/>
          </a:ln>
          <a:effectLst/>
        </p:spPr>
        <p:txBody>
          <a:bodyPr wrap="none">
            <a:spAutoFit/>
          </a:bodyPr>
          <a:lstStyle/>
          <a:p>
            <a:r>
              <a:rPr lang="en-US" sz="1400"/>
              <a:t>10 JDBC threads @ 2000 atomic inserts each, committing every 10 using SQL Language Statements</a:t>
            </a:r>
          </a:p>
        </p:txBody>
      </p:sp>
    </p:spTree>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0" y="0"/>
            <a:ext cx="6892925" cy="1143000"/>
          </a:xfrm>
        </p:spPr>
        <p:txBody>
          <a:bodyPr/>
          <a:lstStyle/>
          <a:p>
            <a:r>
              <a:rPr lang="en-US"/>
              <a:t>Impact on Fully Prepared Statements</a:t>
            </a:r>
          </a:p>
        </p:txBody>
      </p:sp>
      <p:sp>
        <p:nvSpPr>
          <p:cNvPr id="306179" name="Freeform 3"/>
          <p:cNvSpPr>
            <a:spLocks/>
          </p:cNvSpPr>
          <p:nvPr/>
        </p:nvSpPr>
        <p:spPr bwMode="auto">
          <a:xfrm>
            <a:off x="3451225" y="1411288"/>
            <a:ext cx="5229225" cy="4862512"/>
          </a:xfrm>
          <a:custGeom>
            <a:avLst/>
            <a:gdLst/>
            <a:ahLst/>
            <a:cxnLst>
              <a:cxn ang="0">
                <a:pos x="0" y="0"/>
              </a:cxn>
              <a:cxn ang="0">
                <a:pos x="0" y="2889"/>
              </a:cxn>
              <a:cxn ang="0">
                <a:pos x="3146" y="2889"/>
              </a:cxn>
            </a:cxnLst>
            <a:rect l="0" t="0" r="r" b="b"/>
            <a:pathLst>
              <a:path w="3146" h="2889">
                <a:moveTo>
                  <a:pt x="0" y="0"/>
                </a:moveTo>
                <a:lnTo>
                  <a:pt x="0" y="2889"/>
                </a:lnTo>
                <a:lnTo>
                  <a:pt x="3146" y="2889"/>
                </a:lnTo>
              </a:path>
            </a:pathLst>
          </a:custGeom>
          <a:noFill/>
          <a:ln w="9525">
            <a:solidFill>
              <a:schemeClr val="tx1"/>
            </a:solidFill>
            <a:round/>
            <a:headEnd/>
            <a:tailEnd/>
          </a:ln>
          <a:effectLst/>
        </p:spPr>
        <p:txBody>
          <a:bodyPr/>
          <a:lstStyle/>
          <a:p>
            <a:endParaRPr lang="en-US"/>
          </a:p>
        </p:txBody>
      </p:sp>
      <p:sp>
        <p:nvSpPr>
          <p:cNvPr id="306180" name="Text Box 4"/>
          <p:cNvSpPr txBox="1">
            <a:spLocks noChangeArrowheads="1"/>
          </p:cNvSpPr>
          <p:nvPr/>
        </p:nvSpPr>
        <p:spPr bwMode="auto">
          <a:xfrm>
            <a:off x="1885950" y="1309688"/>
            <a:ext cx="1533525" cy="366712"/>
          </a:xfrm>
          <a:prstGeom prst="rect">
            <a:avLst/>
          </a:prstGeom>
          <a:noFill/>
          <a:ln w="9525">
            <a:noFill/>
            <a:miter lim="800000"/>
            <a:headEnd/>
            <a:tailEnd/>
          </a:ln>
          <a:effectLst/>
        </p:spPr>
        <p:txBody>
          <a:bodyPr wrap="none">
            <a:spAutoFit/>
          </a:bodyPr>
          <a:lstStyle/>
          <a:p>
            <a:pPr algn="r"/>
            <a:r>
              <a:rPr lang="en-US" b="1">
                <a:latin typeface="Tahoma" charset="0"/>
              </a:rPr>
              <a:t>All Disabled</a:t>
            </a:r>
          </a:p>
        </p:txBody>
      </p:sp>
      <p:sp>
        <p:nvSpPr>
          <p:cNvPr id="306181" name="Text Box 5"/>
          <p:cNvSpPr txBox="1">
            <a:spLocks noChangeArrowheads="1"/>
          </p:cNvSpPr>
          <p:nvPr/>
        </p:nvSpPr>
        <p:spPr bwMode="auto">
          <a:xfrm>
            <a:off x="407988" y="1727200"/>
            <a:ext cx="3011487" cy="366713"/>
          </a:xfrm>
          <a:prstGeom prst="rect">
            <a:avLst/>
          </a:prstGeom>
          <a:noFill/>
          <a:ln w="9525">
            <a:noFill/>
            <a:miter lim="800000"/>
            <a:headEnd/>
            <a:tailEnd/>
          </a:ln>
          <a:effectLst/>
        </p:spPr>
        <p:txBody>
          <a:bodyPr wrap="none">
            <a:spAutoFit/>
          </a:bodyPr>
          <a:lstStyle/>
          <a:p>
            <a:pPr algn="r"/>
            <a:r>
              <a:rPr lang="en-US" b="1">
                <a:latin typeface="Tahoma" charset="0"/>
              </a:rPr>
              <a:t>Monitoring Enabled Only</a:t>
            </a:r>
          </a:p>
        </p:txBody>
      </p:sp>
      <p:sp>
        <p:nvSpPr>
          <p:cNvPr id="306182" name="Text Box 6"/>
          <p:cNvSpPr txBox="1">
            <a:spLocks noChangeArrowheads="1"/>
          </p:cNvSpPr>
          <p:nvPr/>
        </p:nvSpPr>
        <p:spPr bwMode="auto">
          <a:xfrm>
            <a:off x="68263" y="2146300"/>
            <a:ext cx="3351212" cy="366713"/>
          </a:xfrm>
          <a:prstGeom prst="rect">
            <a:avLst/>
          </a:prstGeom>
          <a:noFill/>
          <a:ln w="9525">
            <a:noFill/>
            <a:miter lim="800000"/>
            <a:headEnd/>
            <a:tailEnd/>
          </a:ln>
          <a:effectLst/>
        </p:spPr>
        <p:txBody>
          <a:bodyPr wrap="none">
            <a:spAutoFit/>
          </a:bodyPr>
          <a:lstStyle/>
          <a:p>
            <a:pPr algn="r"/>
            <a:r>
              <a:rPr lang="en-US" b="1">
                <a:latin typeface="Tahoma" charset="0"/>
              </a:rPr>
              <a:t>Server Wait Events Enabled</a:t>
            </a:r>
          </a:p>
        </p:txBody>
      </p:sp>
      <p:sp>
        <p:nvSpPr>
          <p:cNvPr id="306183" name="Text Box 7"/>
          <p:cNvSpPr txBox="1">
            <a:spLocks noChangeArrowheads="1"/>
          </p:cNvSpPr>
          <p:nvPr/>
        </p:nvSpPr>
        <p:spPr bwMode="auto">
          <a:xfrm>
            <a:off x="915988" y="2563813"/>
            <a:ext cx="2503487" cy="366712"/>
          </a:xfrm>
          <a:prstGeom prst="rect">
            <a:avLst/>
          </a:prstGeom>
          <a:noFill/>
          <a:ln w="9525">
            <a:noFill/>
            <a:miter lim="800000"/>
            <a:headEnd/>
            <a:tailEnd/>
          </a:ln>
          <a:effectLst/>
        </p:spPr>
        <p:txBody>
          <a:bodyPr wrap="none">
            <a:spAutoFit/>
          </a:bodyPr>
          <a:lstStyle/>
          <a:p>
            <a:pPr algn="r"/>
            <a:r>
              <a:rPr lang="en-US" b="1">
                <a:latin typeface="Tahoma" charset="0"/>
              </a:rPr>
              <a:t>Process Wait Events</a:t>
            </a:r>
          </a:p>
        </p:txBody>
      </p:sp>
      <p:sp>
        <p:nvSpPr>
          <p:cNvPr id="306184" name="Text Box 8"/>
          <p:cNvSpPr txBox="1">
            <a:spLocks noChangeArrowheads="1"/>
          </p:cNvSpPr>
          <p:nvPr/>
        </p:nvSpPr>
        <p:spPr bwMode="auto">
          <a:xfrm>
            <a:off x="430213" y="2982913"/>
            <a:ext cx="2989262" cy="366712"/>
          </a:xfrm>
          <a:prstGeom prst="rect">
            <a:avLst/>
          </a:prstGeom>
          <a:noFill/>
          <a:ln w="9525">
            <a:noFill/>
            <a:miter lim="800000"/>
            <a:headEnd/>
            <a:tailEnd/>
          </a:ln>
          <a:effectLst/>
        </p:spPr>
        <p:txBody>
          <a:bodyPr wrap="none">
            <a:spAutoFit/>
          </a:bodyPr>
          <a:lstStyle/>
          <a:p>
            <a:pPr algn="r"/>
            <a:r>
              <a:rPr lang="en-US" b="1">
                <a:latin typeface="Tahoma" charset="0"/>
              </a:rPr>
              <a:t>Object Lock Wait Timing</a:t>
            </a:r>
          </a:p>
        </p:txBody>
      </p:sp>
      <p:sp>
        <p:nvSpPr>
          <p:cNvPr id="306185" name="Text Box 9"/>
          <p:cNvSpPr txBox="1">
            <a:spLocks noChangeArrowheads="1"/>
          </p:cNvSpPr>
          <p:nvPr/>
        </p:nvSpPr>
        <p:spPr bwMode="auto">
          <a:xfrm>
            <a:off x="1609725" y="3400425"/>
            <a:ext cx="1809750" cy="366713"/>
          </a:xfrm>
          <a:prstGeom prst="rect">
            <a:avLst/>
          </a:prstGeom>
          <a:noFill/>
          <a:ln w="9525">
            <a:noFill/>
            <a:miter lim="800000"/>
            <a:headEnd/>
            <a:tailEnd/>
          </a:ln>
          <a:effectLst/>
        </p:spPr>
        <p:txBody>
          <a:bodyPr wrap="none">
            <a:spAutoFit/>
          </a:bodyPr>
          <a:lstStyle/>
          <a:p>
            <a:pPr algn="r"/>
            <a:r>
              <a:rPr lang="en-US" b="1">
                <a:latin typeface="Tahoma" charset="0"/>
              </a:rPr>
              <a:t>Deadlock Pipe</a:t>
            </a:r>
          </a:p>
        </p:txBody>
      </p:sp>
      <p:sp>
        <p:nvSpPr>
          <p:cNvPr id="306186" name="Text Box 10"/>
          <p:cNvSpPr txBox="1">
            <a:spLocks noChangeArrowheads="1"/>
          </p:cNvSpPr>
          <p:nvPr/>
        </p:nvSpPr>
        <p:spPr bwMode="auto">
          <a:xfrm>
            <a:off x="1736725" y="3819525"/>
            <a:ext cx="1682750" cy="366713"/>
          </a:xfrm>
          <a:prstGeom prst="rect">
            <a:avLst/>
          </a:prstGeom>
          <a:noFill/>
          <a:ln w="9525">
            <a:noFill/>
            <a:miter lim="800000"/>
            <a:headEnd/>
            <a:tailEnd/>
          </a:ln>
          <a:effectLst/>
        </p:spPr>
        <p:txBody>
          <a:bodyPr wrap="none">
            <a:spAutoFit/>
          </a:bodyPr>
          <a:lstStyle/>
          <a:p>
            <a:pPr algn="r"/>
            <a:r>
              <a:rPr lang="en-US" b="1">
                <a:latin typeface="Tahoma" charset="0"/>
              </a:rPr>
              <a:t>Errorlog Pipe</a:t>
            </a:r>
          </a:p>
        </p:txBody>
      </p:sp>
      <p:sp>
        <p:nvSpPr>
          <p:cNvPr id="306187" name="Text Box 11"/>
          <p:cNvSpPr txBox="1">
            <a:spLocks noChangeArrowheads="1"/>
          </p:cNvSpPr>
          <p:nvPr/>
        </p:nvSpPr>
        <p:spPr bwMode="auto">
          <a:xfrm>
            <a:off x="369888" y="4237038"/>
            <a:ext cx="3049587" cy="366712"/>
          </a:xfrm>
          <a:prstGeom prst="rect">
            <a:avLst/>
          </a:prstGeom>
          <a:noFill/>
          <a:ln w="9525">
            <a:noFill/>
            <a:miter lim="800000"/>
            <a:headEnd/>
            <a:tailEnd/>
          </a:ln>
          <a:effectLst/>
        </p:spPr>
        <p:txBody>
          <a:bodyPr wrap="none">
            <a:spAutoFit/>
          </a:bodyPr>
          <a:lstStyle/>
          <a:p>
            <a:pPr algn="r"/>
            <a:r>
              <a:rPr lang="en-US" b="1">
                <a:latin typeface="Tahoma" charset="0"/>
              </a:rPr>
              <a:t>Object Statistics Enabled</a:t>
            </a:r>
          </a:p>
        </p:txBody>
      </p:sp>
      <p:sp>
        <p:nvSpPr>
          <p:cNvPr id="306188" name="Text Box 12"/>
          <p:cNvSpPr txBox="1">
            <a:spLocks noChangeArrowheads="1"/>
          </p:cNvSpPr>
          <p:nvPr/>
        </p:nvSpPr>
        <p:spPr bwMode="auto">
          <a:xfrm>
            <a:off x="-77788" y="4656138"/>
            <a:ext cx="3497263" cy="366712"/>
          </a:xfrm>
          <a:prstGeom prst="rect">
            <a:avLst/>
          </a:prstGeom>
          <a:noFill/>
          <a:ln w="9525">
            <a:noFill/>
            <a:miter lim="800000"/>
            <a:headEnd/>
            <a:tailEnd/>
          </a:ln>
          <a:effectLst/>
        </p:spPr>
        <p:txBody>
          <a:bodyPr wrap="none">
            <a:spAutoFit/>
          </a:bodyPr>
          <a:lstStyle/>
          <a:p>
            <a:pPr algn="r"/>
            <a:r>
              <a:rPr lang="en-US" b="1">
                <a:latin typeface="Tahoma" charset="0"/>
              </a:rPr>
              <a:t>Statement Statistics Enabled</a:t>
            </a:r>
          </a:p>
        </p:txBody>
      </p:sp>
      <p:sp>
        <p:nvSpPr>
          <p:cNvPr id="306189" name="Text Box 13"/>
          <p:cNvSpPr txBox="1">
            <a:spLocks noChangeArrowheads="1"/>
          </p:cNvSpPr>
          <p:nvPr/>
        </p:nvSpPr>
        <p:spPr bwMode="auto">
          <a:xfrm>
            <a:off x="481013" y="5073650"/>
            <a:ext cx="2938462" cy="366713"/>
          </a:xfrm>
          <a:prstGeom prst="rect">
            <a:avLst/>
          </a:prstGeom>
          <a:noFill/>
          <a:ln w="9525">
            <a:noFill/>
            <a:miter lim="800000"/>
            <a:headEnd/>
            <a:tailEnd/>
          </a:ln>
          <a:effectLst/>
        </p:spPr>
        <p:txBody>
          <a:bodyPr wrap="none">
            <a:spAutoFit/>
          </a:bodyPr>
          <a:lstStyle/>
          <a:p>
            <a:pPr algn="r"/>
            <a:r>
              <a:rPr lang="en-US" b="1">
                <a:latin typeface="Tahoma" charset="0"/>
              </a:rPr>
              <a:t>Statement Pipe Enabled</a:t>
            </a:r>
          </a:p>
        </p:txBody>
      </p:sp>
      <p:sp>
        <p:nvSpPr>
          <p:cNvPr id="306190" name="Text Box 14"/>
          <p:cNvSpPr txBox="1">
            <a:spLocks noChangeArrowheads="1"/>
          </p:cNvSpPr>
          <p:nvPr/>
        </p:nvSpPr>
        <p:spPr bwMode="auto">
          <a:xfrm>
            <a:off x="657225" y="5492750"/>
            <a:ext cx="2762250" cy="366713"/>
          </a:xfrm>
          <a:prstGeom prst="rect">
            <a:avLst/>
          </a:prstGeom>
          <a:noFill/>
          <a:ln w="9525">
            <a:noFill/>
            <a:miter lim="800000"/>
            <a:headEnd/>
            <a:tailEnd/>
          </a:ln>
          <a:effectLst/>
        </p:spPr>
        <p:txBody>
          <a:bodyPr wrap="none">
            <a:spAutoFit/>
          </a:bodyPr>
          <a:lstStyle/>
          <a:p>
            <a:pPr algn="r"/>
            <a:r>
              <a:rPr lang="en-US" b="1">
                <a:latin typeface="Tahoma" charset="0"/>
              </a:rPr>
              <a:t>SQL Text Pipe Enabled</a:t>
            </a:r>
          </a:p>
        </p:txBody>
      </p:sp>
      <p:sp>
        <p:nvSpPr>
          <p:cNvPr id="306191" name="Text Box 15"/>
          <p:cNvSpPr txBox="1">
            <a:spLocks noChangeArrowheads="1"/>
          </p:cNvSpPr>
          <p:nvPr/>
        </p:nvSpPr>
        <p:spPr bwMode="auto">
          <a:xfrm>
            <a:off x="606425" y="5911850"/>
            <a:ext cx="2813050" cy="366713"/>
          </a:xfrm>
          <a:prstGeom prst="rect">
            <a:avLst/>
          </a:prstGeom>
          <a:noFill/>
          <a:ln w="9525">
            <a:noFill/>
            <a:miter lim="800000"/>
            <a:headEnd/>
            <a:tailEnd/>
          </a:ln>
          <a:effectLst/>
        </p:spPr>
        <p:txBody>
          <a:bodyPr wrap="none">
            <a:spAutoFit/>
          </a:bodyPr>
          <a:lstStyle/>
          <a:p>
            <a:pPr algn="r"/>
            <a:r>
              <a:rPr lang="en-US" b="1">
                <a:latin typeface="Tahoma" charset="0"/>
              </a:rPr>
              <a:t>Plan Text Pipe Enabled</a:t>
            </a:r>
          </a:p>
        </p:txBody>
      </p:sp>
      <p:sp>
        <p:nvSpPr>
          <p:cNvPr id="306192" name="Rectangle 16"/>
          <p:cNvSpPr>
            <a:spLocks noChangeArrowheads="1"/>
          </p:cNvSpPr>
          <p:nvPr/>
        </p:nvSpPr>
        <p:spPr bwMode="auto">
          <a:xfrm>
            <a:off x="3465513" y="1387475"/>
            <a:ext cx="4378325" cy="274638"/>
          </a:xfrm>
          <a:prstGeom prst="rect">
            <a:avLst/>
          </a:prstGeom>
          <a:solidFill>
            <a:srgbClr val="CCFFCC"/>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CC"/>
            </a:extrusionClr>
          </a:sp3d>
        </p:spPr>
        <p:txBody>
          <a:bodyPr wrap="none" anchor="ctr">
            <a:flatTx/>
          </a:bodyPr>
          <a:lstStyle/>
          <a:p>
            <a:pPr algn="ctr"/>
            <a:r>
              <a:rPr lang="en-US" b="1">
                <a:latin typeface="Tahoma" charset="0"/>
              </a:rPr>
              <a:t>2399.8</a:t>
            </a:r>
          </a:p>
        </p:txBody>
      </p:sp>
      <p:sp>
        <p:nvSpPr>
          <p:cNvPr id="306193" name="Rectangle 17"/>
          <p:cNvSpPr>
            <a:spLocks noChangeArrowheads="1"/>
          </p:cNvSpPr>
          <p:nvPr/>
        </p:nvSpPr>
        <p:spPr bwMode="auto">
          <a:xfrm>
            <a:off x="3465513" y="1801813"/>
            <a:ext cx="4341812" cy="274637"/>
          </a:xfrm>
          <a:prstGeom prst="rect">
            <a:avLst/>
          </a:prstGeom>
          <a:solidFill>
            <a:srgbClr val="CCFFCC"/>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CCFFCC"/>
            </a:extrusionClr>
          </a:sp3d>
        </p:spPr>
        <p:txBody>
          <a:bodyPr wrap="none" anchor="ctr">
            <a:flatTx/>
          </a:bodyPr>
          <a:lstStyle/>
          <a:p>
            <a:pPr algn="ctr"/>
            <a:r>
              <a:rPr lang="en-US" b="1">
                <a:latin typeface="Tahoma" charset="0"/>
              </a:rPr>
              <a:t>2379.4</a:t>
            </a:r>
          </a:p>
        </p:txBody>
      </p:sp>
      <p:sp>
        <p:nvSpPr>
          <p:cNvPr id="306194" name="Rectangle 18"/>
          <p:cNvSpPr>
            <a:spLocks noChangeArrowheads="1"/>
          </p:cNvSpPr>
          <p:nvPr/>
        </p:nvSpPr>
        <p:spPr bwMode="auto">
          <a:xfrm>
            <a:off x="3465513" y="2216150"/>
            <a:ext cx="4324350" cy="274638"/>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2366.4</a:t>
            </a:r>
          </a:p>
        </p:txBody>
      </p:sp>
      <p:sp>
        <p:nvSpPr>
          <p:cNvPr id="306195" name="Rectangle 19"/>
          <p:cNvSpPr>
            <a:spLocks noChangeArrowheads="1"/>
          </p:cNvSpPr>
          <p:nvPr/>
        </p:nvSpPr>
        <p:spPr bwMode="auto">
          <a:xfrm>
            <a:off x="3465513" y="2632075"/>
            <a:ext cx="4287837" cy="274638"/>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2346.3</a:t>
            </a:r>
          </a:p>
        </p:txBody>
      </p:sp>
      <p:sp>
        <p:nvSpPr>
          <p:cNvPr id="306196" name="Rectangle 20"/>
          <p:cNvSpPr>
            <a:spLocks noChangeArrowheads="1"/>
          </p:cNvSpPr>
          <p:nvPr/>
        </p:nvSpPr>
        <p:spPr bwMode="auto">
          <a:xfrm>
            <a:off x="3465513" y="3046413"/>
            <a:ext cx="4287837" cy="274637"/>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2348.6</a:t>
            </a:r>
          </a:p>
        </p:txBody>
      </p:sp>
      <p:sp>
        <p:nvSpPr>
          <p:cNvPr id="306197" name="Rectangle 21"/>
          <p:cNvSpPr>
            <a:spLocks noChangeArrowheads="1"/>
          </p:cNvSpPr>
          <p:nvPr/>
        </p:nvSpPr>
        <p:spPr bwMode="auto">
          <a:xfrm>
            <a:off x="3465513" y="3462338"/>
            <a:ext cx="4341812" cy="274637"/>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2376.3</a:t>
            </a:r>
          </a:p>
        </p:txBody>
      </p:sp>
      <p:sp>
        <p:nvSpPr>
          <p:cNvPr id="306198" name="Rectangle 22"/>
          <p:cNvSpPr>
            <a:spLocks noChangeArrowheads="1"/>
          </p:cNvSpPr>
          <p:nvPr/>
        </p:nvSpPr>
        <p:spPr bwMode="auto">
          <a:xfrm>
            <a:off x="3465513" y="3876675"/>
            <a:ext cx="4332287" cy="274638"/>
          </a:xfrm>
          <a:prstGeom prst="rect">
            <a:avLst/>
          </a:prstGeom>
          <a:solidFill>
            <a:srgbClr val="FFFF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pPr algn="ctr"/>
            <a:r>
              <a:rPr lang="en-US" b="1">
                <a:latin typeface="Tahoma" charset="0"/>
              </a:rPr>
              <a:t>2371.2</a:t>
            </a:r>
          </a:p>
        </p:txBody>
      </p:sp>
      <p:sp>
        <p:nvSpPr>
          <p:cNvPr id="306199" name="Rectangle 23"/>
          <p:cNvSpPr>
            <a:spLocks noChangeArrowheads="1"/>
          </p:cNvSpPr>
          <p:nvPr/>
        </p:nvSpPr>
        <p:spPr bwMode="auto">
          <a:xfrm>
            <a:off x="3465513" y="4292600"/>
            <a:ext cx="4195762" cy="274638"/>
          </a:xfrm>
          <a:prstGeom prst="rect">
            <a:avLst/>
          </a:prstGeom>
          <a:solidFill>
            <a:srgbClr val="FFCC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CC99"/>
            </a:extrusionClr>
          </a:sp3d>
        </p:spPr>
        <p:txBody>
          <a:bodyPr wrap="none" anchor="ctr">
            <a:flatTx/>
          </a:bodyPr>
          <a:lstStyle/>
          <a:p>
            <a:pPr algn="ctr"/>
            <a:r>
              <a:rPr lang="en-US" b="1">
                <a:latin typeface="Tahoma" charset="0"/>
              </a:rPr>
              <a:t>2299.4</a:t>
            </a:r>
          </a:p>
        </p:txBody>
      </p:sp>
      <p:sp>
        <p:nvSpPr>
          <p:cNvPr id="306200" name="Rectangle 24"/>
          <p:cNvSpPr>
            <a:spLocks noChangeArrowheads="1"/>
          </p:cNvSpPr>
          <p:nvPr/>
        </p:nvSpPr>
        <p:spPr bwMode="auto">
          <a:xfrm>
            <a:off x="3465513" y="4706938"/>
            <a:ext cx="4205287" cy="274637"/>
          </a:xfrm>
          <a:prstGeom prst="rect">
            <a:avLst/>
          </a:prstGeom>
          <a:solidFill>
            <a:srgbClr val="FFCC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CC99"/>
            </a:extrusionClr>
          </a:sp3d>
        </p:spPr>
        <p:txBody>
          <a:bodyPr wrap="none" anchor="ctr">
            <a:flatTx/>
          </a:bodyPr>
          <a:lstStyle/>
          <a:p>
            <a:pPr algn="ctr"/>
            <a:r>
              <a:rPr lang="en-US" b="1">
                <a:latin typeface="Tahoma" charset="0"/>
              </a:rPr>
              <a:t>2302.7</a:t>
            </a:r>
          </a:p>
        </p:txBody>
      </p:sp>
      <p:sp>
        <p:nvSpPr>
          <p:cNvPr id="306201" name="Rectangle 25"/>
          <p:cNvSpPr>
            <a:spLocks noChangeArrowheads="1"/>
          </p:cNvSpPr>
          <p:nvPr/>
        </p:nvSpPr>
        <p:spPr bwMode="auto">
          <a:xfrm>
            <a:off x="3465513" y="5122863"/>
            <a:ext cx="4195762" cy="274637"/>
          </a:xfrm>
          <a:prstGeom prst="rect">
            <a:avLst/>
          </a:prstGeom>
          <a:solidFill>
            <a:srgbClr val="FFCC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CC99"/>
            </a:extrusionClr>
          </a:sp3d>
        </p:spPr>
        <p:txBody>
          <a:bodyPr wrap="none" anchor="ctr">
            <a:flatTx/>
          </a:bodyPr>
          <a:lstStyle/>
          <a:p>
            <a:pPr algn="ctr"/>
            <a:r>
              <a:rPr lang="en-US" b="1">
                <a:latin typeface="Tahoma" charset="0"/>
              </a:rPr>
              <a:t>2297.9</a:t>
            </a:r>
          </a:p>
        </p:txBody>
      </p:sp>
      <p:sp>
        <p:nvSpPr>
          <p:cNvPr id="306202" name="Rectangle 26"/>
          <p:cNvSpPr>
            <a:spLocks noChangeArrowheads="1"/>
          </p:cNvSpPr>
          <p:nvPr/>
        </p:nvSpPr>
        <p:spPr bwMode="auto">
          <a:xfrm>
            <a:off x="3465513" y="5537200"/>
            <a:ext cx="4176712" cy="274638"/>
          </a:xfrm>
          <a:prstGeom prst="rect">
            <a:avLst/>
          </a:prstGeom>
          <a:solidFill>
            <a:srgbClr val="FFCC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CC99"/>
            </a:extrusionClr>
          </a:sp3d>
        </p:spPr>
        <p:txBody>
          <a:bodyPr wrap="none" anchor="ctr">
            <a:flatTx/>
          </a:bodyPr>
          <a:lstStyle/>
          <a:p>
            <a:pPr algn="ctr"/>
            <a:r>
              <a:rPr lang="en-US" b="1">
                <a:latin typeface="Tahoma" charset="0"/>
              </a:rPr>
              <a:t>2288.3</a:t>
            </a:r>
          </a:p>
        </p:txBody>
      </p:sp>
      <p:sp>
        <p:nvSpPr>
          <p:cNvPr id="306203" name="Rectangle 27"/>
          <p:cNvSpPr>
            <a:spLocks noChangeArrowheads="1"/>
          </p:cNvSpPr>
          <p:nvPr/>
        </p:nvSpPr>
        <p:spPr bwMode="auto">
          <a:xfrm>
            <a:off x="3465513" y="5953125"/>
            <a:ext cx="3427412" cy="274638"/>
          </a:xfrm>
          <a:prstGeom prst="rect">
            <a:avLst/>
          </a:prstGeom>
          <a:solidFill>
            <a:srgbClr val="FF9999"/>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9999"/>
            </a:extrusionClr>
          </a:sp3d>
        </p:spPr>
        <p:txBody>
          <a:bodyPr wrap="none" anchor="ctr">
            <a:flatTx/>
          </a:bodyPr>
          <a:lstStyle/>
          <a:p>
            <a:pPr algn="ctr"/>
            <a:r>
              <a:rPr lang="en-US" b="1">
                <a:latin typeface="Tahoma" charset="0"/>
              </a:rPr>
              <a:t>1875.6</a:t>
            </a:r>
          </a:p>
        </p:txBody>
      </p:sp>
      <p:sp>
        <p:nvSpPr>
          <p:cNvPr id="306204" name="Text Box 28"/>
          <p:cNvSpPr txBox="1">
            <a:spLocks noChangeArrowheads="1"/>
          </p:cNvSpPr>
          <p:nvPr/>
        </p:nvSpPr>
        <p:spPr bwMode="auto">
          <a:xfrm>
            <a:off x="8077200" y="1309688"/>
            <a:ext cx="536575" cy="366712"/>
          </a:xfrm>
          <a:prstGeom prst="rect">
            <a:avLst/>
          </a:prstGeom>
          <a:noFill/>
          <a:ln w="9525">
            <a:noFill/>
            <a:miter lim="800000"/>
            <a:headEnd/>
            <a:tailEnd/>
          </a:ln>
          <a:effectLst/>
        </p:spPr>
        <p:txBody>
          <a:bodyPr wrap="none">
            <a:spAutoFit/>
          </a:bodyPr>
          <a:lstStyle/>
          <a:p>
            <a:r>
              <a:rPr lang="en-US" b="1">
                <a:latin typeface="Tahoma" charset="0"/>
              </a:rPr>
              <a:t>(0)</a:t>
            </a:r>
          </a:p>
        </p:txBody>
      </p:sp>
      <p:sp>
        <p:nvSpPr>
          <p:cNvPr id="306205" name="Text Box 29"/>
          <p:cNvSpPr txBox="1">
            <a:spLocks noChangeArrowheads="1"/>
          </p:cNvSpPr>
          <p:nvPr/>
        </p:nvSpPr>
        <p:spPr bwMode="auto">
          <a:xfrm>
            <a:off x="8077200" y="1724025"/>
            <a:ext cx="822325" cy="366713"/>
          </a:xfrm>
          <a:prstGeom prst="rect">
            <a:avLst/>
          </a:prstGeom>
          <a:noFill/>
          <a:ln w="9525">
            <a:noFill/>
            <a:miter lim="800000"/>
            <a:headEnd/>
            <a:tailEnd/>
          </a:ln>
          <a:effectLst/>
        </p:spPr>
        <p:txBody>
          <a:bodyPr wrap="none">
            <a:spAutoFit/>
          </a:bodyPr>
          <a:lstStyle/>
          <a:p>
            <a:r>
              <a:rPr lang="en-US" b="1">
                <a:latin typeface="Tahoma" charset="0"/>
              </a:rPr>
              <a:t>0.8%</a:t>
            </a:r>
          </a:p>
        </p:txBody>
      </p:sp>
      <p:sp>
        <p:nvSpPr>
          <p:cNvPr id="306206" name="Text Box 30"/>
          <p:cNvSpPr txBox="1">
            <a:spLocks noChangeArrowheads="1"/>
          </p:cNvSpPr>
          <p:nvPr/>
        </p:nvSpPr>
        <p:spPr bwMode="auto">
          <a:xfrm>
            <a:off x="8077200" y="2138363"/>
            <a:ext cx="822325" cy="366712"/>
          </a:xfrm>
          <a:prstGeom prst="rect">
            <a:avLst/>
          </a:prstGeom>
          <a:noFill/>
          <a:ln w="9525">
            <a:noFill/>
            <a:miter lim="800000"/>
            <a:headEnd/>
            <a:tailEnd/>
          </a:ln>
          <a:effectLst/>
        </p:spPr>
        <p:txBody>
          <a:bodyPr wrap="none">
            <a:spAutoFit/>
          </a:bodyPr>
          <a:lstStyle/>
          <a:p>
            <a:r>
              <a:rPr lang="en-US" b="1">
                <a:latin typeface="Tahoma" charset="0"/>
              </a:rPr>
              <a:t>1.4%</a:t>
            </a:r>
          </a:p>
        </p:txBody>
      </p:sp>
      <p:sp>
        <p:nvSpPr>
          <p:cNvPr id="306207" name="Text Box 31"/>
          <p:cNvSpPr txBox="1">
            <a:spLocks noChangeArrowheads="1"/>
          </p:cNvSpPr>
          <p:nvPr/>
        </p:nvSpPr>
        <p:spPr bwMode="auto">
          <a:xfrm>
            <a:off x="8077200" y="2552700"/>
            <a:ext cx="822325" cy="366713"/>
          </a:xfrm>
          <a:prstGeom prst="rect">
            <a:avLst/>
          </a:prstGeom>
          <a:noFill/>
          <a:ln w="9525">
            <a:noFill/>
            <a:miter lim="800000"/>
            <a:headEnd/>
            <a:tailEnd/>
          </a:ln>
          <a:effectLst/>
        </p:spPr>
        <p:txBody>
          <a:bodyPr wrap="none">
            <a:spAutoFit/>
          </a:bodyPr>
          <a:lstStyle/>
          <a:p>
            <a:r>
              <a:rPr lang="en-US" b="1">
                <a:latin typeface="Tahoma" charset="0"/>
              </a:rPr>
              <a:t>2.2%</a:t>
            </a:r>
          </a:p>
        </p:txBody>
      </p:sp>
      <p:sp>
        <p:nvSpPr>
          <p:cNvPr id="306208" name="Text Box 32"/>
          <p:cNvSpPr txBox="1">
            <a:spLocks noChangeArrowheads="1"/>
          </p:cNvSpPr>
          <p:nvPr/>
        </p:nvSpPr>
        <p:spPr bwMode="auto">
          <a:xfrm>
            <a:off x="8077200" y="2967038"/>
            <a:ext cx="822325" cy="366712"/>
          </a:xfrm>
          <a:prstGeom prst="rect">
            <a:avLst/>
          </a:prstGeom>
          <a:noFill/>
          <a:ln w="9525">
            <a:noFill/>
            <a:miter lim="800000"/>
            <a:headEnd/>
            <a:tailEnd/>
          </a:ln>
          <a:effectLst/>
        </p:spPr>
        <p:txBody>
          <a:bodyPr wrap="none">
            <a:spAutoFit/>
          </a:bodyPr>
          <a:lstStyle/>
          <a:p>
            <a:r>
              <a:rPr lang="en-US" b="1">
                <a:latin typeface="Tahoma" charset="0"/>
              </a:rPr>
              <a:t>2.1%</a:t>
            </a:r>
          </a:p>
        </p:txBody>
      </p:sp>
      <p:sp>
        <p:nvSpPr>
          <p:cNvPr id="306209" name="Text Box 33"/>
          <p:cNvSpPr txBox="1">
            <a:spLocks noChangeArrowheads="1"/>
          </p:cNvSpPr>
          <p:nvPr/>
        </p:nvSpPr>
        <p:spPr bwMode="auto">
          <a:xfrm>
            <a:off x="8077200" y="3381375"/>
            <a:ext cx="822325" cy="366713"/>
          </a:xfrm>
          <a:prstGeom prst="rect">
            <a:avLst/>
          </a:prstGeom>
          <a:noFill/>
          <a:ln w="9525">
            <a:noFill/>
            <a:miter lim="800000"/>
            <a:headEnd/>
            <a:tailEnd/>
          </a:ln>
          <a:effectLst/>
        </p:spPr>
        <p:txBody>
          <a:bodyPr wrap="none">
            <a:spAutoFit/>
          </a:bodyPr>
          <a:lstStyle/>
          <a:p>
            <a:r>
              <a:rPr lang="en-US" b="1">
                <a:latin typeface="Tahoma" charset="0"/>
              </a:rPr>
              <a:t>1.0%</a:t>
            </a:r>
          </a:p>
        </p:txBody>
      </p:sp>
      <p:sp>
        <p:nvSpPr>
          <p:cNvPr id="306210" name="Text Box 34"/>
          <p:cNvSpPr txBox="1">
            <a:spLocks noChangeArrowheads="1"/>
          </p:cNvSpPr>
          <p:nvPr/>
        </p:nvSpPr>
        <p:spPr bwMode="auto">
          <a:xfrm>
            <a:off x="8077200" y="3795713"/>
            <a:ext cx="822325" cy="366712"/>
          </a:xfrm>
          <a:prstGeom prst="rect">
            <a:avLst/>
          </a:prstGeom>
          <a:noFill/>
          <a:ln w="9525">
            <a:noFill/>
            <a:miter lim="800000"/>
            <a:headEnd/>
            <a:tailEnd/>
          </a:ln>
          <a:effectLst/>
        </p:spPr>
        <p:txBody>
          <a:bodyPr wrap="none">
            <a:spAutoFit/>
          </a:bodyPr>
          <a:lstStyle/>
          <a:p>
            <a:r>
              <a:rPr lang="en-US" b="1">
                <a:latin typeface="Tahoma" charset="0"/>
              </a:rPr>
              <a:t>1.2%</a:t>
            </a:r>
          </a:p>
        </p:txBody>
      </p:sp>
      <p:sp>
        <p:nvSpPr>
          <p:cNvPr id="306211" name="Text Box 35"/>
          <p:cNvSpPr txBox="1">
            <a:spLocks noChangeArrowheads="1"/>
          </p:cNvSpPr>
          <p:nvPr/>
        </p:nvSpPr>
        <p:spPr bwMode="auto">
          <a:xfrm>
            <a:off x="8077200" y="4210050"/>
            <a:ext cx="822325" cy="366713"/>
          </a:xfrm>
          <a:prstGeom prst="rect">
            <a:avLst/>
          </a:prstGeom>
          <a:noFill/>
          <a:ln w="9525">
            <a:noFill/>
            <a:miter lim="800000"/>
            <a:headEnd/>
            <a:tailEnd/>
          </a:ln>
          <a:effectLst/>
        </p:spPr>
        <p:txBody>
          <a:bodyPr wrap="none">
            <a:spAutoFit/>
          </a:bodyPr>
          <a:lstStyle/>
          <a:p>
            <a:r>
              <a:rPr lang="en-US" b="1">
                <a:latin typeface="Tahoma" charset="0"/>
              </a:rPr>
              <a:t>4.2%</a:t>
            </a:r>
          </a:p>
        </p:txBody>
      </p:sp>
      <p:sp>
        <p:nvSpPr>
          <p:cNvPr id="306212" name="Text Box 36"/>
          <p:cNvSpPr txBox="1">
            <a:spLocks noChangeArrowheads="1"/>
          </p:cNvSpPr>
          <p:nvPr/>
        </p:nvSpPr>
        <p:spPr bwMode="auto">
          <a:xfrm>
            <a:off x="8077200" y="4624388"/>
            <a:ext cx="822325" cy="366712"/>
          </a:xfrm>
          <a:prstGeom prst="rect">
            <a:avLst/>
          </a:prstGeom>
          <a:noFill/>
          <a:ln w="9525">
            <a:noFill/>
            <a:miter lim="800000"/>
            <a:headEnd/>
            <a:tailEnd/>
          </a:ln>
          <a:effectLst/>
        </p:spPr>
        <p:txBody>
          <a:bodyPr wrap="none">
            <a:spAutoFit/>
          </a:bodyPr>
          <a:lstStyle/>
          <a:p>
            <a:r>
              <a:rPr lang="en-US" b="1">
                <a:latin typeface="Tahoma" charset="0"/>
              </a:rPr>
              <a:t>4.0%</a:t>
            </a:r>
          </a:p>
        </p:txBody>
      </p:sp>
      <p:sp>
        <p:nvSpPr>
          <p:cNvPr id="306213" name="Text Box 37"/>
          <p:cNvSpPr txBox="1">
            <a:spLocks noChangeArrowheads="1"/>
          </p:cNvSpPr>
          <p:nvPr/>
        </p:nvSpPr>
        <p:spPr bwMode="auto">
          <a:xfrm>
            <a:off x="8077200" y="5038725"/>
            <a:ext cx="822325" cy="366713"/>
          </a:xfrm>
          <a:prstGeom prst="rect">
            <a:avLst/>
          </a:prstGeom>
          <a:noFill/>
          <a:ln w="9525">
            <a:noFill/>
            <a:miter lim="800000"/>
            <a:headEnd/>
            <a:tailEnd/>
          </a:ln>
          <a:effectLst/>
        </p:spPr>
        <p:txBody>
          <a:bodyPr wrap="none">
            <a:spAutoFit/>
          </a:bodyPr>
          <a:lstStyle/>
          <a:p>
            <a:r>
              <a:rPr lang="en-US" b="1">
                <a:latin typeface="Tahoma" charset="0"/>
              </a:rPr>
              <a:t>4.2%</a:t>
            </a:r>
          </a:p>
        </p:txBody>
      </p:sp>
      <p:sp>
        <p:nvSpPr>
          <p:cNvPr id="306214" name="Text Box 38"/>
          <p:cNvSpPr txBox="1">
            <a:spLocks noChangeArrowheads="1"/>
          </p:cNvSpPr>
          <p:nvPr/>
        </p:nvSpPr>
        <p:spPr bwMode="auto">
          <a:xfrm>
            <a:off x="8077200" y="5453063"/>
            <a:ext cx="822325" cy="366712"/>
          </a:xfrm>
          <a:prstGeom prst="rect">
            <a:avLst/>
          </a:prstGeom>
          <a:noFill/>
          <a:ln w="9525">
            <a:noFill/>
            <a:miter lim="800000"/>
            <a:headEnd/>
            <a:tailEnd/>
          </a:ln>
          <a:effectLst/>
        </p:spPr>
        <p:txBody>
          <a:bodyPr wrap="none">
            <a:spAutoFit/>
          </a:bodyPr>
          <a:lstStyle/>
          <a:p>
            <a:r>
              <a:rPr lang="en-US" b="1">
                <a:latin typeface="Tahoma" charset="0"/>
              </a:rPr>
              <a:t>4.6%</a:t>
            </a:r>
          </a:p>
        </p:txBody>
      </p:sp>
      <p:sp>
        <p:nvSpPr>
          <p:cNvPr id="306215" name="Text Box 39"/>
          <p:cNvSpPr txBox="1">
            <a:spLocks noChangeArrowheads="1"/>
          </p:cNvSpPr>
          <p:nvPr/>
        </p:nvSpPr>
        <p:spPr bwMode="auto">
          <a:xfrm>
            <a:off x="8077200" y="5868988"/>
            <a:ext cx="968375" cy="366712"/>
          </a:xfrm>
          <a:prstGeom prst="rect">
            <a:avLst/>
          </a:prstGeom>
          <a:noFill/>
          <a:ln w="9525">
            <a:noFill/>
            <a:miter lim="800000"/>
            <a:headEnd/>
            <a:tailEnd/>
          </a:ln>
          <a:effectLst/>
        </p:spPr>
        <p:txBody>
          <a:bodyPr wrap="none">
            <a:spAutoFit/>
          </a:bodyPr>
          <a:lstStyle/>
          <a:p>
            <a:r>
              <a:rPr lang="en-US" b="1">
                <a:solidFill>
                  <a:srgbClr val="A50021"/>
                </a:solidFill>
                <a:effectLst>
                  <a:outerShdw blurRad="38100" dist="38100" dir="2700000" algn="tl">
                    <a:srgbClr val="C0C0C0"/>
                  </a:outerShdw>
                </a:effectLst>
                <a:latin typeface="Tahoma" charset="0"/>
              </a:rPr>
              <a:t>21.8%</a:t>
            </a:r>
          </a:p>
        </p:txBody>
      </p:sp>
      <p:sp>
        <p:nvSpPr>
          <p:cNvPr id="306216" name="Text Box 40"/>
          <p:cNvSpPr txBox="1">
            <a:spLocks noChangeArrowheads="1"/>
          </p:cNvSpPr>
          <p:nvPr/>
        </p:nvSpPr>
        <p:spPr bwMode="auto">
          <a:xfrm>
            <a:off x="914400" y="6338888"/>
            <a:ext cx="8170863" cy="304800"/>
          </a:xfrm>
          <a:prstGeom prst="rect">
            <a:avLst/>
          </a:prstGeom>
          <a:noFill/>
          <a:ln w="9525">
            <a:noFill/>
            <a:miter lim="800000"/>
            <a:headEnd/>
            <a:tailEnd/>
          </a:ln>
          <a:effectLst/>
        </p:spPr>
        <p:txBody>
          <a:bodyPr wrap="none">
            <a:spAutoFit/>
          </a:bodyPr>
          <a:lstStyle/>
          <a:p>
            <a:r>
              <a:rPr lang="en-US" sz="1400"/>
              <a:t>10 JDBC threads @ 2000 atomic inserts each, committing every 10 using DYNAMIC_PREPARE=true</a:t>
            </a:r>
          </a:p>
        </p:txBody>
      </p:sp>
    </p:spTree>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Creating MDA Repository DB:</a:t>
            </a:r>
          </a:p>
        </p:txBody>
      </p:sp>
      <p:sp>
        <p:nvSpPr>
          <p:cNvPr id="184323" name="Rectangle 3"/>
          <p:cNvSpPr>
            <a:spLocks noGrp="1" noChangeArrowheads="1"/>
          </p:cNvSpPr>
          <p:nvPr>
            <p:ph type="body" idx="1"/>
          </p:nvPr>
        </p:nvSpPr>
        <p:spPr/>
        <p:txBody>
          <a:bodyPr/>
          <a:lstStyle/>
          <a:p>
            <a:pPr>
              <a:lnSpc>
                <a:spcPct val="90000"/>
              </a:lnSpc>
            </a:pPr>
            <a:r>
              <a:rPr lang="en-US" sz="2000"/>
              <a:t>MDA proxy tables for monitored server</a:t>
            </a:r>
          </a:p>
          <a:p>
            <a:pPr lvl="1">
              <a:lnSpc>
                <a:spcPct val="90000"/>
              </a:lnSpc>
            </a:pPr>
            <a:r>
              <a:rPr lang="en-US" sz="1800"/>
              <a:t>Make a copy of that server's installmontables – add a use db at the top and then change loopback to the servername in sysservers</a:t>
            </a:r>
          </a:p>
          <a:p>
            <a:pPr>
              <a:lnSpc>
                <a:spcPct val="90000"/>
              </a:lnSpc>
            </a:pPr>
            <a:r>
              <a:rPr lang="en-US" sz="2000"/>
              <a:t>Local copies of system tables</a:t>
            </a:r>
          </a:p>
          <a:p>
            <a:pPr lvl="1">
              <a:lnSpc>
                <a:spcPct val="90000"/>
              </a:lnSpc>
            </a:pPr>
            <a:r>
              <a:rPr lang="en-US" sz="1800"/>
              <a:t>Unioned copies of sysobjects (sysindexes optional)</a:t>
            </a:r>
          </a:p>
          <a:p>
            <a:pPr lvl="2">
              <a:lnSpc>
                <a:spcPct val="90000"/>
              </a:lnSpc>
            </a:pPr>
            <a:r>
              <a:rPr lang="en-US" sz="1600"/>
              <a:t>Only ID's &amp; Names – but with DBID appended</a:t>
            </a:r>
          </a:p>
          <a:p>
            <a:pPr lvl="1">
              <a:lnSpc>
                <a:spcPct val="90000"/>
              </a:lnSpc>
            </a:pPr>
            <a:r>
              <a:rPr lang="en-US" sz="1800"/>
              <a:t>master..sysdatabases, syslogins (suid &amp; name)</a:t>
            </a:r>
          </a:p>
          <a:p>
            <a:pPr lvl="1">
              <a:lnSpc>
                <a:spcPct val="90000"/>
              </a:lnSpc>
            </a:pPr>
            <a:r>
              <a:rPr lang="en-US" sz="1800"/>
              <a:t>MDA catalog (monTables, monTableColumns, monTableParameters, monWaitClassInfo, monWaitEventInfo)</a:t>
            </a:r>
          </a:p>
          <a:p>
            <a:pPr>
              <a:lnSpc>
                <a:spcPct val="90000"/>
              </a:lnSpc>
            </a:pPr>
            <a:r>
              <a:rPr lang="en-US" sz="2000"/>
              <a:t>Repository tables</a:t>
            </a:r>
          </a:p>
          <a:p>
            <a:pPr lvl="1">
              <a:lnSpc>
                <a:spcPct val="90000"/>
              </a:lnSpc>
            </a:pPr>
            <a:r>
              <a:rPr lang="en-US" sz="1800"/>
              <a:t>Same schema as proxy tables </a:t>
            </a:r>
          </a:p>
          <a:p>
            <a:pPr lvl="2">
              <a:lnSpc>
                <a:spcPct val="90000"/>
              </a:lnSpc>
            </a:pPr>
            <a:r>
              <a:rPr lang="en-US" sz="1600"/>
              <a:t>but with SampleDateTime added to PKey</a:t>
            </a:r>
          </a:p>
          <a:p>
            <a:pPr lvl="2">
              <a:lnSpc>
                <a:spcPct val="90000"/>
              </a:lnSpc>
            </a:pPr>
            <a:r>
              <a:rPr lang="en-US" sz="1600">
                <a:solidFill>
                  <a:schemeClr val="hlink"/>
                </a:solidFill>
              </a:rPr>
              <a:t>Don't enforce any FKeys </a:t>
            </a:r>
          </a:p>
          <a:p>
            <a:pPr lvl="1">
              <a:lnSpc>
                <a:spcPct val="90000"/>
              </a:lnSpc>
            </a:pPr>
            <a:r>
              <a:rPr lang="en-US" sz="1800"/>
              <a:t>Lightly indexed for joins, queries</a:t>
            </a:r>
          </a:p>
          <a:p>
            <a:pPr>
              <a:lnSpc>
                <a:spcPct val="90000"/>
              </a:lnSpc>
            </a:pPr>
            <a:r>
              <a:rPr lang="en-US" sz="2000"/>
              <a:t>Stored procedures</a:t>
            </a:r>
          </a:p>
          <a:p>
            <a:pPr lvl="1">
              <a:lnSpc>
                <a:spcPct val="90000"/>
              </a:lnSpc>
            </a:pPr>
            <a:r>
              <a:rPr lang="en-US" sz="1800"/>
              <a:t>Unique collection procs for each db due to variations in MDA tables</a:t>
            </a:r>
          </a:p>
          <a:p>
            <a:pPr lvl="1">
              <a:lnSpc>
                <a:spcPct val="90000"/>
              </a:lnSpc>
            </a:pPr>
            <a:r>
              <a:rPr lang="en-US" sz="1800"/>
              <a:t>Unique analysis procs for each db due to different applications</a:t>
            </a:r>
          </a:p>
        </p:txBody>
      </p:sp>
    </p:spTree>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Monitoring</a:t>
            </a:r>
          </a:p>
        </p:txBody>
      </p:sp>
      <p:sp>
        <p:nvSpPr>
          <p:cNvPr id="204803" name="Rectangle 3"/>
          <p:cNvSpPr>
            <a:spLocks noGrp="1" noChangeArrowheads="1"/>
          </p:cNvSpPr>
          <p:nvPr>
            <p:ph type="body" idx="1"/>
          </p:nvPr>
        </p:nvSpPr>
        <p:spPr/>
        <p:txBody>
          <a:bodyPr/>
          <a:lstStyle/>
          <a:p>
            <a:r>
              <a:rPr lang="en-US"/>
              <a:t>Server Profiling</a:t>
            </a:r>
          </a:p>
          <a:p>
            <a:pPr lvl="1"/>
            <a:r>
              <a:rPr lang="en-US"/>
              <a:t>Server resource usage, configuration settings</a:t>
            </a:r>
          </a:p>
          <a:p>
            <a:r>
              <a:rPr lang="en-US"/>
              <a:t>Application Profiling</a:t>
            </a:r>
          </a:p>
          <a:p>
            <a:pPr lvl="1"/>
            <a:r>
              <a:rPr lang="en-US"/>
              <a:t>Application resource usage</a:t>
            </a:r>
          </a:p>
          <a:p>
            <a:pPr lvl="1"/>
            <a:r>
              <a:rPr lang="en-US"/>
              <a:t>Table &amp; Index level IO statistics</a:t>
            </a:r>
          </a:p>
          <a:p>
            <a:pPr lvl="1"/>
            <a:r>
              <a:rPr lang="en-US"/>
              <a:t>Hot tables, contention, spinlock contention, tempdb usage</a:t>
            </a:r>
          </a:p>
          <a:p>
            <a:r>
              <a:rPr lang="en-US"/>
              <a:t>(On Demand) User Monitoring</a:t>
            </a:r>
          </a:p>
          <a:p>
            <a:pPr lvl="1"/>
            <a:r>
              <a:rPr lang="en-US"/>
              <a:t>IO &amp; CPU time statistics</a:t>
            </a:r>
          </a:p>
          <a:p>
            <a:pPr lvl="1"/>
            <a:r>
              <a:rPr lang="en-US"/>
              <a:t>Table &amp; Index level IO statistics</a:t>
            </a:r>
          </a:p>
          <a:p>
            <a:pPr lvl="1"/>
            <a:r>
              <a:rPr lang="en-US"/>
              <a:t>Statement level statistics</a:t>
            </a:r>
          </a:p>
          <a:p>
            <a:pPr lvl="1"/>
            <a:r>
              <a:rPr lang="en-US"/>
              <a:t>Query plan, SQL text</a:t>
            </a:r>
          </a:p>
          <a:p>
            <a:r>
              <a:rPr lang="en-US"/>
              <a:t>	</a:t>
            </a:r>
          </a:p>
        </p:txBody>
      </p:sp>
    </p:spTree>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Tables to Poll</a:t>
            </a:r>
          </a:p>
        </p:txBody>
      </p:sp>
      <p:sp>
        <p:nvSpPr>
          <p:cNvPr id="194563" name="Rectangle 3"/>
          <p:cNvSpPr>
            <a:spLocks noGrp="1" noChangeArrowheads="1"/>
          </p:cNvSpPr>
          <p:nvPr>
            <p:ph type="body" sz="half" idx="1"/>
          </p:nvPr>
        </p:nvSpPr>
        <p:spPr>
          <a:xfrm>
            <a:off x="246063" y="1878013"/>
            <a:ext cx="4248150" cy="4805362"/>
          </a:xfrm>
        </p:spPr>
        <p:txBody>
          <a:bodyPr/>
          <a:lstStyle/>
          <a:p>
            <a:pPr lvl="1"/>
            <a:r>
              <a:rPr lang="en-US" b="1"/>
              <a:t>monDeviceIO</a:t>
            </a:r>
          </a:p>
          <a:p>
            <a:pPr lvl="1"/>
            <a:r>
              <a:rPr lang="en-US" b="1">
                <a:solidFill>
                  <a:schemeClr val="folHlink"/>
                </a:solidFill>
              </a:rPr>
              <a:t>monIOQueue</a:t>
            </a:r>
          </a:p>
          <a:p>
            <a:pPr lvl="1"/>
            <a:r>
              <a:rPr lang="en-US" b="1"/>
              <a:t>monErrorLog</a:t>
            </a:r>
          </a:p>
          <a:p>
            <a:pPr lvl="1"/>
            <a:r>
              <a:rPr lang="en-US" b="1"/>
              <a:t>monState</a:t>
            </a:r>
          </a:p>
          <a:p>
            <a:pPr lvl="1"/>
            <a:r>
              <a:rPr lang="en-US" b="1"/>
              <a:t>monCachePool</a:t>
            </a:r>
          </a:p>
          <a:p>
            <a:pPr lvl="1"/>
            <a:r>
              <a:rPr lang="en-US" b="1"/>
              <a:t>monDataCache</a:t>
            </a:r>
          </a:p>
          <a:p>
            <a:pPr lvl="1"/>
            <a:r>
              <a:rPr lang="en-US" b="1"/>
              <a:t>monProcedureCache</a:t>
            </a:r>
          </a:p>
          <a:p>
            <a:pPr lvl="1"/>
            <a:r>
              <a:rPr lang="en-US" b="1">
                <a:solidFill>
                  <a:srgbClr val="0000CC"/>
                </a:solidFill>
              </a:rPr>
              <a:t>monSysWaits</a:t>
            </a:r>
          </a:p>
          <a:p>
            <a:pPr lvl="1"/>
            <a:r>
              <a:rPr lang="en-US" b="1">
                <a:solidFill>
                  <a:schemeClr val="folHlink"/>
                </a:solidFill>
              </a:rPr>
              <a:t>monEngine</a:t>
            </a:r>
          </a:p>
          <a:p>
            <a:pPr lvl="1"/>
            <a:r>
              <a:rPr lang="en-US" b="1"/>
              <a:t>monNetworkIO</a:t>
            </a:r>
          </a:p>
        </p:txBody>
      </p:sp>
      <p:sp>
        <p:nvSpPr>
          <p:cNvPr id="194564" name="Rectangle 4"/>
          <p:cNvSpPr>
            <a:spLocks noGrp="1" noChangeArrowheads="1"/>
          </p:cNvSpPr>
          <p:nvPr>
            <p:ph type="body" sz="half" idx="2"/>
          </p:nvPr>
        </p:nvSpPr>
        <p:spPr>
          <a:xfrm>
            <a:off x="4664075" y="1878013"/>
            <a:ext cx="4248150" cy="4805362"/>
          </a:xfrm>
        </p:spPr>
        <p:txBody>
          <a:bodyPr/>
          <a:lstStyle/>
          <a:p>
            <a:pPr lvl="1"/>
            <a:r>
              <a:rPr lang="en-US" b="1"/>
              <a:t>monDeadLocks</a:t>
            </a:r>
          </a:p>
          <a:p>
            <a:pPr lvl="1"/>
            <a:r>
              <a:rPr lang="en-US" b="1">
                <a:solidFill>
                  <a:srgbClr val="0000CC"/>
                </a:solidFill>
              </a:rPr>
              <a:t>monOpenObjectActivity</a:t>
            </a:r>
          </a:p>
          <a:p>
            <a:pPr lvl="1"/>
            <a:r>
              <a:rPr lang="en-US" b="1">
                <a:solidFill>
                  <a:schemeClr val="folHlink"/>
                </a:solidFill>
              </a:rPr>
              <a:t>monOpenDatabases</a:t>
            </a:r>
          </a:p>
          <a:p>
            <a:pPr lvl="1"/>
            <a:r>
              <a:rPr lang="en-US" b="1">
                <a:solidFill>
                  <a:schemeClr val="folHlink"/>
                </a:solidFill>
              </a:rPr>
              <a:t>monSysStatement</a:t>
            </a:r>
          </a:p>
          <a:p>
            <a:pPr lvl="2"/>
            <a:r>
              <a:rPr lang="en-US" b="1"/>
              <a:t>Optional (pipe table)</a:t>
            </a:r>
          </a:p>
          <a:p>
            <a:pPr lvl="2"/>
            <a:r>
              <a:rPr lang="en-US" b="1"/>
              <a:t>Aggregated info for stored procedure/trigger analysis</a:t>
            </a:r>
          </a:p>
          <a:p>
            <a:pPr lvl="3"/>
            <a:r>
              <a:rPr lang="en-US" b="1"/>
              <a:t>Long running procs</a:t>
            </a:r>
          </a:p>
          <a:p>
            <a:pPr lvl="3"/>
            <a:r>
              <a:rPr lang="en-US" b="1"/>
              <a:t>Frequently exec'd procs</a:t>
            </a:r>
          </a:p>
        </p:txBody>
      </p:sp>
      <p:sp>
        <p:nvSpPr>
          <p:cNvPr id="194565" name="Text Box 5"/>
          <p:cNvSpPr txBox="1">
            <a:spLocks noChangeArrowheads="1"/>
          </p:cNvSpPr>
          <p:nvPr/>
        </p:nvSpPr>
        <p:spPr bwMode="auto">
          <a:xfrm>
            <a:off x="822325" y="1373188"/>
            <a:ext cx="1495425" cy="519112"/>
          </a:xfrm>
          <a:prstGeom prst="rect">
            <a:avLst/>
          </a:prstGeom>
          <a:noFill/>
          <a:ln w="9525">
            <a:noFill/>
            <a:miter lim="800000"/>
            <a:headEnd/>
            <a:tailEnd/>
          </a:ln>
          <a:effectLst/>
        </p:spPr>
        <p:txBody>
          <a:bodyPr wrap="none">
            <a:spAutoFit/>
          </a:bodyPr>
          <a:lstStyle/>
          <a:p>
            <a:r>
              <a:rPr lang="en-US" sz="2800" b="1">
                <a:solidFill>
                  <a:srgbClr val="A50021"/>
                </a:solidFill>
                <a:effectLst>
                  <a:outerShdw blurRad="38100" dist="38100" dir="2700000" algn="tl">
                    <a:srgbClr val="C0C0C0"/>
                  </a:outerShdw>
                </a:effectLst>
                <a:latin typeface="Tahoma" charset="0"/>
              </a:rPr>
              <a:t>System</a:t>
            </a:r>
          </a:p>
        </p:txBody>
      </p:sp>
      <p:sp>
        <p:nvSpPr>
          <p:cNvPr id="194566" name="Text Box 6"/>
          <p:cNvSpPr txBox="1">
            <a:spLocks noChangeArrowheads="1"/>
          </p:cNvSpPr>
          <p:nvPr/>
        </p:nvSpPr>
        <p:spPr bwMode="auto">
          <a:xfrm>
            <a:off x="4724400" y="1373188"/>
            <a:ext cx="2192338" cy="519112"/>
          </a:xfrm>
          <a:prstGeom prst="rect">
            <a:avLst/>
          </a:prstGeom>
          <a:noFill/>
          <a:ln w="9525">
            <a:noFill/>
            <a:miter lim="800000"/>
            <a:headEnd/>
            <a:tailEnd/>
          </a:ln>
          <a:effectLst/>
        </p:spPr>
        <p:txBody>
          <a:bodyPr wrap="none">
            <a:spAutoFit/>
          </a:bodyPr>
          <a:lstStyle/>
          <a:p>
            <a:r>
              <a:rPr lang="en-US" sz="2800" b="1">
                <a:solidFill>
                  <a:srgbClr val="A50021"/>
                </a:solidFill>
                <a:effectLst>
                  <a:outerShdw blurRad="38100" dist="38100" dir="2700000" algn="tl">
                    <a:srgbClr val="C0C0C0"/>
                  </a:outerShdw>
                </a:effectLst>
                <a:latin typeface="Tahoma" charset="0"/>
              </a:rPr>
              <a:t>Application</a:t>
            </a:r>
          </a:p>
        </p:txBody>
      </p:sp>
    </p:spTree>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Intermediate Polling</a:t>
            </a:r>
          </a:p>
        </p:txBody>
      </p:sp>
      <p:sp>
        <p:nvSpPr>
          <p:cNvPr id="196611" name="Rectangle 3"/>
          <p:cNvSpPr>
            <a:spLocks noGrp="1" noChangeArrowheads="1"/>
          </p:cNvSpPr>
          <p:nvPr>
            <p:ph type="body" sz="half" idx="1"/>
          </p:nvPr>
        </p:nvSpPr>
        <p:spPr>
          <a:xfrm>
            <a:off x="246063" y="2035175"/>
            <a:ext cx="4248150" cy="4648200"/>
          </a:xfrm>
        </p:spPr>
        <p:txBody>
          <a:bodyPr/>
          <a:lstStyle/>
          <a:p>
            <a:pPr lvl="1"/>
            <a:r>
              <a:rPr lang="en-US" b="1"/>
              <a:t>monCachedObject</a:t>
            </a:r>
          </a:p>
          <a:p>
            <a:pPr lvl="1"/>
            <a:r>
              <a:rPr lang="en-US" b="1"/>
              <a:t>monCachedProcedures</a:t>
            </a:r>
          </a:p>
        </p:txBody>
      </p:sp>
      <p:sp>
        <p:nvSpPr>
          <p:cNvPr id="196612" name="Rectangle 4"/>
          <p:cNvSpPr>
            <a:spLocks noGrp="1" noChangeArrowheads="1"/>
          </p:cNvSpPr>
          <p:nvPr>
            <p:ph type="body" sz="half" idx="2"/>
          </p:nvPr>
        </p:nvSpPr>
        <p:spPr>
          <a:xfrm>
            <a:off x="4664075" y="2035175"/>
            <a:ext cx="4248150" cy="4648200"/>
          </a:xfrm>
        </p:spPr>
        <p:txBody>
          <a:bodyPr/>
          <a:lstStyle/>
          <a:p>
            <a:pPr lvl="1"/>
            <a:r>
              <a:rPr lang="en-US" b="1"/>
              <a:t>monProcess</a:t>
            </a:r>
          </a:p>
          <a:p>
            <a:pPr lvl="1"/>
            <a:r>
              <a:rPr lang="en-US" b="1">
                <a:solidFill>
                  <a:schemeClr val="folHlink"/>
                </a:solidFill>
              </a:rPr>
              <a:t>monProcessActivity</a:t>
            </a:r>
          </a:p>
          <a:p>
            <a:pPr lvl="1"/>
            <a:r>
              <a:rPr lang="en-US" b="1">
                <a:solidFill>
                  <a:schemeClr val="folHlink"/>
                </a:solidFill>
              </a:rPr>
              <a:t>monProcessObject</a:t>
            </a:r>
          </a:p>
          <a:p>
            <a:pPr lvl="1"/>
            <a:r>
              <a:rPr lang="en-US" b="1"/>
              <a:t>monProcessProcedures</a:t>
            </a:r>
          </a:p>
          <a:p>
            <a:pPr lvl="1"/>
            <a:r>
              <a:rPr lang="en-US" b="1">
                <a:solidFill>
                  <a:schemeClr val="folHlink"/>
                </a:solidFill>
              </a:rPr>
              <a:t>monProcessWaits</a:t>
            </a:r>
          </a:p>
        </p:txBody>
      </p:sp>
      <p:sp>
        <p:nvSpPr>
          <p:cNvPr id="196613" name="Text Box 5"/>
          <p:cNvSpPr txBox="1">
            <a:spLocks noChangeArrowheads="1"/>
          </p:cNvSpPr>
          <p:nvPr/>
        </p:nvSpPr>
        <p:spPr bwMode="auto">
          <a:xfrm>
            <a:off x="822325" y="1474788"/>
            <a:ext cx="2911475" cy="519112"/>
          </a:xfrm>
          <a:prstGeom prst="rect">
            <a:avLst/>
          </a:prstGeom>
          <a:noFill/>
          <a:ln w="9525">
            <a:noFill/>
            <a:miter lim="800000"/>
            <a:headEnd/>
            <a:tailEnd/>
          </a:ln>
          <a:effectLst/>
        </p:spPr>
        <p:txBody>
          <a:bodyPr wrap="none">
            <a:spAutoFit/>
          </a:bodyPr>
          <a:lstStyle/>
          <a:p>
            <a:r>
              <a:rPr lang="en-US" sz="2800" b="1">
                <a:solidFill>
                  <a:srgbClr val="A50021"/>
                </a:solidFill>
                <a:effectLst>
                  <a:outerShdw blurRad="38100" dist="38100" dir="2700000" algn="tl">
                    <a:srgbClr val="C0C0C0"/>
                  </a:outerShdw>
                </a:effectLst>
                <a:latin typeface="Tahoma" charset="0"/>
              </a:rPr>
              <a:t>Memory/Cache</a:t>
            </a:r>
          </a:p>
        </p:txBody>
      </p:sp>
      <p:sp>
        <p:nvSpPr>
          <p:cNvPr id="196614" name="Text Box 6"/>
          <p:cNvSpPr txBox="1">
            <a:spLocks noChangeArrowheads="1"/>
          </p:cNvSpPr>
          <p:nvPr/>
        </p:nvSpPr>
        <p:spPr bwMode="auto">
          <a:xfrm>
            <a:off x="4724400" y="1474788"/>
            <a:ext cx="2836863" cy="519112"/>
          </a:xfrm>
          <a:prstGeom prst="rect">
            <a:avLst/>
          </a:prstGeom>
          <a:noFill/>
          <a:ln w="9525">
            <a:noFill/>
            <a:miter lim="800000"/>
            <a:headEnd/>
            <a:tailEnd/>
          </a:ln>
          <a:effectLst/>
        </p:spPr>
        <p:txBody>
          <a:bodyPr wrap="none">
            <a:spAutoFit/>
          </a:bodyPr>
          <a:lstStyle/>
          <a:p>
            <a:r>
              <a:rPr lang="en-US" sz="2800" b="1">
                <a:solidFill>
                  <a:srgbClr val="A50021"/>
                </a:solidFill>
                <a:effectLst>
                  <a:outerShdw blurRad="38100" dist="38100" dir="2700000" algn="tl">
                    <a:srgbClr val="C0C0C0"/>
                  </a:outerShdw>
                </a:effectLst>
                <a:latin typeface="Tahoma" charset="0"/>
              </a:rPr>
              <a:t>Resource Hogs</a:t>
            </a:r>
          </a:p>
        </p:txBody>
      </p:sp>
    </p:spTree>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SYBASE SOLUTIONS</a:t>
            </a:r>
          </a:p>
        </p:txBody>
      </p:sp>
      <p:pic>
        <p:nvPicPr>
          <p:cNvPr id="271363" name="Picture 3" descr="BigBar_Solutions_10_RGB"/>
          <p:cNvPicPr>
            <a:picLocks noChangeAspect="1" noChangeArrowheads="1"/>
          </p:cNvPicPr>
          <p:nvPr/>
        </p:nvPicPr>
        <p:blipFill>
          <a:blip r:embed="rId3"/>
          <a:srcRect/>
          <a:stretch>
            <a:fillRect/>
          </a:stretch>
        </p:blipFill>
        <p:spPr bwMode="auto">
          <a:xfrm>
            <a:off x="0" y="1479550"/>
            <a:ext cx="9061450" cy="4646613"/>
          </a:xfrm>
          <a:prstGeom prst="rect">
            <a:avLst/>
          </a:prstGeom>
          <a:noFill/>
        </p:spPr>
      </p:pic>
      <p:pic>
        <p:nvPicPr>
          <p:cNvPr id="271364" name="Picture 4" descr="WB01753_"/>
          <p:cNvPicPr>
            <a:picLocks noChangeAspect="1" noChangeArrowheads="1"/>
          </p:cNvPicPr>
          <p:nvPr/>
        </p:nvPicPr>
        <p:blipFill>
          <a:blip r:embed="rId4"/>
          <a:srcRect/>
          <a:stretch>
            <a:fillRect/>
          </a:stretch>
        </p:blipFill>
        <p:spPr bwMode="auto">
          <a:xfrm>
            <a:off x="893763" y="2346325"/>
            <a:ext cx="2439987" cy="1020763"/>
          </a:xfrm>
          <a:prstGeom prst="rect">
            <a:avLst/>
          </a:prstGeom>
          <a:noFill/>
          <a:ln w="9525">
            <a:noFill/>
            <a:miter lim="800000"/>
            <a:headEnd/>
            <a:tailEnd/>
          </a:ln>
        </p:spPr>
      </p:pic>
      <p:sp>
        <p:nvSpPr>
          <p:cNvPr id="271365" name="Text Box 5"/>
          <p:cNvSpPr txBox="1">
            <a:spLocks noChangeArrowheads="1"/>
          </p:cNvSpPr>
          <p:nvPr/>
        </p:nvSpPr>
        <p:spPr bwMode="auto">
          <a:xfrm>
            <a:off x="187325" y="3440113"/>
            <a:ext cx="2847975" cy="915987"/>
          </a:xfrm>
          <a:prstGeom prst="rect">
            <a:avLst/>
          </a:prstGeom>
          <a:noFill/>
          <a:ln w="9525">
            <a:noFill/>
            <a:miter lim="800000"/>
            <a:headEnd/>
            <a:tailEnd/>
          </a:ln>
          <a:effectLst>
            <a:outerShdw dist="17961" dir="2700000" algn="ctr" rotWithShape="0">
              <a:schemeClr val="tx1"/>
            </a:outerShdw>
          </a:effectLst>
        </p:spPr>
        <p:txBody>
          <a:bodyPr>
            <a:spAutoFit/>
          </a:bodyPr>
          <a:lstStyle/>
          <a:p>
            <a:r>
              <a:rPr lang="en-US" b="1">
                <a:solidFill>
                  <a:schemeClr val="hlink"/>
                </a:solidFill>
                <a:latin typeface="Comic Sans MS" pitchFamily="66" charset="0"/>
              </a:rPr>
              <a:t>Here's where it all begins…now let's make it faster!!!</a:t>
            </a:r>
          </a:p>
        </p:txBody>
      </p:sp>
    </p:spTree>
  </p:cSld>
  <p:clrMapOvr>
    <a:masterClrMapping/>
  </p:clrMapOvr>
  <p:transition>
    <p:check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Detailed Tables for SPID(s)</a:t>
            </a:r>
          </a:p>
        </p:txBody>
      </p:sp>
      <p:sp>
        <p:nvSpPr>
          <p:cNvPr id="198659" name="Rectangle 3"/>
          <p:cNvSpPr>
            <a:spLocks noGrp="1" noChangeArrowheads="1"/>
          </p:cNvSpPr>
          <p:nvPr>
            <p:ph type="body" sz="half" idx="1"/>
          </p:nvPr>
        </p:nvSpPr>
        <p:spPr>
          <a:xfrm>
            <a:off x="246063" y="1878013"/>
            <a:ext cx="4248150" cy="4805362"/>
          </a:xfrm>
        </p:spPr>
        <p:txBody>
          <a:bodyPr/>
          <a:lstStyle/>
          <a:p>
            <a:pPr lvl="1"/>
            <a:r>
              <a:rPr lang="en-US" b="1"/>
              <a:t>monProcess</a:t>
            </a:r>
          </a:p>
          <a:p>
            <a:pPr lvl="1"/>
            <a:r>
              <a:rPr lang="en-US" b="1">
                <a:solidFill>
                  <a:srgbClr val="0000CC"/>
                </a:solidFill>
              </a:rPr>
              <a:t>monProcessActivity</a:t>
            </a:r>
          </a:p>
          <a:p>
            <a:pPr lvl="1"/>
            <a:r>
              <a:rPr lang="en-US" b="1"/>
              <a:t>monProcessProcedures</a:t>
            </a:r>
          </a:p>
          <a:p>
            <a:pPr lvl="1"/>
            <a:r>
              <a:rPr lang="en-US" b="1"/>
              <a:t>monProcessStatement</a:t>
            </a:r>
          </a:p>
          <a:p>
            <a:pPr lvl="1"/>
            <a:r>
              <a:rPr lang="en-US" b="1"/>
              <a:t>monProcessSQLText</a:t>
            </a:r>
          </a:p>
          <a:p>
            <a:pPr lvl="1"/>
            <a:r>
              <a:rPr lang="en-US" b="1">
                <a:solidFill>
                  <a:schemeClr val="folHlink"/>
                </a:solidFill>
              </a:rPr>
              <a:t>monSysStatement</a:t>
            </a:r>
          </a:p>
          <a:p>
            <a:pPr lvl="1"/>
            <a:r>
              <a:rPr lang="en-US" b="1"/>
              <a:t>monSysSQLText</a:t>
            </a:r>
          </a:p>
        </p:txBody>
      </p:sp>
      <p:sp>
        <p:nvSpPr>
          <p:cNvPr id="198660" name="Rectangle 4"/>
          <p:cNvSpPr>
            <a:spLocks noGrp="1" noChangeArrowheads="1"/>
          </p:cNvSpPr>
          <p:nvPr>
            <p:ph type="body" sz="half" idx="2"/>
          </p:nvPr>
        </p:nvSpPr>
        <p:spPr>
          <a:xfrm>
            <a:off x="4664075" y="1878013"/>
            <a:ext cx="4248150" cy="4805362"/>
          </a:xfrm>
        </p:spPr>
        <p:txBody>
          <a:bodyPr/>
          <a:lstStyle/>
          <a:p>
            <a:pPr lvl="1"/>
            <a:r>
              <a:rPr lang="en-US" b="1">
                <a:solidFill>
                  <a:srgbClr val="0000CC"/>
                </a:solidFill>
              </a:rPr>
              <a:t>monProcessWaits</a:t>
            </a:r>
          </a:p>
          <a:p>
            <a:pPr lvl="1"/>
            <a:r>
              <a:rPr lang="en-US" b="1"/>
              <a:t>monProcessObject</a:t>
            </a:r>
          </a:p>
          <a:p>
            <a:pPr lvl="1"/>
            <a:r>
              <a:rPr lang="en-US" b="1"/>
              <a:t>monLocks</a:t>
            </a:r>
          </a:p>
        </p:txBody>
      </p:sp>
      <p:sp>
        <p:nvSpPr>
          <p:cNvPr id="198661" name="Text Box 5"/>
          <p:cNvSpPr txBox="1">
            <a:spLocks noChangeArrowheads="1"/>
          </p:cNvSpPr>
          <p:nvPr/>
        </p:nvSpPr>
        <p:spPr bwMode="auto">
          <a:xfrm>
            <a:off x="822325" y="1436688"/>
            <a:ext cx="1922463" cy="519112"/>
          </a:xfrm>
          <a:prstGeom prst="rect">
            <a:avLst/>
          </a:prstGeom>
          <a:noFill/>
          <a:ln w="9525">
            <a:noFill/>
            <a:miter lim="800000"/>
            <a:headEnd/>
            <a:tailEnd/>
          </a:ln>
          <a:effectLst/>
        </p:spPr>
        <p:txBody>
          <a:bodyPr wrap="none">
            <a:spAutoFit/>
          </a:bodyPr>
          <a:lstStyle/>
          <a:p>
            <a:r>
              <a:rPr lang="en-US" sz="2800" b="1">
                <a:solidFill>
                  <a:srgbClr val="A50021"/>
                </a:solidFill>
                <a:effectLst>
                  <a:outerShdw blurRad="38100" dist="38100" dir="2700000" algn="tl">
                    <a:srgbClr val="C0C0C0"/>
                  </a:outerShdw>
                </a:effectLst>
                <a:latin typeface="Tahoma" charset="0"/>
              </a:rPr>
              <a:t>SQL/Exec</a:t>
            </a:r>
          </a:p>
        </p:txBody>
      </p:sp>
      <p:sp>
        <p:nvSpPr>
          <p:cNvPr id="198662" name="Text Box 6"/>
          <p:cNvSpPr txBox="1">
            <a:spLocks noChangeArrowheads="1"/>
          </p:cNvSpPr>
          <p:nvPr/>
        </p:nvSpPr>
        <p:spPr bwMode="auto">
          <a:xfrm>
            <a:off x="4724400" y="1436688"/>
            <a:ext cx="3433763" cy="519112"/>
          </a:xfrm>
          <a:prstGeom prst="rect">
            <a:avLst/>
          </a:prstGeom>
          <a:noFill/>
          <a:ln w="9525">
            <a:noFill/>
            <a:miter lim="800000"/>
            <a:headEnd/>
            <a:tailEnd/>
          </a:ln>
          <a:effectLst/>
        </p:spPr>
        <p:txBody>
          <a:bodyPr wrap="none">
            <a:spAutoFit/>
          </a:bodyPr>
          <a:lstStyle/>
          <a:p>
            <a:r>
              <a:rPr lang="en-US" sz="2800" b="1">
                <a:solidFill>
                  <a:srgbClr val="A50021"/>
                </a:solidFill>
                <a:effectLst>
                  <a:outerShdw blurRad="38100" dist="38100" dir="2700000" algn="tl">
                    <a:srgbClr val="C0C0C0"/>
                  </a:outerShdw>
                </a:effectLst>
                <a:latin typeface="Tahoma" charset="0"/>
              </a:rPr>
              <a:t>Object Contention</a:t>
            </a:r>
          </a:p>
        </p:txBody>
      </p:sp>
    </p:spTree>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Sample Profiling Jobs &amp; Analysis</a:t>
            </a:r>
          </a:p>
        </p:txBody>
      </p:sp>
      <p:sp>
        <p:nvSpPr>
          <p:cNvPr id="169987" name="Rectangle 3"/>
          <p:cNvSpPr>
            <a:spLocks noGrp="1" noChangeArrowheads="1"/>
          </p:cNvSpPr>
          <p:nvPr>
            <p:ph type="body" idx="1"/>
          </p:nvPr>
        </p:nvSpPr>
        <p:spPr/>
        <p:txBody>
          <a:bodyPr/>
          <a:lstStyle/>
          <a:p>
            <a:pPr>
              <a:lnSpc>
                <a:spcPct val="90000"/>
              </a:lnSpc>
            </a:pPr>
            <a:r>
              <a:rPr lang="en-US" sz="2400"/>
              <a:t>Server profiling – every 10 minutes</a:t>
            </a:r>
          </a:p>
          <a:p>
            <a:pPr lvl="1">
              <a:lnSpc>
                <a:spcPct val="90000"/>
              </a:lnSpc>
            </a:pPr>
            <a:r>
              <a:rPr lang="en-US">
                <a:solidFill>
                  <a:schemeClr val="hlink"/>
                </a:solidFill>
              </a:rPr>
              <a:t>sp_mda_server_cpu_profile</a:t>
            </a:r>
          </a:p>
          <a:p>
            <a:pPr lvl="2">
              <a:lnSpc>
                <a:spcPct val="90000"/>
              </a:lnSpc>
            </a:pPr>
            <a:r>
              <a:rPr lang="en-US" sz="1800"/>
              <a:t>monSysWaits, monEngine, monState </a:t>
            </a:r>
          </a:p>
          <a:p>
            <a:pPr lvl="2">
              <a:lnSpc>
                <a:spcPct val="90000"/>
              </a:lnSpc>
            </a:pPr>
            <a:r>
              <a:rPr lang="en-US" sz="1800">
                <a:solidFill>
                  <a:schemeClr val="accent1"/>
                </a:solidFill>
              </a:rPr>
              <a:t>Top n WaitEvents, cpu usage and when counters were cleared</a:t>
            </a:r>
          </a:p>
          <a:p>
            <a:pPr lvl="1">
              <a:lnSpc>
                <a:spcPct val="90000"/>
              </a:lnSpc>
            </a:pPr>
            <a:r>
              <a:rPr lang="en-US">
                <a:solidFill>
                  <a:schemeClr val="hlink"/>
                </a:solidFill>
              </a:rPr>
              <a:t>sp_mda_server_io_profile</a:t>
            </a:r>
          </a:p>
          <a:p>
            <a:pPr lvl="2">
              <a:lnSpc>
                <a:spcPct val="90000"/>
              </a:lnSpc>
            </a:pPr>
            <a:r>
              <a:rPr lang="en-US" sz="1800"/>
              <a:t>monDeviceIO, monIOQueue, monNetworkIO</a:t>
            </a:r>
          </a:p>
          <a:p>
            <a:pPr lvl="2">
              <a:lnSpc>
                <a:spcPct val="90000"/>
              </a:lnSpc>
            </a:pPr>
            <a:r>
              <a:rPr lang="en-US" sz="1800">
                <a:solidFill>
                  <a:schemeClr val="accent1"/>
                </a:solidFill>
                <a:sym typeface="Wingdings" pitchFamily="2" charset="2"/>
              </a:rPr>
              <a:t>IO waits, hot devices, io tuning</a:t>
            </a:r>
          </a:p>
          <a:p>
            <a:pPr lvl="1">
              <a:lnSpc>
                <a:spcPct val="90000"/>
              </a:lnSpc>
            </a:pPr>
            <a:r>
              <a:rPr lang="en-US">
                <a:solidFill>
                  <a:schemeClr val="hlink"/>
                </a:solidFill>
              </a:rPr>
              <a:t>sp_mda_server_mem_profile</a:t>
            </a:r>
          </a:p>
          <a:p>
            <a:pPr lvl="2">
              <a:lnSpc>
                <a:spcPct val="90000"/>
              </a:lnSpc>
            </a:pPr>
            <a:r>
              <a:rPr lang="en-US" sz="1800"/>
              <a:t>monCachePool, monDataCache, monProcedureCache</a:t>
            </a:r>
          </a:p>
          <a:p>
            <a:pPr lvl="2">
              <a:lnSpc>
                <a:spcPct val="90000"/>
              </a:lnSpc>
            </a:pPr>
            <a:r>
              <a:rPr lang="en-US" sz="1800">
                <a:solidFill>
                  <a:schemeClr val="accent1"/>
                </a:solidFill>
                <a:sym typeface="Wingdings" pitchFamily="2" charset="2"/>
              </a:rPr>
              <a:t>Cache Usage/Free, Cache Efficiency, Pool Sizing, Stalls</a:t>
            </a:r>
          </a:p>
          <a:p>
            <a:pPr>
              <a:lnSpc>
                <a:spcPct val="90000"/>
              </a:lnSpc>
            </a:pPr>
            <a:r>
              <a:rPr lang="en-US" sz="2400"/>
              <a:t>Application Profiling – every 30 minutes</a:t>
            </a:r>
          </a:p>
          <a:p>
            <a:pPr lvl="1">
              <a:lnSpc>
                <a:spcPct val="90000"/>
              </a:lnSpc>
            </a:pPr>
            <a:r>
              <a:rPr lang="en-US">
                <a:solidFill>
                  <a:schemeClr val="hlink"/>
                </a:solidFill>
              </a:rPr>
              <a:t>sp_mda_app_obj_profile</a:t>
            </a:r>
          </a:p>
          <a:p>
            <a:pPr lvl="2">
              <a:lnSpc>
                <a:spcPct val="90000"/>
              </a:lnSpc>
            </a:pPr>
            <a:r>
              <a:rPr lang="en-US" sz="1800"/>
              <a:t>monOpenDatabases, monOpenObjectActivity</a:t>
            </a:r>
          </a:p>
          <a:p>
            <a:pPr lvl="3">
              <a:lnSpc>
                <a:spcPct val="90000"/>
              </a:lnSpc>
            </a:pPr>
            <a:r>
              <a:rPr lang="en-US" sz="1600">
                <a:solidFill>
                  <a:schemeClr val="accent1"/>
                </a:solidFill>
              </a:rPr>
              <a:t>Hot tables, contention, tempdb usage, DML executions</a:t>
            </a:r>
          </a:p>
          <a:p>
            <a:pPr lvl="2">
              <a:lnSpc>
                <a:spcPct val="90000"/>
              </a:lnSpc>
            </a:pPr>
            <a:r>
              <a:rPr lang="en-US" sz="1800"/>
              <a:t>monCachedObject, monCachedProcedures</a:t>
            </a:r>
          </a:p>
          <a:p>
            <a:pPr lvl="3">
              <a:lnSpc>
                <a:spcPct val="90000"/>
              </a:lnSpc>
            </a:pPr>
            <a:r>
              <a:rPr lang="en-US" sz="1600">
                <a:solidFill>
                  <a:schemeClr val="accent1"/>
                </a:solidFill>
              </a:rPr>
              <a:t>Named cache effectiveness, cache hogs, proc concurrency</a:t>
            </a:r>
          </a:p>
          <a:p>
            <a:pPr lvl="2">
              <a:lnSpc>
                <a:spcPct val="90000"/>
              </a:lnSpc>
            </a:pPr>
            <a:r>
              <a:rPr lang="en-US" sz="1800"/>
              <a:t>monDeadLocks</a:t>
            </a:r>
          </a:p>
        </p:txBody>
      </p:sp>
    </p:spTree>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Collector Proc Template</a:t>
            </a:r>
          </a:p>
        </p:txBody>
      </p:sp>
      <p:sp>
        <p:nvSpPr>
          <p:cNvPr id="211971" name="Rectangle 3"/>
          <p:cNvSpPr>
            <a:spLocks noGrp="1" noChangeArrowheads="1"/>
          </p:cNvSpPr>
          <p:nvPr>
            <p:ph type="body" idx="1"/>
          </p:nvPr>
        </p:nvSpPr>
        <p:spPr/>
        <p:txBody>
          <a:bodyPr/>
          <a:lstStyle/>
          <a:p>
            <a:r>
              <a:rPr lang="en-US" sz="1600">
                <a:solidFill>
                  <a:schemeClr val="accent1"/>
                </a:solidFill>
                <a:latin typeface="Courier New" pitchFamily="49" charset="0"/>
              </a:rPr>
              <a:t>-- use a common timestamp for enabling joins; this effectively is </a:t>
            </a:r>
          </a:p>
          <a:p>
            <a:r>
              <a:rPr lang="en-US" sz="1600">
                <a:solidFill>
                  <a:schemeClr val="accent1"/>
                </a:solidFill>
                <a:latin typeface="Courier New" pitchFamily="49" charset="0"/>
              </a:rPr>
              <a:t>-- part of your key and allows you to join tables within the same</a:t>
            </a:r>
          </a:p>
          <a:p>
            <a:r>
              <a:rPr lang="en-US" sz="1600">
                <a:solidFill>
                  <a:schemeClr val="accent1"/>
                </a:solidFill>
                <a:latin typeface="Courier New" pitchFamily="49" charset="0"/>
              </a:rPr>
              <a:t>-- sample period…a common mistake is to use the sample</a:t>
            </a:r>
          </a:p>
          <a:p>
            <a:r>
              <a:rPr lang="en-US" sz="1600">
                <a:solidFill>
                  <a:schemeClr val="accent1"/>
                </a:solidFill>
                <a:latin typeface="Courier New" pitchFamily="49" charset="0"/>
              </a:rPr>
              <a:t>-- time for each table individually</a:t>
            </a:r>
          </a:p>
          <a:p>
            <a:r>
              <a:rPr lang="en-US" sz="1600">
                <a:latin typeface="Courier New" pitchFamily="49" charset="0"/>
              </a:rPr>
              <a:t>Select @sampletime=getdate()</a:t>
            </a:r>
          </a:p>
          <a:p>
            <a:endParaRPr lang="en-US" sz="1600">
              <a:latin typeface="Courier New" pitchFamily="49" charset="0"/>
            </a:endParaRPr>
          </a:p>
          <a:p>
            <a:r>
              <a:rPr lang="en-US" sz="1600">
                <a:solidFill>
                  <a:schemeClr val="accent1"/>
                </a:solidFill>
                <a:latin typeface="Courier New" pitchFamily="49" charset="0"/>
              </a:rPr>
              <a:t>-- select all local proxy MDA tables into tempdb to avoid CIS binding</a:t>
            </a:r>
          </a:p>
          <a:p>
            <a:r>
              <a:rPr lang="en-US" sz="1600">
                <a:solidFill>
                  <a:schemeClr val="accent1"/>
                </a:solidFill>
                <a:latin typeface="Courier New" pitchFamily="49" charset="0"/>
              </a:rPr>
              <a:t>-- issues, etc. Note we did not use master..monSysWaits </a:t>
            </a:r>
          </a:p>
          <a:p>
            <a:r>
              <a:rPr lang="en-US" sz="1600">
                <a:solidFill>
                  <a:schemeClr val="accent1"/>
                </a:solidFill>
                <a:latin typeface="Courier New" pitchFamily="49" charset="0"/>
              </a:rPr>
              <a:t>--– we are using the local proxies that point to the monitored server</a:t>
            </a:r>
          </a:p>
          <a:p>
            <a:r>
              <a:rPr lang="en-US" sz="1600">
                <a:latin typeface="Courier New" pitchFamily="49" charset="0"/>
              </a:rPr>
              <a:t>Select * into #monSysWaits from monSysWaits</a:t>
            </a:r>
          </a:p>
          <a:p>
            <a:r>
              <a:rPr lang="en-US" sz="1600">
                <a:latin typeface="Courier New" pitchFamily="49" charset="0"/>
              </a:rPr>
              <a:t>Select * into #monEngine from monEngine</a:t>
            </a:r>
          </a:p>
          <a:p>
            <a:endParaRPr lang="en-US" sz="1600">
              <a:latin typeface="Courier New" pitchFamily="49" charset="0"/>
            </a:endParaRPr>
          </a:p>
          <a:p>
            <a:r>
              <a:rPr lang="en-US" sz="1600">
                <a:solidFill>
                  <a:schemeClr val="accent1"/>
                </a:solidFill>
                <a:latin typeface="Courier New" pitchFamily="49" charset="0"/>
              </a:rPr>
              <a:t>-- insert into repository tables from tempdb</a:t>
            </a:r>
          </a:p>
          <a:p>
            <a:r>
              <a:rPr lang="en-US" sz="1600">
                <a:latin typeface="Courier New" pitchFamily="49" charset="0"/>
              </a:rPr>
              <a:t>Insert into mdaSysWaits (collist)</a:t>
            </a:r>
          </a:p>
          <a:p>
            <a:r>
              <a:rPr lang="en-US" sz="1600">
                <a:latin typeface="Courier New" pitchFamily="49" charset="0"/>
              </a:rPr>
              <a:t>	select @sampletime, &lt;collist&gt; from #monSysWaits</a:t>
            </a:r>
          </a:p>
          <a:p>
            <a:r>
              <a:rPr lang="en-US" sz="1600">
                <a:latin typeface="Courier New" pitchFamily="49" charset="0"/>
              </a:rPr>
              <a:t>Insert into mdaEngine (collist)</a:t>
            </a:r>
          </a:p>
          <a:p>
            <a:r>
              <a:rPr lang="en-US" sz="1600">
                <a:latin typeface="Courier New" pitchFamily="49" charset="0"/>
              </a:rPr>
              <a:t>	select @sampletime, &lt;collist&gt; from #monEngine</a:t>
            </a:r>
          </a:p>
        </p:txBody>
      </p:sp>
    </p:spTree>
  </p:cSld>
  <p:clrMapOvr>
    <a:masterClrMapping/>
  </p:clrMapOvr>
  <p:transition>
    <p:check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t>Agenda</a:t>
            </a:r>
          </a:p>
        </p:txBody>
      </p:sp>
      <p:sp>
        <p:nvSpPr>
          <p:cNvPr id="209923" name="Rectangle 3"/>
          <p:cNvSpPr>
            <a:spLocks noGrp="1" noChangeArrowheads="1"/>
          </p:cNvSpPr>
          <p:nvPr>
            <p:ph type="body" idx="1"/>
          </p:nvPr>
        </p:nvSpPr>
        <p:spPr/>
        <p:txBody>
          <a:bodyPr/>
          <a:lstStyle/>
          <a:p>
            <a:r>
              <a:rPr lang="en-US">
                <a:solidFill>
                  <a:schemeClr val="accent1"/>
                </a:solidFill>
              </a:rPr>
              <a:t>MDA Table Relationships</a:t>
            </a:r>
          </a:p>
          <a:p>
            <a:pPr lvl="1"/>
            <a:r>
              <a:rPr lang="en-US">
                <a:solidFill>
                  <a:schemeClr val="accent1"/>
                </a:solidFill>
              </a:rPr>
              <a:t>Common mistakes in MDA-based monitoring</a:t>
            </a:r>
          </a:p>
          <a:p>
            <a:pPr lvl="1"/>
            <a:r>
              <a:rPr lang="en-US">
                <a:solidFill>
                  <a:schemeClr val="accent1"/>
                </a:solidFill>
              </a:rPr>
              <a:t>How to use related tables to get desired statistics</a:t>
            </a:r>
          </a:p>
          <a:p>
            <a:r>
              <a:rPr lang="en-US">
                <a:solidFill>
                  <a:schemeClr val="accent1"/>
                </a:solidFill>
              </a:rPr>
              <a:t>Setting Up a Monitoring Environment</a:t>
            </a:r>
          </a:p>
          <a:p>
            <a:pPr lvl="1"/>
            <a:r>
              <a:rPr lang="en-US">
                <a:solidFill>
                  <a:schemeClr val="accent1"/>
                </a:solidFill>
              </a:rPr>
              <a:t>Job Scheduler &amp; MDA Repositories</a:t>
            </a:r>
          </a:p>
          <a:p>
            <a:pPr lvl="1"/>
            <a:r>
              <a:rPr lang="en-US">
                <a:solidFill>
                  <a:schemeClr val="accent1"/>
                </a:solidFill>
              </a:rPr>
              <a:t>What to collect &amp; when</a:t>
            </a:r>
          </a:p>
          <a:p>
            <a:r>
              <a:rPr lang="en-US"/>
              <a:t>Problem Solving using MDA Tables</a:t>
            </a:r>
          </a:p>
          <a:p>
            <a:pPr lvl="1"/>
            <a:r>
              <a:rPr lang="en-US"/>
              <a:t>Performance Diagnosis</a:t>
            </a:r>
          </a:p>
          <a:p>
            <a:pPr lvl="1"/>
            <a:r>
              <a:rPr lang="en-US"/>
              <a:t>Configuration Tuning</a:t>
            </a:r>
          </a:p>
          <a:p>
            <a:pPr lvl="1"/>
            <a:r>
              <a:rPr lang="en-US"/>
              <a:t>Server Profiling</a:t>
            </a:r>
          </a:p>
          <a:p>
            <a:endParaRPr lang="en-US"/>
          </a:p>
        </p:txBody>
      </p:sp>
      <p:pic>
        <p:nvPicPr>
          <p:cNvPr id="209924" name="Picture 4"/>
          <p:cNvPicPr>
            <a:picLocks noChangeAspect="1" noChangeArrowheads="1"/>
          </p:cNvPicPr>
          <p:nvPr/>
        </p:nvPicPr>
        <p:blipFill>
          <a:blip r:embed="rId3"/>
          <a:srcRect/>
          <a:stretch>
            <a:fillRect/>
          </a:stretch>
        </p:blipFill>
        <p:spPr bwMode="auto">
          <a:xfrm>
            <a:off x="5438775" y="4140200"/>
            <a:ext cx="3494088" cy="2540000"/>
          </a:xfrm>
          <a:prstGeom prst="rect">
            <a:avLst/>
          </a:prstGeom>
          <a:noFill/>
          <a:ln w="9525">
            <a:noFill/>
            <a:miter lim="800000"/>
            <a:headEnd type="none" w="med" len="sm"/>
            <a:tailEnd type="none" w="med" len="sm"/>
          </a:ln>
          <a:effectLst/>
        </p:spPr>
      </p:pic>
    </p:spTree>
  </p:cSld>
  <p:clrMapOvr>
    <a:masterClrMapping/>
  </p:clrMapOvr>
  <p:transition>
    <p:check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MDA Based Monitoring</a:t>
            </a:r>
          </a:p>
        </p:txBody>
      </p:sp>
      <p:sp>
        <p:nvSpPr>
          <p:cNvPr id="7171" name="Rectangle 3"/>
          <p:cNvSpPr>
            <a:spLocks noGrp="1" noChangeArrowheads="1"/>
          </p:cNvSpPr>
          <p:nvPr>
            <p:ph type="body" idx="1"/>
          </p:nvPr>
        </p:nvSpPr>
        <p:spPr/>
        <p:txBody>
          <a:bodyPr/>
          <a:lstStyle/>
          <a:p>
            <a:r>
              <a:rPr lang="en-US"/>
              <a:t>Fault Isolation</a:t>
            </a:r>
          </a:p>
          <a:p>
            <a:pPr lvl="1"/>
            <a:r>
              <a:rPr lang="en-US"/>
              <a:t>Slow Response Times (SW, HW, etc.)</a:t>
            </a:r>
          </a:p>
          <a:p>
            <a:pPr lvl="1"/>
            <a:r>
              <a:rPr lang="en-US"/>
              <a:t>Contention</a:t>
            </a:r>
          </a:p>
          <a:p>
            <a:pPr lvl="1"/>
            <a:r>
              <a:rPr lang="en-US"/>
              <a:t>Query Performance</a:t>
            </a:r>
          </a:p>
          <a:p>
            <a:pPr lvl="1"/>
            <a:r>
              <a:rPr lang="en-US"/>
              <a:t>Stored Procedure Performance</a:t>
            </a:r>
          </a:p>
          <a:p>
            <a:r>
              <a:rPr lang="en-US"/>
              <a:t>Server Configuration &amp; Tuning</a:t>
            </a:r>
          </a:p>
          <a:p>
            <a:pPr lvl="1"/>
            <a:r>
              <a:rPr lang="en-US"/>
              <a:t>Multiple Tempdb Sizing</a:t>
            </a:r>
          </a:p>
          <a:p>
            <a:pPr lvl="1"/>
            <a:r>
              <a:rPr lang="en-US"/>
              <a:t>Cache Utilization &amp; Sizing</a:t>
            </a:r>
          </a:p>
          <a:p>
            <a:r>
              <a:rPr lang="en-US"/>
              <a:t>Server Profiling</a:t>
            </a:r>
          </a:p>
          <a:p>
            <a:pPr lvl="1"/>
            <a:r>
              <a:rPr lang="en-US"/>
              <a:t>Proc Execution Rates</a:t>
            </a:r>
          </a:p>
          <a:p>
            <a:pPr lvl="1"/>
            <a:r>
              <a:rPr lang="en-US"/>
              <a:t>Transaction Rates</a:t>
            </a:r>
          </a:p>
          <a:p>
            <a:pPr lvl="1"/>
            <a:r>
              <a:rPr lang="en-US"/>
              <a:t>Application Resource Usage</a:t>
            </a:r>
          </a:p>
        </p:txBody>
      </p:sp>
    </p:spTree>
  </p:cSld>
  <p:clrMapOvr>
    <a:masterClrMapping/>
  </p:clrMapOvr>
  <p:transition>
    <p:check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Slow Response Times</a:t>
            </a:r>
          </a:p>
        </p:txBody>
      </p:sp>
      <p:sp>
        <p:nvSpPr>
          <p:cNvPr id="38915" name="Rectangle 3"/>
          <p:cNvSpPr>
            <a:spLocks noGrp="1" noChangeArrowheads="1"/>
          </p:cNvSpPr>
          <p:nvPr>
            <p:ph type="body" idx="1"/>
          </p:nvPr>
        </p:nvSpPr>
        <p:spPr/>
        <p:txBody>
          <a:bodyPr/>
          <a:lstStyle/>
          <a:p>
            <a:r>
              <a:rPr lang="en-US"/>
              <a:t>The key is monProcessWaits/monSysWaits</a:t>
            </a:r>
          </a:p>
          <a:p>
            <a:pPr lvl="1"/>
            <a:r>
              <a:rPr lang="en-US"/>
              <a:t>This will tell you whether the next step is query related, client software, hardware or contention in ASE</a:t>
            </a:r>
          </a:p>
          <a:p>
            <a:pPr lvl="1"/>
            <a:r>
              <a:rPr lang="en-US"/>
              <a:t>If known SQL query related, you may be able to skip monProcessWaits and go directly to monProcessActivity/ monProcessStatement/monSysStatement</a:t>
            </a:r>
          </a:p>
          <a:p>
            <a:pPr lvl="1"/>
            <a:r>
              <a:rPr lang="en-US"/>
              <a:t>Most closely approximates sp_sysmon context switching section</a:t>
            </a:r>
          </a:p>
          <a:p>
            <a:pPr lvl="2"/>
            <a:r>
              <a:rPr lang="en-US"/>
              <a:t>…but gives you the details you always lacked</a:t>
            </a:r>
          </a:p>
          <a:p>
            <a:pPr lvl="2"/>
            <a:r>
              <a:rPr lang="en-US"/>
              <a:t>…and lets you focus down to the process detail level</a:t>
            </a:r>
          </a:p>
          <a:p>
            <a:r>
              <a:rPr lang="en-US"/>
              <a:t>Unfortunately, the “WaitEvents” need a bit of decoding as they are in engineer-eese</a:t>
            </a:r>
          </a:p>
          <a:p>
            <a:pPr lvl="1"/>
            <a:r>
              <a:rPr lang="en-US"/>
              <a:t>Wait Event classes</a:t>
            </a:r>
          </a:p>
          <a:p>
            <a:pPr lvl="1"/>
            <a:r>
              <a:rPr lang="en-US"/>
              <a:t>Wait Events</a:t>
            </a:r>
          </a:p>
        </p:txBody>
      </p:sp>
    </p:spTree>
  </p:cSld>
  <p:clrMapOvr>
    <a:masterClrMapping/>
  </p:clrMapOvr>
  <p:transition>
    <p:check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r>
              <a:rPr lang="en-US"/>
              <a:t>WaitEvent Classes</a:t>
            </a:r>
          </a:p>
        </p:txBody>
      </p:sp>
      <p:graphicFrame>
        <p:nvGraphicFramePr>
          <p:cNvPr id="53322" name="Group 74"/>
          <p:cNvGraphicFramePr>
            <a:graphicFrameLocks noGrp="1"/>
          </p:cNvGraphicFramePr>
          <p:nvPr>
            <p:ph idx="1"/>
          </p:nvPr>
        </p:nvGraphicFramePr>
        <p:xfrm>
          <a:off x="549275" y="1417638"/>
          <a:ext cx="8301038" cy="4819650"/>
        </p:xfrm>
        <a:graphic>
          <a:graphicData uri="http://schemas.openxmlformats.org/drawingml/2006/table">
            <a:tbl>
              <a:tblPr/>
              <a:tblGrid>
                <a:gridCol w="533400"/>
                <a:gridCol w="7767638"/>
              </a:tblGrid>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Process is running			(we wish)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to be scheduled 		</a:t>
                      </a:r>
                      <a:r>
                        <a:rPr kumimoji="0" lang="en-US" sz="2000" b="1" i="0" u="none" strike="noStrike" cap="none" normalizeH="0" baseline="0" smtClean="0">
                          <a:ln>
                            <a:noFill/>
                          </a:ln>
                          <a:solidFill>
                            <a:srgbClr val="0000CC"/>
                          </a:solidFill>
                          <a:effectLst/>
                          <a:latin typeface="Arial" charset="0"/>
                        </a:rPr>
                        <a:t>(cpu)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for a disk read to complete	</a:t>
                      </a:r>
                      <a:r>
                        <a:rPr kumimoji="0" lang="en-US" sz="2000" b="1" i="0" u="none" strike="noStrike" cap="none" normalizeH="0" baseline="0" smtClean="0">
                          <a:ln>
                            <a:noFill/>
                          </a:ln>
                          <a:solidFill>
                            <a:srgbClr val="0000CC"/>
                          </a:solidFill>
                          <a:effectLst/>
                          <a:latin typeface="Arial" charset="0"/>
                        </a:rPr>
                        <a:t>(read)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for a disk write to complete	</a:t>
                      </a:r>
                      <a:r>
                        <a:rPr kumimoji="0" lang="en-US" sz="2000" b="1" i="0" u="none" strike="noStrike" cap="none" normalizeH="0" baseline="0" smtClean="0">
                          <a:ln>
                            <a:noFill/>
                          </a:ln>
                          <a:solidFill>
                            <a:srgbClr val="0000CC"/>
                          </a:solidFill>
                          <a:effectLst/>
                          <a:latin typeface="Arial" charset="0"/>
                        </a:rPr>
                        <a:t>(write)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to acquire the log semaphore	</a:t>
                      </a:r>
                      <a:r>
                        <a:rPr kumimoji="0" lang="en-US" sz="2000" b="1" i="0" u="none" strike="noStrike" cap="none" normalizeH="0" baseline="0" smtClean="0">
                          <a:ln>
                            <a:noFill/>
                          </a:ln>
                          <a:solidFill>
                            <a:srgbClr val="0000CC"/>
                          </a:solidFill>
                          <a:effectLst/>
                          <a:latin typeface="Arial" charset="0"/>
                        </a:rPr>
                        <a:t>(log contention)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to take a lock			</a:t>
                      </a:r>
                      <a:r>
                        <a:rPr kumimoji="0" lang="en-US" sz="2000" b="1" i="0" u="none" strike="noStrike" cap="none" normalizeH="0" baseline="0" smtClean="0">
                          <a:ln>
                            <a:noFill/>
                          </a:ln>
                          <a:solidFill>
                            <a:srgbClr val="0000CC"/>
                          </a:solidFill>
                          <a:effectLst/>
                          <a:latin typeface="Arial" charset="0"/>
                        </a:rPr>
                        <a:t>(lock contention)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for memory or a buffer	 </a:t>
                      </a:r>
                      <a:r>
                        <a:rPr kumimoji="0" lang="en-US" sz="2000" b="1" i="0" u="none" strike="noStrike" cap="none" normalizeH="0" baseline="0" smtClean="0">
                          <a:ln>
                            <a:noFill/>
                          </a:ln>
                          <a:solidFill>
                            <a:srgbClr val="0000CC"/>
                          </a:solidFill>
                          <a:effectLst/>
                          <a:latin typeface="Arial" charset="0"/>
                        </a:rPr>
                        <a:t>(address contention)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for input from the network	</a:t>
                      </a:r>
                      <a:r>
                        <a:rPr kumimoji="0" lang="en-US" sz="2000" b="1" i="0" u="none" strike="noStrike" cap="none" normalizeH="0" baseline="0" smtClean="0">
                          <a:ln>
                            <a:noFill/>
                          </a:ln>
                          <a:solidFill>
                            <a:srgbClr val="0000CC"/>
                          </a:solidFill>
                          <a:effectLst/>
                          <a:latin typeface="Arial" charset="0"/>
                        </a:rPr>
                        <a:t>(client speed)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to output to the network	</a:t>
                      </a:r>
                      <a:r>
                        <a:rPr kumimoji="0" lang="en-US" sz="2000" b="1" i="0" u="none" strike="noStrike" cap="none" normalizeH="0" baseline="0" smtClean="0">
                          <a:ln>
                            <a:noFill/>
                          </a:ln>
                          <a:solidFill>
                            <a:srgbClr val="0000CC"/>
                          </a:solidFill>
                          <a:effectLst/>
                          <a:latin typeface="Arial" charset="0"/>
                        </a:rPr>
                        <a:t>(client fetch/net sat)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for internal system event	</a:t>
                      </a:r>
                      <a:r>
                        <a:rPr kumimoji="0" lang="en-US" sz="2000" b="1" i="0" u="none" strike="noStrike" cap="none" normalizeH="0" baseline="0" smtClean="0">
                          <a:ln>
                            <a:noFill/>
                          </a:ln>
                          <a:solidFill>
                            <a:srgbClr val="0000CC"/>
                          </a:solidFill>
                          <a:effectLst/>
                          <a:latin typeface="Arial" charset="0"/>
                        </a:rPr>
                        <a:t>(PLC, index balance)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waiting on another thread		</a:t>
                      </a:r>
                      <a:r>
                        <a:rPr kumimoji="0" lang="en-US" sz="2000" b="1" i="0" u="none" strike="noStrike" cap="none" normalizeH="0" baseline="0" smtClean="0">
                          <a:ln>
                            <a:noFill/>
                          </a:ln>
                          <a:solidFill>
                            <a:srgbClr val="0000CC"/>
                          </a:solidFill>
                          <a:effectLst/>
                          <a:latin typeface="Arial" charset="0"/>
                        </a:rPr>
                        <a:t>(contention)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heck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ASE ProxyDB MDA monProcessWaits</a:t>
            </a:r>
          </a:p>
        </p:txBody>
      </p:sp>
      <p:graphicFrame>
        <p:nvGraphicFramePr>
          <p:cNvPr id="33882" name="Group 90"/>
          <p:cNvGraphicFramePr>
            <a:graphicFrameLocks noGrp="1"/>
          </p:cNvGraphicFramePr>
          <p:nvPr>
            <p:ph idx="1"/>
          </p:nvPr>
        </p:nvGraphicFramePr>
        <p:xfrm>
          <a:off x="250825" y="1295400"/>
          <a:ext cx="8713788" cy="5181600"/>
        </p:xfrm>
        <a:graphic>
          <a:graphicData uri="http://schemas.openxmlformats.org/drawingml/2006/table">
            <a:tbl>
              <a:tblPr/>
              <a:tblGrid>
                <a:gridCol w="1577975"/>
                <a:gridCol w="1019175"/>
                <a:gridCol w="1200150"/>
                <a:gridCol w="4916488"/>
              </a:tblGrid>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rPr>
                        <a:t>WaitEventID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rPr>
                        <a:t>Waits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rPr>
                        <a:t>WaitTime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rPr>
                        <a:t>Description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3098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698500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 for mass to stop changing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171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9847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531700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for CTLIB event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178274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200200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 for buffer write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169434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180200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for disk write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181921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137000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for disk write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85100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until last chance threshold is cleared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806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8500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 for buffer read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6953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for disk write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for disk write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182433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on run queue after yield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272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for lock on PLC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for semaphore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for incoming network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waiting for network send to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77" name="Text Box 85"/>
          <p:cNvSpPr txBox="1">
            <a:spLocks noChangeArrowheads="1"/>
          </p:cNvSpPr>
          <p:nvPr/>
        </p:nvSpPr>
        <p:spPr bwMode="auto">
          <a:xfrm>
            <a:off x="1417638" y="6419850"/>
            <a:ext cx="7008812" cy="396875"/>
          </a:xfrm>
          <a:prstGeom prst="rect">
            <a:avLst/>
          </a:prstGeom>
          <a:noFill/>
          <a:ln w="9525">
            <a:noFill/>
            <a:miter lim="800000"/>
            <a:headEnd/>
            <a:tailEnd/>
          </a:ln>
          <a:effectLst/>
        </p:spPr>
        <p:txBody>
          <a:bodyPr>
            <a:spAutoFit/>
          </a:bodyPr>
          <a:lstStyle/>
          <a:p>
            <a:r>
              <a:rPr lang="en-US" sz="2000" b="1">
                <a:solidFill>
                  <a:srgbClr val="0000CC"/>
                </a:solidFill>
                <a:latin typeface="Arial Narrow" pitchFamily="34" charset="0"/>
              </a:rPr>
              <a:t>Example from a platform migration test – remember 36, 51, 55, 52, 54</a:t>
            </a:r>
          </a:p>
        </p:txBody>
      </p:sp>
    </p:spTree>
  </p:cSld>
  <p:clrMapOvr>
    <a:masterClrMapping/>
  </p:clrMapOvr>
  <p:transition>
    <p:check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What’s a MASS???</a:t>
            </a:r>
          </a:p>
        </p:txBody>
      </p:sp>
      <p:sp>
        <p:nvSpPr>
          <p:cNvPr id="59395" name="Rectangle 3"/>
          <p:cNvSpPr>
            <a:spLocks noGrp="1" noChangeArrowheads="1"/>
          </p:cNvSpPr>
          <p:nvPr>
            <p:ph type="body" idx="1"/>
          </p:nvPr>
        </p:nvSpPr>
        <p:spPr/>
        <p:txBody>
          <a:bodyPr/>
          <a:lstStyle/>
          <a:p>
            <a:r>
              <a:rPr lang="en-US"/>
              <a:t>Memory Address Space Segment</a:t>
            </a:r>
          </a:p>
          <a:p>
            <a:pPr lvl="1"/>
            <a:r>
              <a:rPr lang="en-US"/>
              <a:t>synchronizes access to buffers by waiting until no one else is writing the buffer</a:t>
            </a:r>
          </a:p>
          <a:p>
            <a:pPr lvl="1"/>
            <a:r>
              <a:rPr lang="en-US"/>
              <a:t>chunk of contiguous memory containing one or more 2K pages (the quantity being determined by the configured pool size, 2K, 4K, etc). </a:t>
            </a:r>
          </a:p>
          <a:p>
            <a:pPr lvl="2"/>
            <a:r>
              <a:rPr lang="en-US"/>
              <a:t>Analogous to “extents”</a:t>
            </a:r>
          </a:p>
          <a:p>
            <a:pPr lvl="1"/>
            <a:r>
              <a:rPr lang="en-US"/>
              <a:t>With </a:t>
            </a:r>
            <a:r>
              <a:rPr lang="en-US" u="sng">
                <a:solidFill>
                  <a:srgbClr val="A50021"/>
                </a:solidFill>
              </a:rPr>
              <a:t>large IO</a:t>
            </a:r>
            <a:r>
              <a:rPr lang="en-US"/>
              <a:t> the state of any page in the MASS is taken to be the state of the MASS itself. This means, for example, if you use 16K IO then access is synchronized across all 8 2K pages - if one is being written to then all are considered to be written to.</a:t>
            </a:r>
          </a:p>
          <a:p>
            <a:pPr lvl="2"/>
            <a:r>
              <a:rPr lang="en-US"/>
              <a:t>Large IO writes </a:t>
            </a:r>
            <a:r>
              <a:rPr lang="en-US">
                <a:sym typeface="Wingdings" pitchFamily="2" charset="2"/>
              </a:rPr>
              <a:t> tempdb select/into, bcp, array inserts, etc.  User queries will not reflect large I/O</a:t>
            </a:r>
            <a:endParaRPr lang="en-US"/>
          </a:p>
        </p:txBody>
      </p:sp>
    </p:spTree>
  </p:cSld>
  <p:clrMapOvr>
    <a:masterClrMapping/>
  </p:clrMapOvr>
  <p:transition>
    <p:check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MASS Waits…</a:t>
            </a:r>
          </a:p>
        </p:txBody>
      </p:sp>
      <p:graphicFrame>
        <p:nvGraphicFramePr>
          <p:cNvPr id="128044" name="Group 44"/>
          <p:cNvGraphicFramePr>
            <a:graphicFrameLocks noGrp="1"/>
          </p:cNvGraphicFramePr>
          <p:nvPr>
            <p:ph idx="1"/>
          </p:nvPr>
        </p:nvGraphicFramePr>
        <p:xfrm>
          <a:off x="477838" y="1460500"/>
          <a:ext cx="8061325" cy="3602038"/>
        </p:xfrm>
        <a:graphic>
          <a:graphicData uri="http://schemas.openxmlformats.org/drawingml/2006/table">
            <a:tbl>
              <a:tblPr/>
              <a:tblGrid>
                <a:gridCol w="1041400"/>
                <a:gridCol w="7019925"/>
              </a:tblGrid>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Event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 in bufwrite for mass to finish changing before writing buffer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 for mass write to complete before setting change flag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98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 for mass to finish changing before setting change flag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in writedes for mass to finish changing before writing buffer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69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 in DBCC delbuf for mass to finish changing before removing buffer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8036" name="Text Box 36"/>
          <p:cNvSpPr txBox="1">
            <a:spLocks noChangeArrowheads="1"/>
          </p:cNvSpPr>
          <p:nvPr/>
        </p:nvSpPr>
        <p:spPr bwMode="auto">
          <a:xfrm>
            <a:off x="952500" y="5184775"/>
            <a:ext cx="7880350" cy="1311275"/>
          </a:xfrm>
          <a:prstGeom prst="rect">
            <a:avLst/>
          </a:prstGeom>
          <a:noFill/>
          <a:ln w="9525">
            <a:noFill/>
            <a:miter lim="800000"/>
            <a:headEnd/>
            <a:tailEnd/>
          </a:ln>
          <a:effectLst/>
        </p:spPr>
        <p:txBody>
          <a:bodyPr>
            <a:spAutoFit/>
          </a:bodyPr>
          <a:lstStyle/>
          <a:p>
            <a:r>
              <a:rPr lang="en-US" sz="2000">
                <a:solidFill>
                  <a:srgbClr val="0000CC"/>
                </a:solidFill>
              </a:rPr>
              <a:t>From earlier, we were waiting on slow disks (hence 36 – write completion)…memory or logical I/O would have been 30 or 37 (depending)…</a:t>
            </a:r>
            <a:r>
              <a:rPr lang="en-US" sz="2000">
                <a:solidFill>
                  <a:srgbClr val="A50021"/>
                </a:solidFill>
              </a:rPr>
              <a:t>this also could be a sign of a cartesian or unexpectedly large result in tempdb has saturated the IO</a:t>
            </a:r>
          </a:p>
        </p:txBody>
      </p:sp>
    </p:spTree>
  </p:cSld>
  <p:clrMapOvr>
    <a:masterClrMapping/>
  </p:clrMapOvr>
  <p:transition>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Assumptions, Goals, etc.</a:t>
            </a:r>
          </a:p>
        </p:txBody>
      </p:sp>
      <p:sp>
        <p:nvSpPr>
          <p:cNvPr id="147459" name="Rectangle 3"/>
          <p:cNvSpPr>
            <a:spLocks noGrp="1" noChangeArrowheads="1"/>
          </p:cNvSpPr>
          <p:nvPr>
            <p:ph type="body" idx="1"/>
          </p:nvPr>
        </p:nvSpPr>
        <p:spPr/>
        <p:txBody>
          <a:bodyPr/>
          <a:lstStyle/>
          <a:p>
            <a:r>
              <a:rPr lang="en-US"/>
              <a:t>Assumptions:</a:t>
            </a:r>
          </a:p>
          <a:p>
            <a:pPr lvl="1"/>
            <a:r>
              <a:rPr lang="en-US"/>
              <a:t>You are already familiar with MDA tables, installation, setup, use</a:t>
            </a:r>
          </a:p>
          <a:p>
            <a:r>
              <a:rPr lang="en-US"/>
              <a:t>Goals</a:t>
            </a:r>
          </a:p>
          <a:p>
            <a:pPr lvl="1"/>
            <a:r>
              <a:rPr lang="en-US"/>
              <a:t>You will learn how to construct a MDA-based monitoring environment that you can implement at your site – today.</a:t>
            </a:r>
          </a:p>
          <a:p>
            <a:pPr lvl="1"/>
            <a:r>
              <a:rPr lang="en-US"/>
              <a:t>You will learn how to spot and diagnose the common performance problems</a:t>
            </a:r>
          </a:p>
          <a:p>
            <a:pPr lvl="1"/>
            <a:r>
              <a:rPr lang="en-US"/>
              <a:t>You will learn the best practices for using the MDA tables effectively </a:t>
            </a:r>
          </a:p>
          <a:p>
            <a:r>
              <a:rPr lang="en-US"/>
              <a:t>Disclaimer</a:t>
            </a:r>
          </a:p>
          <a:p>
            <a:pPr lvl="1"/>
            <a:r>
              <a:rPr lang="en-US"/>
              <a:t>While the techniques we are discussing are field proven, every performance problem can have unique nuances that points to a different cause </a:t>
            </a:r>
          </a:p>
        </p:txBody>
      </p:sp>
    </p:spTree>
  </p:cSld>
  <p:clrMapOvr>
    <a:masterClrMapping/>
  </p:clrMapOvr>
  <p:transition>
    <p:checke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lstStyle/>
          <a:p>
            <a:r>
              <a:rPr lang="en-US"/>
              <a:t>Disk Write Waits…</a:t>
            </a:r>
          </a:p>
        </p:txBody>
      </p:sp>
      <p:graphicFrame>
        <p:nvGraphicFramePr>
          <p:cNvPr id="57405" name="Group 61"/>
          <p:cNvGraphicFramePr>
            <a:graphicFrameLocks noGrp="1"/>
          </p:cNvGraphicFramePr>
          <p:nvPr>
            <p:ph idx="1"/>
          </p:nvPr>
        </p:nvGraphicFramePr>
        <p:xfrm>
          <a:off x="395288" y="1362075"/>
          <a:ext cx="8355012" cy="3870325"/>
        </p:xfrm>
        <a:graphic>
          <a:graphicData uri="http://schemas.openxmlformats.org/drawingml/2006/table">
            <a:tbl>
              <a:tblPr/>
              <a:tblGrid>
                <a:gridCol w="1181100"/>
                <a:gridCol w="7173912"/>
              </a:tblGrid>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Event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788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Write was restarted because previous attempt failed – if you see this check sys error log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for last MASS on which i/o was issued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for last MASS on which i/o was issued by some other task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in writedes for mass to finish changing before writing buffer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to write of the last page of the log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waiting after write of the last page of the log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57392" name="Text Box 48"/>
          <p:cNvSpPr txBox="1">
            <a:spLocks noChangeArrowheads="1"/>
          </p:cNvSpPr>
          <p:nvPr/>
        </p:nvSpPr>
        <p:spPr bwMode="auto">
          <a:xfrm>
            <a:off x="811213" y="5327650"/>
            <a:ext cx="7880350" cy="1006475"/>
          </a:xfrm>
          <a:prstGeom prst="rect">
            <a:avLst/>
          </a:prstGeom>
          <a:noFill/>
          <a:ln w="9525">
            <a:noFill/>
            <a:miter lim="800000"/>
            <a:headEnd/>
            <a:tailEnd/>
          </a:ln>
          <a:effectLst/>
        </p:spPr>
        <p:txBody>
          <a:bodyPr>
            <a:spAutoFit/>
          </a:bodyPr>
          <a:lstStyle/>
          <a:p>
            <a:r>
              <a:rPr lang="en-US" sz="2000">
                <a:solidFill>
                  <a:srgbClr val="0000CC"/>
                </a:solidFill>
              </a:rPr>
              <a:t>From earlier, slow disks hit us on the MASS large I/O’s and waiting for the log to flush to slow disks (disks were U160 – not SAN) – yellow – otherwise, it was then 52 &amp; 54 (negligible delays)</a:t>
            </a:r>
          </a:p>
        </p:txBody>
      </p:sp>
      <p:sp>
        <p:nvSpPr>
          <p:cNvPr id="57406" name="Text Box 62"/>
          <p:cNvSpPr txBox="1">
            <a:spLocks noChangeArrowheads="1"/>
          </p:cNvSpPr>
          <p:nvPr/>
        </p:nvSpPr>
        <p:spPr bwMode="auto">
          <a:xfrm>
            <a:off x="1946275" y="6291263"/>
            <a:ext cx="5235575" cy="396875"/>
          </a:xfrm>
          <a:prstGeom prst="rect">
            <a:avLst/>
          </a:prstGeom>
          <a:noFill/>
          <a:ln w="9525">
            <a:noFill/>
            <a:miter lim="800000"/>
            <a:headEnd/>
            <a:tailEnd/>
          </a:ln>
          <a:effectLst/>
        </p:spPr>
        <p:txBody>
          <a:bodyPr wrap="none">
            <a:spAutoFit/>
          </a:bodyPr>
          <a:lstStyle/>
          <a:p>
            <a:r>
              <a:rPr lang="en-US" sz="2000" b="1">
                <a:solidFill>
                  <a:schemeClr val="hlink"/>
                </a:solidFill>
                <a:effectLst>
                  <a:outerShdw blurRad="38100" dist="38100" dir="2700000" algn="tl">
                    <a:srgbClr val="C0C0C0"/>
                  </a:outerShdw>
                </a:effectLst>
              </a:rPr>
              <a:t>Remember 51 &amp; 52 (MASS caused delays)</a:t>
            </a:r>
          </a:p>
        </p:txBody>
      </p:sp>
    </p:spTree>
  </p:cSld>
  <p:clrMapOvr>
    <a:masterClrMapping/>
  </p:clrMapOvr>
  <p:transition>
    <p:check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Those Pesky Semaphores</a:t>
            </a:r>
          </a:p>
        </p:txBody>
      </p:sp>
      <p:sp>
        <p:nvSpPr>
          <p:cNvPr id="258051" name="Rectangle 3"/>
          <p:cNvSpPr>
            <a:spLocks noGrp="1" noChangeArrowheads="1"/>
          </p:cNvSpPr>
          <p:nvPr>
            <p:ph type="body" idx="1"/>
          </p:nvPr>
        </p:nvSpPr>
        <p:spPr/>
        <p:txBody>
          <a:bodyPr/>
          <a:lstStyle/>
          <a:p>
            <a:r>
              <a:rPr lang="en-US"/>
              <a:t>Which ones?</a:t>
            </a:r>
          </a:p>
          <a:p>
            <a:pPr lvl="1"/>
            <a:r>
              <a:rPr lang="en-US"/>
              <a:t>Normal table, row, page locks?</a:t>
            </a:r>
          </a:p>
          <a:p>
            <a:pPr lvl="1"/>
            <a:r>
              <a:rPr lang="en-US"/>
              <a:t>Transaction log?</a:t>
            </a:r>
          </a:p>
          <a:p>
            <a:pPr lvl="1"/>
            <a:r>
              <a:rPr lang="en-US"/>
              <a:t>Device?</a:t>
            </a:r>
          </a:p>
          <a:p>
            <a:r>
              <a:rPr lang="en-US"/>
              <a:t>Answer:  It Depends</a:t>
            </a:r>
          </a:p>
          <a:p>
            <a:pPr lvl="1"/>
            <a:r>
              <a:rPr lang="en-US"/>
              <a:t>Typically will be logical lock on a row or page</a:t>
            </a:r>
          </a:p>
          <a:p>
            <a:pPr lvl="1"/>
            <a:r>
              <a:rPr lang="en-US"/>
              <a:t>See what other events are near it that typically drive a semaphore</a:t>
            </a:r>
          </a:p>
          <a:p>
            <a:pPr lvl="2"/>
            <a:r>
              <a:rPr lang="en-US"/>
              <a:t>I.e. if disk writes 54 &amp; 55 – then log semaphore is indicated</a:t>
            </a:r>
          </a:p>
          <a:p>
            <a:pPr lvl="2"/>
            <a:r>
              <a:rPr lang="en-US"/>
              <a:t>Compare sum(LockWaits) from monOpenObjectActivity</a:t>
            </a:r>
          </a:p>
          <a:p>
            <a:pPr lvl="2"/>
            <a:r>
              <a:rPr lang="en-US"/>
              <a:t>If latches are high – likely is exclusive lock on last index page in DOL table for monotonically increasing indices</a:t>
            </a:r>
          </a:p>
          <a:p>
            <a:pPr lvl="2"/>
            <a:r>
              <a:rPr lang="en-US"/>
              <a:t>If waiting for buffer reads/run queue after sleep are high – answer could be high read activity (semaphore = shared lock)</a:t>
            </a:r>
          </a:p>
          <a:p>
            <a:pPr lvl="2"/>
            <a:endParaRPr lang="en-US"/>
          </a:p>
        </p:txBody>
      </p:sp>
    </p:spTree>
  </p:cSld>
  <p:clrMapOvr>
    <a:masterClrMapping/>
  </p:clrMapOvr>
  <p:transition>
    <p:check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Common Wait Events: Client S/W</a:t>
            </a:r>
          </a:p>
        </p:txBody>
      </p:sp>
      <p:sp>
        <p:nvSpPr>
          <p:cNvPr id="39939" name="Rectangle 3"/>
          <p:cNvSpPr>
            <a:spLocks noGrp="1" noChangeArrowheads="1"/>
          </p:cNvSpPr>
          <p:nvPr>
            <p:ph type="body" idx="1"/>
          </p:nvPr>
        </p:nvSpPr>
        <p:spPr/>
        <p:txBody>
          <a:bodyPr/>
          <a:lstStyle/>
          <a:p>
            <a:r>
              <a:rPr lang="en-US" sz="2400"/>
              <a:t>Client Related S/W Issues</a:t>
            </a:r>
          </a:p>
          <a:p>
            <a:pPr lvl="1"/>
            <a:r>
              <a:rPr lang="en-US" sz="2100"/>
              <a:t>waiting for CTLIB event to complete</a:t>
            </a:r>
          </a:p>
          <a:p>
            <a:pPr lvl="2"/>
            <a:r>
              <a:rPr lang="en-US" sz="1700"/>
              <a:t>non-data related: i.e. waiting for TDS tokens such as ACK for packets sent, or waiting on next command to be sent (i.e. gap between ct_command() and ct_send())…if CIS is involved, it is waiting on ct_fetch()/result set materialization at remote server</a:t>
            </a:r>
          </a:p>
          <a:p>
            <a:pPr lvl="2"/>
            <a:r>
              <a:rPr lang="en-US" sz="1700"/>
              <a:t>Next move is to look at the client code</a:t>
            </a:r>
          </a:p>
          <a:p>
            <a:pPr lvl="1"/>
            <a:r>
              <a:rPr lang="en-US" sz="2100"/>
              <a:t>waiting for network send to complete</a:t>
            </a:r>
          </a:p>
          <a:p>
            <a:pPr lvl="2"/>
            <a:r>
              <a:rPr lang="en-US" sz="1700"/>
              <a:t>This is data stream related – outbound commands (RPC’s, RepAgent, etc.) will be ‘waiting for CTLIB event to complete’ due to waiting for ct_sendpassthru(), etc. to execute.</a:t>
            </a:r>
          </a:p>
          <a:p>
            <a:pPr lvl="2"/>
            <a:r>
              <a:rPr lang="en-US" sz="1700"/>
              <a:t>Next table to check out is monProcessNetIO – probably going to be a change to fetch block size in program and/or packet size</a:t>
            </a:r>
          </a:p>
          <a:p>
            <a:pPr lvl="1"/>
            <a:r>
              <a:rPr lang="en-US" sz="2100">
                <a:solidFill>
                  <a:srgbClr val="A50021"/>
                </a:solidFill>
              </a:rPr>
              <a:t>waiting for incoming network data</a:t>
            </a:r>
          </a:p>
          <a:p>
            <a:pPr lvl="2"/>
            <a:r>
              <a:rPr lang="en-US" sz="1700"/>
              <a:t>Equivalent to ‘awaiting command’ – nothing expected, ..or…</a:t>
            </a:r>
          </a:p>
          <a:p>
            <a:pPr lvl="2"/>
            <a:r>
              <a:rPr lang="en-US" sz="1700"/>
              <a:t>Big gap could point to </a:t>
            </a:r>
            <a:r>
              <a:rPr lang="en-US" sz="1700" u="sng">
                <a:solidFill>
                  <a:srgbClr val="A50021"/>
                </a:solidFill>
              </a:rPr>
              <a:t>network handling of language cmds</a:t>
            </a:r>
            <a:r>
              <a:rPr lang="en-US" sz="1700"/>
              <a:t> time (try ct_dynamic) or BLOB processing</a:t>
            </a:r>
          </a:p>
        </p:txBody>
      </p:sp>
    </p:spTree>
  </p:cSld>
  <p:clrMapOvr>
    <a:masterClrMapping/>
  </p:clrMapOvr>
  <p:transition>
    <p:check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Common Wait Events: ASE</a:t>
            </a:r>
          </a:p>
        </p:txBody>
      </p:sp>
      <p:sp>
        <p:nvSpPr>
          <p:cNvPr id="45059" name="Rectangle 3"/>
          <p:cNvSpPr>
            <a:spLocks noGrp="1" noChangeArrowheads="1"/>
          </p:cNvSpPr>
          <p:nvPr>
            <p:ph type="body" idx="1"/>
          </p:nvPr>
        </p:nvSpPr>
        <p:spPr/>
        <p:txBody>
          <a:bodyPr/>
          <a:lstStyle/>
          <a:p>
            <a:r>
              <a:rPr lang="en-US" sz="3000"/>
              <a:t>Transaction Log Delays:</a:t>
            </a:r>
          </a:p>
          <a:p>
            <a:pPr lvl="1"/>
            <a:r>
              <a:rPr lang="en-US" sz="2400"/>
              <a:t>waiting until last chance threshold is cleared</a:t>
            </a:r>
          </a:p>
          <a:p>
            <a:pPr lvl="2"/>
            <a:r>
              <a:rPr lang="en-US"/>
              <a:t>Transaction log keeps filling and crossing the lct – you need to add a threshold to dump earlier, or make the log bigger</a:t>
            </a:r>
          </a:p>
          <a:p>
            <a:pPr lvl="2"/>
            <a:r>
              <a:rPr lang="en-US"/>
              <a:t>Something to watch if tempdb is filling</a:t>
            </a:r>
          </a:p>
          <a:p>
            <a:pPr lvl="1"/>
            <a:r>
              <a:rPr lang="en-US" sz="2400"/>
              <a:t>Waiting for semaphore</a:t>
            </a:r>
          </a:p>
          <a:p>
            <a:pPr lvl="2"/>
            <a:r>
              <a:rPr lang="en-US">
                <a:solidFill>
                  <a:srgbClr val="A50021"/>
                </a:solidFill>
              </a:rPr>
              <a:t>WaitEventID = 150</a:t>
            </a:r>
          </a:p>
          <a:p>
            <a:pPr lvl="2"/>
            <a:r>
              <a:rPr lang="en-US"/>
              <a:t>Check monOpenDatabases and compare appendLogRequests to appendLogWaits</a:t>
            </a:r>
          </a:p>
          <a:p>
            <a:pPr lvl="1"/>
            <a:r>
              <a:rPr lang="en-US" sz="2400"/>
              <a:t>Disk I/O wait events 54 &amp; 55</a:t>
            </a:r>
          </a:p>
          <a:p>
            <a:pPr lvl="2"/>
            <a:r>
              <a:rPr lang="en-US">
                <a:solidFill>
                  <a:srgbClr val="A50021"/>
                </a:solidFill>
              </a:rPr>
              <a:t>54 – you are waiting to write to the last log page</a:t>
            </a:r>
          </a:p>
          <a:p>
            <a:pPr lvl="2"/>
            <a:r>
              <a:rPr lang="en-US"/>
              <a:t>55 – you are waiting for the last log page you wrote to flush</a:t>
            </a:r>
          </a:p>
          <a:p>
            <a:pPr lvl="3"/>
            <a:r>
              <a:rPr lang="en-US"/>
              <a:t>You don’t commit until page is flushed to disk </a:t>
            </a:r>
          </a:p>
        </p:txBody>
      </p:sp>
    </p:spTree>
  </p:cSld>
  <p:clrMapOvr>
    <a:masterClrMapping/>
  </p:clrMapOvr>
  <p:transition>
    <p:check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2" name="Rectangle 4"/>
          <p:cNvSpPr>
            <a:spLocks noGrp="1" noChangeArrowheads="1"/>
          </p:cNvSpPr>
          <p:nvPr>
            <p:ph type="title"/>
          </p:nvPr>
        </p:nvSpPr>
        <p:spPr/>
        <p:txBody>
          <a:bodyPr/>
          <a:lstStyle/>
          <a:p>
            <a:r>
              <a:rPr lang="en-US"/>
              <a:t>Common Wait Events: Contention</a:t>
            </a:r>
          </a:p>
        </p:txBody>
      </p:sp>
      <p:sp>
        <p:nvSpPr>
          <p:cNvPr id="242693" name="Rectangle 5"/>
          <p:cNvSpPr>
            <a:spLocks noGrp="1" noChangeArrowheads="1"/>
          </p:cNvSpPr>
          <p:nvPr>
            <p:ph type="body" idx="1"/>
          </p:nvPr>
        </p:nvSpPr>
        <p:spPr/>
        <p:txBody>
          <a:bodyPr/>
          <a:lstStyle/>
          <a:p>
            <a:pPr>
              <a:lnSpc>
                <a:spcPct val="80000"/>
              </a:lnSpc>
            </a:pPr>
            <a:r>
              <a:rPr lang="en-US" sz="2200"/>
              <a:t>Contention</a:t>
            </a:r>
          </a:p>
          <a:p>
            <a:pPr lvl="1">
              <a:lnSpc>
                <a:spcPct val="80000"/>
              </a:lnSpc>
            </a:pPr>
            <a:r>
              <a:rPr lang="en-US"/>
              <a:t>Wait to acquire latch</a:t>
            </a:r>
          </a:p>
          <a:p>
            <a:pPr lvl="2">
              <a:lnSpc>
                <a:spcPct val="80000"/>
              </a:lnSpc>
            </a:pPr>
            <a:r>
              <a:rPr lang="en-US" sz="1800"/>
              <a:t>Address locking contention (tran log) </a:t>
            </a:r>
          </a:p>
          <a:p>
            <a:pPr lvl="2">
              <a:lnSpc>
                <a:spcPct val="80000"/>
              </a:lnSpc>
            </a:pPr>
            <a:r>
              <a:rPr lang="en-US" sz="1800"/>
              <a:t> DOL index contention (last index page – ASE 15 partition table/local index)</a:t>
            </a:r>
          </a:p>
          <a:p>
            <a:pPr lvl="1">
              <a:lnSpc>
                <a:spcPct val="80000"/>
              </a:lnSpc>
            </a:pPr>
            <a:r>
              <a:rPr lang="en-US"/>
              <a:t>Waiting for semaphore</a:t>
            </a:r>
          </a:p>
          <a:p>
            <a:pPr lvl="2">
              <a:lnSpc>
                <a:spcPct val="80000"/>
              </a:lnSpc>
            </a:pPr>
            <a:r>
              <a:rPr lang="en-US" sz="1800"/>
              <a:t>Typically normal row/pg lock, but could be log semaphore or spinlock contention</a:t>
            </a:r>
          </a:p>
          <a:p>
            <a:pPr lvl="1">
              <a:lnSpc>
                <a:spcPct val="80000"/>
              </a:lnSpc>
            </a:pPr>
            <a:r>
              <a:rPr lang="en-US"/>
              <a:t>Wait for someone else to finish reading in mass </a:t>
            </a:r>
          </a:p>
          <a:p>
            <a:pPr lvl="2">
              <a:lnSpc>
                <a:spcPct val="80000"/>
              </a:lnSpc>
            </a:pPr>
            <a:r>
              <a:rPr lang="en-US" sz="1800"/>
              <a:t>Memory access contention</a:t>
            </a:r>
          </a:p>
          <a:p>
            <a:pPr lvl="2">
              <a:lnSpc>
                <a:spcPct val="80000"/>
              </a:lnSpc>
            </a:pPr>
            <a:r>
              <a:rPr lang="en-US" sz="1800"/>
              <a:t>May show up with Wait Event 52 – "waiting for last MASS on which i/o was issued by some other task"</a:t>
            </a:r>
          </a:p>
          <a:p>
            <a:pPr lvl="2">
              <a:lnSpc>
                <a:spcPct val="80000"/>
              </a:lnSpc>
            </a:pPr>
            <a:r>
              <a:rPr lang="en-US" sz="1800"/>
              <a:t>Possible causes:</a:t>
            </a:r>
          </a:p>
          <a:p>
            <a:pPr lvl="3">
              <a:lnSpc>
                <a:spcPct val="80000"/>
              </a:lnSpc>
            </a:pPr>
            <a:r>
              <a:rPr lang="en-US" sz="1600"/>
              <a:t>Tempdb in same data cache as primary tables</a:t>
            </a:r>
          </a:p>
          <a:p>
            <a:pPr lvl="4">
              <a:lnSpc>
                <a:spcPct val="80000"/>
              </a:lnSpc>
            </a:pPr>
            <a:r>
              <a:rPr lang="en-US" sz="1400"/>
              <a:t>user does select/into (bulk I/O)</a:t>
            </a:r>
          </a:p>
          <a:p>
            <a:pPr lvl="4">
              <a:lnSpc>
                <a:spcPct val="80000"/>
              </a:lnSpc>
            </a:pPr>
            <a:r>
              <a:rPr lang="en-US" sz="1400"/>
              <a:t>The last mass in use will be appended to with the new logical pages being written</a:t>
            </a:r>
          </a:p>
          <a:p>
            <a:pPr lvl="4">
              <a:lnSpc>
                <a:spcPct val="80000"/>
              </a:lnSpc>
            </a:pPr>
            <a:r>
              <a:rPr lang="en-US" sz="1400"/>
              <a:t>But the previous user is still reading the previous pages</a:t>
            </a:r>
          </a:p>
          <a:p>
            <a:pPr lvl="3">
              <a:lnSpc>
                <a:spcPct val="80000"/>
              </a:lnSpc>
            </a:pPr>
            <a:r>
              <a:rPr lang="en-US" sz="1600"/>
              <a:t>Most likely cause – two nearly concurrent select/into's in tempdb</a:t>
            </a:r>
          </a:p>
          <a:p>
            <a:pPr lvl="4">
              <a:lnSpc>
                <a:spcPct val="80000"/>
              </a:lnSpc>
            </a:pPr>
            <a:r>
              <a:rPr lang="en-US" sz="1400"/>
              <a:t>See above progession – think about it – select/into tempdb and then you immediately read out </a:t>
            </a:r>
          </a:p>
          <a:p>
            <a:pPr lvl="4">
              <a:lnSpc>
                <a:spcPct val="80000"/>
              </a:lnSpc>
            </a:pPr>
            <a:r>
              <a:rPr lang="en-US" sz="1400"/>
              <a:t>Next task has to wait to access memory</a:t>
            </a:r>
          </a:p>
          <a:p>
            <a:pPr lvl="2">
              <a:lnSpc>
                <a:spcPct val="80000"/>
              </a:lnSpc>
            </a:pPr>
            <a:r>
              <a:rPr lang="en-US" sz="1800"/>
              <a:t>Most Likely Answer: multiple tempdb's</a:t>
            </a:r>
          </a:p>
        </p:txBody>
      </p:sp>
    </p:spTree>
  </p:cSld>
  <p:clrMapOvr>
    <a:masterClrMapping/>
  </p:clrMapOvr>
  <p:transition>
    <p:check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en-US"/>
              <a:t>Common Wait Events: H/W</a:t>
            </a:r>
          </a:p>
        </p:txBody>
      </p:sp>
      <p:sp>
        <p:nvSpPr>
          <p:cNvPr id="40965" name="Rectangle 5"/>
          <p:cNvSpPr>
            <a:spLocks noGrp="1" noChangeArrowheads="1"/>
          </p:cNvSpPr>
          <p:nvPr>
            <p:ph type="body" idx="1"/>
          </p:nvPr>
        </p:nvSpPr>
        <p:spPr/>
        <p:txBody>
          <a:bodyPr/>
          <a:lstStyle/>
          <a:p>
            <a:pPr>
              <a:lnSpc>
                <a:spcPct val="90000"/>
              </a:lnSpc>
            </a:pPr>
            <a:r>
              <a:rPr lang="en-US" sz="2000"/>
              <a:t>H/W Issues: CPU contention</a:t>
            </a:r>
          </a:p>
          <a:p>
            <a:pPr lvl="1">
              <a:lnSpc>
                <a:spcPct val="90000"/>
              </a:lnSpc>
            </a:pPr>
            <a:r>
              <a:rPr lang="en-US" sz="1800"/>
              <a:t>waiting on run queue after yield</a:t>
            </a:r>
          </a:p>
          <a:p>
            <a:pPr lvl="2">
              <a:lnSpc>
                <a:spcPct val="90000"/>
              </a:lnSpc>
            </a:pPr>
            <a:r>
              <a:rPr lang="en-US" sz="1600"/>
              <a:t>Task reached timeslice - No I/O wait, so task is cpu-intensive </a:t>
            </a:r>
          </a:p>
          <a:p>
            <a:pPr lvl="3">
              <a:lnSpc>
                <a:spcPct val="90000"/>
              </a:lnSpc>
            </a:pPr>
            <a:r>
              <a:rPr lang="en-US" sz="1400"/>
              <a:t>in memory scan, join operations, sorting, looping logic in proc, etc.</a:t>
            </a:r>
          </a:p>
          <a:p>
            <a:pPr lvl="1">
              <a:lnSpc>
                <a:spcPct val="90000"/>
              </a:lnSpc>
            </a:pPr>
            <a:r>
              <a:rPr lang="en-US" sz="1800"/>
              <a:t>waiting on run queue after sleep</a:t>
            </a:r>
          </a:p>
          <a:p>
            <a:pPr lvl="2">
              <a:lnSpc>
                <a:spcPct val="90000"/>
              </a:lnSpc>
            </a:pPr>
            <a:r>
              <a:rPr lang="en-US" sz="1600"/>
              <a:t>Could also indicate high write activity</a:t>
            </a:r>
          </a:p>
          <a:p>
            <a:pPr lvl="3">
              <a:lnSpc>
                <a:spcPct val="90000"/>
              </a:lnSpc>
            </a:pPr>
            <a:r>
              <a:rPr lang="en-US" sz="1400"/>
              <a:t>i.e. BCP, or other write intensive process will sleep while waiting I/O…</a:t>
            </a:r>
          </a:p>
          <a:p>
            <a:pPr lvl="2">
              <a:lnSpc>
                <a:spcPct val="90000"/>
              </a:lnSpc>
            </a:pPr>
            <a:r>
              <a:rPr lang="en-US" sz="1600"/>
              <a:t>Remember, log writes also mean SPID sleeps – </a:t>
            </a:r>
          </a:p>
          <a:p>
            <a:pPr lvl="3">
              <a:lnSpc>
                <a:spcPct val="90000"/>
              </a:lnSpc>
            </a:pPr>
            <a:r>
              <a:rPr lang="en-US" sz="1400"/>
              <a:t>Slow cpu's could result in higher waits on log semaphore and disk writes 54 &amp; 55</a:t>
            </a:r>
          </a:p>
          <a:p>
            <a:pPr lvl="1">
              <a:lnSpc>
                <a:spcPct val="90000"/>
              </a:lnSpc>
            </a:pPr>
            <a:r>
              <a:rPr lang="en-US" sz="1800"/>
              <a:t>Either one could be due to a cpu pig </a:t>
            </a:r>
          </a:p>
          <a:p>
            <a:pPr lvl="2">
              <a:lnSpc>
                <a:spcPct val="90000"/>
              </a:lnSpc>
            </a:pPr>
            <a:r>
              <a:rPr lang="en-US" sz="1600"/>
              <a:t>next step is to look at monProcessActivity.CPUtime</a:t>
            </a:r>
          </a:p>
          <a:p>
            <a:pPr lvl="2">
              <a:lnSpc>
                <a:spcPct val="90000"/>
              </a:lnSpc>
            </a:pPr>
            <a:r>
              <a:rPr lang="en-US" sz="1600"/>
              <a:t>If no obvious cpu hogs, you may need to add cpu's/online additional engines</a:t>
            </a:r>
          </a:p>
          <a:p>
            <a:pPr>
              <a:lnSpc>
                <a:spcPct val="90000"/>
              </a:lnSpc>
            </a:pPr>
            <a:r>
              <a:rPr lang="en-US" sz="2000"/>
              <a:t>H/W issues: Device I/O related</a:t>
            </a:r>
          </a:p>
          <a:p>
            <a:pPr lvl="1">
              <a:lnSpc>
                <a:spcPct val="90000"/>
              </a:lnSpc>
            </a:pPr>
            <a:r>
              <a:rPr lang="en-US" sz="1800"/>
              <a:t>wait for buffer read to complete</a:t>
            </a:r>
          </a:p>
          <a:p>
            <a:pPr lvl="2">
              <a:lnSpc>
                <a:spcPct val="90000"/>
              </a:lnSpc>
            </a:pPr>
            <a:r>
              <a:rPr lang="en-US" sz="1600"/>
              <a:t>Logical read or network read</a:t>
            </a:r>
          </a:p>
          <a:p>
            <a:pPr lvl="1">
              <a:lnSpc>
                <a:spcPct val="90000"/>
              </a:lnSpc>
            </a:pPr>
            <a:r>
              <a:rPr lang="en-US" sz="1800"/>
              <a:t>wait for buffer write to complete</a:t>
            </a:r>
          </a:p>
          <a:p>
            <a:pPr lvl="2">
              <a:lnSpc>
                <a:spcPct val="90000"/>
              </a:lnSpc>
            </a:pPr>
            <a:r>
              <a:rPr lang="en-US" sz="1600"/>
              <a:t>Logical write (update in cache before disk flush)/network send</a:t>
            </a:r>
          </a:p>
          <a:p>
            <a:pPr lvl="1">
              <a:lnSpc>
                <a:spcPct val="90000"/>
              </a:lnSpc>
            </a:pPr>
            <a:r>
              <a:rPr lang="en-US" sz="1800"/>
              <a:t>waiting for disk write to complete</a:t>
            </a:r>
          </a:p>
          <a:p>
            <a:pPr lvl="2">
              <a:lnSpc>
                <a:spcPct val="90000"/>
              </a:lnSpc>
            </a:pPr>
            <a:r>
              <a:rPr lang="en-US" sz="1600"/>
              <a:t>Exceeded disk i/o structures and delayed for pending i/o queue???</a:t>
            </a:r>
          </a:p>
        </p:txBody>
      </p:sp>
    </p:spTree>
  </p:cSld>
  <p:clrMapOvr>
    <a:masterClrMapping/>
  </p:clrMapOvr>
  <p:transition>
    <p:check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Common Wait Events (Config)</a:t>
            </a:r>
          </a:p>
        </p:txBody>
      </p:sp>
      <p:sp>
        <p:nvSpPr>
          <p:cNvPr id="217091" name="Rectangle 3"/>
          <p:cNvSpPr>
            <a:spLocks noGrp="1" noChangeArrowheads="1"/>
          </p:cNvSpPr>
          <p:nvPr>
            <p:ph type="body" idx="1"/>
          </p:nvPr>
        </p:nvSpPr>
        <p:spPr/>
        <p:txBody>
          <a:bodyPr/>
          <a:lstStyle/>
          <a:p>
            <a:r>
              <a:rPr lang="en-US" sz="2400"/>
              <a:t>“waiting while no network read or write is required”</a:t>
            </a:r>
          </a:p>
          <a:p>
            <a:pPr lvl="1"/>
            <a:r>
              <a:rPr lang="en-US" sz="2000"/>
              <a:t>Netserver checked and no network read/write pending</a:t>
            </a:r>
          </a:p>
          <a:p>
            <a:pPr lvl="1"/>
            <a:r>
              <a:rPr lang="en-US" sz="2000"/>
              <a:t>Server level – shouldn’t see this in monProcessWaits</a:t>
            </a:r>
          </a:p>
          <a:p>
            <a:pPr lvl="1"/>
            <a:r>
              <a:rPr lang="en-US" sz="2000"/>
              <a:t>Check "i/o polling process count"</a:t>
            </a:r>
          </a:p>
          <a:p>
            <a:pPr lvl="2"/>
            <a:r>
              <a:rPr lang="en-US" sz="1800"/>
              <a:t>If CPU &amp; IO bound – reduce "i/o polling process count"</a:t>
            </a:r>
          </a:p>
          <a:p>
            <a:pPr lvl="2"/>
            <a:r>
              <a:rPr lang="en-US" sz="1800"/>
              <a:t>For 12.5.3 – look at the following in monEngine: DiskIOChecks, DiskIOPolled, DiskIOCompleted</a:t>
            </a:r>
          </a:p>
          <a:p>
            <a:pPr lvl="2"/>
            <a:endParaRPr lang="en-US" sz="1800"/>
          </a:p>
          <a:p>
            <a:endParaRPr lang="en-US" sz="2400"/>
          </a:p>
          <a:p>
            <a:endParaRPr lang="en-US"/>
          </a:p>
        </p:txBody>
      </p:sp>
    </p:spTree>
  </p:cSld>
  <p:clrMapOvr>
    <a:masterClrMapping/>
  </p:clrMapOvr>
  <p:transition>
    <p:check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Query Performance</a:t>
            </a:r>
          </a:p>
        </p:txBody>
      </p:sp>
      <p:sp>
        <p:nvSpPr>
          <p:cNvPr id="61443" name="Rectangle 3"/>
          <p:cNvSpPr>
            <a:spLocks noGrp="1" noChangeArrowheads="1"/>
          </p:cNvSpPr>
          <p:nvPr>
            <p:ph type="body" idx="1"/>
          </p:nvPr>
        </p:nvSpPr>
        <p:spPr/>
        <p:txBody>
          <a:bodyPr/>
          <a:lstStyle/>
          <a:p>
            <a:pPr>
              <a:lnSpc>
                <a:spcPct val="80000"/>
              </a:lnSpc>
            </a:pPr>
            <a:r>
              <a:rPr lang="en-US" sz="2400"/>
              <a:t>Step 1: Gather current statement statistics</a:t>
            </a:r>
          </a:p>
          <a:p>
            <a:pPr lvl="1">
              <a:lnSpc>
                <a:spcPct val="80000"/>
              </a:lnSpc>
            </a:pPr>
            <a:r>
              <a:rPr lang="en-US"/>
              <a:t>monProcessStatement &amp; monProcessSQLtext</a:t>
            </a:r>
          </a:p>
          <a:p>
            <a:pPr lvl="2">
              <a:lnSpc>
                <a:spcPct val="80000"/>
              </a:lnSpc>
            </a:pPr>
            <a:r>
              <a:rPr lang="en-US" sz="1800"/>
              <a:t>May have to use monSysStatement/monSysSQLtext for previous queries</a:t>
            </a:r>
          </a:p>
          <a:p>
            <a:pPr lvl="2">
              <a:lnSpc>
                <a:spcPct val="80000"/>
              </a:lnSpc>
            </a:pPr>
            <a:r>
              <a:rPr lang="en-US" sz="1800"/>
              <a:t>Find out the cpu &amp; i/o pattern for the query</a:t>
            </a:r>
          </a:p>
          <a:p>
            <a:pPr lvl="2">
              <a:lnSpc>
                <a:spcPct val="80000"/>
              </a:lnSpc>
            </a:pPr>
            <a:r>
              <a:rPr lang="en-US" sz="1800"/>
              <a:t>Find out the SQL text (without being truncated)</a:t>
            </a:r>
          </a:p>
          <a:p>
            <a:pPr lvl="3">
              <a:lnSpc>
                <a:spcPct val="80000"/>
              </a:lnSpc>
            </a:pPr>
            <a:r>
              <a:rPr lang="en-US" sz="1600"/>
              <a:t>Proc is also in monProcessStatement</a:t>
            </a:r>
          </a:p>
          <a:p>
            <a:pPr>
              <a:lnSpc>
                <a:spcPct val="80000"/>
              </a:lnSpc>
            </a:pPr>
            <a:r>
              <a:rPr lang="en-US" sz="2400"/>
              <a:t>Step 2: Get SPID Resource Consumption</a:t>
            </a:r>
          </a:p>
          <a:p>
            <a:pPr lvl="1">
              <a:lnSpc>
                <a:spcPct val="80000"/>
              </a:lnSpc>
            </a:pPr>
            <a:r>
              <a:rPr lang="en-US"/>
              <a:t>monProcessActivity </a:t>
            </a:r>
          </a:p>
          <a:p>
            <a:pPr lvl="2">
              <a:lnSpc>
                <a:spcPct val="80000"/>
              </a:lnSpc>
            </a:pPr>
            <a:r>
              <a:rPr lang="en-US" sz="1800"/>
              <a:t>Get CPU time, IO (phys, log, reads/writes), locks held</a:t>
            </a:r>
          </a:p>
          <a:p>
            <a:pPr lvl="2">
              <a:lnSpc>
                <a:spcPct val="80000"/>
              </a:lnSpc>
            </a:pPr>
            <a:r>
              <a:rPr lang="en-US" sz="1800"/>
              <a:t>Get Wait Time </a:t>
            </a:r>
          </a:p>
          <a:p>
            <a:pPr lvl="2">
              <a:lnSpc>
                <a:spcPct val="80000"/>
              </a:lnSpc>
            </a:pPr>
            <a:r>
              <a:rPr lang="en-US" sz="1800"/>
              <a:t>Get Tempdb objects (TempDBobjects, WorkTables)</a:t>
            </a:r>
          </a:p>
          <a:p>
            <a:pPr>
              <a:lnSpc>
                <a:spcPct val="80000"/>
              </a:lnSpc>
            </a:pPr>
            <a:r>
              <a:rPr lang="en-US" sz="2400"/>
              <a:t>Step 3:  If High Wait Time – Find cause</a:t>
            </a:r>
          </a:p>
          <a:p>
            <a:pPr lvl="1">
              <a:lnSpc>
                <a:spcPct val="80000"/>
              </a:lnSpc>
            </a:pPr>
            <a:r>
              <a:rPr lang="en-US"/>
              <a:t>monProcessWaits</a:t>
            </a:r>
          </a:p>
          <a:p>
            <a:pPr lvl="2">
              <a:lnSpc>
                <a:spcPct val="80000"/>
              </a:lnSpc>
            </a:pPr>
            <a:r>
              <a:rPr lang="en-US" sz="1800"/>
              <a:t>Check for contention, network issues, I/O</a:t>
            </a:r>
          </a:p>
          <a:p>
            <a:pPr>
              <a:lnSpc>
                <a:spcPct val="80000"/>
              </a:lnSpc>
            </a:pPr>
            <a:r>
              <a:rPr lang="en-US" sz="2400"/>
              <a:t>Step 4: If High I/O Write waits or Tempdb is suspect</a:t>
            </a:r>
          </a:p>
          <a:p>
            <a:pPr lvl="1">
              <a:lnSpc>
                <a:spcPct val="80000"/>
              </a:lnSpc>
            </a:pPr>
            <a:r>
              <a:rPr lang="en-US"/>
              <a:t>monProcessObject &amp; monOpenObjectActivity</a:t>
            </a:r>
          </a:p>
          <a:p>
            <a:pPr lvl="2">
              <a:lnSpc>
                <a:spcPct val="80000"/>
              </a:lnSpc>
            </a:pPr>
            <a:r>
              <a:rPr lang="en-US" sz="1800"/>
              <a:t>Temp table sizes, rows IUD &amp; Reads on tempdb (DBID=2)</a:t>
            </a:r>
          </a:p>
          <a:p>
            <a:pPr lvl="2">
              <a:lnSpc>
                <a:spcPct val="80000"/>
              </a:lnSpc>
            </a:pPr>
            <a:r>
              <a:rPr lang="en-US" sz="1800"/>
              <a:t>monProcessObject also tells what indexes a process is using</a:t>
            </a:r>
          </a:p>
        </p:txBody>
      </p:sp>
    </p:spTree>
  </p:cSld>
  <p:clrMapOvr>
    <a:masterClrMapping/>
  </p:clrMapOvr>
  <p:transition>
    <p:check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Query Performance</a:t>
            </a:r>
          </a:p>
        </p:txBody>
      </p:sp>
      <p:sp>
        <p:nvSpPr>
          <p:cNvPr id="62467" name="Rectangle 3"/>
          <p:cNvSpPr>
            <a:spLocks noGrp="1" noChangeArrowheads="1"/>
          </p:cNvSpPr>
          <p:nvPr>
            <p:ph type="body" idx="1"/>
          </p:nvPr>
        </p:nvSpPr>
        <p:spPr/>
        <p:txBody>
          <a:bodyPr/>
          <a:lstStyle/>
          <a:p>
            <a:r>
              <a:rPr lang="en-US" sz="2200"/>
              <a:t>Step 5: If Contention</a:t>
            </a:r>
          </a:p>
          <a:p>
            <a:pPr lvl="1"/>
            <a:r>
              <a:rPr lang="en-US" sz="2000"/>
              <a:t>Check monOpenObjectActivity to find table(s) with most contention (LockWaits)</a:t>
            </a:r>
          </a:p>
          <a:p>
            <a:pPr lvl="1"/>
            <a:r>
              <a:rPr lang="en-US" sz="2000"/>
              <a:t>Check monProcess for Blocking</a:t>
            </a:r>
          </a:p>
          <a:p>
            <a:pPr lvl="1"/>
            <a:r>
              <a:rPr lang="en-US" sz="2000"/>
              <a:t>Check monLocks, monDeadLocks</a:t>
            </a:r>
          </a:p>
          <a:p>
            <a:r>
              <a:rPr lang="en-US" sz="2200"/>
              <a:t>Step 6: If Proc (somewhere in proc is slow)</a:t>
            </a:r>
          </a:p>
          <a:p>
            <a:pPr lvl="1"/>
            <a:r>
              <a:rPr lang="en-US" sz="2000"/>
              <a:t>Understand: Batch </a:t>
            </a:r>
            <a:r>
              <a:rPr lang="en-US" sz="2000">
                <a:sym typeface="Wingdings" pitchFamily="2" charset="2"/>
              </a:rPr>
              <a:t> Context  Line Number</a:t>
            </a:r>
          </a:p>
          <a:p>
            <a:pPr lvl="1"/>
            <a:r>
              <a:rPr lang="en-US" sz="2000">
                <a:sym typeface="Wingdings" pitchFamily="2" charset="2"/>
              </a:rPr>
              <a:t>For example, if your first batch calls a proc at line 5 (batch=1; context=1; line number=5) , the proc is a new context (2) and each line within the proc now increases.</a:t>
            </a:r>
          </a:p>
          <a:p>
            <a:pPr lvl="1"/>
            <a:r>
              <a:rPr lang="en-US" sz="2000">
                <a:sym typeface="Wingdings" pitchFamily="2" charset="2"/>
              </a:rPr>
              <a:t>monProcessStatement only gives metrics on </a:t>
            </a:r>
            <a:r>
              <a:rPr lang="en-US" sz="2000" i="1" u="sng">
                <a:solidFill>
                  <a:srgbClr val="A50021"/>
                </a:solidFill>
                <a:sym typeface="Wingdings" pitchFamily="2" charset="2"/>
              </a:rPr>
              <a:t>current</a:t>
            </a:r>
            <a:r>
              <a:rPr lang="en-US" sz="2000">
                <a:sym typeface="Wingdings" pitchFamily="2" charset="2"/>
              </a:rPr>
              <a:t> statement within the </a:t>
            </a:r>
            <a:r>
              <a:rPr lang="en-US" sz="2000" i="1" u="sng">
                <a:solidFill>
                  <a:srgbClr val="A50021"/>
                </a:solidFill>
                <a:sym typeface="Wingdings" pitchFamily="2" charset="2"/>
              </a:rPr>
              <a:t>current</a:t>
            </a:r>
            <a:r>
              <a:rPr lang="en-US" sz="2000">
                <a:sym typeface="Wingdings" pitchFamily="2" charset="2"/>
              </a:rPr>
              <a:t> batch/context/line</a:t>
            </a:r>
          </a:p>
          <a:p>
            <a:pPr lvl="2"/>
            <a:r>
              <a:rPr lang="en-US" sz="1800">
                <a:sym typeface="Wingdings" pitchFamily="2" charset="2"/>
              </a:rPr>
              <a:t>Issue may have been previous statement or loop</a:t>
            </a:r>
          </a:p>
          <a:p>
            <a:pPr lvl="1"/>
            <a:r>
              <a:rPr lang="en-US" sz="2000">
                <a:sym typeface="Wingdings" pitchFamily="2" charset="2"/>
              </a:rPr>
              <a:t>monSysStatement – historical view of the query tree</a:t>
            </a:r>
          </a:p>
          <a:p>
            <a:pPr lvl="2"/>
            <a:r>
              <a:rPr lang="en-US" sz="1800">
                <a:sym typeface="Wingdings" pitchFamily="2" charset="2"/>
              </a:rPr>
              <a:t>CPU, I/O, etc. at various sample points – not every line (should be – but isn't)</a:t>
            </a:r>
          </a:p>
        </p:txBody>
      </p:sp>
    </p:spTree>
  </p:cSld>
  <p:clrMapOvr>
    <a:masterClrMapping/>
  </p:clrMapOvr>
  <p:transition>
    <p:check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monSysStatement Queries</a:t>
            </a:r>
          </a:p>
        </p:txBody>
      </p:sp>
      <p:sp>
        <p:nvSpPr>
          <p:cNvPr id="289795" name="Rectangle 3"/>
          <p:cNvSpPr>
            <a:spLocks noGrp="1" noChangeArrowheads="1"/>
          </p:cNvSpPr>
          <p:nvPr>
            <p:ph type="body" idx="1"/>
          </p:nvPr>
        </p:nvSpPr>
        <p:spPr/>
        <p:txBody>
          <a:bodyPr/>
          <a:lstStyle/>
          <a:p>
            <a:pPr>
              <a:lnSpc>
                <a:spcPct val="80000"/>
              </a:lnSpc>
            </a:pPr>
            <a:r>
              <a:rPr lang="en-US" sz="1300" b="0">
                <a:solidFill>
                  <a:schemeClr val="accent1"/>
                </a:solidFill>
                <a:latin typeface="Courier New" pitchFamily="49" charset="0"/>
              </a:rPr>
              <a:t>-- long running statements/stored procedures</a:t>
            </a:r>
          </a:p>
          <a:p>
            <a:pPr>
              <a:lnSpc>
                <a:spcPct val="80000"/>
              </a:lnSpc>
            </a:pPr>
            <a:r>
              <a:rPr lang="en-US" sz="1300" b="0">
                <a:latin typeface="Courier New" pitchFamily="49" charset="0"/>
              </a:rPr>
              <a:t>select SPID, KPID, BatchID, ContextID, DBID, ProcedureID, StartTime,</a:t>
            </a:r>
          </a:p>
          <a:p>
            <a:pPr>
              <a:lnSpc>
                <a:spcPct val="80000"/>
              </a:lnSpc>
            </a:pPr>
            <a:r>
              <a:rPr lang="en-US" sz="1300" b="0">
                <a:latin typeface="Courier New" pitchFamily="49" charset="0"/>
              </a:rPr>
              <a:t>	ElapsedTime=datediff(ss,StartTime,max(EndTime)),</a:t>
            </a:r>
          </a:p>
          <a:p>
            <a:pPr>
              <a:lnSpc>
                <a:spcPct val="80000"/>
              </a:lnSpc>
            </a:pPr>
            <a:r>
              <a:rPr lang="en-US" sz="1300" b="0">
                <a:latin typeface="Courier New" pitchFamily="49" charset="0"/>
              </a:rPr>
              <a:t>	CPUTime=sum(CpuTime),LogicalReads=sum(LogicalReads),</a:t>
            </a:r>
          </a:p>
          <a:p>
            <a:pPr>
              <a:lnSpc>
                <a:spcPct val="80000"/>
              </a:lnSpc>
            </a:pPr>
            <a:r>
              <a:rPr lang="en-US" sz="1300" b="0">
                <a:latin typeface="Courier New" pitchFamily="49" charset="0"/>
              </a:rPr>
              <a:t>	PagesModified=sum(PagesModified)</a:t>
            </a:r>
          </a:p>
          <a:p>
            <a:pPr>
              <a:lnSpc>
                <a:spcPct val="80000"/>
              </a:lnSpc>
            </a:pPr>
            <a:r>
              <a:rPr lang="en-US" sz="1300" b="0">
                <a:latin typeface="Courier New" pitchFamily="49" charset="0"/>
              </a:rPr>
              <a:t>from monSysStatement</a:t>
            </a:r>
          </a:p>
          <a:p>
            <a:pPr>
              <a:lnSpc>
                <a:spcPct val="80000"/>
              </a:lnSpc>
            </a:pPr>
            <a:r>
              <a:rPr lang="en-US" sz="1300" b="0">
                <a:latin typeface="Courier New" pitchFamily="49" charset="0"/>
              </a:rPr>
              <a:t>group by SPID, KPID, BatchID, ContextID, DBID, ProcedureID, StartTime</a:t>
            </a:r>
          </a:p>
          <a:p>
            <a:pPr>
              <a:lnSpc>
                <a:spcPct val="80000"/>
              </a:lnSpc>
            </a:pPr>
            <a:r>
              <a:rPr lang="en-US" sz="1300" b="0">
                <a:latin typeface="Courier New" pitchFamily="49" charset="0"/>
              </a:rPr>
              <a:t>having datediff(ss,StartTime,max(EndTime)) &gt; 5 </a:t>
            </a:r>
            <a:r>
              <a:rPr lang="en-US" sz="1300" b="0">
                <a:solidFill>
                  <a:schemeClr val="accent1"/>
                </a:solidFill>
                <a:latin typeface="Courier New" pitchFamily="49" charset="0"/>
              </a:rPr>
              <a:t>–- 5 seconds</a:t>
            </a:r>
          </a:p>
          <a:p>
            <a:pPr>
              <a:lnSpc>
                <a:spcPct val="80000"/>
              </a:lnSpc>
            </a:pPr>
            <a:endParaRPr lang="en-US" sz="1300" b="0">
              <a:solidFill>
                <a:schemeClr val="accent1"/>
              </a:solidFill>
              <a:latin typeface="Courier New" pitchFamily="49" charset="0"/>
            </a:endParaRPr>
          </a:p>
          <a:p>
            <a:pPr>
              <a:lnSpc>
                <a:spcPct val="80000"/>
              </a:lnSpc>
            </a:pPr>
            <a:r>
              <a:rPr lang="en-US" sz="1300" b="0">
                <a:solidFill>
                  <a:schemeClr val="accent1"/>
                </a:solidFill>
                <a:latin typeface="Courier New" pitchFamily="49" charset="0"/>
              </a:rPr>
              <a:t>-- frequently executed (or high IO or….) stored procedures</a:t>
            </a:r>
          </a:p>
          <a:p>
            <a:pPr>
              <a:lnSpc>
                <a:spcPct val="80000"/>
              </a:lnSpc>
            </a:pPr>
            <a:r>
              <a:rPr lang="en-US" sz="1300" b="0">
                <a:latin typeface="Courier New" pitchFamily="49" charset="0"/>
              </a:rPr>
              <a:t>select DBID, ProcedureID, StartTime, ElapsedTime=datediff(ss,StartTime,max(EndTime)),</a:t>
            </a:r>
          </a:p>
          <a:p>
            <a:pPr>
              <a:lnSpc>
                <a:spcPct val="80000"/>
              </a:lnSpc>
            </a:pPr>
            <a:r>
              <a:rPr lang="en-US" sz="1300" b="0">
                <a:latin typeface="Courier New" pitchFamily="49" charset="0"/>
              </a:rPr>
              <a:t>	CPUTime=sum(CpuTime), LogicalReads=sum(LogicalReads),</a:t>
            </a:r>
          </a:p>
          <a:p>
            <a:pPr>
              <a:lnSpc>
                <a:spcPct val="80000"/>
              </a:lnSpc>
            </a:pPr>
            <a:r>
              <a:rPr lang="en-US" sz="1300" b="0">
                <a:latin typeface="Courier New" pitchFamily="49" charset="0"/>
              </a:rPr>
              <a:t>	PagesModified=sum(PagesModified)</a:t>
            </a:r>
          </a:p>
          <a:p>
            <a:pPr>
              <a:lnSpc>
                <a:spcPct val="80000"/>
              </a:lnSpc>
            </a:pPr>
            <a:r>
              <a:rPr lang="en-US" sz="1300" b="0">
                <a:latin typeface="Courier New" pitchFamily="49" charset="0"/>
              </a:rPr>
              <a:t>into #procExecs</a:t>
            </a:r>
          </a:p>
          <a:p>
            <a:pPr>
              <a:lnSpc>
                <a:spcPct val="80000"/>
              </a:lnSpc>
            </a:pPr>
            <a:r>
              <a:rPr lang="en-US" sz="1300" b="0">
                <a:latin typeface="Courier New" pitchFamily="49" charset="0"/>
              </a:rPr>
              <a:t>from monSysStatement</a:t>
            </a:r>
          </a:p>
          <a:p>
            <a:pPr>
              <a:lnSpc>
                <a:spcPct val="80000"/>
              </a:lnSpc>
            </a:pPr>
            <a:r>
              <a:rPr lang="en-US" sz="1300" b="0">
                <a:latin typeface="Courier New" pitchFamily="49" charset="0"/>
              </a:rPr>
              <a:t>where ProcedureID!=0</a:t>
            </a:r>
          </a:p>
          <a:p>
            <a:pPr>
              <a:lnSpc>
                <a:spcPct val="80000"/>
              </a:lnSpc>
            </a:pPr>
            <a:r>
              <a:rPr lang="en-US" sz="1300" b="0">
                <a:latin typeface="Courier New" pitchFamily="49" charset="0"/>
              </a:rPr>
              <a:t>group by DBID, ProcedureID, StartTime</a:t>
            </a:r>
          </a:p>
          <a:p>
            <a:pPr>
              <a:lnSpc>
                <a:spcPct val="80000"/>
              </a:lnSpc>
            </a:pPr>
            <a:endParaRPr lang="en-US" sz="1300" b="0">
              <a:latin typeface="Courier New" pitchFamily="49" charset="0"/>
            </a:endParaRPr>
          </a:p>
          <a:p>
            <a:pPr>
              <a:lnSpc>
                <a:spcPct val="80000"/>
              </a:lnSpc>
            </a:pPr>
            <a:r>
              <a:rPr lang="en-US" sz="1300" b="0">
                <a:latin typeface="Courier New" pitchFamily="49" charset="0"/>
              </a:rPr>
              <a:t>select DBID, ProcedureID, ExecCount=count(*), avg(ElapsedTime), max(ElapsedTime),</a:t>
            </a:r>
          </a:p>
          <a:p>
            <a:pPr>
              <a:lnSpc>
                <a:spcPct val="80000"/>
              </a:lnSpc>
            </a:pPr>
            <a:r>
              <a:rPr lang="en-US" sz="1300" b="0">
                <a:latin typeface="Courier New" pitchFamily="49" charset="0"/>
              </a:rPr>
              <a:t>	avg(CPUTime), max(CPUTime), avg(LogicalReads), max(LogicalReads),</a:t>
            </a:r>
          </a:p>
          <a:p>
            <a:pPr>
              <a:lnSpc>
                <a:spcPct val="80000"/>
              </a:lnSpc>
            </a:pPr>
            <a:r>
              <a:rPr lang="en-US" sz="1300" b="0">
                <a:latin typeface="Courier New" pitchFamily="49" charset="0"/>
              </a:rPr>
              <a:t>	avg(PagesModified), max(PagesModified)</a:t>
            </a:r>
          </a:p>
          <a:p>
            <a:pPr>
              <a:lnSpc>
                <a:spcPct val="80000"/>
              </a:lnSpc>
            </a:pPr>
            <a:r>
              <a:rPr lang="en-US" sz="1300" b="0">
                <a:latin typeface="Courier New" pitchFamily="49" charset="0"/>
              </a:rPr>
              <a:t>from #procExecs</a:t>
            </a:r>
          </a:p>
          <a:p>
            <a:pPr>
              <a:lnSpc>
                <a:spcPct val="80000"/>
              </a:lnSpc>
            </a:pPr>
            <a:r>
              <a:rPr lang="en-US" sz="1300" b="0">
                <a:latin typeface="Courier New" pitchFamily="49" charset="0"/>
              </a:rPr>
              <a:t>group by DBID, ProcedureID</a:t>
            </a:r>
          </a:p>
          <a:p>
            <a:pPr>
              <a:lnSpc>
                <a:spcPct val="80000"/>
              </a:lnSpc>
            </a:pPr>
            <a:r>
              <a:rPr lang="en-US" sz="1300" b="0">
                <a:latin typeface="Courier New" pitchFamily="49" charset="0"/>
              </a:rPr>
              <a:t>order by 3 desc, 4 desc, 6 desc</a:t>
            </a:r>
          </a:p>
        </p:txBody>
      </p:sp>
    </p:spTree>
  </p:cSld>
  <p:clrMapOvr>
    <a:masterClrMapping/>
  </p:clrMapOvr>
  <p:transition>
    <p:check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MDA </a:t>
            </a:r>
            <a:r>
              <a:rPr lang="en-US">
                <a:sym typeface="Wingdings" pitchFamily="2" charset="2"/>
              </a:rPr>
              <a:t> Monitoring &amp; Diagnostics API</a:t>
            </a:r>
            <a:endParaRPr lang="en-US"/>
          </a:p>
        </p:txBody>
      </p:sp>
      <p:sp>
        <p:nvSpPr>
          <p:cNvPr id="10243" name="Rectangle 3"/>
          <p:cNvSpPr>
            <a:spLocks noGrp="1" noChangeArrowheads="1"/>
          </p:cNvSpPr>
          <p:nvPr>
            <p:ph type="body" idx="1"/>
          </p:nvPr>
        </p:nvSpPr>
        <p:spPr/>
        <p:txBody>
          <a:bodyPr/>
          <a:lstStyle/>
          <a:p>
            <a:pPr>
              <a:lnSpc>
                <a:spcPct val="90000"/>
              </a:lnSpc>
            </a:pPr>
            <a:r>
              <a:rPr lang="en-US" sz="2400"/>
              <a:t>C level functions exposed as database RPC’s</a:t>
            </a:r>
          </a:p>
          <a:p>
            <a:pPr lvl="1">
              <a:lnSpc>
                <a:spcPct val="90000"/>
              </a:lnSpc>
            </a:pPr>
            <a:r>
              <a:rPr lang="en-US" sz="2000"/>
              <a:t>Signaled by the $ preceeding the rpc name</a:t>
            </a:r>
          </a:p>
          <a:p>
            <a:pPr>
              <a:lnSpc>
                <a:spcPct val="90000"/>
              </a:lnSpc>
            </a:pPr>
            <a:r>
              <a:rPr lang="en-US" sz="2200"/>
              <a:t>No tempdb or data storage requirements</a:t>
            </a:r>
          </a:p>
          <a:p>
            <a:pPr lvl="1">
              <a:lnSpc>
                <a:spcPct val="90000"/>
              </a:lnSpc>
            </a:pPr>
            <a:r>
              <a:rPr lang="en-US" sz="2000"/>
              <a:t>Memory for pipes only</a:t>
            </a:r>
          </a:p>
          <a:p>
            <a:pPr>
              <a:lnSpc>
                <a:spcPct val="90000"/>
              </a:lnSpc>
            </a:pPr>
            <a:r>
              <a:rPr lang="en-US" sz="2200"/>
              <a:t>But … does rely on a remote connection (OmniServer-&lt;spid&gt;)</a:t>
            </a:r>
          </a:p>
          <a:p>
            <a:pPr lvl="1">
              <a:lnSpc>
                <a:spcPct val="90000"/>
              </a:lnSpc>
            </a:pPr>
            <a:r>
              <a:rPr lang="en-US" sz="2000"/>
              <a:t>Nothing unique about the 'loopback' name</a:t>
            </a:r>
          </a:p>
          <a:p>
            <a:pPr lvl="2">
              <a:lnSpc>
                <a:spcPct val="90000"/>
              </a:lnSpc>
            </a:pPr>
            <a:r>
              <a:rPr lang="en-US" sz="1800"/>
              <a:t>Borrowed from tcp localhost nomenclature</a:t>
            </a:r>
          </a:p>
          <a:p>
            <a:pPr lvl="1">
              <a:lnSpc>
                <a:spcPct val="90000"/>
              </a:lnSpc>
            </a:pPr>
            <a:r>
              <a:rPr lang="en-US" sz="2000"/>
              <a:t>You must change this for HA installs</a:t>
            </a:r>
          </a:p>
          <a:p>
            <a:pPr lvl="2">
              <a:lnSpc>
                <a:spcPct val="90000"/>
              </a:lnSpc>
            </a:pPr>
            <a:r>
              <a:rPr lang="en-US" sz="1800"/>
              <a:t>Loopback </a:t>
            </a:r>
            <a:r>
              <a:rPr lang="en-US" sz="1800">
                <a:sym typeface="Wingdings" pitchFamily="2" charset="2"/>
              </a:rPr>
              <a:t> e.g. loopback_1 and loopback_2</a:t>
            </a:r>
          </a:p>
          <a:p>
            <a:pPr lvl="1">
              <a:lnSpc>
                <a:spcPct val="90000"/>
              </a:lnSpc>
            </a:pPr>
            <a:r>
              <a:rPr lang="en-US" sz="2000"/>
              <a:t>You will change it for remote monitoring</a:t>
            </a:r>
          </a:p>
          <a:p>
            <a:pPr lvl="2">
              <a:lnSpc>
                <a:spcPct val="90000"/>
              </a:lnSpc>
            </a:pPr>
            <a:r>
              <a:rPr lang="en-US" sz="1800"/>
              <a:t>Loopback </a:t>
            </a:r>
            <a:r>
              <a:rPr lang="en-US" sz="1800">
                <a:sym typeface="Wingdings" pitchFamily="2" charset="2"/>
              </a:rPr>
              <a:t> real server network name in sysservers</a:t>
            </a:r>
            <a:endParaRPr lang="en-US" sz="1800"/>
          </a:p>
        </p:txBody>
      </p:sp>
    </p:spTree>
  </p:cSld>
  <p:clrMapOvr>
    <a:masterClrMapping/>
  </p:clrMapOvr>
  <p:transition>
    <p:checke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p:txBody>
          <a:bodyPr/>
          <a:lstStyle/>
          <a:p>
            <a:pPr>
              <a:lnSpc>
                <a:spcPct val="80000"/>
              </a:lnSpc>
            </a:pPr>
            <a:r>
              <a:rPr lang="en-US" sz="2500"/>
              <a:t>My SP has hit an unexpected error condition, how did it get there?</a:t>
            </a:r>
          </a:p>
          <a:p>
            <a:pPr lvl="1">
              <a:lnSpc>
                <a:spcPct val="80000"/>
              </a:lnSpc>
            </a:pPr>
            <a:r>
              <a:rPr lang="en-US"/>
              <a:t>The user/application developer can create a SP to be called that prints the executed SQL and the backtrace of SPs to help diagnose the problem - similar to ASE’s ucbacktrace to errorlog.</a:t>
            </a:r>
          </a:p>
          <a:p>
            <a:pPr lvl="1">
              <a:lnSpc>
                <a:spcPct val="80000"/>
              </a:lnSpc>
            </a:pPr>
            <a:r>
              <a:rPr lang="en-US"/>
              <a:t>Must be called from within the outer executing proc/trigger</a:t>
            </a:r>
          </a:p>
          <a:p>
            <a:pPr lvl="2">
              <a:lnSpc>
                <a:spcPct val="80000"/>
              </a:lnSpc>
            </a:pPr>
            <a:r>
              <a:rPr lang="en-US" sz="1800"/>
              <a:t>Previously executed statements are in monSysStatements</a:t>
            </a:r>
          </a:p>
          <a:p>
            <a:pPr lvl="1">
              <a:lnSpc>
                <a:spcPct val="80000"/>
              </a:lnSpc>
              <a:buFont typeface="Wingdings" pitchFamily="2" charset="2"/>
              <a:buNone/>
            </a:pPr>
            <a:endParaRPr lang="en-US"/>
          </a:p>
          <a:p>
            <a:pPr>
              <a:lnSpc>
                <a:spcPct val="80000"/>
              </a:lnSpc>
            </a:pPr>
            <a:r>
              <a:rPr lang="en-GB" sz="1700" b="0">
                <a:latin typeface="Courier New" pitchFamily="49" charset="0"/>
              </a:rPr>
              <a:t>CREATE PROCEDURE sp_backtrace @spid int, @kpid int AS</a:t>
            </a:r>
          </a:p>
          <a:p>
            <a:pPr>
              <a:lnSpc>
                <a:spcPct val="80000"/>
              </a:lnSpc>
            </a:pPr>
            <a:r>
              <a:rPr lang="en-GB" sz="1700" b="0">
                <a:latin typeface="Courier New" pitchFamily="49" charset="0"/>
              </a:rPr>
              <a:t>BEGIN</a:t>
            </a:r>
          </a:p>
          <a:p>
            <a:pPr>
              <a:lnSpc>
                <a:spcPct val="80000"/>
              </a:lnSpc>
            </a:pPr>
            <a:r>
              <a:rPr lang="en-GB" sz="1700" b="0">
                <a:latin typeface="Courier New" pitchFamily="49" charset="0"/>
              </a:rPr>
              <a:t>    SELECT SQLText</a:t>
            </a:r>
          </a:p>
          <a:p>
            <a:pPr>
              <a:lnSpc>
                <a:spcPct val="80000"/>
              </a:lnSpc>
            </a:pPr>
            <a:r>
              <a:rPr lang="en-GB" sz="1700" b="0">
                <a:latin typeface="Courier New" pitchFamily="49" charset="0"/>
              </a:rPr>
              <a:t>      FROM master..monProcessSQLText</a:t>
            </a:r>
          </a:p>
          <a:p>
            <a:pPr>
              <a:lnSpc>
                <a:spcPct val="80000"/>
              </a:lnSpc>
            </a:pPr>
            <a:r>
              <a:rPr lang="en-GB" sz="1700" b="0">
                <a:latin typeface="Courier New" pitchFamily="49" charset="0"/>
              </a:rPr>
              <a:t>      WHERE SPID=@spid AND KPID=@kpid</a:t>
            </a:r>
          </a:p>
          <a:p>
            <a:pPr>
              <a:lnSpc>
                <a:spcPct val="80000"/>
              </a:lnSpc>
            </a:pPr>
            <a:r>
              <a:rPr lang="en-GB" sz="1700" b="0">
                <a:latin typeface="Courier New" pitchFamily="49" charset="0"/>
              </a:rPr>
              <a:t>    PRINT “Proc/Trigger Call Stacktrace:"</a:t>
            </a:r>
          </a:p>
          <a:p>
            <a:pPr>
              <a:lnSpc>
                <a:spcPct val="80000"/>
              </a:lnSpc>
            </a:pPr>
            <a:r>
              <a:rPr lang="en-GB" sz="1700" b="0">
                <a:latin typeface="Courier New" pitchFamily="49" charset="0"/>
              </a:rPr>
              <a:t>    SELECT ContextID, DBName, OwnerName, ObjectName, ObjectType </a:t>
            </a:r>
          </a:p>
          <a:p>
            <a:pPr>
              <a:lnSpc>
                <a:spcPct val="80000"/>
              </a:lnSpc>
            </a:pPr>
            <a:r>
              <a:rPr lang="en-GB" sz="1700" b="0">
                <a:latin typeface="Courier New" pitchFamily="49" charset="0"/>
              </a:rPr>
              <a:t>      FROM master..monProcessProcedures</a:t>
            </a:r>
          </a:p>
          <a:p>
            <a:pPr>
              <a:lnSpc>
                <a:spcPct val="80000"/>
              </a:lnSpc>
            </a:pPr>
            <a:r>
              <a:rPr lang="en-GB" sz="1700" b="0">
                <a:latin typeface="Courier New" pitchFamily="49" charset="0"/>
              </a:rPr>
              <a:t>      WHERE SPID=@spid AND KPID=@kpid</a:t>
            </a:r>
          </a:p>
          <a:p>
            <a:pPr>
              <a:lnSpc>
                <a:spcPct val="80000"/>
              </a:lnSpc>
            </a:pPr>
            <a:r>
              <a:rPr lang="en-GB" sz="1700" b="0">
                <a:latin typeface="Courier New" pitchFamily="49" charset="0"/>
              </a:rPr>
              <a:t>      ORDER by ContextID desc</a:t>
            </a:r>
          </a:p>
          <a:p>
            <a:pPr>
              <a:lnSpc>
                <a:spcPct val="80000"/>
              </a:lnSpc>
            </a:pPr>
            <a:r>
              <a:rPr lang="en-GB" sz="1700" b="0">
                <a:latin typeface="Courier New" pitchFamily="49" charset="0"/>
              </a:rPr>
              <a:t> END</a:t>
            </a:r>
            <a:r>
              <a:rPr lang="en-US" sz="1700" b="0">
                <a:latin typeface="Courier New" pitchFamily="49" charset="0"/>
              </a:rPr>
              <a:t> </a:t>
            </a:r>
          </a:p>
        </p:txBody>
      </p:sp>
      <p:sp>
        <p:nvSpPr>
          <p:cNvPr id="55299" name="Rectangle 3"/>
          <p:cNvSpPr>
            <a:spLocks noGrp="1" noChangeArrowheads="1"/>
          </p:cNvSpPr>
          <p:nvPr>
            <p:ph type="title"/>
          </p:nvPr>
        </p:nvSpPr>
        <p:spPr/>
        <p:txBody>
          <a:bodyPr/>
          <a:lstStyle/>
          <a:p>
            <a:r>
              <a:rPr lang="en-US"/>
              <a:t>Usage: SP backtrace</a:t>
            </a:r>
          </a:p>
        </p:txBody>
      </p:sp>
    </p:spTree>
  </p:cSld>
  <p:clrMapOvr>
    <a:masterClrMapping/>
  </p:clrMapOvr>
  <p:transition>
    <p:checke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Batch SQL Exec Trace</a:t>
            </a:r>
          </a:p>
        </p:txBody>
      </p:sp>
      <p:sp>
        <p:nvSpPr>
          <p:cNvPr id="296963" name="Rectangle 3"/>
          <p:cNvSpPr>
            <a:spLocks noGrp="1" noChangeArrowheads="1"/>
          </p:cNvSpPr>
          <p:nvPr>
            <p:ph type="body" idx="1"/>
          </p:nvPr>
        </p:nvSpPr>
        <p:spPr/>
        <p:txBody>
          <a:bodyPr/>
          <a:lstStyle/>
          <a:p>
            <a:r>
              <a:rPr lang="en-US" sz="2200"/>
              <a:t>Trace the execution path/statements for a SQL Batch</a:t>
            </a:r>
          </a:p>
          <a:p>
            <a:pPr lvl="1"/>
            <a:r>
              <a:rPr lang="en-US" sz="2000"/>
              <a:t>You may need a copy of sysobjects to translate proc/trigger names into English</a:t>
            </a:r>
          </a:p>
          <a:p>
            <a:pPr lvl="1"/>
            <a:r>
              <a:rPr lang="en-US" sz="2000"/>
              <a:t>If SPID/Batch is still running you may have to combine with monProcessStatement</a:t>
            </a:r>
          </a:p>
          <a:p>
            <a:pPr lvl="1"/>
            <a:r>
              <a:rPr lang="en-US" sz="2000"/>
              <a:t>You can use the ContextID to form indenting (pretty print)</a:t>
            </a:r>
          </a:p>
          <a:p>
            <a:pPr>
              <a:lnSpc>
                <a:spcPct val="90000"/>
              </a:lnSpc>
            </a:pPr>
            <a:endParaRPr lang="en-US" sz="1600">
              <a:latin typeface="Courier New" pitchFamily="49" charset="0"/>
            </a:endParaRPr>
          </a:p>
          <a:p>
            <a:pPr>
              <a:lnSpc>
                <a:spcPct val="90000"/>
              </a:lnSpc>
            </a:pPr>
            <a:r>
              <a:rPr lang="en-US" sz="1600">
                <a:latin typeface="Courier New" pitchFamily="49" charset="0"/>
              </a:rPr>
              <a:t>select ContextID, StartTime=convert(varchar(30),StartTime,109),</a:t>
            </a:r>
          </a:p>
          <a:p>
            <a:pPr>
              <a:lnSpc>
                <a:spcPct val="90000"/>
              </a:lnSpc>
            </a:pPr>
            <a:r>
              <a:rPr lang="en-US" sz="1600">
                <a:latin typeface="Courier New" pitchFamily="49" charset="0"/>
              </a:rPr>
              <a:t>	ProcedureID, LineNumber, datediff(ms,StartTime,EndTime)</a:t>
            </a:r>
          </a:p>
          <a:p>
            <a:pPr>
              <a:lnSpc>
                <a:spcPct val="90000"/>
              </a:lnSpc>
            </a:pPr>
            <a:r>
              <a:rPr lang="en-US" sz="1600">
                <a:latin typeface="Courier New" pitchFamily="49" charset="0"/>
              </a:rPr>
              <a:t>  from monSysStatement</a:t>
            </a:r>
          </a:p>
          <a:p>
            <a:pPr>
              <a:lnSpc>
                <a:spcPct val="90000"/>
              </a:lnSpc>
            </a:pPr>
            <a:r>
              <a:rPr lang="en-US" sz="1600">
                <a:latin typeface="Courier New" pitchFamily="49" charset="0"/>
              </a:rPr>
              <a:t>  where SPID=@SPID and KPID=@KPID and BatchID=@BatchID</a:t>
            </a:r>
          </a:p>
          <a:p>
            <a:pPr>
              <a:lnSpc>
                <a:spcPct val="90000"/>
              </a:lnSpc>
            </a:pPr>
            <a:r>
              <a:rPr lang="en-US" sz="1600">
                <a:latin typeface="Courier New" pitchFamily="49" charset="0"/>
              </a:rPr>
              <a:t>union all </a:t>
            </a:r>
            <a:r>
              <a:rPr lang="en-US" sz="1600">
                <a:solidFill>
                  <a:schemeClr val="accent1"/>
                </a:solidFill>
                <a:latin typeface="Courier New" pitchFamily="49" charset="0"/>
              </a:rPr>
              <a:t>-- optional part for still executing batches</a:t>
            </a:r>
            <a:endParaRPr lang="en-US" sz="1600">
              <a:latin typeface="Courier New" pitchFamily="49" charset="0"/>
            </a:endParaRPr>
          </a:p>
          <a:p>
            <a:pPr>
              <a:lnSpc>
                <a:spcPct val="90000"/>
              </a:lnSpc>
            </a:pPr>
            <a:r>
              <a:rPr lang="en-US" sz="1600">
                <a:latin typeface="Courier New" pitchFamily="49" charset="0"/>
              </a:rPr>
              <a:t>select ContextID, StartTime=convert(varchar(30),StartTime,109),</a:t>
            </a:r>
          </a:p>
          <a:p>
            <a:pPr>
              <a:lnSpc>
                <a:spcPct val="90000"/>
              </a:lnSpc>
            </a:pPr>
            <a:r>
              <a:rPr lang="en-US" sz="1600">
                <a:latin typeface="Courier New" pitchFamily="49" charset="0"/>
              </a:rPr>
              <a:t>	ProcedureID, LineNumber, datediff(ms,StartTime,getdate())</a:t>
            </a:r>
          </a:p>
          <a:p>
            <a:pPr>
              <a:lnSpc>
                <a:spcPct val="90000"/>
              </a:lnSpc>
            </a:pPr>
            <a:r>
              <a:rPr lang="en-US" sz="1600">
                <a:latin typeface="Courier New" pitchFamily="49" charset="0"/>
              </a:rPr>
              <a:t>  from monProcessStatement</a:t>
            </a:r>
          </a:p>
          <a:p>
            <a:pPr>
              <a:lnSpc>
                <a:spcPct val="90000"/>
              </a:lnSpc>
            </a:pPr>
            <a:r>
              <a:rPr lang="en-US" sz="1600">
                <a:latin typeface="Courier New" pitchFamily="49" charset="0"/>
              </a:rPr>
              <a:t>  where SPID=@SPID and KPID=@KPID and BatchID=@BatchID</a:t>
            </a:r>
          </a:p>
          <a:p>
            <a:pPr>
              <a:lnSpc>
                <a:spcPct val="90000"/>
              </a:lnSpc>
            </a:pPr>
            <a:r>
              <a:rPr lang="en-US" sz="1600">
                <a:solidFill>
                  <a:schemeClr val="hlink"/>
                </a:solidFill>
                <a:latin typeface="Courier New" pitchFamily="49" charset="0"/>
              </a:rPr>
              <a:t>  order by ContextID, StartTime, ProcedureID, LineNumer</a:t>
            </a:r>
          </a:p>
          <a:p>
            <a:endParaRPr lang="en-US" sz="1600">
              <a:solidFill>
                <a:schemeClr val="hlink"/>
              </a:solidFill>
              <a:latin typeface="Courier New" pitchFamily="49" charset="0"/>
            </a:endParaRPr>
          </a:p>
        </p:txBody>
      </p:sp>
    </p:spTree>
  </p:cSld>
  <p:clrMapOvr>
    <a:masterClrMapping/>
  </p:clrMapOvr>
  <p:transition>
    <p:check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MDA: Configuration Tuning</a:t>
            </a:r>
          </a:p>
        </p:txBody>
      </p:sp>
      <p:sp>
        <p:nvSpPr>
          <p:cNvPr id="46083" name="Rectangle 3"/>
          <p:cNvSpPr>
            <a:spLocks noGrp="1" noChangeArrowheads="1"/>
          </p:cNvSpPr>
          <p:nvPr>
            <p:ph type="body" idx="1"/>
          </p:nvPr>
        </p:nvSpPr>
        <p:spPr/>
        <p:txBody>
          <a:bodyPr/>
          <a:lstStyle/>
          <a:p>
            <a:r>
              <a:rPr lang="en-US" sz="2200"/>
              <a:t>Cache Sizing</a:t>
            </a:r>
          </a:p>
          <a:p>
            <a:pPr lvl="1"/>
            <a:r>
              <a:rPr lang="en-US" sz="2000"/>
              <a:t>Buffer Pool Sizes/Utilization</a:t>
            </a:r>
          </a:p>
          <a:p>
            <a:pPr lvl="1"/>
            <a:r>
              <a:rPr lang="en-US" sz="2000"/>
              <a:t>How much cache is:</a:t>
            </a:r>
          </a:p>
          <a:p>
            <a:pPr lvl="2"/>
            <a:r>
              <a:rPr lang="en-US" sz="1800"/>
              <a:t>Index</a:t>
            </a:r>
          </a:p>
          <a:p>
            <a:pPr lvl="2"/>
            <a:r>
              <a:rPr lang="en-US" sz="1800"/>
              <a:t>Text/Image chains (Indid=255)</a:t>
            </a:r>
          </a:p>
          <a:p>
            <a:pPr lvl="1"/>
            <a:r>
              <a:rPr lang="en-US" sz="2000"/>
              <a:t>Proc Cache</a:t>
            </a:r>
          </a:p>
          <a:p>
            <a:r>
              <a:rPr lang="en-US" sz="2200"/>
              <a:t>Multiple TempDB</a:t>
            </a:r>
          </a:p>
          <a:p>
            <a:pPr lvl="1"/>
            <a:r>
              <a:rPr lang="en-US" sz="2000"/>
              <a:t>For logged I/O operations watch monOpenDatabases.appendLogRequests &amp; appendLogWaits column</a:t>
            </a:r>
          </a:p>
          <a:p>
            <a:pPr lvl="2"/>
            <a:r>
              <a:rPr lang="en-US" sz="1800"/>
              <a:t>But this is only part of the picture</a:t>
            </a:r>
          </a:p>
          <a:p>
            <a:pPr lvl="1"/>
            <a:r>
              <a:rPr lang="en-US" sz="2000"/>
              <a:t>Monitor monProcessActivity TempDbObjects &amp; WorkTables</a:t>
            </a:r>
          </a:p>
          <a:p>
            <a:r>
              <a:rPr lang="en-US" sz="2200"/>
              <a:t>ULC Sizing</a:t>
            </a:r>
          </a:p>
          <a:p>
            <a:r>
              <a:rPr lang="en-US" sz="2200"/>
              <a:t>Disk structure sizing</a:t>
            </a:r>
          </a:p>
          <a:p>
            <a:pPr lvl="1"/>
            <a:r>
              <a:rPr lang="en-US" sz="2000"/>
              <a:t>Are pending IO's close to number of disk structures?</a:t>
            </a:r>
          </a:p>
        </p:txBody>
      </p:sp>
    </p:spTree>
  </p:cSld>
  <p:clrMapOvr>
    <a:masterClrMapping/>
  </p:clrMapOvr>
  <p:transition>
    <p:checke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Server Profiling…</a:t>
            </a:r>
          </a:p>
        </p:txBody>
      </p:sp>
      <p:sp>
        <p:nvSpPr>
          <p:cNvPr id="219139" name="Rectangle 3"/>
          <p:cNvSpPr>
            <a:spLocks noGrp="1" noChangeArrowheads="1"/>
          </p:cNvSpPr>
          <p:nvPr>
            <p:ph type="body" idx="1"/>
          </p:nvPr>
        </p:nvSpPr>
        <p:spPr/>
        <p:txBody>
          <a:bodyPr/>
          <a:lstStyle/>
          <a:p>
            <a:r>
              <a:rPr lang="en-US"/>
              <a:t>Focus on the "Waits"</a:t>
            </a:r>
          </a:p>
          <a:p>
            <a:pPr lvl="1"/>
            <a:r>
              <a:rPr lang="en-US"/>
              <a:t>Log, Tempdb, data IO, WaitEvents</a:t>
            </a:r>
          </a:p>
          <a:p>
            <a:pPr lvl="1"/>
            <a:r>
              <a:rPr lang="en-US"/>
              <a:t>Use MS Excel or OpenOffice to plot Requests vs. Waits</a:t>
            </a:r>
          </a:p>
          <a:p>
            <a:pPr lvl="1"/>
            <a:r>
              <a:rPr lang="en-US"/>
              <a:t>Look at monOpenObjectActivity for explanation</a:t>
            </a:r>
          </a:p>
          <a:p>
            <a:r>
              <a:rPr lang="en-US"/>
              <a:t>The next few slides are from a real-world customer:</a:t>
            </a:r>
          </a:p>
          <a:p>
            <a:pPr lvl="1"/>
            <a:r>
              <a:rPr lang="en-US"/>
              <a:t>Illustrates starting with server profiling to see where problems are</a:t>
            </a:r>
          </a:p>
          <a:p>
            <a:pPr lvl="2"/>
            <a:r>
              <a:rPr lang="en-US"/>
              <a:t>Drilling into problems with application profiling</a:t>
            </a:r>
          </a:p>
          <a:p>
            <a:pPr lvl="1"/>
            <a:r>
              <a:rPr lang="en-US"/>
              <a:t>Customer Application Scenario</a:t>
            </a:r>
          </a:p>
          <a:p>
            <a:pPr lvl="2"/>
            <a:r>
              <a:rPr lang="en-US"/>
              <a:t>Message processing for event tracking</a:t>
            </a:r>
          </a:p>
          <a:p>
            <a:pPr lvl="2"/>
            <a:r>
              <a:rPr lang="en-US"/>
              <a:t>Extensive BLOB writes for message data</a:t>
            </a:r>
          </a:p>
          <a:p>
            <a:pPr lvl="2"/>
            <a:r>
              <a:rPr lang="en-US"/>
              <a:t>BLOBs were logged for recoverability </a:t>
            </a:r>
            <a:r>
              <a:rPr lang="en-US">
                <a:solidFill>
                  <a:schemeClr val="hlink"/>
                </a:solidFill>
              </a:rPr>
              <a:t>(remember this)</a:t>
            </a:r>
          </a:p>
          <a:p>
            <a:pPr lvl="2"/>
            <a:r>
              <a:rPr lang="en-US"/>
              <a:t>ObjectID's will be used to protect the customer identity</a:t>
            </a:r>
          </a:p>
          <a:p>
            <a:pPr lvl="1"/>
            <a:r>
              <a:rPr lang="en-US"/>
              <a:t>~36 Hours of MDA data collected</a:t>
            </a:r>
          </a:p>
        </p:txBody>
      </p:sp>
    </p:spTree>
  </p:cSld>
  <p:clrMapOvr>
    <a:masterClrMapping/>
  </p:clrMapOvr>
  <p:transition>
    <p:checke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4"/>
          <p:cNvSpPr>
            <a:spLocks noGrp="1" noChangeArrowheads="1"/>
          </p:cNvSpPr>
          <p:nvPr>
            <p:ph type="title"/>
          </p:nvPr>
        </p:nvSpPr>
        <p:spPr/>
        <p:txBody>
          <a:bodyPr/>
          <a:lstStyle/>
          <a:p>
            <a:r>
              <a:rPr lang="en-US"/>
              <a:t> monSysWaits: The Server Picture</a:t>
            </a:r>
          </a:p>
        </p:txBody>
      </p:sp>
      <p:graphicFrame>
        <p:nvGraphicFramePr>
          <p:cNvPr id="244960" name="Group 224"/>
          <p:cNvGraphicFramePr>
            <a:graphicFrameLocks noGrp="1"/>
          </p:cNvGraphicFramePr>
          <p:nvPr/>
        </p:nvGraphicFramePr>
        <p:xfrm>
          <a:off x="180975" y="1371600"/>
          <a:ext cx="8794750" cy="4873625"/>
        </p:xfrm>
        <a:graphic>
          <a:graphicData uri="http://schemas.openxmlformats.org/drawingml/2006/table">
            <a:tbl>
              <a:tblPr/>
              <a:tblGrid>
                <a:gridCol w="668338"/>
                <a:gridCol w="5073650"/>
                <a:gridCol w="1554162"/>
                <a:gridCol w="1498600"/>
              </a:tblGrid>
              <a:tr h="406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ID</a:t>
                      </a:r>
                      <a:endParaRPr kumimoji="0" lang="en-US" sz="28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Description</a:t>
                      </a:r>
                      <a:endParaRPr kumimoji="0" lang="en-US" sz="28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Waits</a:t>
                      </a:r>
                      <a:endParaRPr kumimoji="0" lang="en-US" sz="28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WaitTime</a:t>
                      </a:r>
                      <a:endParaRPr kumimoji="0" lang="en-US" sz="28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06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250</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waiting for incoming network data</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401,805,949</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101,758,768</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406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41</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 to acquire latch</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13,961,640</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3,131,597</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048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179</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waiting while no network read or write is required</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766,149,850</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2,380,910</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150</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waiting for semaphore</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32,458,166</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2,285,117</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06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215</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waiting on run queue after sleep</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1,876,974,662</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2,128,497</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06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29</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 for buffer read to complete</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121,549,964</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1,811,070</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251</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waiting for network send to complete</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422,275,581</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919,717</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19</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xact coord: pause during idle loop</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9,592</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575,607</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52</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waiting for disk write to complete</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19,736,242</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419,969</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06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124</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 for someone else to finish reading in mass</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26,507,762</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298,271</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06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51</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waiting for disk write to complete</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32,364,721</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296,411</a:t>
                      </a:r>
                      <a:endParaRPr kumimoji="0" lang="en-US" sz="16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ransition>
    <p:checke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4" name="Rectangle 4"/>
          <p:cNvSpPr>
            <a:spLocks noGrp="1" noChangeArrowheads="1"/>
          </p:cNvSpPr>
          <p:nvPr>
            <p:ph type="title"/>
          </p:nvPr>
        </p:nvSpPr>
        <p:spPr/>
        <p:txBody>
          <a:bodyPr/>
          <a:lstStyle/>
          <a:p>
            <a:r>
              <a:rPr lang="en-US"/>
              <a:t>Real World ….Tempdb</a:t>
            </a:r>
          </a:p>
        </p:txBody>
      </p:sp>
      <p:pic>
        <p:nvPicPr>
          <p:cNvPr id="220165" name="Picture 5"/>
          <p:cNvPicPr>
            <a:picLocks noChangeAspect="1" noChangeArrowheads="1"/>
          </p:cNvPicPr>
          <p:nvPr/>
        </p:nvPicPr>
        <p:blipFill>
          <a:blip r:embed="rId3"/>
          <a:srcRect/>
          <a:stretch>
            <a:fillRect/>
          </a:stretch>
        </p:blipFill>
        <p:spPr bwMode="auto">
          <a:xfrm>
            <a:off x="1235075" y="1444625"/>
            <a:ext cx="7543800" cy="4991100"/>
          </a:xfrm>
          <a:prstGeom prst="rect">
            <a:avLst/>
          </a:prstGeom>
          <a:noFill/>
          <a:ln w="9525">
            <a:noFill/>
            <a:miter lim="800000"/>
            <a:headEnd/>
            <a:tailEnd/>
          </a:ln>
          <a:effectLst/>
        </p:spPr>
      </p:pic>
    </p:spTree>
  </p:cSld>
  <p:clrMapOvr>
    <a:masterClrMapping/>
  </p:clrMapOvr>
  <p:transition>
    <p:checke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Grp="1" noChangeArrowheads="1"/>
          </p:cNvSpPr>
          <p:nvPr>
            <p:ph type="title"/>
          </p:nvPr>
        </p:nvSpPr>
        <p:spPr/>
        <p:txBody>
          <a:bodyPr/>
          <a:lstStyle/>
          <a:p>
            <a:r>
              <a:rPr lang="en-US"/>
              <a:t>Real World …. Tempdb…</a:t>
            </a:r>
          </a:p>
        </p:txBody>
      </p:sp>
      <p:pic>
        <p:nvPicPr>
          <p:cNvPr id="222213" name="Picture 5"/>
          <p:cNvPicPr>
            <a:picLocks noChangeAspect="1" noChangeArrowheads="1"/>
          </p:cNvPicPr>
          <p:nvPr/>
        </p:nvPicPr>
        <p:blipFill>
          <a:blip r:embed="rId3"/>
          <a:srcRect/>
          <a:stretch>
            <a:fillRect/>
          </a:stretch>
        </p:blipFill>
        <p:spPr bwMode="auto">
          <a:xfrm>
            <a:off x="1047750" y="1514475"/>
            <a:ext cx="7513638" cy="4918075"/>
          </a:xfrm>
          <a:prstGeom prst="rect">
            <a:avLst/>
          </a:prstGeom>
          <a:noFill/>
          <a:ln w="9525">
            <a:noFill/>
            <a:miter lim="800000"/>
            <a:headEnd/>
            <a:tailEnd/>
          </a:ln>
          <a:effectLst/>
        </p:spPr>
      </p:pic>
    </p:spTree>
  </p:cSld>
  <p:clrMapOvr>
    <a:masterClrMapping/>
  </p:clrMapOvr>
  <p:transition>
    <p:checke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Rectangle 4"/>
          <p:cNvSpPr>
            <a:spLocks noGrp="1" noChangeArrowheads="1"/>
          </p:cNvSpPr>
          <p:nvPr>
            <p:ph type="title"/>
          </p:nvPr>
        </p:nvSpPr>
        <p:spPr/>
        <p:txBody>
          <a:bodyPr/>
          <a:lstStyle/>
          <a:p>
            <a:r>
              <a:rPr lang="en-US"/>
              <a:t>Real World …Tempdb (Impact)</a:t>
            </a:r>
          </a:p>
        </p:txBody>
      </p:sp>
      <p:graphicFrame>
        <p:nvGraphicFramePr>
          <p:cNvPr id="259077" name="Object 5"/>
          <p:cNvGraphicFramePr>
            <a:graphicFrameLocks noChangeAspect="1"/>
          </p:cNvGraphicFramePr>
          <p:nvPr/>
        </p:nvGraphicFramePr>
        <p:xfrm>
          <a:off x="1519238" y="1438275"/>
          <a:ext cx="6867525" cy="5219700"/>
        </p:xfrm>
        <a:graphic>
          <a:graphicData uri="http://schemas.openxmlformats.org/presentationml/2006/ole">
            <p:oleObj spid="_x0000_s259077" name="Chart" r:id="rId4" imgW="6867449" imgH="5219700" progId="Excel.Chart.8">
              <p:embed/>
            </p:oleObj>
          </a:graphicData>
        </a:graphic>
      </p:graphicFrame>
    </p:spTree>
  </p:cSld>
  <p:clrMapOvr>
    <a:masterClrMapping/>
  </p:clrMapOvr>
  <p:transition>
    <p:checke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Grp="1" noChangeArrowheads="1"/>
          </p:cNvSpPr>
          <p:nvPr>
            <p:ph type="title"/>
          </p:nvPr>
        </p:nvSpPr>
        <p:spPr/>
        <p:txBody>
          <a:bodyPr/>
          <a:lstStyle/>
          <a:p>
            <a:r>
              <a:rPr lang="en-US"/>
              <a:t>Tempdb MASS Contention WaitEvents</a:t>
            </a:r>
          </a:p>
        </p:txBody>
      </p:sp>
      <p:graphicFrame>
        <p:nvGraphicFramePr>
          <p:cNvPr id="251909" name="Object 5"/>
          <p:cNvGraphicFramePr>
            <a:graphicFrameLocks noChangeAspect="1"/>
          </p:cNvGraphicFramePr>
          <p:nvPr/>
        </p:nvGraphicFramePr>
        <p:xfrm>
          <a:off x="1182688" y="1274763"/>
          <a:ext cx="7693025" cy="5351462"/>
        </p:xfrm>
        <a:graphic>
          <a:graphicData uri="http://schemas.openxmlformats.org/presentationml/2006/ole">
            <p:oleObj spid="_x0000_s251909" name="Chart" r:id="rId4" imgW="5734202" imgH="4143451" progId="Excel.Chart.8">
              <p:embed/>
            </p:oleObj>
          </a:graphicData>
        </a:graphic>
      </p:graphicFrame>
      <p:sp>
        <p:nvSpPr>
          <p:cNvPr id="251910" name="Text Box 6"/>
          <p:cNvSpPr txBox="1">
            <a:spLocks noChangeArrowheads="1"/>
          </p:cNvSpPr>
          <p:nvPr/>
        </p:nvSpPr>
        <p:spPr bwMode="auto">
          <a:xfrm>
            <a:off x="5508625" y="5864225"/>
            <a:ext cx="3238500" cy="825500"/>
          </a:xfrm>
          <a:prstGeom prst="rect">
            <a:avLst/>
          </a:prstGeom>
          <a:solidFill>
            <a:srgbClr val="FFFF99"/>
          </a:solidFill>
          <a:ln w="9525">
            <a:noFill/>
            <a:miter lim="800000"/>
            <a:headEnd/>
            <a:tailEnd/>
          </a:ln>
          <a:effectLst/>
        </p:spPr>
        <p:txBody>
          <a:bodyPr wrap="none">
            <a:spAutoFit/>
          </a:bodyPr>
          <a:lstStyle/>
          <a:p>
            <a:r>
              <a:rPr lang="en-US" sz="1600" b="1"/>
              <a:t>52 </a:t>
            </a:r>
            <a:r>
              <a:rPr lang="en-US" sz="1600" b="1">
                <a:sym typeface="Wingdings" pitchFamily="2" charset="2"/>
              </a:rPr>
              <a:t> Someone writing MASS</a:t>
            </a:r>
          </a:p>
          <a:p>
            <a:r>
              <a:rPr lang="en-US" sz="1600" b="1">
                <a:sym typeface="Wingdings" pitchFamily="2" charset="2"/>
              </a:rPr>
              <a:t>51  Waiting MASS write</a:t>
            </a:r>
          </a:p>
          <a:p>
            <a:r>
              <a:rPr lang="en-US" sz="1600" b="1">
                <a:sym typeface="Wingdings" pitchFamily="2" charset="2"/>
              </a:rPr>
              <a:t>124   Someone reading MASS</a:t>
            </a:r>
            <a:endParaRPr lang="en-US" sz="1600" b="1"/>
          </a:p>
        </p:txBody>
      </p:sp>
    </p:spTree>
  </p:cSld>
  <p:clrMapOvr>
    <a:masterClrMapping/>
  </p:clrMapOvr>
  <p:transition>
    <p:checke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Real World … Tempdb….</a:t>
            </a:r>
          </a:p>
        </p:txBody>
      </p:sp>
      <p:graphicFrame>
        <p:nvGraphicFramePr>
          <p:cNvPr id="224511" name="Group 255"/>
          <p:cNvGraphicFramePr>
            <a:graphicFrameLocks noGrp="1"/>
          </p:cNvGraphicFramePr>
          <p:nvPr/>
        </p:nvGraphicFramePr>
        <p:xfrm>
          <a:off x="422275" y="1758950"/>
          <a:ext cx="8320088" cy="4029075"/>
        </p:xfrm>
        <a:graphic>
          <a:graphicData uri="http://schemas.openxmlformats.org/drawingml/2006/table">
            <a:tbl>
              <a:tblPr/>
              <a:tblGrid>
                <a:gridCol w="1406525"/>
                <a:gridCol w="969963"/>
                <a:gridCol w="3448050"/>
                <a:gridCol w="1277937"/>
                <a:gridCol w="1217613"/>
              </a:tblGrid>
              <a:tr h="561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ObjectID</a:t>
                      </a:r>
                      <a:endParaRPr kumimoji="0" lang="en-US" sz="28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IndexID</a:t>
                      </a:r>
                      <a:endParaRPr kumimoji="0" lang="en-US" sz="28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ObjectName</a:t>
                      </a:r>
                      <a:endParaRPr kumimoji="0" lang="en-US" sz="28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Writes</a:t>
                      </a:r>
                      <a:endParaRPr kumimoji="0" lang="en-US" sz="28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Pages Written</a:t>
                      </a:r>
                      <a:endParaRPr kumimoji="0" lang="en-US" sz="28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4607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152484960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#rev_items___00030220017953258</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1,699,686</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1,699,686</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4448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152484960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#rev_items___00030220017953258</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183,616</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1,462,383</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4448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743159131</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wrk_bundle_item</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251,399</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251,399</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1429013510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NULL</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24,814</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194,256</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49532598</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NULL</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22,626</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177,291</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1237012826</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NULL</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22,361</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175,339</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1045012142</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NULL</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22,346</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175,065</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2005015562</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NULL</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22,325</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175,030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1621014194</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NULL</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22,201</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174,059</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241533282</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NULL</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21,865</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171,371</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4512" name="Text Box 256"/>
          <p:cNvSpPr txBox="1">
            <a:spLocks noChangeArrowheads="1"/>
          </p:cNvSpPr>
          <p:nvPr/>
        </p:nvSpPr>
        <p:spPr bwMode="auto">
          <a:xfrm>
            <a:off x="2411413" y="1281113"/>
            <a:ext cx="4565650" cy="396875"/>
          </a:xfrm>
          <a:prstGeom prst="rect">
            <a:avLst/>
          </a:prstGeom>
          <a:noFill/>
          <a:ln w="9525">
            <a:noFill/>
            <a:miter lim="800000"/>
            <a:headEnd/>
            <a:tailEnd/>
          </a:ln>
          <a:effectLst/>
        </p:spPr>
        <p:txBody>
          <a:bodyPr wrap="none">
            <a:spAutoFit/>
          </a:bodyPr>
          <a:lstStyle/>
          <a:p>
            <a:r>
              <a:rPr lang="en-US" sz="2000">
                <a:solidFill>
                  <a:schemeClr val="hlink"/>
                </a:solidFill>
              </a:rPr>
              <a:t>monOpenObjectActivity where DBID=2</a:t>
            </a:r>
          </a:p>
        </p:txBody>
      </p:sp>
      <p:sp>
        <p:nvSpPr>
          <p:cNvPr id="224513" name="Text Box 257"/>
          <p:cNvSpPr txBox="1">
            <a:spLocks noChangeArrowheads="1"/>
          </p:cNvSpPr>
          <p:nvPr/>
        </p:nvSpPr>
        <p:spPr bwMode="auto">
          <a:xfrm>
            <a:off x="1273175" y="5964238"/>
            <a:ext cx="7383463" cy="641350"/>
          </a:xfrm>
          <a:prstGeom prst="rect">
            <a:avLst/>
          </a:prstGeom>
          <a:noFill/>
          <a:ln w="9525">
            <a:noFill/>
            <a:miter lim="800000"/>
            <a:headEnd/>
            <a:tailEnd/>
          </a:ln>
          <a:effectLst/>
        </p:spPr>
        <p:txBody>
          <a:bodyPr>
            <a:spAutoFit/>
          </a:bodyPr>
          <a:lstStyle/>
          <a:p>
            <a:r>
              <a:rPr lang="en-US" b="1">
                <a:solidFill>
                  <a:schemeClr val="accent2"/>
                </a:solidFill>
                <a:effectLst>
                  <a:outerShdw blurRad="38100" dist="38100" dir="2700000" algn="tl">
                    <a:srgbClr val="C0C0C0"/>
                  </a:outerShdw>
                </a:effectLst>
              </a:rPr>
              <a:t>…answer was that a single large batch process that was selecting records to purge into a temp table was the primary cause…..</a:t>
            </a:r>
          </a:p>
        </p:txBody>
      </p:sp>
    </p:spTree>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Common Mistakes in MDA monitoring</a:t>
            </a:r>
          </a:p>
        </p:txBody>
      </p:sp>
      <p:sp>
        <p:nvSpPr>
          <p:cNvPr id="149507" name="Rectangle 3"/>
          <p:cNvSpPr>
            <a:spLocks noGrp="1" noChangeArrowheads="1"/>
          </p:cNvSpPr>
          <p:nvPr>
            <p:ph type="body" idx="1"/>
          </p:nvPr>
        </p:nvSpPr>
        <p:spPr/>
        <p:txBody>
          <a:bodyPr/>
          <a:lstStyle/>
          <a:p>
            <a:r>
              <a:rPr lang="en-US" sz="2200"/>
              <a:t>Excessive Polling</a:t>
            </a:r>
          </a:p>
          <a:p>
            <a:pPr lvl="1"/>
            <a:r>
              <a:rPr lang="en-US" sz="2000"/>
              <a:t>E.g. sampling every second</a:t>
            </a:r>
          </a:p>
          <a:p>
            <a:pPr lvl="2">
              <a:lnSpc>
                <a:spcPct val="85000"/>
              </a:lnSpc>
            </a:pPr>
            <a:r>
              <a:rPr lang="en-US" sz="1800"/>
              <a:t>If more than every minute, you'd better have a real good reason</a:t>
            </a:r>
          </a:p>
          <a:p>
            <a:pPr lvl="1"/>
            <a:r>
              <a:rPr lang="en-US" sz="2000"/>
              <a:t>Drives cpu &amp; network I/O artificially high</a:t>
            </a:r>
          </a:p>
          <a:p>
            <a:r>
              <a:rPr lang="en-US" sz="2200"/>
              <a:t>Collecting Everything for Everybody</a:t>
            </a:r>
          </a:p>
          <a:p>
            <a:pPr lvl="1"/>
            <a:r>
              <a:rPr lang="en-US" sz="2000"/>
              <a:t>Instead of using MDA parameters (especially SPID &amp; KPID)</a:t>
            </a:r>
          </a:p>
          <a:p>
            <a:pPr lvl="1"/>
            <a:r>
              <a:rPr lang="en-US" sz="2000"/>
              <a:t>"turn it all on and wait for magic to happen"…it won't!!!</a:t>
            </a:r>
          </a:p>
          <a:p>
            <a:r>
              <a:rPr lang="en-US" sz="2200"/>
              <a:t>Using with sp_sysmon </a:t>
            </a:r>
          </a:p>
          <a:p>
            <a:pPr lvl="1"/>
            <a:r>
              <a:rPr lang="en-US" sz="2000"/>
              <a:t>more on this later</a:t>
            </a:r>
          </a:p>
          <a:p>
            <a:r>
              <a:rPr lang="en-US" sz="2200"/>
              <a:t>Joining MDA tables (or subqueries)</a:t>
            </a:r>
          </a:p>
          <a:p>
            <a:pPr lvl="1"/>
            <a:r>
              <a:rPr lang="en-US" sz="2000"/>
              <a:t>Accuracy problems if self-joins, subqueries – even normal joins</a:t>
            </a:r>
          </a:p>
          <a:p>
            <a:pPr lvl="1"/>
            <a:r>
              <a:rPr lang="en-US" sz="2000"/>
              <a:t>Results in worktables (what is the access method for the join?)</a:t>
            </a:r>
          </a:p>
          <a:p>
            <a:r>
              <a:rPr lang="en-US" sz="2200"/>
              <a:t>Enabling pipe tables too early</a:t>
            </a:r>
          </a:p>
          <a:p>
            <a:pPr lvl="1"/>
            <a:r>
              <a:rPr lang="en-US" sz="2000"/>
              <a:t>Determine that you have a bad query before looking for it</a:t>
            </a:r>
          </a:p>
        </p:txBody>
      </p:sp>
    </p:spTree>
  </p:cSld>
  <p:clrMapOvr>
    <a:masterClrMapping/>
  </p:clrMapOvr>
  <p:transition>
    <p:checke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Rectangle 4"/>
          <p:cNvSpPr>
            <a:spLocks noGrp="1" noChangeArrowheads="1"/>
          </p:cNvSpPr>
          <p:nvPr>
            <p:ph type="title"/>
          </p:nvPr>
        </p:nvSpPr>
        <p:spPr/>
        <p:txBody>
          <a:bodyPr/>
          <a:lstStyle/>
          <a:p>
            <a:r>
              <a:rPr lang="en-US"/>
              <a:t>Run Queue, Buffer Reads &amp; Network Send Waits</a:t>
            </a:r>
          </a:p>
        </p:txBody>
      </p:sp>
      <p:graphicFrame>
        <p:nvGraphicFramePr>
          <p:cNvPr id="256005" name="Object 5"/>
          <p:cNvGraphicFramePr>
            <a:graphicFrameLocks noChangeAspect="1"/>
          </p:cNvGraphicFramePr>
          <p:nvPr/>
        </p:nvGraphicFramePr>
        <p:xfrm>
          <a:off x="906463" y="1276350"/>
          <a:ext cx="7983537" cy="5237163"/>
        </p:xfrm>
        <a:graphic>
          <a:graphicData uri="http://schemas.openxmlformats.org/presentationml/2006/ole">
            <p:oleObj spid="_x0000_s256005" name="Chart" r:id="rId4" imgW="5505602" imgH="3610051" progId="Excel.Chart.8">
              <p:embed/>
            </p:oleObj>
          </a:graphicData>
        </a:graphic>
      </p:graphicFrame>
      <p:sp>
        <p:nvSpPr>
          <p:cNvPr id="256006" name="Text Box 6"/>
          <p:cNvSpPr txBox="1">
            <a:spLocks noChangeArrowheads="1"/>
          </p:cNvSpPr>
          <p:nvPr/>
        </p:nvSpPr>
        <p:spPr bwMode="auto">
          <a:xfrm>
            <a:off x="5508625" y="5864225"/>
            <a:ext cx="2459038" cy="825500"/>
          </a:xfrm>
          <a:prstGeom prst="rect">
            <a:avLst/>
          </a:prstGeom>
          <a:solidFill>
            <a:srgbClr val="FFFF99"/>
          </a:solidFill>
          <a:ln w="9525">
            <a:noFill/>
            <a:miter lim="800000"/>
            <a:headEnd/>
            <a:tailEnd/>
          </a:ln>
          <a:effectLst/>
        </p:spPr>
        <p:txBody>
          <a:bodyPr wrap="none">
            <a:spAutoFit/>
          </a:bodyPr>
          <a:lstStyle/>
          <a:p>
            <a:r>
              <a:rPr lang="en-US" sz="1600" b="1"/>
              <a:t>215 </a:t>
            </a:r>
            <a:r>
              <a:rPr lang="en-US" sz="1600" b="1">
                <a:sym typeface="Wingdings" pitchFamily="2" charset="2"/>
              </a:rPr>
              <a:t> Run queue/sleep</a:t>
            </a:r>
          </a:p>
          <a:p>
            <a:r>
              <a:rPr lang="en-US" sz="1600" b="1">
                <a:sym typeface="Wingdings" pitchFamily="2" charset="2"/>
              </a:rPr>
              <a:t>29  Buffer read</a:t>
            </a:r>
          </a:p>
          <a:p>
            <a:r>
              <a:rPr lang="en-US" sz="1600" b="1">
                <a:sym typeface="Wingdings" pitchFamily="2" charset="2"/>
              </a:rPr>
              <a:t>251  Network Send</a:t>
            </a:r>
            <a:endParaRPr lang="en-US" sz="1600" b="1"/>
          </a:p>
        </p:txBody>
      </p:sp>
    </p:spTree>
  </p:cSld>
  <p:clrMapOvr>
    <a:masterClrMapping/>
  </p:clrMapOvr>
  <p:transition>
    <p:checke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Rectangle 4"/>
          <p:cNvSpPr>
            <a:spLocks noGrp="1" noChangeArrowheads="1"/>
          </p:cNvSpPr>
          <p:nvPr>
            <p:ph type="title"/>
          </p:nvPr>
        </p:nvSpPr>
        <p:spPr/>
        <p:txBody>
          <a:bodyPr/>
          <a:lstStyle/>
          <a:p>
            <a:r>
              <a:rPr lang="en-US"/>
              <a:t>Real World….App DB Log….</a:t>
            </a:r>
          </a:p>
        </p:txBody>
      </p:sp>
      <p:pic>
        <p:nvPicPr>
          <p:cNvPr id="232454" name="Picture 6"/>
          <p:cNvPicPr>
            <a:picLocks noChangeAspect="1" noChangeArrowheads="1"/>
          </p:cNvPicPr>
          <p:nvPr/>
        </p:nvPicPr>
        <p:blipFill>
          <a:blip r:embed="rId3"/>
          <a:srcRect/>
          <a:stretch>
            <a:fillRect/>
          </a:stretch>
        </p:blipFill>
        <p:spPr bwMode="auto">
          <a:xfrm>
            <a:off x="285750" y="1335088"/>
            <a:ext cx="8626475" cy="4843462"/>
          </a:xfrm>
          <a:prstGeom prst="rect">
            <a:avLst/>
          </a:prstGeom>
          <a:noFill/>
          <a:ln w="9525">
            <a:noFill/>
            <a:miter lim="800000"/>
            <a:headEnd/>
            <a:tailEnd/>
          </a:ln>
          <a:effectLst/>
        </p:spPr>
      </p:pic>
      <p:sp>
        <p:nvSpPr>
          <p:cNvPr id="232455" name="Text Box 7"/>
          <p:cNvSpPr txBox="1">
            <a:spLocks noChangeArrowheads="1"/>
          </p:cNvSpPr>
          <p:nvPr/>
        </p:nvSpPr>
        <p:spPr bwMode="auto">
          <a:xfrm>
            <a:off x="1497013" y="6172200"/>
            <a:ext cx="7140575" cy="457200"/>
          </a:xfrm>
          <a:prstGeom prst="rect">
            <a:avLst/>
          </a:prstGeom>
          <a:noFill/>
          <a:ln w="9525">
            <a:noFill/>
            <a:miter lim="800000"/>
            <a:headEnd/>
            <a:tailEnd/>
          </a:ln>
          <a:effectLst/>
        </p:spPr>
        <p:txBody>
          <a:bodyPr wrap="none">
            <a:spAutoFit/>
          </a:bodyPr>
          <a:lstStyle/>
          <a:p>
            <a:r>
              <a:rPr lang="en-US" sz="2400" b="1">
                <a:solidFill>
                  <a:schemeClr val="hlink"/>
                </a:solidFill>
                <a:effectLst>
                  <a:outerShdw blurRad="38100" dist="38100" dir="2700000" algn="tl">
                    <a:srgbClr val="C0C0C0"/>
                  </a:outerShdw>
                </a:effectLst>
              </a:rPr>
              <a:t>10% or less would be better (and more normal?)</a:t>
            </a:r>
          </a:p>
        </p:txBody>
      </p:sp>
    </p:spTree>
  </p:cSld>
  <p:clrMapOvr>
    <a:masterClrMapping/>
  </p:clrMapOvr>
  <p:transition>
    <p:checke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Real World….App DB Log….</a:t>
            </a:r>
          </a:p>
        </p:txBody>
      </p:sp>
      <p:graphicFrame>
        <p:nvGraphicFramePr>
          <p:cNvPr id="234501" name="Object 5"/>
          <p:cNvGraphicFramePr>
            <a:graphicFrameLocks noChangeAspect="1"/>
          </p:cNvGraphicFramePr>
          <p:nvPr/>
        </p:nvGraphicFramePr>
        <p:xfrm>
          <a:off x="1624013" y="1249363"/>
          <a:ext cx="7286625" cy="5356225"/>
        </p:xfrm>
        <a:graphic>
          <a:graphicData uri="http://schemas.openxmlformats.org/presentationml/2006/ole">
            <p:oleObj spid="_x0000_s234501" name="Chart" r:id="rId4" imgW="7210349" imgH="6877202" progId="Excel.Chart.8">
              <p:embed/>
            </p:oleObj>
          </a:graphicData>
        </a:graphic>
      </p:graphicFrame>
    </p:spTree>
  </p:cSld>
  <p:clrMapOvr>
    <a:masterClrMapping/>
  </p:clrMapOvr>
  <p:transition>
    <p:checke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Rectangle 4"/>
          <p:cNvSpPr>
            <a:spLocks noGrp="1" noChangeArrowheads="1"/>
          </p:cNvSpPr>
          <p:nvPr>
            <p:ph type="title"/>
          </p:nvPr>
        </p:nvSpPr>
        <p:spPr/>
        <p:txBody>
          <a:bodyPr/>
          <a:lstStyle/>
          <a:p>
            <a:r>
              <a:rPr lang="en-US"/>
              <a:t>Real World….App DB Log (Writes)….</a:t>
            </a:r>
          </a:p>
        </p:txBody>
      </p:sp>
      <p:graphicFrame>
        <p:nvGraphicFramePr>
          <p:cNvPr id="248255" name="Group 447"/>
          <p:cNvGraphicFramePr>
            <a:graphicFrameLocks noGrp="1"/>
          </p:cNvGraphicFramePr>
          <p:nvPr/>
        </p:nvGraphicFramePr>
        <p:xfrm>
          <a:off x="284163" y="1390650"/>
          <a:ext cx="8645525" cy="4095750"/>
        </p:xfrm>
        <a:graphic>
          <a:graphicData uri="http://schemas.openxmlformats.org/drawingml/2006/table">
            <a:tbl>
              <a:tblPr/>
              <a:tblGrid>
                <a:gridCol w="1217612"/>
                <a:gridCol w="650875"/>
                <a:gridCol w="1012825"/>
                <a:gridCol w="857250"/>
                <a:gridCol w="901700"/>
                <a:gridCol w="828675"/>
                <a:gridCol w="1027113"/>
                <a:gridCol w="1096962"/>
                <a:gridCol w="1052513"/>
              </a:tblGrid>
              <a:tr h="4524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Arial" charset="0"/>
                        </a:rPr>
                        <a:t>ObjectID</a:t>
                      </a:r>
                      <a:endParaRPr kumimoji="0" lang="en-US" sz="24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Arial" charset="0"/>
                        </a:rPr>
                        <a:t>Indid</a:t>
                      </a:r>
                      <a:endParaRPr kumimoji="0" lang="en-US" sz="24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Arial" charset="0"/>
                        </a:rPr>
                        <a:t>Writes</a:t>
                      </a:r>
                      <a:endParaRPr kumimoji="0" lang="en-US" sz="24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Arial" charset="0"/>
                        </a:rPr>
                        <a:t>Inserts</a:t>
                      </a:r>
                      <a:endParaRPr kumimoji="0" lang="en-US" sz="24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Arial" charset="0"/>
                        </a:rPr>
                        <a:t>Updates</a:t>
                      </a:r>
                      <a:endParaRPr kumimoji="0" lang="en-US" sz="24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Arial" charset="0"/>
                        </a:rPr>
                        <a:t>Deletes</a:t>
                      </a:r>
                      <a:endParaRPr kumimoji="0" lang="en-US" sz="24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Arial" charset="0"/>
                        </a:rPr>
                        <a:t>Oper</a:t>
                      </a:r>
                      <a:endParaRPr kumimoji="0" lang="en-US" sz="24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Arial" charset="0"/>
                        </a:rPr>
                        <a:t>LockReq</a:t>
                      </a:r>
                      <a:endParaRPr kumimoji="0" lang="en-US" sz="24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Arial" charset="0"/>
                        </a:rPr>
                        <a:t>LockWait</a:t>
                      </a:r>
                      <a:endParaRPr kumimoji="0" lang="en-US" sz="24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6512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1888009757</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255</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9,898,423</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6353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1920009871</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255</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9,338,257</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6512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1888009757</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207,998</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911,675</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916,715</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8,056,336</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9,842,072</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600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6353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1920009871</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156,461</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857,907</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845,701</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7,685,013</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9,246,818</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543</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6512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1888009757</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41,947</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905,573</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6353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1920009871</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41,776</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852,734</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6512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1600008731</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17,332</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119,208</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224,294</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175,985</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2,820,067</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1,589</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1280007591</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17,050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127,100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238,605</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178,598</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2,337,163</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1,476</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1248007477</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17,015</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127,770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239,529</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179,821</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2,319,299</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1,499</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1312007705</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16,808</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126,183</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236,688</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0</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178,323</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2,509,669</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1,422</a:t>
                      </a:r>
                      <a:endParaRPr kumimoji="0" lang="en-US" sz="24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8248" name="Text Box 440"/>
          <p:cNvSpPr txBox="1">
            <a:spLocks noChangeArrowheads="1"/>
          </p:cNvSpPr>
          <p:nvPr/>
        </p:nvSpPr>
        <p:spPr bwMode="auto">
          <a:xfrm>
            <a:off x="1062038" y="5495925"/>
            <a:ext cx="8001000" cy="915988"/>
          </a:xfrm>
          <a:prstGeom prst="rect">
            <a:avLst/>
          </a:prstGeom>
          <a:noFill/>
          <a:ln w="9525">
            <a:noFill/>
            <a:miter lim="800000"/>
            <a:headEnd/>
            <a:tailEnd/>
          </a:ln>
          <a:effectLst/>
        </p:spPr>
        <p:txBody>
          <a:bodyPr>
            <a:spAutoFit/>
          </a:bodyPr>
          <a:lstStyle/>
          <a:p>
            <a:r>
              <a:rPr lang="en-US" b="1">
                <a:solidFill>
                  <a:schemeClr val="accent2"/>
                </a:solidFill>
                <a:effectLst>
                  <a:outerShdw blurRad="38100" dist="38100" dir="2700000" algn="tl">
                    <a:srgbClr val="C0C0C0"/>
                  </a:outerShdw>
                </a:effectLst>
              </a:rPr>
              <a:t>80% of the writes were to BLOB's – given the speed of BLOB writes (STS index node maintenance, write offset location, extent allocation, etc.) – this likely is the cause of log contention.</a:t>
            </a:r>
          </a:p>
        </p:txBody>
      </p:sp>
    </p:spTree>
  </p:cSld>
  <p:clrMapOvr>
    <a:masterClrMapping/>
  </p:clrMapOvr>
  <p:transition>
    <p:checke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Grp="1" noChangeArrowheads="1"/>
          </p:cNvSpPr>
          <p:nvPr>
            <p:ph type="title"/>
          </p:nvPr>
        </p:nvSpPr>
        <p:spPr/>
        <p:txBody>
          <a:bodyPr/>
          <a:lstStyle/>
          <a:p>
            <a:r>
              <a:rPr lang="en-US"/>
              <a:t>Real World….App Contention…</a:t>
            </a:r>
          </a:p>
        </p:txBody>
      </p:sp>
      <p:graphicFrame>
        <p:nvGraphicFramePr>
          <p:cNvPr id="250370" name="Group 514"/>
          <p:cNvGraphicFramePr>
            <a:graphicFrameLocks noGrp="1"/>
          </p:cNvGraphicFramePr>
          <p:nvPr/>
        </p:nvGraphicFramePr>
        <p:xfrm>
          <a:off x="171450" y="1604963"/>
          <a:ext cx="8772525" cy="3565525"/>
        </p:xfrm>
        <a:graphic>
          <a:graphicData uri="http://schemas.openxmlformats.org/drawingml/2006/table">
            <a:tbl>
              <a:tblPr/>
              <a:tblGrid>
                <a:gridCol w="574675"/>
                <a:gridCol w="1039813"/>
                <a:gridCol w="604837"/>
                <a:gridCol w="928688"/>
                <a:gridCol w="887412"/>
                <a:gridCol w="914400"/>
                <a:gridCol w="900113"/>
                <a:gridCol w="969962"/>
                <a:gridCol w="1012825"/>
                <a:gridCol w="939800"/>
              </a:tblGrid>
              <a:tr h="406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DB</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ObjectID</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Indid</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Writes</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Inserts</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Updates</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Deletes</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Oper</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LockReq</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charset="0"/>
                          <a:cs typeface="Arial" charset="0"/>
                        </a:rPr>
                        <a:t>Lock Wait</a:t>
                      </a:r>
                      <a:endParaRPr kumimoji="0" lang="en-US" sz="12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1568008617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2,677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1,081,275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1,282</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3,318,644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108,330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1264007534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66,178</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1,664,412</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14,794,015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13,049,725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7,399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800005881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696,510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487,889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523,904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5,783,577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437,499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16,691,700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6,106</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992006565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2,346,840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837,075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2,632,914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446,362</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74,854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26,408,668</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3,641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1111675008</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2,512,390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626,267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2,141,810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446,334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80,153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12,391,711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2,714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1664008959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584,172</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2,595,164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19,504,906</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18,340,949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1,753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1600008731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17,332</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119,208</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224,294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175,985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2,820,067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1,589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1568008617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16,455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118,664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223,334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178,332</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2,815,078</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1,545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1536008503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16,586</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121,161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228,014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179,945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2,854,600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1,532</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1248007477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17,015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127,770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239,529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179,821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2,319,299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1,499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0371" name="Text Box 515"/>
          <p:cNvSpPr txBox="1">
            <a:spLocks noChangeArrowheads="1"/>
          </p:cNvSpPr>
          <p:nvPr/>
        </p:nvSpPr>
        <p:spPr bwMode="auto">
          <a:xfrm>
            <a:off x="317500" y="5246688"/>
            <a:ext cx="8615363" cy="1190625"/>
          </a:xfrm>
          <a:prstGeom prst="rect">
            <a:avLst/>
          </a:prstGeom>
          <a:noFill/>
          <a:ln w="9525">
            <a:noFill/>
            <a:miter lim="800000"/>
            <a:headEnd/>
            <a:tailEnd/>
          </a:ln>
          <a:effectLst/>
        </p:spPr>
        <p:txBody>
          <a:bodyPr>
            <a:spAutoFit/>
          </a:bodyPr>
          <a:lstStyle/>
          <a:p>
            <a:r>
              <a:rPr lang="en-US" b="1">
                <a:solidFill>
                  <a:schemeClr val="accent1"/>
                </a:solidFill>
                <a:effectLst>
                  <a:outerShdw blurRad="38100" dist="38100" dir="2700000" algn="tl">
                    <a:srgbClr val="C0C0C0"/>
                  </a:outerShdw>
                </a:effectLst>
              </a:rPr>
              <a:t>All things considered, not a lot of blocking, except DB 23 – looks like a several batch processes kick in updating ~1,000 rows at a time in parallel and they get serialized – should check to see if DOL, if lock escalation to table due to config at defaults for lock escalation, etc.</a:t>
            </a:r>
          </a:p>
        </p:txBody>
      </p:sp>
    </p:spTree>
  </p:cSld>
  <p:clrMapOvr>
    <a:masterClrMapping/>
  </p:clrMapOvr>
  <p:transition>
    <p:checke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What Did It Mean???</a:t>
            </a:r>
          </a:p>
        </p:txBody>
      </p:sp>
      <p:sp>
        <p:nvSpPr>
          <p:cNvPr id="215043" name="Rectangle 3"/>
          <p:cNvSpPr>
            <a:spLocks noGrp="1" noChangeArrowheads="1"/>
          </p:cNvSpPr>
          <p:nvPr>
            <p:ph type="body" idx="1"/>
          </p:nvPr>
        </p:nvSpPr>
        <p:spPr/>
        <p:txBody>
          <a:bodyPr/>
          <a:lstStyle/>
          <a:p>
            <a:r>
              <a:rPr lang="en-US" sz="2200"/>
              <a:t>BLOB Processing</a:t>
            </a:r>
          </a:p>
          <a:p>
            <a:pPr lvl="1"/>
            <a:r>
              <a:rPr lang="en-US" sz="2000"/>
              <a:t>Resulted in heavy inbound network issues</a:t>
            </a:r>
          </a:p>
          <a:p>
            <a:pPr lvl="1"/>
            <a:r>
              <a:rPr lang="en-US" sz="2000"/>
              <a:t>Driving some of the latch contention</a:t>
            </a:r>
          </a:p>
          <a:p>
            <a:pPr lvl="1"/>
            <a:r>
              <a:rPr lang="en-US" sz="2000"/>
              <a:t>Since it was logged, it was driving log semaphore contention</a:t>
            </a:r>
          </a:p>
          <a:p>
            <a:r>
              <a:rPr lang="en-US" sz="2400"/>
              <a:t>TempDB Contention</a:t>
            </a:r>
          </a:p>
          <a:p>
            <a:pPr lvl="1"/>
            <a:r>
              <a:rPr lang="en-US" sz="2000"/>
              <a:t>MASS contention between concurrent temp tables</a:t>
            </a:r>
          </a:p>
          <a:p>
            <a:pPr lvl="1"/>
            <a:r>
              <a:rPr lang="en-US" sz="2000"/>
              <a:t>Large batch process </a:t>
            </a:r>
          </a:p>
          <a:p>
            <a:r>
              <a:rPr lang="en-US" sz="2400"/>
              <a:t>App Contention</a:t>
            </a:r>
          </a:p>
          <a:p>
            <a:pPr lvl="1"/>
            <a:r>
              <a:rPr lang="en-US" sz="2000"/>
              <a:t>Not much, except the one DB (timed batch processes)</a:t>
            </a:r>
          </a:p>
          <a:p>
            <a:r>
              <a:rPr lang="en-US" sz="2200"/>
              <a:t>Overall Synopsis</a:t>
            </a:r>
          </a:p>
          <a:p>
            <a:pPr lvl="1"/>
            <a:r>
              <a:rPr lang="en-US" sz="2000"/>
              <a:t>CPU and Network bound more than disk</a:t>
            </a:r>
          </a:p>
          <a:p>
            <a:pPr lvl="2"/>
            <a:r>
              <a:rPr lang="en-US" sz="1800"/>
              <a:t>In fact, it waited longer on net sends than disk writes</a:t>
            </a:r>
          </a:p>
          <a:p>
            <a:pPr lvl="1"/>
            <a:r>
              <a:rPr lang="en-US" sz="2000"/>
              <a:t>This was due mainly to BLOB network processing and logging of BLOB's serializing access</a:t>
            </a:r>
          </a:p>
        </p:txBody>
      </p:sp>
    </p:spTree>
  </p:cSld>
  <p:clrMapOvr>
    <a:masterClrMapping/>
  </p:clrMapOvr>
  <p:transition>
    <p:checke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Suggestions</a:t>
            </a:r>
          </a:p>
        </p:txBody>
      </p:sp>
      <p:sp>
        <p:nvSpPr>
          <p:cNvPr id="253955" name="Rectangle 3"/>
          <p:cNvSpPr>
            <a:spLocks noGrp="1" noChangeArrowheads="1"/>
          </p:cNvSpPr>
          <p:nvPr>
            <p:ph type="body" idx="1"/>
          </p:nvPr>
        </p:nvSpPr>
        <p:spPr/>
        <p:txBody>
          <a:bodyPr/>
          <a:lstStyle/>
          <a:p>
            <a:r>
              <a:rPr lang="en-US" sz="2200"/>
              <a:t>BLOB Data</a:t>
            </a:r>
          </a:p>
          <a:p>
            <a:pPr lvl="1"/>
            <a:r>
              <a:rPr lang="en-US" sz="2000"/>
              <a:t>Larger page size + use XNL varchar + compress BLOB data </a:t>
            </a:r>
          </a:p>
          <a:p>
            <a:pPr lvl="2"/>
            <a:r>
              <a:rPr lang="en-US" sz="1800">
                <a:sym typeface="Wingdings" pitchFamily="2" charset="2"/>
              </a:rPr>
              <a:t>drop BLOBS</a:t>
            </a:r>
          </a:p>
          <a:p>
            <a:r>
              <a:rPr lang="en-US" sz="2400">
                <a:sym typeface="Wingdings" pitchFamily="2" charset="2"/>
              </a:rPr>
              <a:t>Tempdb</a:t>
            </a:r>
          </a:p>
          <a:p>
            <a:pPr lvl="1"/>
            <a:r>
              <a:rPr lang="en-US" sz="2000">
                <a:sym typeface="Wingdings" pitchFamily="2" charset="2"/>
              </a:rPr>
              <a:t>Split into multiple tempdb's</a:t>
            </a:r>
          </a:p>
          <a:p>
            <a:pPr lvl="2"/>
            <a:r>
              <a:rPr lang="en-US" sz="1800">
                <a:sym typeface="Wingdings" pitchFamily="2" charset="2"/>
              </a:rPr>
              <a:t>One dedicated tempdb for batch process(es)</a:t>
            </a:r>
          </a:p>
          <a:p>
            <a:pPr lvl="2"/>
            <a:r>
              <a:rPr lang="en-US" sz="1800">
                <a:sym typeface="Wingdings" pitchFamily="2" charset="2"/>
              </a:rPr>
              <a:t>3-4 application tempdbs</a:t>
            </a:r>
          </a:p>
          <a:p>
            <a:pPr lvl="1"/>
            <a:r>
              <a:rPr lang="en-US" sz="2000">
                <a:sym typeface="Wingdings" pitchFamily="2" charset="2"/>
              </a:rPr>
              <a:t>Use separate named cache for each</a:t>
            </a:r>
          </a:p>
          <a:p>
            <a:pPr lvl="2"/>
            <a:r>
              <a:rPr lang="en-US" sz="1800">
                <a:sym typeface="Wingdings" pitchFamily="2" charset="2"/>
              </a:rPr>
              <a:t>Reduce the MASS contention </a:t>
            </a:r>
          </a:p>
          <a:p>
            <a:r>
              <a:rPr lang="en-US" sz="2400">
                <a:sym typeface="Wingdings" pitchFamily="2" charset="2"/>
              </a:rPr>
              <a:t>Client</a:t>
            </a:r>
          </a:p>
          <a:p>
            <a:pPr lvl="1"/>
            <a:r>
              <a:rPr lang="en-US" sz="2000">
                <a:sym typeface="Wingdings" pitchFamily="2" charset="2"/>
              </a:rPr>
              <a:t>Use larger packet size for client</a:t>
            </a:r>
          </a:p>
          <a:p>
            <a:r>
              <a:rPr lang="en-US" sz="2400">
                <a:sym typeface="Wingdings" pitchFamily="2" charset="2"/>
              </a:rPr>
              <a:t>Upgrade HW to more current cpu's </a:t>
            </a:r>
          </a:p>
          <a:p>
            <a:pPr lvl="1"/>
            <a:r>
              <a:rPr lang="en-US" sz="2000"/>
              <a:t>Machines were 7+ years old</a:t>
            </a:r>
          </a:p>
        </p:txBody>
      </p:sp>
    </p:spTree>
  </p:cSld>
  <p:clrMapOvr>
    <a:masterClrMapping/>
  </p:clrMapOvr>
  <p:transition>
    <p:checke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Summary</a:t>
            </a:r>
          </a:p>
        </p:txBody>
      </p:sp>
      <p:sp>
        <p:nvSpPr>
          <p:cNvPr id="239619" name="Rectangle 3"/>
          <p:cNvSpPr>
            <a:spLocks noGrp="1" noChangeArrowheads="1"/>
          </p:cNvSpPr>
          <p:nvPr>
            <p:ph type="body" idx="1"/>
          </p:nvPr>
        </p:nvSpPr>
        <p:spPr/>
        <p:txBody>
          <a:bodyPr/>
          <a:lstStyle/>
          <a:p>
            <a:r>
              <a:rPr lang="en-US"/>
              <a:t>MDA Monitoring</a:t>
            </a:r>
          </a:p>
          <a:p>
            <a:pPr lvl="1"/>
            <a:r>
              <a:rPr lang="en-US"/>
              <a:t>Replaces periodic sp_sysmons</a:t>
            </a:r>
          </a:p>
          <a:p>
            <a:pPr lvl="1"/>
            <a:r>
              <a:rPr lang="en-US"/>
              <a:t>More detailed results &amp; easier to analyze</a:t>
            </a:r>
          </a:p>
          <a:p>
            <a:r>
              <a:rPr lang="en-US"/>
              <a:t>Building a Monitoring Repository</a:t>
            </a:r>
          </a:p>
          <a:p>
            <a:pPr lvl="1"/>
            <a:r>
              <a:rPr lang="en-US"/>
              <a:t>Use a dedicated DB per server</a:t>
            </a:r>
          </a:p>
          <a:p>
            <a:pPr lvl="1"/>
            <a:r>
              <a:rPr lang="en-US"/>
              <a:t>Use scheduled profiling jobs (server &amp; application)</a:t>
            </a:r>
          </a:p>
          <a:p>
            <a:pPr lvl="1"/>
            <a:r>
              <a:rPr lang="en-US"/>
              <a:t>Use on-demand user profiling collectors</a:t>
            </a:r>
          </a:p>
          <a:p>
            <a:r>
              <a:rPr lang="en-US"/>
              <a:t>Problem Isolation </a:t>
            </a:r>
            <a:r>
              <a:rPr lang="en-US">
                <a:sym typeface="Wingdings" pitchFamily="2" charset="2"/>
              </a:rPr>
              <a:t> Key Tables</a:t>
            </a:r>
            <a:endParaRPr lang="en-US"/>
          </a:p>
          <a:p>
            <a:pPr lvl="1"/>
            <a:r>
              <a:rPr lang="en-US">
                <a:solidFill>
                  <a:srgbClr val="A50021"/>
                </a:solidFill>
                <a:effectLst>
                  <a:outerShdw blurRad="38100" dist="38100" dir="2700000" algn="tl">
                    <a:srgbClr val="C0C0C0"/>
                  </a:outerShdw>
                </a:effectLst>
              </a:rPr>
              <a:t>Overall</a:t>
            </a:r>
          </a:p>
          <a:p>
            <a:pPr lvl="2"/>
            <a:r>
              <a:rPr lang="en-US">
                <a:solidFill>
                  <a:srgbClr val="A50021"/>
                </a:solidFill>
                <a:effectLst>
                  <a:outerShdw blurRad="38100" dist="38100" dir="2700000" algn="tl">
                    <a:srgbClr val="C0C0C0"/>
                  </a:outerShdw>
                </a:effectLst>
              </a:rPr>
              <a:t>monSysWaits/monProcessWaits, monOpenObjectActivity</a:t>
            </a:r>
          </a:p>
          <a:p>
            <a:pPr lvl="2"/>
            <a:r>
              <a:rPr lang="en-US"/>
              <a:t>Followed by monEngine, monIOQueue, monOpenDatabases</a:t>
            </a:r>
          </a:p>
          <a:p>
            <a:pPr lvl="1"/>
            <a:r>
              <a:rPr lang="en-US"/>
              <a:t>For query performance</a:t>
            </a:r>
          </a:p>
          <a:p>
            <a:pPr lvl="2"/>
            <a:r>
              <a:rPr lang="en-US"/>
              <a:t> monProcessActivity</a:t>
            </a:r>
            <a:r>
              <a:rPr lang="en-US">
                <a:effectLst>
                  <a:outerShdw blurRad="38100" dist="38100" dir="2700000" algn="tl">
                    <a:srgbClr val="C0C0C0"/>
                  </a:outerShdw>
                </a:effectLst>
              </a:rPr>
              <a:t>,</a:t>
            </a:r>
            <a:r>
              <a:rPr lang="en-US"/>
              <a:t> monSysStatement, monSysSQLText</a:t>
            </a:r>
          </a:p>
        </p:txBody>
      </p:sp>
    </p:spTree>
  </p:cSld>
  <p:clrMapOvr>
    <a:masterClrMapping/>
  </p:clrMapOvr>
  <p:transition>
    <p:checke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t>Q &amp; A</a:t>
            </a:r>
          </a:p>
        </p:txBody>
      </p:sp>
      <p:pic>
        <p:nvPicPr>
          <p:cNvPr id="50181" name="Picture 5" descr="j0174020"/>
          <p:cNvPicPr>
            <a:picLocks noChangeAspect="1" noChangeArrowheads="1" noCrop="1"/>
          </p:cNvPicPr>
          <p:nvPr/>
        </p:nvPicPr>
        <p:blipFill>
          <a:blip r:embed="rId3"/>
          <a:srcRect/>
          <a:stretch>
            <a:fillRect/>
          </a:stretch>
        </p:blipFill>
        <p:spPr bwMode="auto">
          <a:xfrm>
            <a:off x="2514600" y="1524000"/>
            <a:ext cx="3943350" cy="4267200"/>
          </a:xfrm>
          <a:prstGeom prst="rect">
            <a:avLst/>
          </a:prstGeom>
          <a:noFill/>
        </p:spPr>
      </p:pic>
    </p:spTree>
  </p:cSld>
  <p:clrMapOvr>
    <a:masterClrMapping/>
  </p:clrMapOvr>
  <p:transition>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4"/>
          <p:cNvSpPr>
            <a:spLocks noGrp="1" noChangeArrowheads="1"/>
          </p:cNvSpPr>
          <p:nvPr>
            <p:ph type="title"/>
          </p:nvPr>
        </p:nvSpPr>
        <p:spPr/>
        <p:txBody>
          <a:bodyPr/>
          <a:lstStyle/>
          <a:p>
            <a:r>
              <a:rPr lang="en-US"/>
              <a:t>sp_sysmon &amp; MDA</a:t>
            </a:r>
          </a:p>
        </p:txBody>
      </p:sp>
      <p:sp>
        <p:nvSpPr>
          <p:cNvPr id="174085" name="Rectangle 5"/>
          <p:cNvSpPr>
            <a:spLocks noGrp="1" noChangeArrowheads="1"/>
          </p:cNvSpPr>
          <p:nvPr>
            <p:ph type="body" idx="1"/>
          </p:nvPr>
        </p:nvSpPr>
        <p:spPr/>
        <p:txBody>
          <a:bodyPr/>
          <a:lstStyle/>
          <a:p>
            <a:pPr>
              <a:lnSpc>
                <a:spcPct val="90000"/>
              </a:lnSpc>
            </a:pPr>
            <a:r>
              <a:rPr lang="en-US"/>
              <a:t>Some of the counters are shared with sp_sysmon</a:t>
            </a:r>
          </a:p>
          <a:p>
            <a:pPr lvl="1">
              <a:lnSpc>
                <a:spcPct val="90000"/>
              </a:lnSpc>
            </a:pPr>
            <a:r>
              <a:rPr lang="en-US"/>
              <a:t>monTableColumns.Indicator &amp; 2 = 2</a:t>
            </a:r>
          </a:p>
          <a:p>
            <a:pPr lvl="1">
              <a:lnSpc>
                <a:spcPct val="90000"/>
              </a:lnSpc>
            </a:pPr>
            <a:r>
              <a:rPr lang="en-US"/>
              <a:t>So don’t run concurrently</a:t>
            </a:r>
          </a:p>
          <a:p>
            <a:pPr lvl="2">
              <a:lnSpc>
                <a:spcPct val="90000"/>
              </a:lnSpc>
            </a:pPr>
            <a:r>
              <a:rPr lang="en-US"/>
              <a:t>unless sp_sysmon used with noclear option in 12.5.3</a:t>
            </a:r>
          </a:p>
          <a:p>
            <a:pPr lvl="2">
              <a:lnSpc>
                <a:spcPct val="90000"/>
              </a:lnSpc>
            </a:pPr>
            <a:r>
              <a:rPr lang="en-US"/>
              <a:t>Otherwise it clears the counters and you have no record from the MDA perspective what the counter values were – just that some idiot (yourself?) cleared the counters</a:t>
            </a:r>
          </a:p>
          <a:p>
            <a:pPr>
              <a:lnSpc>
                <a:spcPct val="90000"/>
              </a:lnSpc>
            </a:pPr>
            <a:r>
              <a:rPr lang="en-US"/>
              <a:t>Replace periodic runs of sp_sysmon with MDA</a:t>
            </a:r>
          </a:p>
          <a:p>
            <a:pPr lvl="1">
              <a:lnSpc>
                <a:spcPct val="90000"/>
              </a:lnSpc>
            </a:pPr>
            <a:r>
              <a:rPr lang="en-US"/>
              <a:t>Easier to parse results anyhow</a:t>
            </a:r>
          </a:p>
          <a:p>
            <a:pPr lvl="1">
              <a:lnSpc>
                <a:spcPct val="90000"/>
              </a:lnSpc>
            </a:pPr>
            <a:r>
              <a:rPr lang="en-US"/>
              <a:t>Better info than ‘5 tablescans’ </a:t>
            </a:r>
            <a:r>
              <a:rPr lang="en-US">
                <a:sym typeface="Wingdings" pitchFamily="2" charset="2"/>
              </a:rPr>
              <a:t> actually know who did the tablescans and which tables </a:t>
            </a:r>
          </a:p>
          <a:p>
            <a:pPr lvl="2">
              <a:lnSpc>
                <a:spcPct val="90000"/>
              </a:lnSpc>
            </a:pPr>
            <a:r>
              <a:rPr lang="en-US">
                <a:sym typeface="Wingdings" pitchFamily="2" charset="2"/>
              </a:rPr>
              <a:t>(and that they were all in tempdb, so who cares).</a:t>
            </a:r>
          </a:p>
          <a:p>
            <a:pPr>
              <a:lnSpc>
                <a:spcPct val="90000"/>
              </a:lnSpc>
            </a:pPr>
            <a:r>
              <a:rPr lang="en-US"/>
              <a:t>Sp_sysmon unique monitors</a:t>
            </a:r>
          </a:p>
          <a:p>
            <a:pPr lvl="1">
              <a:lnSpc>
                <a:spcPct val="90000"/>
              </a:lnSpc>
            </a:pPr>
            <a:r>
              <a:rPr lang="en-US"/>
              <a:t>RepAgent performance metrics</a:t>
            </a:r>
          </a:p>
          <a:p>
            <a:pPr lvl="1">
              <a:lnSpc>
                <a:spcPct val="90000"/>
              </a:lnSpc>
            </a:pPr>
            <a:r>
              <a:rPr lang="en-US"/>
              <a:t>One of the few remaining sp_sysmon unique capabilities</a:t>
            </a:r>
          </a:p>
        </p:txBody>
      </p:sp>
    </p:spTree>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r>
              <a:rPr lang="en-US"/>
              <a:t>A Word about Counter Persistence</a:t>
            </a:r>
          </a:p>
        </p:txBody>
      </p:sp>
      <p:sp>
        <p:nvSpPr>
          <p:cNvPr id="12295" name="Rectangle 7"/>
          <p:cNvSpPr>
            <a:spLocks noGrp="1" noChangeArrowheads="1"/>
          </p:cNvSpPr>
          <p:nvPr>
            <p:ph type="body" idx="1"/>
          </p:nvPr>
        </p:nvSpPr>
        <p:spPr/>
        <p:txBody>
          <a:bodyPr/>
          <a:lstStyle/>
          <a:p>
            <a:r>
              <a:rPr lang="en-US"/>
              <a:t>Most counters are “cumulative” and wrap at 2B</a:t>
            </a:r>
          </a:p>
          <a:p>
            <a:pPr lvl="1"/>
            <a:r>
              <a:rPr lang="en-US"/>
              <a:t>not reset for each sample period</a:t>
            </a:r>
          </a:p>
          <a:p>
            <a:pPr lvl="1"/>
            <a:r>
              <a:rPr lang="en-US"/>
              <a:t>monTableColumns.Indicator &amp; 1 = 1</a:t>
            </a:r>
          </a:p>
          <a:p>
            <a:pPr lvl="1"/>
            <a:r>
              <a:rPr lang="en-US"/>
              <a:t>Sooo….to get rate info, you will need to compare the values “now” with the last sampled “values”</a:t>
            </a:r>
          </a:p>
          <a:p>
            <a:pPr lvl="2"/>
            <a:r>
              <a:rPr lang="en-US"/>
              <a:t>Either subtract the current from last ….or plot over time to see trend</a:t>
            </a:r>
          </a:p>
          <a:p>
            <a:r>
              <a:rPr lang="en-US"/>
              <a:t>Some counters are "transient"</a:t>
            </a:r>
          </a:p>
          <a:p>
            <a:pPr lvl="1"/>
            <a:r>
              <a:rPr lang="en-US"/>
              <a:t> monProcessStatement – ya gotta be quick</a:t>
            </a:r>
          </a:p>
          <a:p>
            <a:r>
              <a:rPr lang="en-US"/>
              <a:t>Rationale:</a:t>
            </a:r>
          </a:p>
          <a:p>
            <a:pPr lvl="1"/>
            <a:r>
              <a:rPr lang="en-US"/>
              <a:t>When doing performance monitoring, you need to consider:</a:t>
            </a:r>
          </a:p>
          <a:p>
            <a:pPr lvl="2"/>
            <a:r>
              <a:rPr lang="en-US"/>
              <a:t>The counter value</a:t>
            </a:r>
          </a:p>
          <a:p>
            <a:pPr lvl="2"/>
            <a:r>
              <a:rPr lang="en-US"/>
              <a:t>The rate of change (</a:t>
            </a:r>
            <a:r>
              <a:rPr lang="el-GR"/>
              <a:t>Δ</a:t>
            </a:r>
            <a:r>
              <a:rPr lang="en-US"/>
              <a:t> / time)</a:t>
            </a:r>
          </a:p>
          <a:p>
            <a:pPr lvl="1"/>
            <a:r>
              <a:rPr lang="en-US"/>
              <a:t>Monitoring often is "looking back" – not "as it happens"</a:t>
            </a:r>
            <a:endParaRPr lang="el-GR"/>
          </a:p>
        </p:txBody>
      </p:sp>
    </p:spTree>
  </p:cSld>
  <p:clrMapOvr>
    <a:masterClrMapping/>
  </p:clrMapOvr>
  <p:transition>
    <p:checker/>
  </p:transition>
  <p:timing>
    <p:tnLst>
      <p:par>
        <p:cTn id="1" dur="indefinite" restart="never" nodeType="tmRoot"/>
      </p:par>
    </p:tnLst>
  </p:timing>
</p:sld>
</file>

<file path=ppt/theme/theme1.xml><?xml version="1.0" encoding="utf-8"?>
<a:theme xmlns:a="http://schemas.openxmlformats.org/drawingml/2006/main" name="TW05_presentation_template">
  <a:themeElements>
    <a:clrScheme name="TW05_presentation_template 15">
      <a:dk1>
        <a:srgbClr val="000000"/>
      </a:dk1>
      <a:lt1>
        <a:srgbClr val="FFFFFF"/>
      </a:lt1>
      <a:dk2>
        <a:srgbClr val="000000"/>
      </a:dk2>
      <a:lt2>
        <a:srgbClr val="808080"/>
      </a:lt2>
      <a:accent1>
        <a:srgbClr val="829800"/>
      </a:accent1>
      <a:accent2>
        <a:srgbClr val="000066"/>
      </a:accent2>
      <a:accent3>
        <a:srgbClr val="FFFFFF"/>
      </a:accent3>
      <a:accent4>
        <a:srgbClr val="000000"/>
      </a:accent4>
      <a:accent5>
        <a:srgbClr val="C1CAAA"/>
      </a:accent5>
      <a:accent6>
        <a:srgbClr val="00005C"/>
      </a:accent6>
      <a:hlink>
        <a:srgbClr val="FF6600"/>
      </a:hlink>
      <a:folHlink>
        <a:srgbClr val="0099CC"/>
      </a:folHlink>
    </a:clrScheme>
    <a:fontScheme name="TW05_presentatio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W05_presentation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W05_presentation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W05_presentation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W05_presentation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W05_presentation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W05_presentation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W05_presentation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W05_presentation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W05_presentation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W05_presentation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W05_presentation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W05_presentation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W05_presentation_template 13">
        <a:dk1>
          <a:srgbClr val="000000"/>
        </a:dk1>
        <a:lt1>
          <a:srgbClr val="FFFFFF"/>
        </a:lt1>
        <a:dk2>
          <a:srgbClr val="000000"/>
        </a:dk2>
        <a:lt2>
          <a:srgbClr val="808080"/>
        </a:lt2>
        <a:accent1>
          <a:srgbClr val="0099CC"/>
        </a:accent1>
        <a:accent2>
          <a:srgbClr val="000066"/>
        </a:accent2>
        <a:accent3>
          <a:srgbClr val="FFFFFF"/>
        </a:accent3>
        <a:accent4>
          <a:srgbClr val="000000"/>
        </a:accent4>
        <a:accent5>
          <a:srgbClr val="AACAE2"/>
        </a:accent5>
        <a:accent6>
          <a:srgbClr val="00005C"/>
        </a:accent6>
        <a:hlink>
          <a:srgbClr val="FF6600"/>
        </a:hlink>
        <a:folHlink>
          <a:srgbClr val="99B300"/>
        </a:folHlink>
      </a:clrScheme>
      <a:clrMap bg1="lt1" tx1="dk1" bg2="lt2" tx2="dk2" accent1="accent1" accent2="accent2" accent3="accent3" accent4="accent4" accent5="accent5" accent6="accent6" hlink="hlink" folHlink="folHlink"/>
    </a:extraClrScheme>
    <a:extraClrScheme>
      <a:clrScheme name="TW05_presentation_template 14">
        <a:dk1>
          <a:srgbClr val="000000"/>
        </a:dk1>
        <a:lt1>
          <a:srgbClr val="FFFFFF"/>
        </a:lt1>
        <a:dk2>
          <a:srgbClr val="000000"/>
        </a:dk2>
        <a:lt2>
          <a:srgbClr val="808080"/>
        </a:lt2>
        <a:accent1>
          <a:srgbClr val="99B300"/>
        </a:accent1>
        <a:accent2>
          <a:srgbClr val="000066"/>
        </a:accent2>
        <a:accent3>
          <a:srgbClr val="FFFFFF"/>
        </a:accent3>
        <a:accent4>
          <a:srgbClr val="000000"/>
        </a:accent4>
        <a:accent5>
          <a:srgbClr val="CAD6AA"/>
        </a:accent5>
        <a:accent6>
          <a:srgbClr val="00005C"/>
        </a:accent6>
        <a:hlink>
          <a:srgbClr val="FF6600"/>
        </a:hlink>
        <a:folHlink>
          <a:srgbClr val="0099CC"/>
        </a:folHlink>
      </a:clrScheme>
      <a:clrMap bg1="lt1" tx1="dk1" bg2="lt2" tx2="dk2" accent1="accent1" accent2="accent2" accent3="accent3" accent4="accent4" accent5="accent5" accent6="accent6" hlink="hlink" folHlink="folHlink"/>
    </a:extraClrScheme>
    <a:extraClrScheme>
      <a:clrScheme name="TW05_presentation_template 15">
        <a:dk1>
          <a:srgbClr val="000000"/>
        </a:dk1>
        <a:lt1>
          <a:srgbClr val="FFFFFF"/>
        </a:lt1>
        <a:dk2>
          <a:srgbClr val="000000"/>
        </a:dk2>
        <a:lt2>
          <a:srgbClr val="808080"/>
        </a:lt2>
        <a:accent1>
          <a:srgbClr val="829800"/>
        </a:accent1>
        <a:accent2>
          <a:srgbClr val="000066"/>
        </a:accent2>
        <a:accent3>
          <a:srgbClr val="FFFFFF"/>
        </a:accent3>
        <a:accent4>
          <a:srgbClr val="000000"/>
        </a:accent4>
        <a:accent5>
          <a:srgbClr val="C1CAAA"/>
        </a:accent5>
        <a:accent6>
          <a:srgbClr val="00005C"/>
        </a:accent6>
        <a:hlink>
          <a:srgbClr val="FF6600"/>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TW2005_pres_template</Template>
  <TotalTime>4857</TotalTime>
  <Words>6149</Words>
  <Application>Microsoft Office PowerPoint</Application>
  <PresentationFormat>On-screen Show (4:3)</PresentationFormat>
  <Paragraphs>1388</Paragraphs>
  <Slides>78</Slides>
  <Notes>78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7" baseType="lpstr">
      <vt:lpstr>Arial</vt:lpstr>
      <vt:lpstr>Wingdings</vt:lpstr>
      <vt:lpstr>Arial Narrow</vt:lpstr>
      <vt:lpstr>Comic Sans MS</vt:lpstr>
      <vt:lpstr>Times New Roman</vt:lpstr>
      <vt:lpstr>Courier New</vt:lpstr>
      <vt:lpstr>Tahoma</vt:lpstr>
      <vt:lpstr>TW05_presentation_template</vt:lpstr>
      <vt:lpstr>Microsoft Office Excel Chart</vt:lpstr>
      <vt:lpstr>Advanced Analysis of Performance Problems with Adaptive Server Enterprise Monitoring Tables</vt:lpstr>
      <vt:lpstr>Agenda</vt:lpstr>
      <vt:lpstr>THE UNWIRED ENTERPRISE ACHIEVES AN INFORMATION EDGE</vt:lpstr>
      <vt:lpstr>SYBASE SOLUTIONS</vt:lpstr>
      <vt:lpstr>Assumptions, Goals, etc.</vt:lpstr>
      <vt:lpstr>MDA  Monitoring &amp; Diagnostics API</vt:lpstr>
      <vt:lpstr>Common Mistakes in MDA monitoring</vt:lpstr>
      <vt:lpstr>sp_sysmon &amp; MDA</vt:lpstr>
      <vt:lpstr>A Word about Counter Persistence</vt:lpstr>
      <vt:lpstr>A Few Other Caveats</vt:lpstr>
      <vt:lpstr>For Example (monProcessWaits):</vt:lpstr>
      <vt:lpstr>MDA MetaData</vt:lpstr>
      <vt:lpstr>CPU &amp; DiskIO</vt:lpstr>
      <vt:lpstr>Where’s the Holdup???</vt:lpstr>
      <vt:lpstr>Contention…Contention…</vt:lpstr>
      <vt:lpstr>Who’s Hogging the System???</vt:lpstr>
      <vt:lpstr>"My Queries Are Slow…"</vt:lpstr>
      <vt:lpstr>Statement &amp; SQLText Gotchas &amp; Tips</vt:lpstr>
      <vt:lpstr>User Object Activity</vt:lpstr>
      <vt:lpstr>Table Statistics</vt:lpstr>
      <vt:lpstr>Table/Partition Stats (15.0)</vt:lpstr>
      <vt:lpstr>Data &amp; Procedure Cache</vt:lpstr>
      <vt:lpstr>Tempdb Analysis (DBID=2)</vt:lpstr>
      <vt:lpstr>Agenda</vt:lpstr>
      <vt:lpstr>MDA Collection Environment</vt:lpstr>
      <vt:lpstr>MDA Environment Components</vt:lpstr>
      <vt:lpstr>MDA Repositories</vt:lpstr>
      <vt:lpstr>Local Collector ASE's</vt:lpstr>
      <vt:lpstr>Job Scheduler Install Tips</vt:lpstr>
      <vt:lpstr>Job Scheduler Scheduling Steps</vt:lpstr>
      <vt:lpstr>Screen Shots</vt:lpstr>
      <vt:lpstr>CIS &amp; Database Tuning</vt:lpstr>
      <vt:lpstr>MDA Tables &amp; Performance</vt:lpstr>
      <vt:lpstr>Impact on SQL Language Commands</vt:lpstr>
      <vt:lpstr>Impact on Fully Prepared Statements</vt:lpstr>
      <vt:lpstr>Creating MDA Repository DB:</vt:lpstr>
      <vt:lpstr>Monitoring</vt:lpstr>
      <vt:lpstr>Tables to Poll</vt:lpstr>
      <vt:lpstr>Intermediate Polling</vt:lpstr>
      <vt:lpstr>Detailed Tables for SPID(s)</vt:lpstr>
      <vt:lpstr>Sample Profiling Jobs &amp; Analysis</vt:lpstr>
      <vt:lpstr>Collector Proc Template</vt:lpstr>
      <vt:lpstr>Agenda</vt:lpstr>
      <vt:lpstr>MDA Based Monitoring</vt:lpstr>
      <vt:lpstr>Slow Response Times</vt:lpstr>
      <vt:lpstr>WaitEvent Classes</vt:lpstr>
      <vt:lpstr>ASE ProxyDB MDA monProcessWaits</vt:lpstr>
      <vt:lpstr>What’s a MASS???</vt:lpstr>
      <vt:lpstr>MASS Waits…</vt:lpstr>
      <vt:lpstr>Disk Write Waits…</vt:lpstr>
      <vt:lpstr>Those Pesky Semaphores</vt:lpstr>
      <vt:lpstr>Common Wait Events: Client S/W</vt:lpstr>
      <vt:lpstr>Common Wait Events: ASE</vt:lpstr>
      <vt:lpstr>Common Wait Events: Contention</vt:lpstr>
      <vt:lpstr>Common Wait Events: H/W</vt:lpstr>
      <vt:lpstr>Common Wait Events (Config)</vt:lpstr>
      <vt:lpstr>Query Performance</vt:lpstr>
      <vt:lpstr>Query Performance</vt:lpstr>
      <vt:lpstr>monSysStatement Queries</vt:lpstr>
      <vt:lpstr>Usage: SP backtrace</vt:lpstr>
      <vt:lpstr>Batch SQL Exec Trace</vt:lpstr>
      <vt:lpstr>MDA: Configuration Tuning</vt:lpstr>
      <vt:lpstr>Server Profiling…</vt:lpstr>
      <vt:lpstr> monSysWaits: The Server Picture</vt:lpstr>
      <vt:lpstr>Real World ….Tempdb</vt:lpstr>
      <vt:lpstr>Real World …. Tempdb…</vt:lpstr>
      <vt:lpstr>Real World …Tempdb (Impact)</vt:lpstr>
      <vt:lpstr>Tempdb MASS Contention WaitEvents</vt:lpstr>
      <vt:lpstr>Real World … Tempdb….</vt:lpstr>
      <vt:lpstr>Run Queue, Buffer Reads &amp; Network Send Waits</vt:lpstr>
      <vt:lpstr>Real World….App DB Log….</vt:lpstr>
      <vt:lpstr>Real World….App DB Log….</vt:lpstr>
      <vt:lpstr>Real World….App DB Log (Writes)….</vt:lpstr>
      <vt:lpstr>Real World….App Contention…</vt:lpstr>
      <vt:lpstr>What Did It Mean???</vt:lpstr>
      <vt:lpstr>Suggestions</vt:lpstr>
      <vt:lpstr>Summary</vt:lpstr>
      <vt:lpstr>Q &amp; A</vt:lpstr>
    </vt:vector>
  </TitlesOfParts>
  <Company>Sybase,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ASE MDA Tables In-Depth</dc:title>
  <dc:creator>Jeff Tallman</dc:creator>
  <cp:lastModifiedBy>jcui</cp:lastModifiedBy>
  <cp:revision>94</cp:revision>
  <dcterms:created xsi:type="dcterms:W3CDTF">2005-02-16T03:43:38Z</dcterms:created>
  <dcterms:modified xsi:type="dcterms:W3CDTF">2012-10-26T19:10:12Z</dcterms:modified>
</cp:coreProperties>
</file>