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handoutMasterIdLst>
    <p:handoutMasterId r:id="rId23"/>
  </p:handoutMasterIdLst>
  <p:sldIdLst>
    <p:sldId id="257" r:id="rId2"/>
    <p:sldId id="260" r:id="rId3"/>
    <p:sldId id="258" r:id="rId4"/>
    <p:sldId id="259" r:id="rId5"/>
    <p:sldId id="261" r:id="rId6"/>
    <p:sldId id="275" r:id="rId7"/>
    <p:sldId id="262" r:id="rId8"/>
    <p:sldId id="265" r:id="rId9"/>
    <p:sldId id="263" r:id="rId10"/>
    <p:sldId id="264" r:id="rId11"/>
    <p:sldId id="266" r:id="rId12"/>
    <p:sldId id="267" r:id="rId13"/>
    <p:sldId id="268" r:id="rId14"/>
    <p:sldId id="269" r:id="rId15"/>
    <p:sldId id="277" r:id="rId16"/>
    <p:sldId id="276" r:id="rId17"/>
    <p:sldId id="270" r:id="rId18"/>
    <p:sldId id="271" r:id="rId19"/>
    <p:sldId id="272" r:id="rId20"/>
    <p:sldId id="273" r:id="rId21"/>
    <p:sldId id="274" r:id="rId2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75" autoAdjust="0"/>
    <p:restoredTop sz="94660"/>
  </p:normalViewPr>
  <p:slideViewPr>
    <p:cSldViewPr>
      <p:cViewPr varScale="1">
        <p:scale>
          <a:sx n="69" d="100"/>
          <a:sy n="69" d="100"/>
        </p:scale>
        <p:origin x="-1104"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379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379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379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58FC27A-B8E1-42DE-8DF5-DA06E763418B}" type="slidenum">
              <a:rPr lang="en-US"/>
              <a:pPr/>
              <a:t>‹#›</a:t>
            </a:fld>
            <a:endParaRPr 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7650"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a:t>Click to edit Master title style</a:t>
            </a:r>
          </a:p>
        </p:txBody>
      </p:sp>
      <p:sp>
        <p:nvSpPr>
          <p:cNvPr id="27651"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a:t>Click to edit Master subtitle style</a:t>
            </a:r>
          </a:p>
        </p:txBody>
      </p:sp>
      <p:sp>
        <p:nvSpPr>
          <p:cNvPr id="27652" name="Rectangle 4"/>
          <p:cNvSpPr>
            <a:spLocks noGrp="1" noChangeArrowheads="1"/>
          </p:cNvSpPr>
          <p:nvPr>
            <p:ph type="dt" sz="half" idx="2"/>
          </p:nvPr>
        </p:nvSpPr>
        <p:spPr/>
        <p:txBody>
          <a:bodyPr/>
          <a:lstStyle>
            <a:lvl1pPr>
              <a:defRPr/>
            </a:lvl1pPr>
          </a:lstStyle>
          <a:p>
            <a:endParaRPr lang="en-US" altLang="en-US"/>
          </a:p>
        </p:txBody>
      </p:sp>
      <p:sp>
        <p:nvSpPr>
          <p:cNvPr id="27653" name="Rectangle 5"/>
          <p:cNvSpPr>
            <a:spLocks noGrp="1" noChangeArrowheads="1"/>
          </p:cNvSpPr>
          <p:nvPr>
            <p:ph type="ftr" sz="quarter" idx="3"/>
          </p:nvPr>
        </p:nvSpPr>
        <p:spPr>
          <a:xfrm>
            <a:off x="3124200" y="6243638"/>
            <a:ext cx="2895600" cy="457200"/>
          </a:xfrm>
        </p:spPr>
        <p:txBody>
          <a:bodyPr/>
          <a:lstStyle>
            <a:lvl1pPr>
              <a:defRPr/>
            </a:lvl1pPr>
          </a:lstStyle>
          <a:p>
            <a:endParaRPr lang="en-US" altLang="en-US"/>
          </a:p>
        </p:txBody>
      </p:sp>
      <p:sp>
        <p:nvSpPr>
          <p:cNvPr id="27654" name="Rectangle 6"/>
          <p:cNvSpPr>
            <a:spLocks noGrp="1" noChangeArrowheads="1"/>
          </p:cNvSpPr>
          <p:nvPr>
            <p:ph type="sldNum" sz="quarter" idx="4"/>
          </p:nvPr>
        </p:nvSpPr>
        <p:spPr/>
        <p:txBody>
          <a:bodyPr/>
          <a:lstStyle>
            <a:lvl1pPr>
              <a:defRPr/>
            </a:lvl1pPr>
          </a:lstStyle>
          <a:p>
            <a:fld id="{2264E6AC-B410-43E9-8256-AA04E0CB94FA}" type="slidenum">
              <a:rPr lang="en-US" altLang="en-US"/>
              <a:pPr/>
              <a:t>‹#›</a:t>
            </a:fld>
            <a:endParaRPr lang="en-US" altLang="en-US"/>
          </a:p>
        </p:txBody>
      </p:sp>
      <p:sp>
        <p:nvSpPr>
          <p:cNvPr id="27655"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endParaRPr lang="en-US"/>
          </a:p>
        </p:txBody>
      </p:sp>
      <p:sp>
        <p:nvSpPr>
          <p:cNvPr id="27656"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BF3A8BDA-8207-498B-953C-0F0154D329F6}" type="slidenum">
              <a:rPr lang="en-US" altLang="en-US"/>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AF44F94D-70D9-4587-9DAA-41B3727D8D19}" type="slidenum">
              <a:rPr lang="en-US" altLang="en-US"/>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5231A5EB-1756-4586-99D9-D1794C1D3161}" type="slidenum">
              <a:rPr lang="en-US" altLang="en-US"/>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E85C0A65-DB26-4EFA-A13B-C713B056AB95}" type="slidenum">
              <a:rPr lang="en-US" altLang="en-US"/>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541DD3D2-0802-434A-B157-7B147A96A7E4}" type="slidenum">
              <a:rPr lang="en-US" altLang="en-US"/>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5577C7C0-2181-4F6C-9307-279CEA3661FB}" type="slidenum">
              <a:rPr lang="en-US" altLang="en-US"/>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A57821F7-B9A4-4018-A258-D5FA103FEA74}" type="slidenum">
              <a:rPr lang="en-US" altLang="en-US"/>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3AEB36FE-396A-4297-A372-6BC3DFA2273A}" type="slidenum">
              <a:rPr lang="en-US" altLang="en-US"/>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3A1101AC-04DD-4853-8664-CEF47B18B8D2}" type="slidenum">
              <a:rPr lang="en-US" altLang="en-US"/>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A68D49CE-4703-4B17-B7FD-6B75ECC04367}" type="slidenum">
              <a:rPr lang="en-US" altLang="en-US"/>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26627"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6628"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mj-lt"/>
              </a:defRPr>
            </a:lvl1pPr>
          </a:lstStyle>
          <a:p>
            <a:endParaRPr lang="en-US" altLang="en-US"/>
          </a:p>
        </p:txBody>
      </p:sp>
      <p:sp>
        <p:nvSpPr>
          <p:cNvPr id="266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mj-lt"/>
              </a:defRPr>
            </a:lvl1pPr>
          </a:lstStyle>
          <a:p>
            <a:endParaRPr lang="en-US" altLang="en-US"/>
          </a:p>
        </p:txBody>
      </p:sp>
      <p:sp>
        <p:nvSpPr>
          <p:cNvPr id="26630"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mj-lt"/>
              </a:defRPr>
            </a:lvl1pPr>
          </a:lstStyle>
          <a:p>
            <a:fld id="{BBC5554D-5203-41AC-B392-017BA670B827}" type="slidenum">
              <a:rPr lang="en-US" altLang="en-US"/>
              <a:pPr/>
              <a:t>‹#›</a:t>
            </a:fld>
            <a:endParaRPr lang="en-US" altLang="en-US"/>
          </a:p>
        </p:txBody>
      </p:sp>
      <p:sp>
        <p:nvSpPr>
          <p:cNvPr id="26631"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endParaRPr lang="en-US"/>
          </a:p>
        </p:txBody>
      </p:sp>
      <p:sp>
        <p:nvSpPr>
          <p:cNvPr id="26632"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iming>
    <p:tnLst>
      <p:par>
        <p:cTn id="1" dur="indefinite" restart="never" nodeType="tmRoot"/>
      </p:par>
    </p:tnLst>
  </p:timing>
  <p:txStyles>
    <p:titleStyle>
      <a:lvl1pPr algn="l" rtl="0" fontAlgn="base">
        <a:spcBef>
          <a:spcPct val="0"/>
        </a:spcBef>
        <a:spcAft>
          <a:spcPct val="0"/>
        </a:spcAft>
        <a:defRPr sz="4200">
          <a:solidFill>
            <a:schemeClr val="tx2"/>
          </a:solidFill>
          <a:latin typeface="+mj-lt"/>
          <a:ea typeface="+mj-ea"/>
          <a:cs typeface="+mj-cs"/>
        </a:defRPr>
      </a:lvl1pPr>
      <a:lvl2pPr algn="l" rtl="0" fontAlgn="base">
        <a:spcBef>
          <a:spcPct val="0"/>
        </a:spcBef>
        <a:spcAft>
          <a:spcPct val="0"/>
        </a:spcAft>
        <a:defRPr sz="4200">
          <a:solidFill>
            <a:schemeClr val="tx2"/>
          </a:solidFill>
          <a:latin typeface="Garamond" pitchFamily="18" charset="0"/>
        </a:defRPr>
      </a:lvl2pPr>
      <a:lvl3pPr algn="l" rtl="0" fontAlgn="base">
        <a:spcBef>
          <a:spcPct val="0"/>
        </a:spcBef>
        <a:spcAft>
          <a:spcPct val="0"/>
        </a:spcAft>
        <a:defRPr sz="4200">
          <a:solidFill>
            <a:schemeClr val="tx2"/>
          </a:solidFill>
          <a:latin typeface="Garamond" pitchFamily="18" charset="0"/>
        </a:defRPr>
      </a:lvl3pPr>
      <a:lvl4pPr algn="l" rtl="0" fontAlgn="base">
        <a:spcBef>
          <a:spcPct val="0"/>
        </a:spcBef>
        <a:spcAft>
          <a:spcPct val="0"/>
        </a:spcAft>
        <a:defRPr sz="4200">
          <a:solidFill>
            <a:schemeClr val="tx2"/>
          </a:solidFill>
          <a:latin typeface="Garamond" pitchFamily="18" charset="0"/>
        </a:defRPr>
      </a:lvl4pPr>
      <a:lvl5pPr algn="l" rtl="0" fontAlgn="base">
        <a:spcBef>
          <a:spcPct val="0"/>
        </a:spcBef>
        <a:spcAft>
          <a:spcPct val="0"/>
        </a:spcAft>
        <a:defRPr sz="4200">
          <a:solidFill>
            <a:schemeClr val="tx2"/>
          </a:solidFill>
          <a:latin typeface="Garamond" pitchFamily="18" charset="0"/>
        </a:defRPr>
      </a:lvl5pPr>
      <a:lvl6pPr marL="457200" algn="l" rtl="0" fontAlgn="base">
        <a:spcBef>
          <a:spcPct val="0"/>
        </a:spcBef>
        <a:spcAft>
          <a:spcPct val="0"/>
        </a:spcAft>
        <a:defRPr sz="4200">
          <a:solidFill>
            <a:schemeClr val="tx2"/>
          </a:solidFill>
          <a:latin typeface="Garamond" pitchFamily="18" charset="0"/>
        </a:defRPr>
      </a:lvl6pPr>
      <a:lvl7pPr marL="914400" algn="l" rtl="0" fontAlgn="base">
        <a:spcBef>
          <a:spcPct val="0"/>
        </a:spcBef>
        <a:spcAft>
          <a:spcPct val="0"/>
        </a:spcAft>
        <a:defRPr sz="4200">
          <a:solidFill>
            <a:schemeClr val="tx2"/>
          </a:solidFill>
          <a:latin typeface="Garamond" pitchFamily="18" charset="0"/>
        </a:defRPr>
      </a:lvl7pPr>
      <a:lvl8pPr marL="1371600" algn="l" rtl="0" fontAlgn="base">
        <a:spcBef>
          <a:spcPct val="0"/>
        </a:spcBef>
        <a:spcAft>
          <a:spcPct val="0"/>
        </a:spcAft>
        <a:defRPr sz="4200">
          <a:solidFill>
            <a:schemeClr val="tx2"/>
          </a:solidFill>
          <a:latin typeface="Garamond" pitchFamily="18" charset="0"/>
        </a:defRPr>
      </a:lvl8pPr>
      <a:lvl9pPr marL="1828800" algn="l" rtl="0" fontAlgn="base">
        <a:spcBef>
          <a:spcPct val="0"/>
        </a:spcBef>
        <a:spcAft>
          <a:spcPct val="0"/>
        </a:spcAft>
        <a:defRPr sz="4200">
          <a:solidFill>
            <a:schemeClr val="tx2"/>
          </a:solidFill>
          <a:latin typeface="Garamond" pitchFamily="18" charset="0"/>
        </a:defRPr>
      </a:lvl9pPr>
    </p:titleStyle>
    <p:bodyStyle>
      <a:lvl1pPr marL="342900" indent="-342900" algn="l" rtl="0" fontAlgn="base">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fontAlgn="base">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fontAlgn="base">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fontAlgn="base">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infocenter.sybase.com/help/topic/com.sybase.dc00412_1501/html/Encrypt_Guide/BAJFEICD.ht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algn="ctr"/>
            <a:r>
              <a:rPr lang="en-US" sz="3800"/>
              <a:t>Sybase Column Encryption</a:t>
            </a:r>
          </a:p>
        </p:txBody>
      </p:sp>
      <p:sp>
        <p:nvSpPr>
          <p:cNvPr id="3075" name="Rectangle 3"/>
          <p:cNvSpPr>
            <a:spLocks noGrp="1" noChangeArrowheads="1"/>
          </p:cNvSpPr>
          <p:nvPr>
            <p:ph type="body" idx="1"/>
          </p:nvPr>
        </p:nvSpPr>
        <p:spPr/>
        <p:txBody>
          <a:bodyPr/>
          <a:lstStyle/>
          <a:p>
            <a:r>
              <a:rPr lang="en-US" sz="2400"/>
              <a:t>What is column encryption</a:t>
            </a:r>
          </a:p>
          <a:p>
            <a:pPr>
              <a:buSzPct val="60000"/>
              <a:buFont typeface="Wingdings" pitchFamily="2" charset="2"/>
              <a:buChar char="q"/>
            </a:pPr>
            <a:r>
              <a:rPr lang="en-US" sz="2000"/>
              <a:t>When you </a:t>
            </a:r>
            <a:r>
              <a:rPr lang="en-US" sz="2000" b="1"/>
              <a:t>insert</a:t>
            </a:r>
            <a:r>
              <a:rPr lang="en-US" sz="2000"/>
              <a:t> or </a:t>
            </a:r>
            <a:r>
              <a:rPr lang="en-US" sz="2000" b="1"/>
              <a:t>update</a:t>
            </a:r>
            <a:r>
              <a:rPr lang="en-US" sz="2000"/>
              <a:t> data in an encrypted column, Adaptive Server transparently encrypts the data immediately before writing the row. When you </a:t>
            </a:r>
            <a:r>
              <a:rPr lang="en-US" sz="2000" b="1"/>
              <a:t>select</a:t>
            </a:r>
            <a:r>
              <a:rPr lang="en-US" sz="2000"/>
              <a:t> from an encrypted column, Adaptive Server decrypts the data after reading it from the row</a:t>
            </a:r>
          </a:p>
          <a:p>
            <a:pPr>
              <a:buSzPct val="60000"/>
              <a:buFont typeface="Wingdings" pitchFamily="2" charset="2"/>
              <a:buChar char="q"/>
            </a:pPr>
            <a:r>
              <a:rPr lang="en-US" sz="2000"/>
              <a:t>Better performace, less extra space required</a:t>
            </a:r>
          </a:p>
          <a:p>
            <a:pPr>
              <a:buSzTx/>
              <a:buFont typeface="Wingdings" pitchFamily="2" charset="2"/>
              <a:buChar char="v"/>
            </a:pPr>
            <a:endParaRPr lang="en-US" sz="24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z="3800" b="1"/>
              <a:t>Encrypting data in existing tables</a:t>
            </a:r>
          </a:p>
        </p:txBody>
      </p:sp>
      <p:sp>
        <p:nvSpPr>
          <p:cNvPr id="12291" name="Rectangle 3"/>
          <p:cNvSpPr>
            <a:spLocks noGrp="1" noChangeArrowheads="1"/>
          </p:cNvSpPr>
          <p:nvPr>
            <p:ph type="body" idx="1"/>
          </p:nvPr>
        </p:nvSpPr>
        <p:spPr/>
        <p:txBody>
          <a:bodyPr/>
          <a:lstStyle/>
          <a:p>
            <a:pPr>
              <a:lnSpc>
                <a:spcPct val="90000"/>
              </a:lnSpc>
              <a:buFont typeface="Wingdings" pitchFamily="2" charset="2"/>
              <a:buNone/>
            </a:pPr>
            <a:endParaRPr lang="en-US" sz="2100" b="1"/>
          </a:p>
          <a:p>
            <a:pPr>
              <a:lnSpc>
                <a:spcPct val="90000"/>
              </a:lnSpc>
            </a:pPr>
            <a:r>
              <a:rPr lang="en-US" sz="2100"/>
              <a:t>To encrypt columns in existing tables, use the </a:t>
            </a:r>
            <a:r>
              <a:rPr lang="en-US" sz="2100" b="1"/>
              <a:t>modify column</a:t>
            </a:r>
            <a:r>
              <a:rPr lang="en-US" sz="2100"/>
              <a:t> option on the </a:t>
            </a:r>
            <a:r>
              <a:rPr lang="en-US" sz="2100" b="1"/>
              <a:t>alter table</a:t>
            </a:r>
            <a:r>
              <a:rPr lang="en-US" sz="2100"/>
              <a:t> statement</a:t>
            </a:r>
          </a:p>
          <a:p>
            <a:pPr>
              <a:lnSpc>
                <a:spcPct val="90000"/>
              </a:lnSpc>
            </a:pPr>
            <a:r>
              <a:rPr lang="en-US" sz="2100"/>
              <a:t>alter table customer modify custid null encrypt with cc_key </a:t>
            </a:r>
          </a:p>
          <a:p>
            <a:pPr>
              <a:lnSpc>
                <a:spcPct val="90000"/>
              </a:lnSpc>
              <a:buFont typeface="Wingdings" pitchFamily="2" charset="2"/>
              <a:buNone/>
            </a:pPr>
            <a:endParaRPr lang="en-US" sz="2100"/>
          </a:p>
          <a:p>
            <a:pPr>
              <a:lnSpc>
                <a:spcPct val="90000"/>
              </a:lnSpc>
              <a:buFont typeface="Wingdings" pitchFamily="2" charset="2"/>
              <a:buNone/>
            </a:pPr>
            <a:r>
              <a:rPr lang="en-US" sz="2100"/>
              <a:t>    alter table customer add address varchar(50) encrypt      with cc_key </a:t>
            </a:r>
          </a:p>
          <a:p>
            <a:pPr>
              <a:lnSpc>
                <a:spcPct val="90000"/>
              </a:lnSpc>
            </a:pPr>
            <a:r>
              <a:rPr lang="en-US" sz="2100"/>
              <a:t>Encrypting a column in an existing table on which a trigger has been created causes the </a:t>
            </a:r>
            <a:r>
              <a:rPr lang="en-US" sz="2100" b="1"/>
              <a:t>alter table</a:t>
            </a:r>
            <a:r>
              <a:rPr lang="en-US" sz="2100"/>
              <a:t> to fail with an error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sz="3800"/>
              <a:t>Dropping encryption and encryption keys </a:t>
            </a:r>
          </a:p>
        </p:txBody>
      </p:sp>
      <p:sp>
        <p:nvSpPr>
          <p:cNvPr id="14339" name="Rectangle 3"/>
          <p:cNvSpPr>
            <a:spLocks noGrp="1" noChangeArrowheads="1"/>
          </p:cNvSpPr>
          <p:nvPr>
            <p:ph type="body" idx="1"/>
          </p:nvPr>
        </p:nvSpPr>
        <p:spPr/>
        <p:txBody>
          <a:bodyPr/>
          <a:lstStyle/>
          <a:p>
            <a:pPr>
              <a:lnSpc>
                <a:spcPct val="80000"/>
              </a:lnSpc>
            </a:pPr>
            <a:r>
              <a:rPr lang="en-US" sz="1900"/>
              <a:t>The System Security Officer and key owners can drop keys. A key can be dropped only if there are no encrypted columns in any database that use the key </a:t>
            </a:r>
          </a:p>
          <a:p>
            <a:pPr lvl="1">
              <a:lnSpc>
                <a:spcPct val="80000"/>
              </a:lnSpc>
            </a:pPr>
            <a:r>
              <a:rPr lang="en-US" sz="1700"/>
              <a:t>alter table customer modify creditcard decrypt </a:t>
            </a:r>
          </a:p>
          <a:p>
            <a:pPr lvl="1">
              <a:lnSpc>
                <a:spcPct val="80000"/>
              </a:lnSpc>
            </a:pPr>
            <a:r>
              <a:rPr lang="en-US" sz="1700"/>
              <a:t>drop encryption key cust.dbo.cc_key </a:t>
            </a:r>
          </a:p>
          <a:p>
            <a:pPr>
              <a:lnSpc>
                <a:spcPct val="80000"/>
              </a:lnSpc>
            </a:pPr>
            <a:r>
              <a:rPr lang="en-US" sz="1900" b="1"/>
              <a:t>select into command</a:t>
            </a:r>
          </a:p>
          <a:p>
            <a:pPr lvl="1">
              <a:lnSpc>
                <a:spcPct val="80000"/>
              </a:lnSpc>
            </a:pPr>
            <a:r>
              <a:rPr lang="en-US" sz="1700"/>
              <a:t>By default, </a:t>
            </a:r>
            <a:r>
              <a:rPr lang="en-US" sz="1700" b="1"/>
              <a:t>select into</a:t>
            </a:r>
            <a:r>
              <a:rPr lang="en-US" sz="1700"/>
              <a:t> creates a target table without encryption even if the source table has one or more encrypted columns. </a:t>
            </a:r>
            <a:r>
              <a:rPr lang="en-US" sz="1700" b="1"/>
              <a:t>select into</a:t>
            </a:r>
            <a:r>
              <a:rPr lang="en-US" sz="1700"/>
              <a:t> requires column-level permissions, including </a:t>
            </a:r>
            <a:r>
              <a:rPr lang="en-US" sz="1700" b="1"/>
              <a:t>decrypt</a:t>
            </a:r>
            <a:r>
              <a:rPr lang="en-US" sz="1700"/>
              <a:t>, on the source table.</a:t>
            </a:r>
          </a:p>
          <a:p>
            <a:pPr lvl="1">
              <a:lnSpc>
                <a:spcPct val="80000"/>
              </a:lnSpc>
            </a:pPr>
            <a:r>
              <a:rPr lang="en-US" sz="1700"/>
              <a:t>Encrypt columns on the new table by using:</a:t>
            </a:r>
          </a:p>
          <a:p>
            <a:pPr lvl="1">
              <a:lnSpc>
                <a:spcPct val="80000"/>
              </a:lnSpc>
            </a:pPr>
            <a:r>
              <a:rPr lang="en-US" sz="1700"/>
              <a:t>select [all|distinct] </a:t>
            </a:r>
            <a:r>
              <a:rPr lang="en-US" sz="1700" i="1"/>
              <a:t>column_list</a:t>
            </a:r>
            <a:r>
              <a:rPr lang="en-US" sz="1700"/>
              <a:t>            into </a:t>
            </a:r>
            <a:r>
              <a:rPr lang="en-US" sz="1700" i="1"/>
              <a:t>table_name</a:t>
            </a:r>
            <a:r>
              <a:rPr lang="en-US" sz="1700"/>
              <a:t>            [(colname encrypt [with [[[</a:t>
            </a:r>
            <a:r>
              <a:rPr lang="en-US" sz="1700" i="1"/>
              <a:t>database</a:t>
            </a:r>
            <a:r>
              <a:rPr lang="en-US" sz="1700"/>
              <a:t>.][</a:t>
            </a:r>
            <a:r>
              <a:rPr lang="en-US" sz="1700" i="1"/>
              <a:t>owner</a:t>
            </a:r>
            <a:r>
              <a:rPr lang="en-US" sz="1700"/>
              <a:t>].]</a:t>
            </a:r>
            <a:r>
              <a:rPr lang="en-US" sz="1700" i="1"/>
              <a:t>keyname</a:t>
            </a:r>
            <a:r>
              <a:rPr lang="en-US" sz="1700"/>
              <a:t>]]                           [, colname encrypt                           [with[[[</a:t>
            </a:r>
            <a:r>
              <a:rPr lang="en-US" sz="1700" i="1"/>
              <a:t>database</a:t>
            </a:r>
            <a:r>
              <a:rPr lang="en-US" sz="1700"/>
              <a:t>.][</a:t>
            </a:r>
            <a:r>
              <a:rPr lang="en-US" sz="1700" i="1"/>
              <a:t>owner</a:t>
            </a:r>
            <a:r>
              <a:rPr lang="en-US" sz="1700"/>
              <a:t>].]</a:t>
            </a:r>
            <a:r>
              <a:rPr lang="en-US" sz="1700" i="1"/>
              <a:t>keyname</a:t>
            </a:r>
            <a:r>
              <a:rPr lang="en-US" sz="1700"/>
              <a:t>]])]              from </a:t>
            </a:r>
            <a:r>
              <a:rPr lang="en-US" sz="1700" i="1"/>
              <a:t>table_name</a:t>
            </a:r>
            <a:r>
              <a:rPr lang="en-US" sz="1700"/>
              <a:t> | </a:t>
            </a:r>
            <a:r>
              <a:rPr lang="en-US" sz="1700" i="1"/>
              <a:t>view_name</a:t>
            </a:r>
            <a:r>
              <a:rPr lang="en-US" sz="1700"/>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4"/>
          <p:cNvSpPr>
            <a:spLocks noGrp="1" noChangeArrowheads="1"/>
          </p:cNvSpPr>
          <p:nvPr>
            <p:ph type="title"/>
          </p:nvPr>
        </p:nvSpPr>
        <p:spPr/>
        <p:txBody>
          <a:bodyPr/>
          <a:lstStyle/>
          <a:p>
            <a:r>
              <a:rPr lang="en-US" sz="3800"/>
              <a:t/>
            </a:r>
            <a:br>
              <a:rPr lang="en-US" sz="3800"/>
            </a:br>
            <a:endParaRPr lang="en-US" sz="3800"/>
          </a:p>
        </p:txBody>
      </p:sp>
      <p:graphicFrame>
        <p:nvGraphicFramePr>
          <p:cNvPr id="15363" name="Object 3"/>
          <p:cNvGraphicFramePr>
            <a:graphicFrameLocks noChangeAspect="1"/>
          </p:cNvGraphicFramePr>
          <p:nvPr>
            <p:ph idx="1"/>
          </p:nvPr>
        </p:nvGraphicFramePr>
        <p:xfrm>
          <a:off x="533400" y="1219200"/>
          <a:ext cx="7924800" cy="4911725"/>
        </p:xfrm>
        <a:graphic>
          <a:graphicData uri="http://schemas.openxmlformats.org/presentationml/2006/ole">
            <p:oleObj spid="_x0000_s15363" name="Acrobat Document" r:id="rId3" imgW="6838095" imgH="5125165" progId="AcroExch.Document.7">
              <p:embed/>
            </p:oleObj>
          </a:graphicData>
        </a:graphic>
      </p:graphicFrame>
      <p:sp>
        <p:nvSpPr>
          <p:cNvPr id="15366" name="Rectangle 6"/>
          <p:cNvSpPr>
            <a:spLocks noChangeArrowheads="1"/>
          </p:cNvSpPr>
          <p:nvPr/>
        </p:nvSpPr>
        <p:spPr bwMode="auto">
          <a:xfrm>
            <a:off x="457200" y="304800"/>
            <a:ext cx="8229600" cy="788988"/>
          </a:xfrm>
          <a:prstGeom prst="rect">
            <a:avLst/>
          </a:prstGeom>
          <a:noFill/>
          <a:ln w="9525">
            <a:noFill/>
            <a:miter lim="800000"/>
            <a:headEnd/>
            <a:tailEnd/>
          </a:ln>
          <a:effectLst/>
        </p:spPr>
        <p:txBody>
          <a:bodyPr/>
          <a:lstStyle/>
          <a:p>
            <a:r>
              <a:rPr lang="en-US" sz="3800">
                <a:solidFill>
                  <a:schemeClr val="tx2"/>
                </a:solidFill>
                <a:latin typeface="Garamond" pitchFamily="18" charset="0"/>
              </a:rPr>
              <a:t>Performance issue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p:cNvSpPr>
            <a:spLocks noGrp="1" noChangeArrowheads="1"/>
          </p:cNvSpPr>
          <p:nvPr>
            <p:ph type="title"/>
          </p:nvPr>
        </p:nvSpPr>
        <p:spPr/>
        <p:txBody>
          <a:bodyPr/>
          <a:lstStyle/>
          <a:p>
            <a:r>
              <a:rPr lang="en-US" sz="3800"/>
              <a:t/>
            </a:r>
            <a:br>
              <a:rPr lang="en-US" sz="3800"/>
            </a:br>
            <a:endParaRPr lang="en-US" sz="3800"/>
          </a:p>
        </p:txBody>
      </p:sp>
      <p:graphicFrame>
        <p:nvGraphicFramePr>
          <p:cNvPr id="17411" name="Object 3"/>
          <p:cNvGraphicFramePr>
            <a:graphicFrameLocks noChangeAspect="1"/>
          </p:cNvGraphicFramePr>
          <p:nvPr>
            <p:ph idx="1"/>
          </p:nvPr>
        </p:nvGraphicFramePr>
        <p:xfrm>
          <a:off x="685800" y="1219200"/>
          <a:ext cx="7543800" cy="4911725"/>
        </p:xfrm>
        <a:graphic>
          <a:graphicData uri="http://schemas.openxmlformats.org/presentationml/2006/ole">
            <p:oleObj spid="_x0000_s17411" name="Acrobat Document" r:id="rId3" imgW="6838095" imgH="5125165" progId="AcroExch.Document.7">
              <p:embed/>
            </p:oleObj>
          </a:graphicData>
        </a:graphic>
      </p:graphicFrame>
      <p:sp>
        <p:nvSpPr>
          <p:cNvPr id="17414" name="Rectangle 6"/>
          <p:cNvSpPr>
            <a:spLocks noChangeArrowheads="1"/>
          </p:cNvSpPr>
          <p:nvPr/>
        </p:nvSpPr>
        <p:spPr bwMode="auto">
          <a:xfrm>
            <a:off x="533400" y="304800"/>
            <a:ext cx="8229600" cy="788988"/>
          </a:xfrm>
          <a:prstGeom prst="rect">
            <a:avLst/>
          </a:prstGeom>
          <a:noFill/>
          <a:ln w="9525">
            <a:noFill/>
            <a:miter lim="800000"/>
            <a:headEnd/>
            <a:tailEnd/>
          </a:ln>
          <a:effectLst/>
        </p:spPr>
        <p:txBody>
          <a:bodyPr/>
          <a:lstStyle/>
          <a:p>
            <a:r>
              <a:rPr lang="en-US" sz="3800">
                <a:solidFill>
                  <a:schemeClr val="tx2"/>
                </a:solidFill>
                <a:latin typeface="Garamond" pitchFamily="18" charset="0"/>
              </a:rPr>
              <a:t>Performance issue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type="body" idx="1"/>
          </p:nvPr>
        </p:nvSpPr>
        <p:spPr>
          <a:xfrm>
            <a:off x="381000" y="1447800"/>
            <a:ext cx="8229600" cy="4530725"/>
          </a:xfrm>
        </p:spPr>
        <p:txBody>
          <a:bodyPr/>
          <a:lstStyle/>
          <a:p>
            <a:pPr>
              <a:lnSpc>
                <a:spcPct val="80000"/>
              </a:lnSpc>
            </a:pPr>
            <a:r>
              <a:rPr lang="en-US" sz="1700" b="1"/>
              <a:t>Constant valued search arguments and encrypted columns</a:t>
            </a:r>
          </a:p>
          <a:p>
            <a:pPr lvl="1">
              <a:lnSpc>
                <a:spcPct val="80000"/>
              </a:lnSpc>
            </a:pPr>
            <a:r>
              <a:rPr lang="en-US" sz="1700"/>
              <a:t>For equality and nonequality comparison of an encrypted column to a constant value, Adaptive Server optimizes the column scan by encrypting the constant value once, rather than decrypting the encrypted column for each row of the table. </a:t>
            </a:r>
          </a:p>
        </p:txBody>
      </p:sp>
      <p:sp>
        <p:nvSpPr>
          <p:cNvPr id="19461" name="Rectangle 5"/>
          <p:cNvSpPr>
            <a:spLocks noChangeArrowheads="1"/>
          </p:cNvSpPr>
          <p:nvPr/>
        </p:nvSpPr>
        <p:spPr bwMode="auto">
          <a:xfrm>
            <a:off x="533400" y="304800"/>
            <a:ext cx="8229600" cy="788988"/>
          </a:xfrm>
          <a:prstGeom prst="rect">
            <a:avLst/>
          </a:prstGeom>
          <a:noFill/>
          <a:ln w="9525">
            <a:noFill/>
            <a:miter lim="800000"/>
            <a:headEnd/>
            <a:tailEnd/>
          </a:ln>
          <a:effectLst/>
        </p:spPr>
        <p:txBody>
          <a:bodyPr/>
          <a:lstStyle/>
          <a:p>
            <a:r>
              <a:rPr lang="en-US" sz="3800">
                <a:solidFill>
                  <a:schemeClr val="tx2"/>
                </a:solidFill>
                <a:latin typeface="Garamond" pitchFamily="18" charset="0"/>
              </a:rPr>
              <a:t>Performance issue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body" idx="1"/>
          </p:nvPr>
        </p:nvSpPr>
        <p:spPr>
          <a:xfrm>
            <a:off x="381000" y="1447800"/>
            <a:ext cx="8229600" cy="4530725"/>
          </a:xfrm>
        </p:spPr>
        <p:txBody>
          <a:bodyPr/>
          <a:lstStyle/>
          <a:p>
            <a:pPr>
              <a:lnSpc>
                <a:spcPct val="80000"/>
              </a:lnSpc>
            </a:pPr>
            <a:r>
              <a:rPr lang="en-US" sz="1700" b="1"/>
              <a:t>ddlgen</a:t>
            </a:r>
            <a:r>
              <a:rPr lang="en-US" sz="1700"/>
              <a:t> utility extensions for encrypted columns </a:t>
            </a:r>
          </a:p>
          <a:p>
            <a:pPr lvl="1">
              <a:lnSpc>
                <a:spcPct val="80000"/>
              </a:lnSpc>
            </a:pPr>
            <a:r>
              <a:rPr lang="en-US" sz="1700" b="1"/>
              <a:t>ddlgen</a:t>
            </a:r>
            <a:r>
              <a:rPr lang="en-US" sz="1700"/>
              <a:t> supports generation of DDL statements for encrypted keys. To specify a key, use:</a:t>
            </a:r>
            <a:endParaRPr lang="en-US" sz="1700" i="1"/>
          </a:p>
          <a:p>
            <a:pPr lvl="1">
              <a:lnSpc>
                <a:spcPct val="80000"/>
              </a:lnSpc>
            </a:pPr>
            <a:r>
              <a:rPr lang="en-US" sz="1700" i="1"/>
              <a:t>db_Name</a:t>
            </a:r>
            <a:r>
              <a:rPr lang="en-US" sz="1700"/>
              <a:t>.</a:t>
            </a:r>
            <a:r>
              <a:rPr lang="en-US" sz="1700" i="1"/>
              <a:t>owner</a:t>
            </a:r>
            <a:r>
              <a:rPr lang="en-US" sz="1700"/>
              <a:t>.</a:t>
            </a:r>
            <a:r>
              <a:rPr lang="en-US" sz="1700" i="1"/>
              <a:t>keyName</a:t>
            </a:r>
          </a:p>
          <a:p>
            <a:pPr lvl="1">
              <a:lnSpc>
                <a:spcPct val="80000"/>
              </a:lnSpc>
            </a:pPr>
            <a:r>
              <a:rPr lang="en-US" sz="1700" b="1" i="1"/>
              <a:t>ddlgen</a:t>
            </a:r>
            <a:r>
              <a:rPr lang="en-US" sz="1700" i="1"/>
              <a:t> also has an extended option to generate the </a:t>
            </a:r>
            <a:r>
              <a:rPr lang="en-US" sz="1700" b="1" i="1"/>
              <a:t>create encryption key</a:t>
            </a:r>
            <a:r>
              <a:rPr lang="en-US" sz="1700" i="1"/>
              <a:t> that specifies the key’s encrypted value as represented in sysencryptkeys. The option is </a:t>
            </a:r>
            <a:r>
              <a:rPr lang="en-US" sz="1700" b="1" i="1"/>
              <a:t>-XOD</a:t>
            </a:r>
            <a:r>
              <a:rPr lang="en-US" sz="1700" i="1"/>
              <a:t> and can be used if you must synchronize encryption keys across servers for data movement</a:t>
            </a:r>
            <a:r>
              <a:rPr lang="en-US" sz="1700"/>
              <a:t> </a:t>
            </a:r>
          </a:p>
          <a:p>
            <a:pPr lvl="1">
              <a:lnSpc>
                <a:spcPct val="80000"/>
              </a:lnSpc>
            </a:pPr>
            <a:r>
              <a:rPr lang="en-US" sz="1700"/>
              <a:t>ddlgen -Sfred -Pget2work -SPACIFIC:8532 -TEK -Nsales.dbo.cc_key -XOD </a:t>
            </a:r>
          </a:p>
          <a:p>
            <a:pPr lvl="1">
              <a:lnSpc>
                <a:spcPct val="80000"/>
              </a:lnSpc>
            </a:pPr>
            <a:r>
              <a:rPr lang="en-US" sz="1700"/>
              <a:t>create encryption key sales.dbo.cc_key       for AES with keylength 128 </a:t>
            </a:r>
          </a:p>
          <a:p>
            <a:pPr lvl="1">
              <a:lnSpc>
                <a:spcPct val="80000"/>
              </a:lnSpc>
              <a:buFont typeface="Wingdings" pitchFamily="2" charset="2"/>
              <a:buNone/>
            </a:pPr>
            <a:r>
              <a:rPr lang="en-US" sz="1700"/>
              <a:t>     passwd 0x0000E1D8235FEBEB118901 init_vector NULL </a:t>
            </a:r>
          </a:p>
          <a:p>
            <a:pPr lvl="1">
              <a:lnSpc>
                <a:spcPct val="80000"/>
              </a:lnSpc>
              <a:buFont typeface="Wingdings" pitchFamily="2" charset="2"/>
              <a:buNone/>
            </a:pPr>
            <a:r>
              <a:rPr lang="en-US" sz="1700"/>
              <a:t>     keyvalue  0xF772B99CE547D2932A12E0A83F2114848BD93F38016C068D720DDEBAC4DF8AA001 keystatus 32 </a:t>
            </a:r>
          </a:p>
          <a:p>
            <a:pPr lvl="1">
              <a:lnSpc>
                <a:spcPct val="80000"/>
              </a:lnSpc>
              <a:buFont typeface="Wingdings" pitchFamily="2" charset="2"/>
              <a:buNone/>
            </a:pPr>
            <a:r>
              <a:rPr lang="en-US" sz="1700"/>
              <a:t>      go </a:t>
            </a:r>
          </a:p>
        </p:txBody>
      </p:sp>
      <p:sp>
        <p:nvSpPr>
          <p:cNvPr id="32771" name="Rectangle 3"/>
          <p:cNvSpPr>
            <a:spLocks noChangeArrowheads="1"/>
          </p:cNvSpPr>
          <p:nvPr/>
        </p:nvSpPr>
        <p:spPr bwMode="auto">
          <a:xfrm>
            <a:off x="533400" y="304800"/>
            <a:ext cx="8229600" cy="788988"/>
          </a:xfrm>
          <a:prstGeom prst="rect">
            <a:avLst/>
          </a:prstGeom>
          <a:noFill/>
          <a:ln w="9525">
            <a:noFill/>
            <a:miter lim="800000"/>
            <a:headEnd/>
            <a:tailEnd/>
          </a:ln>
          <a:effectLst/>
        </p:spPr>
        <p:txBody>
          <a:bodyPr/>
          <a:lstStyle/>
          <a:p>
            <a:endParaRPr lang="en-US" sz="3800">
              <a:solidFill>
                <a:schemeClr val="tx2"/>
              </a:solidFill>
              <a:latin typeface="Garamond" pitchFamily="18" charset="0"/>
            </a:endParaRPr>
          </a:p>
        </p:txBody>
      </p:sp>
      <p:sp>
        <p:nvSpPr>
          <p:cNvPr id="32772" name="Rectangle 4"/>
          <p:cNvSpPr>
            <a:spLocks noChangeArrowheads="1"/>
          </p:cNvSpPr>
          <p:nvPr/>
        </p:nvSpPr>
        <p:spPr bwMode="auto">
          <a:xfrm>
            <a:off x="457200" y="304800"/>
            <a:ext cx="8229600" cy="788988"/>
          </a:xfrm>
          <a:prstGeom prst="rect">
            <a:avLst/>
          </a:prstGeom>
          <a:noFill/>
          <a:ln w="9525">
            <a:noFill/>
            <a:miter lim="800000"/>
            <a:headEnd/>
            <a:tailEnd/>
          </a:ln>
          <a:effectLst/>
        </p:spPr>
        <p:txBody>
          <a:bodyPr/>
          <a:lstStyle/>
          <a:p>
            <a:r>
              <a:rPr lang="en-US" sz="3800">
                <a:solidFill>
                  <a:schemeClr val="tx2"/>
                </a:solidFill>
                <a:latin typeface="Garamond" pitchFamily="18" charset="0"/>
              </a:rPr>
              <a:t>Migration issue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xfrm>
            <a:off x="381000" y="1447800"/>
            <a:ext cx="8229600" cy="4530725"/>
          </a:xfrm>
        </p:spPr>
        <p:txBody>
          <a:bodyPr/>
          <a:lstStyle/>
          <a:p>
            <a:pPr>
              <a:lnSpc>
                <a:spcPct val="80000"/>
              </a:lnSpc>
            </a:pPr>
            <a:r>
              <a:rPr lang="en-US" sz="2000" b="1"/>
              <a:t>AES is a block cipher algorithm</a:t>
            </a:r>
          </a:p>
          <a:p>
            <a:pPr lvl="1">
              <a:lnSpc>
                <a:spcPct val="80000"/>
              </a:lnSpc>
            </a:pPr>
            <a:r>
              <a:rPr lang="en-US" sz="1800"/>
              <a:t>Length of encrypted data is a multiple of the block of the encrypted algorithm.</a:t>
            </a:r>
          </a:p>
          <a:p>
            <a:pPr lvl="1">
              <a:lnSpc>
                <a:spcPct val="80000"/>
              </a:lnSpc>
            </a:pPr>
            <a:r>
              <a:rPr lang="en-US" sz="1800"/>
              <a:t>	EG, if length of the key is 128 bit, encrypted columns occupy a minimun of 16 bytes with additional space</a:t>
            </a:r>
          </a:p>
          <a:p>
            <a:pPr lvl="1">
              <a:lnSpc>
                <a:spcPct val="80000"/>
              </a:lnSpc>
            </a:pPr>
            <a:r>
              <a:rPr lang="en-US" sz="1800"/>
              <a:t>Additional space include: </a:t>
            </a:r>
          </a:p>
          <a:p>
            <a:pPr lvl="1">
              <a:lnSpc>
                <a:spcPct val="80000"/>
              </a:lnSpc>
            </a:pPr>
            <a:r>
              <a:rPr lang="en-US" sz="1800"/>
              <a:t>initialization vector   </a:t>
            </a:r>
          </a:p>
          <a:p>
            <a:pPr lvl="1">
              <a:lnSpc>
                <a:spcPct val="80000"/>
              </a:lnSpc>
            </a:pPr>
            <a:r>
              <a:rPr lang="en-US" sz="1800"/>
              <a:t>The length of the plaintext data. If the data type is char, the data is prefixed with 2 bytes before encryption</a:t>
            </a:r>
          </a:p>
          <a:p>
            <a:pPr lvl="1">
              <a:lnSpc>
                <a:spcPct val="80000"/>
              </a:lnSpc>
            </a:pPr>
            <a:r>
              <a:rPr lang="en-US" sz="1800"/>
              <a:t>A sentinel byte, which is a byte appended to the ciphertext to safeguard the database system trimming trailing zeros.</a:t>
            </a:r>
          </a:p>
          <a:p>
            <a:pPr lvl="1">
              <a:lnSpc>
                <a:spcPct val="80000"/>
              </a:lnSpc>
            </a:pPr>
            <a:r>
              <a:rPr lang="en-US" sz="1800"/>
              <a:t>Actual length is invisible</a:t>
            </a:r>
          </a:p>
          <a:p>
            <a:pPr lvl="1">
              <a:lnSpc>
                <a:spcPct val="80000"/>
              </a:lnSpc>
            </a:pPr>
            <a:endParaRPr lang="en-US" sz="1800"/>
          </a:p>
        </p:txBody>
      </p:sp>
      <p:sp>
        <p:nvSpPr>
          <p:cNvPr id="31747" name="Rectangle 3"/>
          <p:cNvSpPr>
            <a:spLocks noChangeArrowheads="1"/>
          </p:cNvSpPr>
          <p:nvPr/>
        </p:nvSpPr>
        <p:spPr bwMode="auto">
          <a:xfrm>
            <a:off x="533400" y="304800"/>
            <a:ext cx="8229600" cy="788988"/>
          </a:xfrm>
          <a:prstGeom prst="rect">
            <a:avLst/>
          </a:prstGeom>
          <a:noFill/>
          <a:ln w="9525">
            <a:noFill/>
            <a:miter lim="800000"/>
            <a:headEnd/>
            <a:tailEnd/>
          </a:ln>
          <a:effectLst/>
        </p:spPr>
        <p:txBody>
          <a:bodyPr/>
          <a:lstStyle/>
          <a:p>
            <a:r>
              <a:rPr lang="en-US" sz="3800">
                <a:solidFill>
                  <a:schemeClr val="tx2"/>
                </a:solidFill>
                <a:latin typeface="Garamond" pitchFamily="18" charset="0"/>
              </a:rPr>
              <a:t>Space issue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t>Replicating encrypted data </a:t>
            </a:r>
          </a:p>
        </p:txBody>
      </p:sp>
      <p:sp>
        <p:nvSpPr>
          <p:cNvPr id="20483" name="Rectangle 3"/>
          <p:cNvSpPr>
            <a:spLocks noGrp="1" noChangeArrowheads="1"/>
          </p:cNvSpPr>
          <p:nvPr>
            <p:ph type="body" idx="1"/>
          </p:nvPr>
        </p:nvSpPr>
        <p:spPr/>
        <p:txBody>
          <a:bodyPr/>
          <a:lstStyle/>
          <a:p>
            <a:pPr>
              <a:lnSpc>
                <a:spcPct val="80000"/>
              </a:lnSpc>
            </a:pPr>
            <a:r>
              <a:rPr lang="en-US" sz="1700"/>
              <a:t>If your site replicates schema changes, the following DDL statements are replicated:</a:t>
            </a:r>
          </a:p>
          <a:p>
            <a:pPr lvl="1">
              <a:lnSpc>
                <a:spcPct val="80000"/>
              </a:lnSpc>
            </a:pPr>
            <a:r>
              <a:rPr lang="en-US" sz="1700" b="1"/>
              <a:t>alter encryption key</a:t>
            </a:r>
            <a:endParaRPr lang="en-US" sz="1700"/>
          </a:p>
          <a:p>
            <a:pPr lvl="1">
              <a:lnSpc>
                <a:spcPct val="80000"/>
              </a:lnSpc>
            </a:pPr>
            <a:r>
              <a:rPr lang="en-US" sz="1700" b="1"/>
              <a:t>create table</a:t>
            </a:r>
            <a:r>
              <a:rPr lang="en-US" sz="1700"/>
              <a:t> and </a:t>
            </a:r>
            <a:r>
              <a:rPr lang="en-US" sz="1700" b="1"/>
              <a:t>alter table</a:t>
            </a:r>
            <a:r>
              <a:rPr lang="en-US" sz="1700"/>
              <a:t> with extensions for encryption</a:t>
            </a:r>
          </a:p>
          <a:p>
            <a:pPr lvl="1">
              <a:lnSpc>
                <a:spcPct val="80000"/>
              </a:lnSpc>
            </a:pPr>
            <a:r>
              <a:rPr lang="en-US" sz="1700" b="1"/>
              <a:t>create encryption key</a:t>
            </a:r>
            <a:endParaRPr lang="en-US" sz="1700"/>
          </a:p>
          <a:p>
            <a:pPr lvl="1">
              <a:lnSpc>
                <a:spcPct val="80000"/>
              </a:lnSpc>
            </a:pPr>
            <a:r>
              <a:rPr lang="en-US" sz="1700" b="1"/>
              <a:t>grant</a:t>
            </a:r>
            <a:r>
              <a:rPr lang="en-US" sz="1700"/>
              <a:t> and </a:t>
            </a:r>
            <a:r>
              <a:rPr lang="en-US" sz="1700" b="1"/>
              <a:t>revoke create encryption key</a:t>
            </a:r>
            <a:endParaRPr lang="en-US" sz="1700"/>
          </a:p>
          <a:p>
            <a:pPr lvl="1">
              <a:lnSpc>
                <a:spcPct val="80000"/>
              </a:lnSpc>
            </a:pPr>
            <a:r>
              <a:rPr lang="en-US" sz="1700" b="1"/>
              <a:t>grant</a:t>
            </a:r>
            <a:r>
              <a:rPr lang="en-US" sz="1700"/>
              <a:t> and </a:t>
            </a:r>
            <a:r>
              <a:rPr lang="en-US" sz="1700" b="1"/>
              <a:t>revoke</a:t>
            </a:r>
            <a:r>
              <a:rPr lang="en-US" sz="1700"/>
              <a:t> </a:t>
            </a:r>
            <a:r>
              <a:rPr lang="en-US" sz="1700" b="1"/>
              <a:t>select</a:t>
            </a:r>
            <a:r>
              <a:rPr lang="en-US" sz="1700"/>
              <a:t> on the key</a:t>
            </a:r>
          </a:p>
          <a:p>
            <a:pPr lvl="1">
              <a:lnSpc>
                <a:spcPct val="80000"/>
              </a:lnSpc>
            </a:pPr>
            <a:r>
              <a:rPr lang="en-US" sz="1700" b="1"/>
              <a:t>grant</a:t>
            </a:r>
            <a:r>
              <a:rPr lang="en-US" sz="1700"/>
              <a:t> and </a:t>
            </a:r>
            <a:r>
              <a:rPr lang="en-US" sz="1700" b="1"/>
              <a:t>revoke decrypt</a:t>
            </a:r>
            <a:r>
              <a:rPr lang="en-US" sz="1700"/>
              <a:t> on the column</a:t>
            </a:r>
          </a:p>
          <a:p>
            <a:pPr lvl="1">
              <a:lnSpc>
                <a:spcPct val="80000"/>
              </a:lnSpc>
            </a:pPr>
            <a:r>
              <a:rPr lang="en-US" sz="1700" b="1"/>
              <a:t>sp_encryption system_encr_passwd</a:t>
            </a:r>
            <a:endParaRPr lang="en-US" sz="1700"/>
          </a:p>
          <a:p>
            <a:pPr lvl="1">
              <a:lnSpc>
                <a:spcPct val="80000"/>
              </a:lnSpc>
            </a:pPr>
            <a:r>
              <a:rPr lang="en-US" sz="1700" b="1"/>
              <a:t>drop encryption key</a:t>
            </a:r>
            <a:endParaRPr lang="en-US" sz="1700"/>
          </a:p>
          <a:p>
            <a:pPr>
              <a:lnSpc>
                <a:spcPct val="80000"/>
              </a:lnSpc>
            </a:pPr>
            <a:r>
              <a:rPr lang="en-US" sz="1700"/>
              <a:t>The keys are replicated in encrypted form.</a:t>
            </a:r>
          </a:p>
          <a:p>
            <a:pPr>
              <a:lnSpc>
                <a:spcPct val="80000"/>
              </a:lnSpc>
            </a:pPr>
            <a:r>
              <a:rPr lang="en-US" sz="1700"/>
              <a:t>If your system does not replicate DDL, manually synchronize encryption keys at the replicate site. </a:t>
            </a:r>
            <a:r>
              <a:rPr lang="en-US" sz="1700" b="1"/>
              <a:t>ddlgen</a:t>
            </a:r>
            <a:r>
              <a:rPr lang="en-US" sz="1700"/>
              <a:t> supports a special form of </a:t>
            </a:r>
            <a:r>
              <a:rPr lang="en-US" sz="1700" b="1"/>
              <a:t>create encryption key</a:t>
            </a:r>
            <a:r>
              <a:rPr lang="en-US" sz="1700"/>
              <a:t> for replicating the key’s value. See </a:t>
            </a:r>
            <a:r>
              <a:rPr lang="en-US" sz="1700">
                <a:hlinkClick r:id="rId2"/>
              </a:rPr>
              <a:t>“ddlgen utility extensions for encrypted columns”</a:t>
            </a:r>
            <a:r>
              <a:rPr lang="en-US" sz="1700"/>
              <a:t>.</a:t>
            </a:r>
          </a:p>
          <a:p>
            <a:pPr>
              <a:lnSpc>
                <a:spcPct val="80000"/>
              </a:lnSpc>
            </a:pPr>
            <a:r>
              <a:rPr lang="en-US" sz="1700"/>
              <a:t>For DML replications, the </a:t>
            </a:r>
            <a:r>
              <a:rPr lang="en-US" sz="1700" b="1"/>
              <a:t>insert</a:t>
            </a:r>
            <a:r>
              <a:rPr lang="en-US" sz="1700"/>
              <a:t> and </a:t>
            </a:r>
            <a:r>
              <a:rPr lang="en-US" sz="1700" b="1"/>
              <a:t>update</a:t>
            </a:r>
            <a:r>
              <a:rPr lang="en-US" sz="1700"/>
              <a:t> commands replicate encrypted columns in encrypted form, which safeguards replicated data while Replication Server processes it in stable queues on disk</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t>Bulk copy (</a:t>
            </a:r>
            <a:r>
              <a:rPr lang="en-US" b="1"/>
              <a:t>bcp</a:t>
            </a:r>
            <a:r>
              <a:rPr lang="en-US"/>
              <a:t>) </a:t>
            </a:r>
          </a:p>
        </p:txBody>
      </p:sp>
      <p:sp>
        <p:nvSpPr>
          <p:cNvPr id="21507" name="Rectangle 3"/>
          <p:cNvSpPr>
            <a:spLocks noGrp="1" noChangeArrowheads="1"/>
          </p:cNvSpPr>
          <p:nvPr>
            <p:ph type="body" idx="1"/>
          </p:nvPr>
        </p:nvSpPr>
        <p:spPr/>
        <p:txBody>
          <a:bodyPr/>
          <a:lstStyle/>
          <a:p>
            <a:pPr>
              <a:lnSpc>
                <a:spcPct val="90000"/>
              </a:lnSpc>
            </a:pPr>
            <a:r>
              <a:rPr lang="en-US" sz="2400" b="1"/>
              <a:t>bcp</a:t>
            </a:r>
            <a:r>
              <a:rPr lang="en-US" sz="2400"/>
              <a:t> transfers encrypted data in and out of databases in either plaintext or ciphertext form. By default, </a:t>
            </a:r>
            <a:r>
              <a:rPr lang="en-US" sz="2400" b="1"/>
              <a:t>bcp</a:t>
            </a:r>
            <a:r>
              <a:rPr lang="en-US" sz="2400"/>
              <a:t> copies plaintext data. </a:t>
            </a:r>
            <a:r>
              <a:rPr lang="en-US" sz="2400" b="1"/>
              <a:t>bcp</a:t>
            </a:r>
            <a:r>
              <a:rPr lang="en-US" sz="2400"/>
              <a:t> processes plaintext data files as follows: </a:t>
            </a:r>
          </a:p>
          <a:p>
            <a:pPr lvl="1">
              <a:lnSpc>
                <a:spcPct val="90000"/>
              </a:lnSpc>
            </a:pPr>
            <a:r>
              <a:rPr lang="en-US" sz="2400"/>
              <a:t>Data is automatically encrypted by Adaptive Server before insertion when executing </a:t>
            </a:r>
            <a:r>
              <a:rPr lang="en-US" sz="2400" b="1"/>
              <a:t>bcp in</a:t>
            </a:r>
            <a:r>
              <a:rPr lang="en-US" sz="2400"/>
              <a:t>. Slow </a:t>
            </a:r>
            <a:r>
              <a:rPr lang="en-US" sz="2400" b="1"/>
              <a:t>bcp</a:t>
            </a:r>
            <a:r>
              <a:rPr lang="en-US" sz="2400"/>
              <a:t> is used. The user must have </a:t>
            </a:r>
            <a:r>
              <a:rPr lang="en-US" sz="2400" b="1"/>
              <a:t>insert</a:t>
            </a:r>
            <a:r>
              <a:rPr lang="en-US" sz="2400"/>
              <a:t> and </a:t>
            </a:r>
            <a:r>
              <a:rPr lang="en-US" sz="2400" b="1"/>
              <a:t>select</a:t>
            </a:r>
            <a:r>
              <a:rPr lang="en-US" sz="2400"/>
              <a:t> permission on all columns.</a:t>
            </a:r>
          </a:p>
          <a:p>
            <a:pPr lvl="1">
              <a:lnSpc>
                <a:spcPct val="90000"/>
              </a:lnSpc>
            </a:pPr>
            <a:r>
              <a:rPr lang="en-US" sz="2400"/>
              <a:t>Data is automatically decrypted by Adaptive Server when executing </a:t>
            </a:r>
            <a:r>
              <a:rPr lang="en-US" sz="2400" b="1"/>
              <a:t>bcp out</a:t>
            </a:r>
            <a:r>
              <a:rPr lang="en-US" sz="2400"/>
              <a:t>. </a:t>
            </a:r>
            <a:r>
              <a:rPr lang="en-US" sz="2400" b="1"/>
              <a:t>select</a:t>
            </a:r>
            <a:r>
              <a:rPr lang="en-US" sz="2400"/>
              <a:t> permission is required on all columns; in addition, </a:t>
            </a:r>
            <a:r>
              <a:rPr lang="en-US" sz="2400" b="1"/>
              <a:t>decrypt</a:t>
            </a:r>
            <a:r>
              <a:rPr lang="en-US" sz="2200"/>
              <a:t> permission is required on the encrypted columns</a:t>
            </a:r>
          </a:p>
          <a:p>
            <a:pPr>
              <a:lnSpc>
                <a:spcPct val="90000"/>
              </a:lnSpc>
            </a:pPr>
            <a:endParaRPr lang="en-US" sz="26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sz="3800"/>
              <a:t>Bulk copy (</a:t>
            </a:r>
            <a:r>
              <a:rPr lang="en-US" sz="3800" b="1"/>
              <a:t>bcp</a:t>
            </a:r>
            <a:r>
              <a:rPr lang="en-US" sz="3800"/>
              <a:t>)..continued</a:t>
            </a:r>
            <a:br>
              <a:rPr lang="en-US" sz="3800"/>
            </a:br>
            <a:endParaRPr lang="en-US" sz="3800"/>
          </a:p>
        </p:txBody>
      </p:sp>
      <p:sp>
        <p:nvSpPr>
          <p:cNvPr id="22531" name="Rectangle 3"/>
          <p:cNvSpPr>
            <a:spLocks noGrp="1" noChangeArrowheads="1"/>
          </p:cNvSpPr>
          <p:nvPr>
            <p:ph type="body" idx="1"/>
          </p:nvPr>
        </p:nvSpPr>
        <p:spPr/>
        <p:txBody>
          <a:bodyPr/>
          <a:lstStyle/>
          <a:p>
            <a:pPr>
              <a:lnSpc>
                <a:spcPct val="90000"/>
              </a:lnSpc>
            </a:pPr>
            <a:r>
              <a:rPr lang="en-US" sz="2400"/>
              <a:t>Use the </a:t>
            </a:r>
            <a:r>
              <a:rPr lang="en-US" sz="2400" b="1"/>
              <a:t>-C</a:t>
            </a:r>
            <a:r>
              <a:rPr lang="en-US" sz="2400"/>
              <a:t> option for </a:t>
            </a:r>
            <a:r>
              <a:rPr lang="en-US" sz="2400" b="1"/>
              <a:t>bcp</a:t>
            </a:r>
            <a:r>
              <a:rPr lang="en-US" sz="2400"/>
              <a:t> to copy the data as ciphertext. When copying ciphertext, you may copy data out and in across different operating systems. If you are copying character data as ciphertext, both platforms must support the same character set.</a:t>
            </a:r>
          </a:p>
          <a:p>
            <a:pPr>
              <a:lnSpc>
                <a:spcPct val="90000"/>
              </a:lnSpc>
            </a:pPr>
            <a:r>
              <a:rPr lang="en-US" sz="2400"/>
              <a:t>Data is assumed to be in ciphertext format during execution of </a:t>
            </a:r>
            <a:r>
              <a:rPr lang="en-US" sz="2400" b="1"/>
              <a:t>bcp in</a:t>
            </a:r>
            <a:r>
              <a:rPr lang="en-US" sz="2400"/>
              <a:t>, and Adaptive Server performs no encryption </a:t>
            </a:r>
          </a:p>
          <a:p>
            <a:pPr>
              <a:lnSpc>
                <a:spcPct val="90000"/>
              </a:lnSpc>
            </a:pPr>
            <a:r>
              <a:rPr lang="en-US" sz="2400"/>
              <a:t>Data is copied out of Adaptive Server without decryption on </a:t>
            </a:r>
            <a:r>
              <a:rPr lang="en-US" sz="2400" b="1"/>
              <a:t>bcp out</a:t>
            </a:r>
            <a:r>
              <a:rPr lang="en-US" sz="2400"/>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4"/>
          <p:cNvSpPr>
            <a:spLocks noGrp="1" noChangeArrowheads="1"/>
          </p:cNvSpPr>
          <p:nvPr>
            <p:ph type="title"/>
          </p:nvPr>
        </p:nvSpPr>
        <p:spPr/>
        <p:txBody>
          <a:bodyPr/>
          <a:lstStyle/>
          <a:p>
            <a:r>
              <a:rPr lang="en-US" sz="3800"/>
              <a:t>How does it work ?</a:t>
            </a:r>
            <a:br>
              <a:rPr lang="en-US" sz="3800"/>
            </a:br>
            <a:endParaRPr lang="en-US" sz="3800"/>
          </a:p>
        </p:txBody>
      </p:sp>
      <p:graphicFrame>
        <p:nvGraphicFramePr>
          <p:cNvPr id="6147" name="Object 3"/>
          <p:cNvGraphicFramePr>
            <a:graphicFrameLocks noChangeAspect="1"/>
          </p:cNvGraphicFramePr>
          <p:nvPr>
            <p:ph idx="1"/>
          </p:nvPr>
        </p:nvGraphicFramePr>
        <p:xfrm>
          <a:off x="533400" y="914400"/>
          <a:ext cx="8153400" cy="5216525"/>
        </p:xfrm>
        <a:graphic>
          <a:graphicData uri="http://schemas.openxmlformats.org/presentationml/2006/ole">
            <p:oleObj spid="_x0000_s6147" name="Acrobat Document" r:id="rId3" imgW="6838095" imgH="5125165" progId="AcroExch.Document.7">
              <p:embed/>
            </p:oleObj>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b="1"/>
              <a:t>load</a:t>
            </a:r>
            <a:r>
              <a:rPr lang="en-US"/>
              <a:t> and </a:t>
            </a:r>
            <a:r>
              <a:rPr lang="en-US" b="1"/>
              <a:t>dump</a:t>
            </a:r>
            <a:r>
              <a:rPr lang="en-US"/>
              <a:t> databases </a:t>
            </a:r>
          </a:p>
        </p:txBody>
      </p:sp>
      <p:sp>
        <p:nvSpPr>
          <p:cNvPr id="23555" name="Rectangle 3"/>
          <p:cNvSpPr>
            <a:spLocks noGrp="1" noChangeArrowheads="1"/>
          </p:cNvSpPr>
          <p:nvPr>
            <p:ph type="body" idx="1"/>
          </p:nvPr>
        </p:nvSpPr>
        <p:spPr/>
        <p:txBody>
          <a:bodyPr/>
          <a:lstStyle/>
          <a:p>
            <a:pPr>
              <a:lnSpc>
                <a:spcPct val="80000"/>
              </a:lnSpc>
            </a:pPr>
            <a:r>
              <a:rPr lang="en-US" sz="2400" b="1"/>
              <a:t>dump</a:t>
            </a:r>
            <a:r>
              <a:rPr lang="en-US" sz="2400"/>
              <a:t> and </a:t>
            </a:r>
            <a:r>
              <a:rPr lang="en-US" sz="2400" b="1"/>
              <a:t>load</a:t>
            </a:r>
            <a:r>
              <a:rPr lang="en-US" sz="2400"/>
              <a:t> work on the ciphertext of encrypted columns. This behavior ensures that the data for encrypted columns remains encrypted while on disk. </a:t>
            </a:r>
            <a:r>
              <a:rPr lang="en-US" sz="2400" b="1"/>
              <a:t>dump</a:t>
            </a:r>
            <a:r>
              <a:rPr lang="en-US" sz="2400"/>
              <a:t> and </a:t>
            </a:r>
            <a:r>
              <a:rPr lang="en-US" sz="2400" b="1"/>
              <a:t>load</a:t>
            </a:r>
            <a:r>
              <a:rPr lang="en-US" sz="2400"/>
              <a:t> pertain to the whole database. Default keys and keys created in the same database are dumped and loaded along with the data to which they pertain </a:t>
            </a:r>
          </a:p>
          <a:p>
            <a:pPr>
              <a:lnSpc>
                <a:spcPct val="80000"/>
              </a:lnSpc>
            </a:pPr>
            <a:r>
              <a:rPr lang="en-US" sz="2400"/>
              <a:t>If the loading database contains encryption keys used in other databases, </a:t>
            </a:r>
            <a:r>
              <a:rPr lang="en-US" sz="2400" b="1"/>
              <a:t>load</a:t>
            </a:r>
            <a:r>
              <a:rPr lang="en-US" sz="2400"/>
              <a:t> does not succeed unless the new syntax </a:t>
            </a:r>
            <a:r>
              <a:rPr lang="en-US" sz="2400" b="1"/>
              <a:t>with override </a:t>
            </a:r>
            <a:r>
              <a:rPr lang="en-US" sz="2400"/>
              <a:t>is used. </a:t>
            </a:r>
          </a:p>
          <a:p>
            <a:pPr lvl="1">
              <a:lnSpc>
                <a:spcPct val="80000"/>
              </a:lnSpc>
            </a:pPr>
            <a:r>
              <a:rPr lang="en-US" sz="2400"/>
              <a:t>load database key_db from "/tmp/key_db.dat" with override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sz="3800" b="1"/>
              <a:t>load</a:t>
            </a:r>
            <a:r>
              <a:rPr lang="en-US" sz="3800"/>
              <a:t> and </a:t>
            </a:r>
            <a:r>
              <a:rPr lang="en-US" sz="3800" b="1"/>
              <a:t>dump</a:t>
            </a:r>
            <a:r>
              <a:rPr lang="en-US" sz="3800"/>
              <a:t> databases..contd</a:t>
            </a:r>
            <a:br>
              <a:rPr lang="en-US" sz="3800"/>
            </a:br>
            <a:endParaRPr lang="en-US" sz="3800"/>
          </a:p>
        </p:txBody>
      </p:sp>
      <p:sp>
        <p:nvSpPr>
          <p:cNvPr id="24579" name="Rectangle 3"/>
          <p:cNvSpPr>
            <a:spLocks noGrp="1" noChangeArrowheads="1"/>
          </p:cNvSpPr>
          <p:nvPr>
            <p:ph type="body" idx="1"/>
          </p:nvPr>
        </p:nvSpPr>
        <p:spPr/>
        <p:txBody>
          <a:bodyPr/>
          <a:lstStyle/>
          <a:p>
            <a:r>
              <a:rPr lang="en-US" sz="2400"/>
              <a:t>If your keys are in a separate database from the columns they encrypt, Sybase recommends that:</a:t>
            </a:r>
          </a:p>
          <a:p>
            <a:pPr lvl="1"/>
            <a:r>
              <a:rPr lang="en-US" sz="2400"/>
              <a:t>When you dump and load the database containing encrypted columns, you also dump and load the database where the key was created. You must do this if you have added new keys since the last dump</a:t>
            </a:r>
          </a:p>
          <a:p>
            <a:pPr lvl="1"/>
            <a:r>
              <a:rPr lang="en-US" sz="2400"/>
              <a:t>Encrypting with a key from a different database provides a security advantage because, in the event of the theft of a database dump, it protects against access to both keys and encrypted data </a:t>
            </a:r>
          </a:p>
          <a:p>
            <a:endParaRPr 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ASE Encryption steps</a:t>
            </a:r>
          </a:p>
        </p:txBody>
      </p:sp>
      <p:sp>
        <p:nvSpPr>
          <p:cNvPr id="4099" name="Rectangle 3"/>
          <p:cNvSpPr>
            <a:spLocks noGrp="1" noChangeArrowheads="1"/>
          </p:cNvSpPr>
          <p:nvPr>
            <p:ph type="body" idx="1"/>
          </p:nvPr>
        </p:nvSpPr>
        <p:spPr/>
        <p:txBody>
          <a:bodyPr/>
          <a:lstStyle/>
          <a:p>
            <a:pPr>
              <a:lnSpc>
                <a:spcPct val="80000"/>
              </a:lnSpc>
            </a:pPr>
            <a:r>
              <a:rPr lang="en-US" sz="2400"/>
              <a:t>Install the license option ASE_ENCRYPTION </a:t>
            </a:r>
          </a:p>
          <a:p>
            <a:pPr>
              <a:lnSpc>
                <a:spcPct val="80000"/>
              </a:lnSpc>
            </a:pPr>
            <a:r>
              <a:rPr lang="en-US" sz="2400"/>
              <a:t>Enable encryption in Adaptive Server Enterprise. Only the System Security Officer can issue this command:</a:t>
            </a:r>
          </a:p>
          <a:p>
            <a:pPr lvl="1">
              <a:lnSpc>
                <a:spcPct val="80000"/>
              </a:lnSpc>
            </a:pPr>
            <a:r>
              <a:rPr lang="en-US" sz="2400"/>
              <a:t>sp_configure 'enable encrypted columns', 0|1 </a:t>
            </a:r>
          </a:p>
          <a:p>
            <a:pPr>
              <a:lnSpc>
                <a:spcPct val="80000"/>
              </a:lnSpc>
            </a:pPr>
            <a:r>
              <a:rPr lang="en-US" sz="2400"/>
              <a:t>Set the system encryption password for a database using </a:t>
            </a:r>
            <a:r>
              <a:rPr lang="en-US" sz="2400" b="1"/>
              <a:t>sp_encryption</a:t>
            </a:r>
            <a:r>
              <a:rPr lang="en-US" sz="2400"/>
              <a:t> </a:t>
            </a:r>
          </a:p>
          <a:p>
            <a:pPr>
              <a:lnSpc>
                <a:spcPct val="80000"/>
              </a:lnSpc>
            </a:pPr>
            <a:r>
              <a:rPr lang="en-US" sz="2400"/>
              <a:t>Create the key(s) for encrypting columns </a:t>
            </a:r>
          </a:p>
          <a:p>
            <a:pPr>
              <a:lnSpc>
                <a:spcPct val="80000"/>
              </a:lnSpc>
            </a:pPr>
            <a:r>
              <a:rPr lang="en-US" sz="2400"/>
              <a:t>Specify the columns for encryption </a:t>
            </a:r>
          </a:p>
          <a:p>
            <a:pPr>
              <a:lnSpc>
                <a:spcPct val="80000"/>
              </a:lnSpc>
            </a:pPr>
            <a:r>
              <a:rPr lang="en-US" sz="2400"/>
              <a:t>Grant decrypt permission to users who must see the data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sz="3800"/>
              <a:t>Setting the system encryption password </a:t>
            </a:r>
          </a:p>
        </p:txBody>
      </p:sp>
      <p:sp>
        <p:nvSpPr>
          <p:cNvPr id="5123" name="Rectangle 3"/>
          <p:cNvSpPr>
            <a:spLocks noGrp="1" noChangeArrowheads="1"/>
          </p:cNvSpPr>
          <p:nvPr>
            <p:ph type="body" idx="1"/>
          </p:nvPr>
        </p:nvSpPr>
        <p:spPr/>
        <p:txBody>
          <a:bodyPr/>
          <a:lstStyle/>
          <a:p>
            <a:r>
              <a:rPr lang="en-US" sz="2400"/>
              <a:t>The system password is specific to the database where </a:t>
            </a:r>
            <a:r>
              <a:rPr lang="en-US" sz="2400" b="1"/>
              <a:t>sp_encryption</a:t>
            </a:r>
            <a:r>
              <a:rPr lang="en-US" sz="2400"/>
              <a:t> is executed </a:t>
            </a:r>
          </a:p>
          <a:p>
            <a:r>
              <a:rPr lang="en-US" sz="2400"/>
              <a:t>Used to encrypt all the keys in the database</a:t>
            </a:r>
          </a:p>
          <a:p>
            <a:r>
              <a:rPr lang="en-US" sz="2400"/>
              <a:t>The system encryption password must be set in every database where encryption keys are created </a:t>
            </a:r>
          </a:p>
          <a:p>
            <a:r>
              <a:rPr lang="en-US" sz="2400"/>
              <a:t>When the system password is changed, Adaptive Server automatically reencrypts all keys in the database with the new password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Creating encryption keys </a:t>
            </a:r>
          </a:p>
        </p:txBody>
      </p:sp>
      <p:sp>
        <p:nvSpPr>
          <p:cNvPr id="9219" name="Rectangle 3"/>
          <p:cNvSpPr>
            <a:spLocks noGrp="1" noChangeArrowheads="1"/>
          </p:cNvSpPr>
          <p:nvPr>
            <p:ph type="body" idx="1"/>
          </p:nvPr>
        </p:nvSpPr>
        <p:spPr/>
        <p:txBody>
          <a:bodyPr/>
          <a:lstStyle/>
          <a:p>
            <a:pPr>
              <a:lnSpc>
                <a:spcPct val="80000"/>
              </a:lnSpc>
            </a:pPr>
            <a:r>
              <a:rPr lang="en-US" sz="1900"/>
              <a:t>create encryption key </a:t>
            </a:r>
            <a:r>
              <a:rPr lang="en-US" sz="1900" i="1"/>
              <a:t>keyname</a:t>
            </a:r>
            <a:r>
              <a:rPr lang="en-US" sz="1900"/>
              <a:t> [as default] for </a:t>
            </a:r>
            <a:r>
              <a:rPr lang="en-US" sz="1900" i="1"/>
              <a:t>algorithm</a:t>
            </a:r>
            <a:r>
              <a:rPr lang="en-US" sz="1900"/>
              <a:t> [with [keylength</a:t>
            </a:r>
            <a:r>
              <a:rPr lang="en-US" sz="1900" i="1"/>
              <a:t> num_bits</a:t>
            </a:r>
            <a:r>
              <a:rPr lang="en-US" sz="1900"/>
              <a:t>] [init_vector [null | random]] [pad [null | random]]] </a:t>
            </a:r>
          </a:p>
          <a:p>
            <a:pPr>
              <a:lnSpc>
                <a:spcPct val="80000"/>
              </a:lnSpc>
            </a:pPr>
            <a:r>
              <a:rPr lang="en-US" sz="1900" b="1"/>
              <a:t>init_vector</a:t>
            </a:r>
            <a:endParaRPr lang="en-US" sz="1900"/>
          </a:p>
          <a:p>
            <a:pPr lvl="1">
              <a:lnSpc>
                <a:spcPct val="80000"/>
              </a:lnSpc>
            </a:pPr>
            <a:r>
              <a:rPr lang="en-US" sz="1700" b="1"/>
              <a:t>random</a:t>
            </a:r>
            <a:r>
              <a:rPr lang="en-US" sz="1700"/>
              <a:t> – specifies use of an initialization vector during encryption. When an initialization vector is used by the encryption algorithm, the ciphertext of two identical pieces of plaintext are different, which prevents detection of data patterns</a:t>
            </a:r>
          </a:p>
          <a:p>
            <a:pPr lvl="1">
              <a:lnSpc>
                <a:spcPct val="80000"/>
              </a:lnSpc>
            </a:pPr>
            <a:r>
              <a:rPr lang="en-US" sz="1700" b="1"/>
              <a:t>null</a:t>
            </a:r>
            <a:r>
              <a:rPr lang="en-US" sz="1700"/>
              <a:t> – omits the use of an initialization vector when encrypting. This makes the column suitable for supporting an index. </a:t>
            </a:r>
          </a:p>
          <a:p>
            <a:pPr>
              <a:lnSpc>
                <a:spcPct val="80000"/>
              </a:lnSpc>
            </a:pPr>
            <a:r>
              <a:rPr lang="en-US" sz="1900"/>
              <a:t>The System Security Officer has default permission to create encryption keys and may grant that permission to other users.</a:t>
            </a:r>
          </a:p>
          <a:p>
            <a:pPr lvl="1">
              <a:lnSpc>
                <a:spcPct val="80000"/>
              </a:lnSpc>
            </a:pPr>
            <a:r>
              <a:rPr lang="en-US" sz="1700"/>
              <a:t>For example:</a:t>
            </a:r>
          </a:p>
          <a:p>
            <a:pPr lvl="1">
              <a:lnSpc>
                <a:spcPct val="80000"/>
              </a:lnSpc>
            </a:pPr>
            <a:r>
              <a:rPr lang="en-US" sz="1700"/>
              <a:t>grant create encryption key to key_admin_role </a:t>
            </a:r>
            <a:br>
              <a:rPr lang="en-US" sz="1700"/>
            </a:br>
            <a:endParaRPr lang="en-US" sz="1700"/>
          </a:p>
          <a:p>
            <a:pPr>
              <a:lnSpc>
                <a:spcPct val="80000"/>
              </a:lnSpc>
            </a:pPr>
            <a:endParaRPr lang="en-US" sz="19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t>With or without IV </a:t>
            </a:r>
          </a:p>
        </p:txBody>
      </p:sp>
      <p:sp>
        <p:nvSpPr>
          <p:cNvPr id="30725" name="AutoShape 5"/>
          <p:cNvSpPr>
            <a:spLocks noChangeArrowheads="1"/>
          </p:cNvSpPr>
          <p:nvPr/>
        </p:nvSpPr>
        <p:spPr bwMode="auto">
          <a:xfrm>
            <a:off x="838200" y="2955925"/>
            <a:ext cx="457200" cy="457200"/>
          </a:xfrm>
          <a:prstGeom prst="roundRect">
            <a:avLst>
              <a:gd name="adj" fmla="val 16667"/>
            </a:avLst>
          </a:prstGeom>
          <a:gradFill rotWithShape="0">
            <a:gsLst>
              <a:gs pos="0">
                <a:srgbClr val="996600"/>
              </a:gs>
              <a:gs pos="50000">
                <a:srgbClr val="FFCC66"/>
              </a:gs>
              <a:gs pos="100000">
                <a:srgbClr val="996600"/>
              </a:gs>
            </a:gsLst>
            <a:lin ang="5400000" scaled="1"/>
          </a:gradFill>
          <a:ln w="9525">
            <a:noFill/>
            <a:round/>
            <a:headEnd/>
            <a:tailEnd/>
          </a:ln>
          <a:effectLst/>
        </p:spPr>
        <p:txBody>
          <a:bodyPr wrap="none" anchor="ctr"/>
          <a:lstStyle/>
          <a:p>
            <a:endParaRPr lang="en-US"/>
          </a:p>
        </p:txBody>
      </p:sp>
      <p:sp>
        <p:nvSpPr>
          <p:cNvPr id="30726" name="Text Box 6"/>
          <p:cNvSpPr txBox="1">
            <a:spLocks noChangeArrowheads="1"/>
          </p:cNvSpPr>
          <p:nvPr/>
        </p:nvSpPr>
        <p:spPr bwMode="auto">
          <a:xfrm>
            <a:off x="841375" y="2943225"/>
            <a:ext cx="441325" cy="519113"/>
          </a:xfrm>
          <a:prstGeom prst="rect">
            <a:avLst/>
          </a:prstGeom>
          <a:noFill/>
          <a:ln w="9525">
            <a:noFill/>
            <a:miter lim="800000"/>
            <a:headEnd/>
            <a:tailEnd/>
          </a:ln>
          <a:effectLst/>
        </p:spPr>
        <p:txBody>
          <a:bodyPr wrap="none">
            <a:spAutoFit/>
          </a:bodyPr>
          <a:lstStyle/>
          <a:p>
            <a:pPr eaLnBrk="0" hangingPunct="0"/>
            <a:r>
              <a:rPr lang="en-US" altLang="en-US" sz="2800" b="1"/>
              <a:t>D</a:t>
            </a:r>
            <a:endParaRPr lang="en-US" altLang="en-US" sz="3200">
              <a:latin typeface="Times" pitchFamily="18" charset="0"/>
            </a:endParaRPr>
          </a:p>
        </p:txBody>
      </p:sp>
      <p:sp>
        <p:nvSpPr>
          <p:cNvPr id="30727" name="AutoShape 7"/>
          <p:cNvSpPr>
            <a:spLocks noChangeArrowheads="1"/>
          </p:cNvSpPr>
          <p:nvPr/>
        </p:nvSpPr>
        <p:spPr bwMode="auto">
          <a:xfrm>
            <a:off x="838200" y="3641725"/>
            <a:ext cx="457200" cy="457200"/>
          </a:xfrm>
          <a:prstGeom prst="roundRect">
            <a:avLst>
              <a:gd name="adj" fmla="val 16667"/>
            </a:avLst>
          </a:prstGeom>
          <a:gradFill rotWithShape="0">
            <a:gsLst>
              <a:gs pos="0">
                <a:srgbClr val="996600"/>
              </a:gs>
              <a:gs pos="50000">
                <a:srgbClr val="FFCC66"/>
              </a:gs>
              <a:gs pos="100000">
                <a:srgbClr val="996600"/>
              </a:gs>
            </a:gsLst>
            <a:lin ang="5400000" scaled="1"/>
          </a:gradFill>
          <a:ln w="9525">
            <a:noFill/>
            <a:round/>
            <a:headEnd/>
            <a:tailEnd/>
          </a:ln>
          <a:effectLst/>
        </p:spPr>
        <p:txBody>
          <a:bodyPr wrap="none" anchor="ctr"/>
          <a:lstStyle/>
          <a:p>
            <a:endParaRPr lang="en-US"/>
          </a:p>
        </p:txBody>
      </p:sp>
      <p:sp>
        <p:nvSpPr>
          <p:cNvPr id="30728" name="Text Box 8"/>
          <p:cNvSpPr txBox="1">
            <a:spLocks noChangeArrowheads="1"/>
          </p:cNvSpPr>
          <p:nvPr/>
        </p:nvSpPr>
        <p:spPr bwMode="auto">
          <a:xfrm>
            <a:off x="854075" y="3656013"/>
            <a:ext cx="441325" cy="519112"/>
          </a:xfrm>
          <a:prstGeom prst="rect">
            <a:avLst/>
          </a:prstGeom>
          <a:noFill/>
          <a:ln w="9525">
            <a:noFill/>
            <a:miter lim="800000"/>
            <a:headEnd/>
            <a:tailEnd/>
          </a:ln>
          <a:effectLst/>
        </p:spPr>
        <p:txBody>
          <a:bodyPr wrap="none">
            <a:spAutoFit/>
          </a:bodyPr>
          <a:lstStyle/>
          <a:p>
            <a:pPr eaLnBrk="0" hangingPunct="0"/>
            <a:r>
              <a:rPr lang="en-US" altLang="en-US" sz="2800" b="1"/>
              <a:t>A</a:t>
            </a:r>
            <a:endParaRPr lang="en-US" altLang="en-US" sz="3200">
              <a:latin typeface="Times" pitchFamily="18" charset="0"/>
            </a:endParaRPr>
          </a:p>
        </p:txBody>
      </p:sp>
      <p:sp>
        <p:nvSpPr>
          <p:cNvPr id="30729" name="AutoShape 9"/>
          <p:cNvSpPr>
            <a:spLocks noChangeArrowheads="1"/>
          </p:cNvSpPr>
          <p:nvPr/>
        </p:nvSpPr>
        <p:spPr bwMode="auto">
          <a:xfrm>
            <a:off x="838200" y="4327525"/>
            <a:ext cx="457200" cy="457200"/>
          </a:xfrm>
          <a:prstGeom prst="roundRect">
            <a:avLst>
              <a:gd name="adj" fmla="val 16667"/>
            </a:avLst>
          </a:prstGeom>
          <a:gradFill rotWithShape="0">
            <a:gsLst>
              <a:gs pos="0">
                <a:srgbClr val="996600"/>
              </a:gs>
              <a:gs pos="50000">
                <a:srgbClr val="FFCC66"/>
              </a:gs>
              <a:gs pos="100000">
                <a:srgbClr val="996600"/>
              </a:gs>
            </a:gsLst>
            <a:lin ang="5400000" scaled="1"/>
          </a:gradFill>
          <a:ln w="9525">
            <a:noFill/>
            <a:round/>
            <a:headEnd/>
            <a:tailEnd/>
          </a:ln>
          <a:effectLst/>
        </p:spPr>
        <p:txBody>
          <a:bodyPr wrap="none" anchor="ctr"/>
          <a:lstStyle/>
          <a:p>
            <a:endParaRPr lang="en-US"/>
          </a:p>
        </p:txBody>
      </p:sp>
      <p:sp>
        <p:nvSpPr>
          <p:cNvPr id="30730" name="Text Box 10"/>
          <p:cNvSpPr txBox="1">
            <a:spLocks noChangeArrowheads="1"/>
          </p:cNvSpPr>
          <p:nvPr/>
        </p:nvSpPr>
        <p:spPr bwMode="auto">
          <a:xfrm>
            <a:off x="838200" y="4327525"/>
            <a:ext cx="401638" cy="519113"/>
          </a:xfrm>
          <a:prstGeom prst="rect">
            <a:avLst/>
          </a:prstGeom>
          <a:noFill/>
          <a:ln w="9525">
            <a:noFill/>
            <a:miter lim="800000"/>
            <a:headEnd/>
            <a:tailEnd/>
          </a:ln>
          <a:effectLst/>
        </p:spPr>
        <p:txBody>
          <a:bodyPr wrap="none">
            <a:spAutoFit/>
          </a:bodyPr>
          <a:lstStyle/>
          <a:p>
            <a:pPr algn="ctr" eaLnBrk="0" hangingPunct="0"/>
            <a:r>
              <a:rPr lang="en-US" altLang="en-US" sz="2800" b="1"/>
              <a:t>T</a:t>
            </a:r>
            <a:endParaRPr lang="en-US" altLang="en-US" sz="3200">
              <a:latin typeface="Times" pitchFamily="18" charset="0"/>
            </a:endParaRPr>
          </a:p>
        </p:txBody>
      </p:sp>
      <p:sp>
        <p:nvSpPr>
          <p:cNvPr id="30731" name="AutoShape 11"/>
          <p:cNvSpPr>
            <a:spLocks noChangeArrowheads="1"/>
          </p:cNvSpPr>
          <p:nvPr/>
        </p:nvSpPr>
        <p:spPr bwMode="auto">
          <a:xfrm>
            <a:off x="838200" y="5013325"/>
            <a:ext cx="457200" cy="457200"/>
          </a:xfrm>
          <a:prstGeom prst="roundRect">
            <a:avLst>
              <a:gd name="adj" fmla="val 16667"/>
            </a:avLst>
          </a:prstGeom>
          <a:gradFill rotWithShape="0">
            <a:gsLst>
              <a:gs pos="0">
                <a:srgbClr val="996600"/>
              </a:gs>
              <a:gs pos="50000">
                <a:srgbClr val="FFCC66"/>
              </a:gs>
              <a:gs pos="100000">
                <a:srgbClr val="996600"/>
              </a:gs>
            </a:gsLst>
            <a:lin ang="5400000" scaled="1"/>
          </a:gradFill>
          <a:ln w="9525">
            <a:noFill/>
            <a:round/>
            <a:headEnd/>
            <a:tailEnd/>
          </a:ln>
          <a:effectLst/>
        </p:spPr>
        <p:txBody>
          <a:bodyPr wrap="none" anchor="ctr"/>
          <a:lstStyle/>
          <a:p>
            <a:endParaRPr lang="en-US"/>
          </a:p>
        </p:txBody>
      </p:sp>
      <p:sp>
        <p:nvSpPr>
          <p:cNvPr id="30732" name="Text Box 12"/>
          <p:cNvSpPr txBox="1">
            <a:spLocks noChangeArrowheads="1"/>
          </p:cNvSpPr>
          <p:nvPr/>
        </p:nvSpPr>
        <p:spPr bwMode="auto">
          <a:xfrm>
            <a:off x="854075" y="5032375"/>
            <a:ext cx="441325" cy="519113"/>
          </a:xfrm>
          <a:prstGeom prst="rect">
            <a:avLst/>
          </a:prstGeom>
          <a:noFill/>
          <a:ln w="9525">
            <a:noFill/>
            <a:miter lim="800000"/>
            <a:headEnd/>
            <a:tailEnd/>
          </a:ln>
          <a:effectLst/>
        </p:spPr>
        <p:txBody>
          <a:bodyPr wrap="none">
            <a:spAutoFit/>
          </a:bodyPr>
          <a:lstStyle/>
          <a:p>
            <a:pPr eaLnBrk="0" hangingPunct="0"/>
            <a:r>
              <a:rPr lang="en-US" altLang="en-US" sz="2800" b="1"/>
              <a:t>A</a:t>
            </a:r>
            <a:endParaRPr lang="en-US" altLang="en-US" sz="3200">
              <a:latin typeface="Times" pitchFamily="18" charset="0"/>
            </a:endParaRPr>
          </a:p>
        </p:txBody>
      </p:sp>
      <p:sp>
        <p:nvSpPr>
          <p:cNvPr id="30733" name="AutoShape 13"/>
          <p:cNvSpPr>
            <a:spLocks noChangeArrowheads="1"/>
          </p:cNvSpPr>
          <p:nvPr/>
        </p:nvSpPr>
        <p:spPr bwMode="auto">
          <a:xfrm>
            <a:off x="5562600" y="2971800"/>
            <a:ext cx="457200" cy="457200"/>
          </a:xfrm>
          <a:prstGeom prst="roundRect">
            <a:avLst>
              <a:gd name="adj" fmla="val 16667"/>
            </a:avLst>
          </a:prstGeom>
          <a:gradFill rotWithShape="0">
            <a:gsLst>
              <a:gs pos="0">
                <a:srgbClr val="6E0035"/>
              </a:gs>
              <a:gs pos="50000">
                <a:srgbClr val="D6ABB3"/>
              </a:gs>
              <a:gs pos="100000">
                <a:srgbClr val="6E0035"/>
              </a:gs>
            </a:gsLst>
            <a:lin ang="5400000" scaled="1"/>
          </a:gradFill>
          <a:ln w="9525">
            <a:noFill/>
            <a:round/>
            <a:headEnd/>
            <a:tailEnd/>
          </a:ln>
          <a:effectLst/>
        </p:spPr>
        <p:txBody>
          <a:bodyPr wrap="none" anchor="ctr"/>
          <a:lstStyle/>
          <a:p>
            <a:endParaRPr lang="en-US"/>
          </a:p>
        </p:txBody>
      </p:sp>
      <p:sp>
        <p:nvSpPr>
          <p:cNvPr id="30734" name="Text Box 14"/>
          <p:cNvSpPr txBox="1">
            <a:spLocks noChangeArrowheads="1"/>
          </p:cNvSpPr>
          <p:nvPr/>
        </p:nvSpPr>
        <p:spPr bwMode="auto">
          <a:xfrm>
            <a:off x="5562600" y="2990850"/>
            <a:ext cx="420688" cy="519113"/>
          </a:xfrm>
          <a:prstGeom prst="rect">
            <a:avLst/>
          </a:prstGeom>
          <a:noFill/>
          <a:ln w="9525">
            <a:noFill/>
            <a:miter lim="800000"/>
            <a:headEnd/>
            <a:tailEnd/>
          </a:ln>
          <a:effectLst/>
        </p:spPr>
        <p:txBody>
          <a:bodyPr wrap="none">
            <a:spAutoFit/>
          </a:bodyPr>
          <a:lstStyle/>
          <a:p>
            <a:pPr eaLnBrk="0" hangingPunct="0"/>
            <a:r>
              <a:rPr lang="en-US" altLang="en-US" sz="2800" b="1"/>
              <a:t>X</a:t>
            </a:r>
            <a:endParaRPr lang="en-US" altLang="en-US" sz="3200">
              <a:latin typeface="Times" pitchFamily="18" charset="0"/>
            </a:endParaRPr>
          </a:p>
        </p:txBody>
      </p:sp>
      <p:sp>
        <p:nvSpPr>
          <p:cNvPr id="30735" name="Line 15"/>
          <p:cNvSpPr>
            <a:spLocks noChangeShapeType="1"/>
          </p:cNvSpPr>
          <p:nvPr/>
        </p:nvSpPr>
        <p:spPr bwMode="auto">
          <a:xfrm>
            <a:off x="1066800" y="3413125"/>
            <a:ext cx="0" cy="228600"/>
          </a:xfrm>
          <a:prstGeom prst="line">
            <a:avLst/>
          </a:prstGeom>
          <a:noFill/>
          <a:ln w="19050">
            <a:solidFill>
              <a:srgbClr val="996600"/>
            </a:solidFill>
            <a:round/>
            <a:headEnd/>
            <a:tailEnd type="triangle" w="med" len="med"/>
          </a:ln>
          <a:effectLst/>
        </p:spPr>
        <p:txBody>
          <a:bodyPr wrap="none" anchor="ctr"/>
          <a:lstStyle/>
          <a:p>
            <a:endParaRPr lang="en-US"/>
          </a:p>
        </p:txBody>
      </p:sp>
      <p:sp>
        <p:nvSpPr>
          <p:cNvPr id="30736" name="Line 16"/>
          <p:cNvSpPr>
            <a:spLocks noChangeShapeType="1"/>
          </p:cNvSpPr>
          <p:nvPr/>
        </p:nvSpPr>
        <p:spPr bwMode="auto">
          <a:xfrm>
            <a:off x="1066800" y="4098925"/>
            <a:ext cx="0" cy="228600"/>
          </a:xfrm>
          <a:prstGeom prst="line">
            <a:avLst/>
          </a:prstGeom>
          <a:noFill/>
          <a:ln w="19050">
            <a:solidFill>
              <a:srgbClr val="996600"/>
            </a:solidFill>
            <a:round/>
            <a:headEnd/>
            <a:tailEnd type="triangle" w="med" len="med"/>
          </a:ln>
          <a:effectLst/>
        </p:spPr>
        <p:txBody>
          <a:bodyPr wrap="none" anchor="ctr"/>
          <a:lstStyle/>
          <a:p>
            <a:endParaRPr lang="en-US"/>
          </a:p>
        </p:txBody>
      </p:sp>
      <p:sp>
        <p:nvSpPr>
          <p:cNvPr id="30737" name="Line 17"/>
          <p:cNvSpPr>
            <a:spLocks noChangeShapeType="1"/>
          </p:cNvSpPr>
          <p:nvPr/>
        </p:nvSpPr>
        <p:spPr bwMode="auto">
          <a:xfrm>
            <a:off x="1066800" y="4784725"/>
            <a:ext cx="0" cy="228600"/>
          </a:xfrm>
          <a:prstGeom prst="line">
            <a:avLst/>
          </a:prstGeom>
          <a:noFill/>
          <a:ln w="19050">
            <a:solidFill>
              <a:srgbClr val="996600"/>
            </a:solidFill>
            <a:round/>
            <a:headEnd/>
            <a:tailEnd type="triangle" w="med" len="med"/>
          </a:ln>
          <a:effectLst/>
        </p:spPr>
        <p:txBody>
          <a:bodyPr wrap="none" anchor="ctr"/>
          <a:lstStyle/>
          <a:p>
            <a:endParaRPr lang="en-US"/>
          </a:p>
        </p:txBody>
      </p:sp>
      <p:sp>
        <p:nvSpPr>
          <p:cNvPr id="30738" name="Line 18"/>
          <p:cNvSpPr>
            <a:spLocks noChangeShapeType="1"/>
          </p:cNvSpPr>
          <p:nvPr/>
        </p:nvSpPr>
        <p:spPr bwMode="auto">
          <a:xfrm>
            <a:off x="1066800" y="5470525"/>
            <a:ext cx="0" cy="228600"/>
          </a:xfrm>
          <a:prstGeom prst="line">
            <a:avLst/>
          </a:prstGeom>
          <a:noFill/>
          <a:ln w="19050">
            <a:solidFill>
              <a:srgbClr val="996600"/>
            </a:solidFill>
            <a:round/>
            <a:headEnd/>
            <a:tailEnd type="triangle" w="med" len="med"/>
          </a:ln>
          <a:effectLst/>
        </p:spPr>
        <p:txBody>
          <a:bodyPr wrap="none" anchor="ctr"/>
          <a:lstStyle/>
          <a:p>
            <a:endParaRPr lang="en-US"/>
          </a:p>
        </p:txBody>
      </p:sp>
      <p:sp>
        <p:nvSpPr>
          <p:cNvPr id="30739" name="AutoShape 19"/>
          <p:cNvSpPr>
            <a:spLocks noChangeArrowheads="1"/>
          </p:cNvSpPr>
          <p:nvPr/>
        </p:nvSpPr>
        <p:spPr bwMode="auto">
          <a:xfrm>
            <a:off x="5029200" y="2971800"/>
            <a:ext cx="457200" cy="457200"/>
          </a:xfrm>
          <a:prstGeom prst="roundRect">
            <a:avLst>
              <a:gd name="adj" fmla="val 16667"/>
            </a:avLst>
          </a:prstGeom>
          <a:gradFill rotWithShape="0">
            <a:gsLst>
              <a:gs pos="0">
                <a:srgbClr val="6E0035"/>
              </a:gs>
              <a:gs pos="50000">
                <a:srgbClr val="D6ABB3"/>
              </a:gs>
              <a:gs pos="100000">
                <a:srgbClr val="6E0035"/>
              </a:gs>
            </a:gsLst>
            <a:lin ang="5400000" scaled="1"/>
          </a:gradFill>
          <a:ln w="9525">
            <a:noFill/>
            <a:round/>
            <a:headEnd/>
            <a:tailEnd/>
          </a:ln>
          <a:effectLst/>
        </p:spPr>
        <p:txBody>
          <a:bodyPr wrap="none" anchor="ctr"/>
          <a:lstStyle/>
          <a:p>
            <a:endParaRPr lang="en-US"/>
          </a:p>
        </p:txBody>
      </p:sp>
      <p:sp>
        <p:nvSpPr>
          <p:cNvPr id="30740" name="Text Box 20"/>
          <p:cNvSpPr txBox="1">
            <a:spLocks noChangeArrowheads="1"/>
          </p:cNvSpPr>
          <p:nvPr/>
        </p:nvSpPr>
        <p:spPr bwMode="auto">
          <a:xfrm>
            <a:off x="5045075" y="2990850"/>
            <a:ext cx="441325" cy="519113"/>
          </a:xfrm>
          <a:prstGeom prst="rect">
            <a:avLst/>
          </a:prstGeom>
          <a:noFill/>
          <a:ln w="9525">
            <a:noFill/>
            <a:miter lim="800000"/>
            <a:headEnd/>
            <a:tailEnd/>
          </a:ln>
          <a:effectLst/>
        </p:spPr>
        <p:txBody>
          <a:bodyPr wrap="none">
            <a:spAutoFit/>
          </a:bodyPr>
          <a:lstStyle/>
          <a:p>
            <a:pPr eaLnBrk="0" hangingPunct="0"/>
            <a:r>
              <a:rPr lang="en-US" altLang="en-US" sz="2800" b="1"/>
              <a:t>D</a:t>
            </a:r>
            <a:endParaRPr lang="en-US" altLang="en-US" sz="3200">
              <a:latin typeface="Times" pitchFamily="18" charset="0"/>
            </a:endParaRPr>
          </a:p>
        </p:txBody>
      </p:sp>
      <p:sp>
        <p:nvSpPr>
          <p:cNvPr id="30741" name="AutoShape 21"/>
          <p:cNvSpPr>
            <a:spLocks noChangeArrowheads="1"/>
          </p:cNvSpPr>
          <p:nvPr/>
        </p:nvSpPr>
        <p:spPr bwMode="auto">
          <a:xfrm>
            <a:off x="5029200" y="3657600"/>
            <a:ext cx="457200" cy="457200"/>
          </a:xfrm>
          <a:prstGeom prst="roundRect">
            <a:avLst>
              <a:gd name="adj" fmla="val 16667"/>
            </a:avLst>
          </a:prstGeom>
          <a:gradFill rotWithShape="0">
            <a:gsLst>
              <a:gs pos="0">
                <a:srgbClr val="6E0035"/>
              </a:gs>
              <a:gs pos="50000">
                <a:srgbClr val="D6ABB3"/>
              </a:gs>
              <a:gs pos="100000">
                <a:srgbClr val="6E0035"/>
              </a:gs>
            </a:gsLst>
            <a:lin ang="5400000" scaled="1"/>
          </a:gradFill>
          <a:ln w="9525">
            <a:noFill/>
            <a:round/>
            <a:headEnd/>
            <a:tailEnd/>
          </a:ln>
          <a:effectLst/>
        </p:spPr>
        <p:txBody>
          <a:bodyPr wrap="none" anchor="ctr"/>
          <a:lstStyle/>
          <a:p>
            <a:endParaRPr lang="en-US"/>
          </a:p>
        </p:txBody>
      </p:sp>
      <p:sp>
        <p:nvSpPr>
          <p:cNvPr id="30742" name="Text Box 22"/>
          <p:cNvSpPr txBox="1">
            <a:spLocks noChangeArrowheads="1"/>
          </p:cNvSpPr>
          <p:nvPr/>
        </p:nvSpPr>
        <p:spPr bwMode="auto">
          <a:xfrm>
            <a:off x="5045075" y="3676650"/>
            <a:ext cx="441325" cy="519113"/>
          </a:xfrm>
          <a:prstGeom prst="rect">
            <a:avLst/>
          </a:prstGeom>
          <a:noFill/>
          <a:ln w="9525">
            <a:noFill/>
            <a:miter lim="800000"/>
            <a:headEnd/>
            <a:tailEnd/>
          </a:ln>
          <a:effectLst/>
        </p:spPr>
        <p:txBody>
          <a:bodyPr wrap="none">
            <a:spAutoFit/>
          </a:bodyPr>
          <a:lstStyle/>
          <a:p>
            <a:pPr eaLnBrk="0" hangingPunct="0"/>
            <a:r>
              <a:rPr lang="en-US" altLang="en-US" sz="2800" b="1"/>
              <a:t>A</a:t>
            </a:r>
            <a:endParaRPr lang="en-US" altLang="en-US" sz="3200">
              <a:latin typeface="Times" pitchFamily="18" charset="0"/>
            </a:endParaRPr>
          </a:p>
        </p:txBody>
      </p:sp>
      <p:sp>
        <p:nvSpPr>
          <p:cNvPr id="30743" name="AutoShape 23"/>
          <p:cNvSpPr>
            <a:spLocks noChangeArrowheads="1"/>
          </p:cNvSpPr>
          <p:nvPr/>
        </p:nvSpPr>
        <p:spPr bwMode="auto">
          <a:xfrm>
            <a:off x="5029200" y="4343400"/>
            <a:ext cx="457200" cy="457200"/>
          </a:xfrm>
          <a:prstGeom prst="roundRect">
            <a:avLst>
              <a:gd name="adj" fmla="val 16667"/>
            </a:avLst>
          </a:prstGeom>
          <a:gradFill rotWithShape="0">
            <a:gsLst>
              <a:gs pos="0">
                <a:srgbClr val="6E0035"/>
              </a:gs>
              <a:gs pos="50000">
                <a:srgbClr val="D6ABB3"/>
              </a:gs>
              <a:gs pos="100000">
                <a:srgbClr val="6E0035"/>
              </a:gs>
            </a:gsLst>
            <a:lin ang="5400000" scaled="1"/>
          </a:gradFill>
          <a:ln w="9525">
            <a:noFill/>
            <a:round/>
            <a:headEnd/>
            <a:tailEnd/>
          </a:ln>
          <a:effectLst/>
        </p:spPr>
        <p:txBody>
          <a:bodyPr wrap="none" anchor="ctr"/>
          <a:lstStyle/>
          <a:p>
            <a:endParaRPr lang="en-US"/>
          </a:p>
        </p:txBody>
      </p:sp>
      <p:sp>
        <p:nvSpPr>
          <p:cNvPr id="30744" name="Text Box 24"/>
          <p:cNvSpPr txBox="1">
            <a:spLocks noChangeArrowheads="1"/>
          </p:cNvSpPr>
          <p:nvPr/>
        </p:nvSpPr>
        <p:spPr bwMode="auto">
          <a:xfrm>
            <a:off x="5081588" y="4362450"/>
            <a:ext cx="401637" cy="519113"/>
          </a:xfrm>
          <a:prstGeom prst="rect">
            <a:avLst/>
          </a:prstGeom>
          <a:noFill/>
          <a:ln w="9525">
            <a:noFill/>
            <a:miter lim="800000"/>
            <a:headEnd/>
            <a:tailEnd/>
          </a:ln>
          <a:effectLst/>
        </p:spPr>
        <p:txBody>
          <a:bodyPr wrap="none">
            <a:spAutoFit/>
          </a:bodyPr>
          <a:lstStyle/>
          <a:p>
            <a:pPr eaLnBrk="0" hangingPunct="0"/>
            <a:r>
              <a:rPr lang="en-US" altLang="en-US" sz="2800" b="1"/>
              <a:t>T</a:t>
            </a:r>
            <a:endParaRPr lang="en-US" altLang="en-US" sz="3200">
              <a:latin typeface="Times" pitchFamily="18" charset="0"/>
            </a:endParaRPr>
          </a:p>
        </p:txBody>
      </p:sp>
      <p:sp>
        <p:nvSpPr>
          <p:cNvPr id="30745" name="AutoShape 25"/>
          <p:cNvSpPr>
            <a:spLocks noChangeArrowheads="1"/>
          </p:cNvSpPr>
          <p:nvPr/>
        </p:nvSpPr>
        <p:spPr bwMode="auto">
          <a:xfrm>
            <a:off x="5029200" y="5029200"/>
            <a:ext cx="457200" cy="457200"/>
          </a:xfrm>
          <a:prstGeom prst="roundRect">
            <a:avLst>
              <a:gd name="adj" fmla="val 16667"/>
            </a:avLst>
          </a:prstGeom>
          <a:gradFill rotWithShape="0">
            <a:gsLst>
              <a:gs pos="0">
                <a:srgbClr val="6E0035"/>
              </a:gs>
              <a:gs pos="50000">
                <a:srgbClr val="D6ABB3"/>
              </a:gs>
              <a:gs pos="100000">
                <a:srgbClr val="6E0035"/>
              </a:gs>
            </a:gsLst>
            <a:lin ang="5400000" scaled="1"/>
          </a:gradFill>
          <a:ln w="9525">
            <a:noFill/>
            <a:round/>
            <a:headEnd/>
            <a:tailEnd/>
          </a:ln>
          <a:effectLst/>
        </p:spPr>
        <p:txBody>
          <a:bodyPr wrap="none" anchor="ctr"/>
          <a:lstStyle/>
          <a:p>
            <a:endParaRPr lang="en-US"/>
          </a:p>
        </p:txBody>
      </p:sp>
      <p:sp>
        <p:nvSpPr>
          <p:cNvPr id="30746" name="Text Box 26"/>
          <p:cNvSpPr txBox="1">
            <a:spLocks noChangeArrowheads="1"/>
          </p:cNvSpPr>
          <p:nvPr/>
        </p:nvSpPr>
        <p:spPr bwMode="auto">
          <a:xfrm>
            <a:off x="5045075" y="5048250"/>
            <a:ext cx="441325" cy="519113"/>
          </a:xfrm>
          <a:prstGeom prst="rect">
            <a:avLst/>
          </a:prstGeom>
          <a:noFill/>
          <a:ln w="9525">
            <a:noFill/>
            <a:miter lim="800000"/>
            <a:headEnd/>
            <a:tailEnd/>
          </a:ln>
          <a:effectLst/>
        </p:spPr>
        <p:txBody>
          <a:bodyPr wrap="none">
            <a:spAutoFit/>
          </a:bodyPr>
          <a:lstStyle/>
          <a:p>
            <a:pPr eaLnBrk="0" hangingPunct="0"/>
            <a:r>
              <a:rPr lang="en-US" altLang="en-US" sz="2800" b="1"/>
              <a:t>A</a:t>
            </a:r>
            <a:endParaRPr lang="en-US" altLang="en-US" sz="2800"/>
          </a:p>
        </p:txBody>
      </p:sp>
      <p:sp>
        <p:nvSpPr>
          <p:cNvPr id="30747" name="Line 27"/>
          <p:cNvSpPr>
            <a:spLocks noChangeShapeType="1"/>
          </p:cNvSpPr>
          <p:nvPr/>
        </p:nvSpPr>
        <p:spPr bwMode="auto">
          <a:xfrm>
            <a:off x="5257800" y="3429000"/>
            <a:ext cx="0" cy="228600"/>
          </a:xfrm>
          <a:prstGeom prst="line">
            <a:avLst/>
          </a:prstGeom>
          <a:noFill/>
          <a:ln w="19050">
            <a:solidFill>
              <a:srgbClr val="6E0035"/>
            </a:solidFill>
            <a:round/>
            <a:headEnd/>
            <a:tailEnd type="triangle" w="med" len="med"/>
          </a:ln>
          <a:effectLst/>
        </p:spPr>
        <p:txBody>
          <a:bodyPr wrap="none" anchor="ctr"/>
          <a:lstStyle/>
          <a:p>
            <a:endParaRPr lang="en-US"/>
          </a:p>
        </p:txBody>
      </p:sp>
      <p:sp>
        <p:nvSpPr>
          <p:cNvPr id="30748" name="Line 28"/>
          <p:cNvSpPr>
            <a:spLocks noChangeShapeType="1"/>
          </p:cNvSpPr>
          <p:nvPr/>
        </p:nvSpPr>
        <p:spPr bwMode="auto">
          <a:xfrm>
            <a:off x="5257800" y="4114800"/>
            <a:ext cx="0" cy="228600"/>
          </a:xfrm>
          <a:prstGeom prst="line">
            <a:avLst/>
          </a:prstGeom>
          <a:noFill/>
          <a:ln w="19050">
            <a:solidFill>
              <a:srgbClr val="6E0035"/>
            </a:solidFill>
            <a:round/>
            <a:headEnd/>
            <a:tailEnd type="triangle" w="med" len="med"/>
          </a:ln>
          <a:effectLst/>
        </p:spPr>
        <p:txBody>
          <a:bodyPr wrap="none" anchor="ctr"/>
          <a:lstStyle/>
          <a:p>
            <a:endParaRPr lang="en-US"/>
          </a:p>
        </p:txBody>
      </p:sp>
      <p:sp>
        <p:nvSpPr>
          <p:cNvPr id="30749" name="Line 29"/>
          <p:cNvSpPr>
            <a:spLocks noChangeShapeType="1"/>
          </p:cNvSpPr>
          <p:nvPr/>
        </p:nvSpPr>
        <p:spPr bwMode="auto">
          <a:xfrm>
            <a:off x="5257800" y="4800600"/>
            <a:ext cx="0" cy="228600"/>
          </a:xfrm>
          <a:prstGeom prst="line">
            <a:avLst/>
          </a:prstGeom>
          <a:noFill/>
          <a:ln w="19050">
            <a:solidFill>
              <a:srgbClr val="6E0035"/>
            </a:solidFill>
            <a:round/>
            <a:headEnd/>
            <a:tailEnd type="triangle" w="med" len="med"/>
          </a:ln>
          <a:effectLst/>
        </p:spPr>
        <p:txBody>
          <a:bodyPr wrap="none" anchor="ctr"/>
          <a:lstStyle/>
          <a:p>
            <a:endParaRPr lang="en-US"/>
          </a:p>
        </p:txBody>
      </p:sp>
      <p:sp>
        <p:nvSpPr>
          <p:cNvPr id="30750" name="Line 30"/>
          <p:cNvSpPr>
            <a:spLocks noChangeShapeType="1"/>
          </p:cNvSpPr>
          <p:nvPr/>
        </p:nvSpPr>
        <p:spPr bwMode="auto">
          <a:xfrm>
            <a:off x="5257800" y="5486400"/>
            <a:ext cx="0" cy="228600"/>
          </a:xfrm>
          <a:prstGeom prst="line">
            <a:avLst/>
          </a:prstGeom>
          <a:noFill/>
          <a:ln w="19050">
            <a:solidFill>
              <a:srgbClr val="6E0035"/>
            </a:solidFill>
            <a:round/>
            <a:headEnd/>
            <a:tailEnd type="triangle" w="med" len="med"/>
          </a:ln>
          <a:effectLst/>
        </p:spPr>
        <p:txBody>
          <a:bodyPr wrap="none" anchor="ctr"/>
          <a:lstStyle/>
          <a:p>
            <a:endParaRPr lang="en-US"/>
          </a:p>
        </p:txBody>
      </p:sp>
      <p:sp>
        <p:nvSpPr>
          <p:cNvPr id="30751" name="Text Box 31"/>
          <p:cNvSpPr txBox="1">
            <a:spLocks noChangeArrowheads="1"/>
          </p:cNvSpPr>
          <p:nvPr/>
        </p:nvSpPr>
        <p:spPr bwMode="auto">
          <a:xfrm>
            <a:off x="838200" y="5622925"/>
            <a:ext cx="2460625" cy="457200"/>
          </a:xfrm>
          <a:prstGeom prst="rect">
            <a:avLst/>
          </a:prstGeom>
          <a:noFill/>
          <a:ln w="9525">
            <a:noFill/>
            <a:miter lim="800000"/>
            <a:headEnd/>
            <a:tailEnd/>
          </a:ln>
          <a:effectLst/>
        </p:spPr>
        <p:txBody>
          <a:bodyPr wrap="none">
            <a:spAutoFit/>
          </a:bodyPr>
          <a:lstStyle/>
          <a:p>
            <a:pPr eaLnBrk="0" hangingPunct="0"/>
            <a:r>
              <a:rPr lang="en-US" altLang="en-US" sz="2400" b="1"/>
              <a:t>QHSB  =  QHSB</a:t>
            </a:r>
            <a:endParaRPr lang="en-US" altLang="en-US" sz="3200">
              <a:latin typeface="Times" pitchFamily="18" charset="0"/>
            </a:endParaRPr>
          </a:p>
        </p:txBody>
      </p:sp>
      <p:sp>
        <p:nvSpPr>
          <p:cNvPr id="30752" name="Text Box 32"/>
          <p:cNvSpPr txBox="1">
            <a:spLocks noChangeArrowheads="1"/>
          </p:cNvSpPr>
          <p:nvPr/>
        </p:nvSpPr>
        <p:spPr bwMode="auto">
          <a:xfrm>
            <a:off x="942975" y="6064250"/>
            <a:ext cx="2214563" cy="396875"/>
          </a:xfrm>
          <a:prstGeom prst="rect">
            <a:avLst/>
          </a:prstGeom>
          <a:noFill/>
          <a:ln w="9525">
            <a:noFill/>
            <a:miter lim="800000"/>
            <a:headEnd/>
            <a:tailEnd/>
          </a:ln>
          <a:effectLst/>
        </p:spPr>
        <p:txBody>
          <a:bodyPr wrap="none">
            <a:spAutoFit/>
          </a:bodyPr>
          <a:lstStyle/>
          <a:p>
            <a:pPr eaLnBrk="0" hangingPunct="0"/>
            <a:r>
              <a:rPr lang="en-US" altLang="en-US" sz="2000" b="1" i="1">
                <a:solidFill>
                  <a:srgbClr val="996600"/>
                </a:solidFill>
              </a:rPr>
              <a:t>Same cipher text</a:t>
            </a:r>
            <a:endParaRPr lang="en-US" altLang="en-US" sz="2000">
              <a:latin typeface="Times" pitchFamily="18" charset="0"/>
            </a:endParaRPr>
          </a:p>
        </p:txBody>
      </p:sp>
      <p:sp>
        <p:nvSpPr>
          <p:cNvPr id="30753" name="Text Box 33"/>
          <p:cNvSpPr txBox="1">
            <a:spLocks noChangeArrowheads="1"/>
          </p:cNvSpPr>
          <p:nvPr/>
        </p:nvSpPr>
        <p:spPr bwMode="auto">
          <a:xfrm>
            <a:off x="4876800" y="5638800"/>
            <a:ext cx="3424238" cy="457200"/>
          </a:xfrm>
          <a:prstGeom prst="rect">
            <a:avLst/>
          </a:prstGeom>
          <a:noFill/>
          <a:ln w="9525">
            <a:noFill/>
            <a:miter lim="800000"/>
            <a:headEnd/>
            <a:tailEnd/>
          </a:ln>
          <a:effectLst/>
        </p:spPr>
        <p:txBody>
          <a:bodyPr wrap="none">
            <a:spAutoFit/>
          </a:bodyPr>
          <a:lstStyle/>
          <a:p>
            <a:pPr eaLnBrk="0" hangingPunct="0"/>
            <a:r>
              <a:rPr lang="en-US" altLang="en-US" sz="2400" b="1"/>
              <a:t>PWCV        ≠        GSEJ</a:t>
            </a:r>
            <a:endParaRPr lang="en-US" altLang="en-US" sz="3200">
              <a:latin typeface="Times" pitchFamily="18" charset="0"/>
            </a:endParaRPr>
          </a:p>
        </p:txBody>
      </p:sp>
      <p:sp>
        <p:nvSpPr>
          <p:cNvPr id="30754" name="Text Box 34"/>
          <p:cNvSpPr txBox="1">
            <a:spLocks noChangeArrowheads="1"/>
          </p:cNvSpPr>
          <p:nvPr/>
        </p:nvSpPr>
        <p:spPr bwMode="auto">
          <a:xfrm>
            <a:off x="5257800" y="6019800"/>
            <a:ext cx="2792413" cy="396875"/>
          </a:xfrm>
          <a:prstGeom prst="rect">
            <a:avLst/>
          </a:prstGeom>
          <a:noFill/>
          <a:ln w="9525">
            <a:noFill/>
            <a:miter lim="800000"/>
            <a:headEnd/>
            <a:tailEnd/>
          </a:ln>
          <a:effectLst/>
        </p:spPr>
        <p:txBody>
          <a:bodyPr>
            <a:spAutoFit/>
          </a:bodyPr>
          <a:lstStyle/>
          <a:p>
            <a:pPr algn="ctr" eaLnBrk="0" hangingPunct="0"/>
            <a:r>
              <a:rPr lang="en-US" altLang="en-US" sz="2000" b="1" i="1">
                <a:solidFill>
                  <a:srgbClr val="6E0035"/>
                </a:solidFill>
              </a:rPr>
              <a:t>Different cipher text</a:t>
            </a:r>
            <a:endParaRPr lang="en-US" altLang="en-US" sz="2000">
              <a:latin typeface="Times" pitchFamily="18" charset="0"/>
            </a:endParaRPr>
          </a:p>
        </p:txBody>
      </p:sp>
      <p:sp>
        <p:nvSpPr>
          <p:cNvPr id="30755" name="Text Box 35"/>
          <p:cNvSpPr txBox="1">
            <a:spLocks noChangeArrowheads="1"/>
          </p:cNvSpPr>
          <p:nvPr/>
        </p:nvSpPr>
        <p:spPr bwMode="auto">
          <a:xfrm>
            <a:off x="6400800" y="3048000"/>
            <a:ext cx="400050" cy="366713"/>
          </a:xfrm>
          <a:prstGeom prst="rect">
            <a:avLst/>
          </a:prstGeom>
          <a:noFill/>
          <a:ln w="9525">
            <a:noFill/>
            <a:miter lim="800000"/>
            <a:headEnd/>
            <a:tailEnd/>
          </a:ln>
          <a:effectLst/>
        </p:spPr>
        <p:txBody>
          <a:bodyPr wrap="none">
            <a:spAutoFit/>
          </a:bodyPr>
          <a:lstStyle/>
          <a:p>
            <a:pPr algn="ctr" eaLnBrk="0" hangingPunct="0"/>
            <a:r>
              <a:rPr lang="en-US" altLang="en-US">
                <a:solidFill>
                  <a:srgbClr val="6E0035"/>
                </a:solidFill>
              </a:rPr>
              <a:t>IV</a:t>
            </a:r>
            <a:endParaRPr lang="en-US" altLang="en-US" sz="2000">
              <a:latin typeface="Times" pitchFamily="18" charset="0"/>
            </a:endParaRPr>
          </a:p>
        </p:txBody>
      </p:sp>
      <p:sp>
        <p:nvSpPr>
          <p:cNvPr id="30756" name="Line 36"/>
          <p:cNvSpPr>
            <a:spLocks noChangeShapeType="1"/>
          </p:cNvSpPr>
          <p:nvPr/>
        </p:nvSpPr>
        <p:spPr bwMode="auto">
          <a:xfrm rot="5400000">
            <a:off x="6210300" y="3086100"/>
            <a:ext cx="0" cy="228600"/>
          </a:xfrm>
          <a:prstGeom prst="line">
            <a:avLst/>
          </a:prstGeom>
          <a:noFill/>
          <a:ln w="19050">
            <a:solidFill>
              <a:srgbClr val="6E0035"/>
            </a:solidFill>
            <a:round/>
            <a:headEnd/>
            <a:tailEnd type="triangle" w="med" len="med"/>
          </a:ln>
          <a:effectLst/>
        </p:spPr>
        <p:txBody>
          <a:bodyPr wrap="none" anchor="ctr"/>
          <a:lstStyle/>
          <a:p>
            <a:endParaRPr lang="en-US"/>
          </a:p>
        </p:txBody>
      </p:sp>
      <p:sp>
        <p:nvSpPr>
          <p:cNvPr id="30757" name="Line 37"/>
          <p:cNvSpPr>
            <a:spLocks noChangeShapeType="1"/>
          </p:cNvSpPr>
          <p:nvPr/>
        </p:nvSpPr>
        <p:spPr bwMode="auto">
          <a:xfrm rot="-5400000">
            <a:off x="6972300" y="3086100"/>
            <a:ext cx="0" cy="228600"/>
          </a:xfrm>
          <a:prstGeom prst="line">
            <a:avLst/>
          </a:prstGeom>
          <a:noFill/>
          <a:ln w="19050">
            <a:solidFill>
              <a:srgbClr val="6E0035"/>
            </a:solidFill>
            <a:round/>
            <a:headEnd/>
            <a:tailEnd type="triangle" w="med" len="med"/>
          </a:ln>
          <a:effectLst/>
        </p:spPr>
        <p:txBody>
          <a:bodyPr wrap="none" anchor="ctr"/>
          <a:lstStyle/>
          <a:p>
            <a:endParaRPr lang="en-US"/>
          </a:p>
        </p:txBody>
      </p:sp>
      <p:pic>
        <p:nvPicPr>
          <p:cNvPr id="30758" name="Picture 38"/>
          <p:cNvPicPr>
            <a:picLocks noChangeAspect="1" noChangeArrowheads="1"/>
          </p:cNvPicPr>
          <p:nvPr/>
        </p:nvPicPr>
        <p:blipFill>
          <a:blip r:embed="rId2"/>
          <a:srcRect/>
          <a:stretch>
            <a:fillRect/>
          </a:stretch>
        </p:blipFill>
        <p:spPr bwMode="auto">
          <a:xfrm>
            <a:off x="1333500" y="1762125"/>
            <a:ext cx="1017588" cy="822325"/>
          </a:xfrm>
          <a:prstGeom prst="rect">
            <a:avLst/>
          </a:prstGeom>
          <a:noFill/>
        </p:spPr>
      </p:pic>
      <p:sp>
        <p:nvSpPr>
          <p:cNvPr id="30759" name="Line 39"/>
          <p:cNvSpPr>
            <a:spLocks noChangeShapeType="1"/>
          </p:cNvSpPr>
          <p:nvPr/>
        </p:nvSpPr>
        <p:spPr bwMode="auto">
          <a:xfrm rot="3600000">
            <a:off x="1409700" y="2384425"/>
            <a:ext cx="38100" cy="571500"/>
          </a:xfrm>
          <a:prstGeom prst="line">
            <a:avLst/>
          </a:prstGeom>
          <a:noFill/>
          <a:ln w="19050">
            <a:solidFill>
              <a:srgbClr val="996600"/>
            </a:solidFill>
            <a:round/>
            <a:headEnd/>
            <a:tailEnd type="triangle" w="med" len="med"/>
          </a:ln>
          <a:effectLst/>
        </p:spPr>
        <p:txBody>
          <a:bodyPr wrap="none" anchor="ctr"/>
          <a:lstStyle/>
          <a:p>
            <a:endParaRPr lang="en-US"/>
          </a:p>
        </p:txBody>
      </p:sp>
      <p:sp>
        <p:nvSpPr>
          <p:cNvPr id="30760" name="Line 40"/>
          <p:cNvSpPr>
            <a:spLocks noChangeShapeType="1"/>
          </p:cNvSpPr>
          <p:nvPr/>
        </p:nvSpPr>
        <p:spPr bwMode="auto">
          <a:xfrm rot="-2700000">
            <a:off x="2667000" y="2384425"/>
            <a:ext cx="38100" cy="571500"/>
          </a:xfrm>
          <a:prstGeom prst="line">
            <a:avLst/>
          </a:prstGeom>
          <a:noFill/>
          <a:ln w="19050">
            <a:solidFill>
              <a:srgbClr val="996600"/>
            </a:solidFill>
            <a:round/>
            <a:headEnd/>
            <a:tailEnd type="triangle" w="med" len="med"/>
          </a:ln>
          <a:effectLst/>
        </p:spPr>
        <p:txBody>
          <a:bodyPr wrap="none" anchor="ctr"/>
          <a:lstStyle/>
          <a:p>
            <a:endParaRPr lang="en-US"/>
          </a:p>
        </p:txBody>
      </p:sp>
      <p:sp>
        <p:nvSpPr>
          <p:cNvPr id="30761" name="AutoShape 41"/>
          <p:cNvSpPr>
            <a:spLocks noChangeArrowheads="1"/>
          </p:cNvSpPr>
          <p:nvPr/>
        </p:nvSpPr>
        <p:spPr bwMode="auto">
          <a:xfrm>
            <a:off x="2667000" y="2955925"/>
            <a:ext cx="457200" cy="457200"/>
          </a:xfrm>
          <a:prstGeom prst="roundRect">
            <a:avLst>
              <a:gd name="adj" fmla="val 16667"/>
            </a:avLst>
          </a:prstGeom>
          <a:gradFill rotWithShape="0">
            <a:gsLst>
              <a:gs pos="0">
                <a:srgbClr val="996600"/>
              </a:gs>
              <a:gs pos="50000">
                <a:srgbClr val="FFCC66"/>
              </a:gs>
              <a:gs pos="100000">
                <a:srgbClr val="996600"/>
              </a:gs>
            </a:gsLst>
            <a:lin ang="5400000" scaled="1"/>
          </a:gradFill>
          <a:ln w="9525">
            <a:noFill/>
            <a:round/>
            <a:headEnd/>
            <a:tailEnd/>
          </a:ln>
          <a:effectLst/>
        </p:spPr>
        <p:txBody>
          <a:bodyPr wrap="none" anchor="ctr"/>
          <a:lstStyle/>
          <a:p>
            <a:endParaRPr lang="en-US"/>
          </a:p>
        </p:txBody>
      </p:sp>
      <p:sp>
        <p:nvSpPr>
          <p:cNvPr id="30762" name="Text Box 42"/>
          <p:cNvSpPr txBox="1">
            <a:spLocks noChangeArrowheads="1"/>
          </p:cNvSpPr>
          <p:nvPr/>
        </p:nvSpPr>
        <p:spPr bwMode="auto">
          <a:xfrm>
            <a:off x="2682875" y="2955925"/>
            <a:ext cx="441325" cy="519113"/>
          </a:xfrm>
          <a:prstGeom prst="rect">
            <a:avLst/>
          </a:prstGeom>
          <a:noFill/>
          <a:ln w="9525">
            <a:noFill/>
            <a:miter lim="800000"/>
            <a:headEnd/>
            <a:tailEnd/>
          </a:ln>
          <a:effectLst/>
        </p:spPr>
        <p:txBody>
          <a:bodyPr wrap="none">
            <a:spAutoFit/>
          </a:bodyPr>
          <a:lstStyle/>
          <a:p>
            <a:pPr eaLnBrk="0" hangingPunct="0"/>
            <a:r>
              <a:rPr lang="en-US" altLang="en-US" sz="2800" b="1"/>
              <a:t>D</a:t>
            </a:r>
            <a:endParaRPr lang="en-US" altLang="en-US" sz="3200">
              <a:latin typeface="Times" pitchFamily="18" charset="0"/>
            </a:endParaRPr>
          </a:p>
        </p:txBody>
      </p:sp>
      <p:sp>
        <p:nvSpPr>
          <p:cNvPr id="30763" name="AutoShape 43"/>
          <p:cNvSpPr>
            <a:spLocks noChangeArrowheads="1"/>
          </p:cNvSpPr>
          <p:nvPr/>
        </p:nvSpPr>
        <p:spPr bwMode="auto">
          <a:xfrm>
            <a:off x="2667000" y="3641725"/>
            <a:ext cx="457200" cy="457200"/>
          </a:xfrm>
          <a:prstGeom prst="roundRect">
            <a:avLst>
              <a:gd name="adj" fmla="val 16667"/>
            </a:avLst>
          </a:prstGeom>
          <a:gradFill rotWithShape="0">
            <a:gsLst>
              <a:gs pos="0">
                <a:srgbClr val="996600"/>
              </a:gs>
              <a:gs pos="50000">
                <a:srgbClr val="FFCC66"/>
              </a:gs>
              <a:gs pos="100000">
                <a:srgbClr val="996600"/>
              </a:gs>
            </a:gsLst>
            <a:lin ang="5400000" scaled="1"/>
          </a:gradFill>
          <a:ln w="9525">
            <a:noFill/>
            <a:round/>
            <a:headEnd/>
            <a:tailEnd/>
          </a:ln>
          <a:effectLst/>
        </p:spPr>
        <p:txBody>
          <a:bodyPr wrap="none" anchor="ctr"/>
          <a:lstStyle/>
          <a:p>
            <a:endParaRPr lang="en-US"/>
          </a:p>
        </p:txBody>
      </p:sp>
      <p:sp>
        <p:nvSpPr>
          <p:cNvPr id="30764" name="Text Box 44"/>
          <p:cNvSpPr txBox="1">
            <a:spLocks noChangeArrowheads="1"/>
          </p:cNvSpPr>
          <p:nvPr/>
        </p:nvSpPr>
        <p:spPr bwMode="auto">
          <a:xfrm>
            <a:off x="2682875" y="3656013"/>
            <a:ext cx="441325" cy="519112"/>
          </a:xfrm>
          <a:prstGeom prst="rect">
            <a:avLst/>
          </a:prstGeom>
          <a:noFill/>
          <a:ln w="9525">
            <a:noFill/>
            <a:miter lim="800000"/>
            <a:headEnd/>
            <a:tailEnd/>
          </a:ln>
          <a:effectLst/>
        </p:spPr>
        <p:txBody>
          <a:bodyPr wrap="none">
            <a:spAutoFit/>
          </a:bodyPr>
          <a:lstStyle/>
          <a:p>
            <a:pPr eaLnBrk="0" hangingPunct="0"/>
            <a:r>
              <a:rPr lang="en-US" altLang="en-US" sz="2800" b="1"/>
              <a:t>A</a:t>
            </a:r>
            <a:endParaRPr lang="en-US" altLang="en-US" sz="3200">
              <a:latin typeface="Times" pitchFamily="18" charset="0"/>
            </a:endParaRPr>
          </a:p>
        </p:txBody>
      </p:sp>
      <p:sp>
        <p:nvSpPr>
          <p:cNvPr id="30765" name="AutoShape 45"/>
          <p:cNvSpPr>
            <a:spLocks noChangeArrowheads="1"/>
          </p:cNvSpPr>
          <p:nvPr/>
        </p:nvSpPr>
        <p:spPr bwMode="auto">
          <a:xfrm>
            <a:off x="2667000" y="4327525"/>
            <a:ext cx="457200" cy="457200"/>
          </a:xfrm>
          <a:prstGeom prst="roundRect">
            <a:avLst>
              <a:gd name="adj" fmla="val 16667"/>
            </a:avLst>
          </a:prstGeom>
          <a:gradFill rotWithShape="0">
            <a:gsLst>
              <a:gs pos="0">
                <a:srgbClr val="996600"/>
              </a:gs>
              <a:gs pos="50000">
                <a:srgbClr val="FFCC66"/>
              </a:gs>
              <a:gs pos="100000">
                <a:srgbClr val="996600"/>
              </a:gs>
            </a:gsLst>
            <a:lin ang="5400000" scaled="1"/>
          </a:gradFill>
          <a:ln w="9525">
            <a:noFill/>
            <a:round/>
            <a:headEnd/>
            <a:tailEnd/>
          </a:ln>
          <a:effectLst/>
        </p:spPr>
        <p:txBody>
          <a:bodyPr wrap="none" anchor="ctr"/>
          <a:lstStyle/>
          <a:p>
            <a:endParaRPr lang="en-US"/>
          </a:p>
        </p:txBody>
      </p:sp>
      <p:sp>
        <p:nvSpPr>
          <p:cNvPr id="30766" name="Text Box 46"/>
          <p:cNvSpPr txBox="1">
            <a:spLocks noChangeArrowheads="1"/>
          </p:cNvSpPr>
          <p:nvPr/>
        </p:nvSpPr>
        <p:spPr bwMode="auto">
          <a:xfrm>
            <a:off x="2667000" y="4327525"/>
            <a:ext cx="401638" cy="519113"/>
          </a:xfrm>
          <a:prstGeom prst="rect">
            <a:avLst/>
          </a:prstGeom>
          <a:noFill/>
          <a:ln w="9525">
            <a:noFill/>
            <a:miter lim="800000"/>
            <a:headEnd/>
            <a:tailEnd/>
          </a:ln>
          <a:effectLst/>
        </p:spPr>
        <p:txBody>
          <a:bodyPr wrap="none">
            <a:spAutoFit/>
          </a:bodyPr>
          <a:lstStyle/>
          <a:p>
            <a:pPr algn="ctr" eaLnBrk="0" hangingPunct="0"/>
            <a:r>
              <a:rPr lang="en-US" altLang="en-US" sz="2800" b="1"/>
              <a:t>T</a:t>
            </a:r>
            <a:endParaRPr lang="en-US" altLang="en-US" sz="3200">
              <a:latin typeface="Times" pitchFamily="18" charset="0"/>
            </a:endParaRPr>
          </a:p>
        </p:txBody>
      </p:sp>
      <p:sp>
        <p:nvSpPr>
          <p:cNvPr id="30767" name="AutoShape 47"/>
          <p:cNvSpPr>
            <a:spLocks noChangeArrowheads="1"/>
          </p:cNvSpPr>
          <p:nvPr/>
        </p:nvSpPr>
        <p:spPr bwMode="auto">
          <a:xfrm>
            <a:off x="2667000" y="5013325"/>
            <a:ext cx="457200" cy="457200"/>
          </a:xfrm>
          <a:prstGeom prst="roundRect">
            <a:avLst>
              <a:gd name="adj" fmla="val 16667"/>
            </a:avLst>
          </a:prstGeom>
          <a:gradFill rotWithShape="0">
            <a:gsLst>
              <a:gs pos="0">
                <a:srgbClr val="996600"/>
              </a:gs>
              <a:gs pos="50000">
                <a:srgbClr val="FFCC66"/>
              </a:gs>
              <a:gs pos="100000">
                <a:srgbClr val="996600"/>
              </a:gs>
            </a:gsLst>
            <a:lin ang="5400000" scaled="1"/>
          </a:gradFill>
          <a:ln w="9525">
            <a:noFill/>
            <a:round/>
            <a:headEnd/>
            <a:tailEnd/>
          </a:ln>
          <a:effectLst/>
        </p:spPr>
        <p:txBody>
          <a:bodyPr wrap="none" anchor="ctr"/>
          <a:lstStyle/>
          <a:p>
            <a:endParaRPr lang="en-US"/>
          </a:p>
        </p:txBody>
      </p:sp>
      <p:sp>
        <p:nvSpPr>
          <p:cNvPr id="30768" name="Text Box 48"/>
          <p:cNvSpPr txBox="1">
            <a:spLocks noChangeArrowheads="1"/>
          </p:cNvSpPr>
          <p:nvPr/>
        </p:nvSpPr>
        <p:spPr bwMode="auto">
          <a:xfrm>
            <a:off x="2682875" y="5032375"/>
            <a:ext cx="441325" cy="519113"/>
          </a:xfrm>
          <a:prstGeom prst="rect">
            <a:avLst/>
          </a:prstGeom>
          <a:noFill/>
          <a:ln w="9525">
            <a:noFill/>
            <a:miter lim="800000"/>
            <a:headEnd/>
            <a:tailEnd/>
          </a:ln>
          <a:effectLst/>
        </p:spPr>
        <p:txBody>
          <a:bodyPr wrap="none">
            <a:spAutoFit/>
          </a:bodyPr>
          <a:lstStyle/>
          <a:p>
            <a:pPr eaLnBrk="0" hangingPunct="0"/>
            <a:r>
              <a:rPr lang="en-US" altLang="en-US" sz="2800" b="1"/>
              <a:t>A</a:t>
            </a:r>
            <a:endParaRPr lang="en-US" altLang="en-US" sz="3200">
              <a:latin typeface="Times" pitchFamily="18" charset="0"/>
            </a:endParaRPr>
          </a:p>
        </p:txBody>
      </p:sp>
      <p:sp>
        <p:nvSpPr>
          <p:cNvPr id="30769" name="Line 49"/>
          <p:cNvSpPr>
            <a:spLocks noChangeShapeType="1"/>
          </p:cNvSpPr>
          <p:nvPr/>
        </p:nvSpPr>
        <p:spPr bwMode="auto">
          <a:xfrm>
            <a:off x="2895600" y="3413125"/>
            <a:ext cx="0" cy="228600"/>
          </a:xfrm>
          <a:prstGeom prst="line">
            <a:avLst/>
          </a:prstGeom>
          <a:noFill/>
          <a:ln w="19050">
            <a:solidFill>
              <a:srgbClr val="996600"/>
            </a:solidFill>
            <a:round/>
            <a:headEnd/>
            <a:tailEnd type="triangle" w="med" len="med"/>
          </a:ln>
          <a:effectLst/>
        </p:spPr>
        <p:txBody>
          <a:bodyPr wrap="none" anchor="ctr"/>
          <a:lstStyle/>
          <a:p>
            <a:endParaRPr lang="en-US"/>
          </a:p>
        </p:txBody>
      </p:sp>
      <p:sp>
        <p:nvSpPr>
          <p:cNvPr id="30770" name="Line 50"/>
          <p:cNvSpPr>
            <a:spLocks noChangeShapeType="1"/>
          </p:cNvSpPr>
          <p:nvPr/>
        </p:nvSpPr>
        <p:spPr bwMode="auto">
          <a:xfrm>
            <a:off x="2895600" y="4098925"/>
            <a:ext cx="0" cy="228600"/>
          </a:xfrm>
          <a:prstGeom prst="line">
            <a:avLst/>
          </a:prstGeom>
          <a:noFill/>
          <a:ln w="19050">
            <a:solidFill>
              <a:srgbClr val="996600"/>
            </a:solidFill>
            <a:round/>
            <a:headEnd/>
            <a:tailEnd type="triangle" w="med" len="med"/>
          </a:ln>
          <a:effectLst/>
        </p:spPr>
        <p:txBody>
          <a:bodyPr wrap="none" anchor="ctr"/>
          <a:lstStyle/>
          <a:p>
            <a:endParaRPr lang="en-US"/>
          </a:p>
        </p:txBody>
      </p:sp>
      <p:sp>
        <p:nvSpPr>
          <p:cNvPr id="30771" name="Line 51"/>
          <p:cNvSpPr>
            <a:spLocks noChangeShapeType="1"/>
          </p:cNvSpPr>
          <p:nvPr/>
        </p:nvSpPr>
        <p:spPr bwMode="auto">
          <a:xfrm>
            <a:off x="2895600" y="4784725"/>
            <a:ext cx="0" cy="228600"/>
          </a:xfrm>
          <a:prstGeom prst="line">
            <a:avLst/>
          </a:prstGeom>
          <a:noFill/>
          <a:ln w="19050">
            <a:solidFill>
              <a:srgbClr val="996600"/>
            </a:solidFill>
            <a:round/>
            <a:headEnd/>
            <a:tailEnd type="triangle" w="med" len="med"/>
          </a:ln>
          <a:effectLst/>
        </p:spPr>
        <p:txBody>
          <a:bodyPr wrap="none" anchor="ctr"/>
          <a:lstStyle/>
          <a:p>
            <a:endParaRPr lang="en-US"/>
          </a:p>
        </p:txBody>
      </p:sp>
      <p:sp>
        <p:nvSpPr>
          <p:cNvPr id="30772" name="Line 52"/>
          <p:cNvSpPr>
            <a:spLocks noChangeShapeType="1"/>
          </p:cNvSpPr>
          <p:nvPr/>
        </p:nvSpPr>
        <p:spPr bwMode="auto">
          <a:xfrm>
            <a:off x="2895600" y="5470525"/>
            <a:ext cx="0" cy="228600"/>
          </a:xfrm>
          <a:prstGeom prst="line">
            <a:avLst/>
          </a:prstGeom>
          <a:noFill/>
          <a:ln w="19050">
            <a:solidFill>
              <a:srgbClr val="996600"/>
            </a:solidFill>
            <a:round/>
            <a:headEnd/>
            <a:tailEnd type="triangle" w="med" len="med"/>
          </a:ln>
          <a:effectLst/>
        </p:spPr>
        <p:txBody>
          <a:bodyPr wrap="none" anchor="ctr"/>
          <a:lstStyle/>
          <a:p>
            <a:endParaRPr lang="en-US"/>
          </a:p>
        </p:txBody>
      </p:sp>
      <p:sp>
        <p:nvSpPr>
          <p:cNvPr id="30773" name="AutoShape 53"/>
          <p:cNvSpPr>
            <a:spLocks noChangeArrowheads="1"/>
          </p:cNvSpPr>
          <p:nvPr/>
        </p:nvSpPr>
        <p:spPr bwMode="auto">
          <a:xfrm>
            <a:off x="7162800" y="2967038"/>
            <a:ext cx="457200" cy="457200"/>
          </a:xfrm>
          <a:prstGeom prst="roundRect">
            <a:avLst>
              <a:gd name="adj" fmla="val 16667"/>
            </a:avLst>
          </a:prstGeom>
          <a:gradFill rotWithShape="0">
            <a:gsLst>
              <a:gs pos="0">
                <a:srgbClr val="6E0035"/>
              </a:gs>
              <a:gs pos="50000">
                <a:srgbClr val="D6ABB3"/>
              </a:gs>
              <a:gs pos="100000">
                <a:srgbClr val="6E0035"/>
              </a:gs>
            </a:gsLst>
            <a:lin ang="5400000" scaled="1"/>
          </a:gradFill>
          <a:ln w="9525">
            <a:noFill/>
            <a:round/>
            <a:headEnd/>
            <a:tailEnd/>
          </a:ln>
          <a:effectLst/>
        </p:spPr>
        <p:txBody>
          <a:bodyPr wrap="none" anchor="ctr"/>
          <a:lstStyle/>
          <a:p>
            <a:endParaRPr lang="en-US"/>
          </a:p>
        </p:txBody>
      </p:sp>
      <p:sp>
        <p:nvSpPr>
          <p:cNvPr id="30774" name="Text Box 54"/>
          <p:cNvSpPr txBox="1">
            <a:spLocks noChangeArrowheads="1"/>
          </p:cNvSpPr>
          <p:nvPr/>
        </p:nvSpPr>
        <p:spPr bwMode="auto">
          <a:xfrm>
            <a:off x="7199313" y="2986088"/>
            <a:ext cx="401637" cy="519112"/>
          </a:xfrm>
          <a:prstGeom prst="rect">
            <a:avLst/>
          </a:prstGeom>
          <a:noFill/>
          <a:ln w="9525">
            <a:noFill/>
            <a:miter lim="800000"/>
            <a:headEnd/>
            <a:tailEnd/>
          </a:ln>
          <a:effectLst/>
        </p:spPr>
        <p:txBody>
          <a:bodyPr wrap="none">
            <a:spAutoFit/>
          </a:bodyPr>
          <a:lstStyle/>
          <a:p>
            <a:pPr eaLnBrk="0" hangingPunct="0"/>
            <a:r>
              <a:rPr lang="en-US" altLang="en-US" sz="2800" b="1"/>
              <a:t>Z</a:t>
            </a:r>
            <a:endParaRPr lang="en-US" altLang="en-US" sz="3200">
              <a:latin typeface="Times" pitchFamily="18" charset="0"/>
            </a:endParaRPr>
          </a:p>
        </p:txBody>
      </p:sp>
      <p:sp>
        <p:nvSpPr>
          <p:cNvPr id="30775" name="AutoShape 55"/>
          <p:cNvSpPr>
            <a:spLocks noChangeArrowheads="1"/>
          </p:cNvSpPr>
          <p:nvPr/>
        </p:nvSpPr>
        <p:spPr bwMode="auto">
          <a:xfrm>
            <a:off x="7696200" y="2971800"/>
            <a:ext cx="457200" cy="457200"/>
          </a:xfrm>
          <a:prstGeom prst="roundRect">
            <a:avLst>
              <a:gd name="adj" fmla="val 16667"/>
            </a:avLst>
          </a:prstGeom>
          <a:gradFill rotWithShape="0">
            <a:gsLst>
              <a:gs pos="0">
                <a:srgbClr val="6E0035"/>
              </a:gs>
              <a:gs pos="50000">
                <a:srgbClr val="D6ABB3"/>
              </a:gs>
              <a:gs pos="100000">
                <a:srgbClr val="6E0035"/>
              </a:gs>
            </a:gsLst>
            <a:lin ang="5400000" scaled="1"/>
          </a:gradFill>
          <a:ln w="9525">
            <a:noFill/>
            <a:round/>
            <a:headEnd/>
            <a:tailEnd/>
          </a:ln>
          <a:effectLst/>
        </p:spPr>
        <p:txBody>
          <a:bodyPr wrap="none" anchor="ctr"/>
          <a:lstStyle/>
          <a:p>
            <a:endParaRPr lang="en-US"/>
          </a:p>
        </p:txBody>
      </p:sp>
      <p:sp>
        <p:nvSpPr>
          <p:cNvPr id="30776" name="Text Box 56"/>
          <p:cNvSpPr txBox="1">
            <a:spLocks noChangeArrowheads="1"/>
          </p:cNvSpPr>
          <p:nvPr/>
        </p:nvSpPr>
        <p:spPr bwMode="auto">
          <a:xfrm>
            <a:off x="7712075" y="2990850"/>
            <a:ext cx="441325" cy="519113"/>
          </a:xfrm>
          <a:prstGeom prst="rect">
            <a:avLst/>
          </a:prstGeom>
          <a:noFill/>
          <a:ln w="9525">
            <a:noFill/>
            <a:miter lim="800000"/>
            <a:headEnd/>
            <a:tailEnd/>
          </a:ln>
          <a:effectLst/>
        </p:spPr>
        <p:txBody>
          <a:bodyPr wrap="none">
            <a:spAutoFit/>
          </a:bodyPr>
          <a:lstStyle/>
          <a:p>
            <a:pPr eaLnBrk="0" hangingPunct="0"/>
            <a:r>
              <a:rPr lang="en-US" altLang="en-US" sz="2800" b="1"/>
              <a:t>D</a:t>
            </a:r>
            <a:endParaRPr lang="en-US" altLang="en-US" sz="3200">
              <a:latin typeface="Times" pitchFamily="18" charset="0"/>
            </a:endParaRPr>
          </a:p>
        </p:txBody>
      </p:sp>
      <p:sp>
        <p:nvSpPr>
          <p:cNvPr id="30777" name="AutoShape 57"/>
          <p:cNvSpPr>
            <a:spLocks noChangeArrowheads="1"/>
          </p:cNvSpPr>
          <p:nvPr/>
        </p:nvSpPr>
        <p:spPr bwMode="auto">
          <a:xfrm>
            <a:off x="7696200" y="3657600"/>
            <a:ext cx="457200" cy="457200"/>
          </a:xfrm>
          <a:prstGeom prst="roundRect">
            <a:avLst>
              <a:gd name="adj" fmla="val 16667"/>
            </a:avLst>
          </a:prstGeom>
          <a:gradFill rotWithShape="0">
            <a:gsLst>
              <a:gs pos="0">
                <a:srgbClr val="6E0035"/>
              </a:gs>
              <a:gs pos="50000">
                <a:srgbClr val="D6ABB3"/>
              </a:gs>
              <a:gs pos="100000">
                <a:srgbClr val="6E0035"/>
              </a:gs>
            </a:gsLst>
            <a:lin ang="5400000" scaled="1"/>
          </a:gradFill>
          <a:ln w="9525">
            <a:noFill/>
            <a:round/>
            <a:headEnd/>
            <a:tailEnd/>
          </a:ln>
          <a:effectLst/>
        </p:spPr>
        <p:txBody>
          <a:bodyPr wrap="none" anchor="ctr"/>
          <a:lstStyle/>
          <a:p>
            <a:endParaRPr lang="en-US"/>
          </a:p>
        </p:txBody>
      </p:sp>
      <p:sp>
        <p:nvSpPr>
          <p:cNvPr id="30778" name="Text Box 58"/>
          <p:cNvSpPr txBox="1">
            <a:spLocks noChangeArrowheads="1"/>
          </p:cNvSpPr>
          <p:nvPr/>
        </p:nvSpPr>
        <p:spPr bwMode="auto">
          <a:xfrm>
            <a:off x="7712075" y="3676650"/>
            <a:ext cx="441325" cy="519113"/>
          </a:xfrm>
          <a:prstGeom prst="rect">
            <a:avLst/>
          </a:prstGeom>
          <a:noFill/>
          <a:ln w="9525">
            <a:noFill/>
            <a:miter lim="800000"/>
            <a:headEnd/>
            <a:tailEnd/>
          </a:ln>
          <a:effectLst/>
        </p:spPr>
        <p:txBody>
          <a:bodyPr wrap="none">
            <a:spAutoFit/>
          </a:bodyPr>
          <a:lstStyle/>
          <a:p>
            <a:pPr eaLnBrk="0" hangingPunct="0"/>
            <a:r>
              <a:rPr lang="en-US" altLang="en-US" sz="2800" b="1"/>
              <a:t>A</a:t>
            </a:r>
            <a:endParaRPr lang="en-US" altLang="en-US" sz="3200">
              <a:latin typeface="Times" pitchFamily="18" charset="0"/>
            </a:endParaRPr>
          </a:p>
        </p:txBody>
      </p:sp>
      <p:sp>
        <p:nvSpPr>
          <p:cNvPr id="30779" name="AutoShape 59"/>
          <p:cNvSpPr>
            <a:spLocks noChangeArrowheads="1"/>
          </p:cNvSpPr>
          <p:nvPr/>
        </p:nvSpPr>
        <p:spPr bwMode="auto">
          <a:xfrm>
            <a:off x="7696200" y="4343400"/>
            <a:ext cx="457200" cy="457200"/>
          </a:xfrm>
          <a:prstGeom prst="roundRect">
            <a:avLst>
              <a:gd name="adj" fmla="val 16667"/>
            </a:avLst>
          </a:prstGeom>
          <a:gradFill rotWithShape="0">
            <a:gsLst>
              <a:gs pos="0">
                <a:srgbClr val="6E0035"/>
              </a:gs>
              <a:gs pos="50000">
                <a:srgbClr val="D6ABB3"/>
              </a:gs>
              <a:gs pos="100000">
                <a:srgbClr val="6E0035"/>
              </a:gs>
            </a:gsLst>
            <a:lin ang="5400000" scaled="1"/>
          </a:gradFill>
          <a:ln w="9525">
            <a:noFill/>
            <a:round/>
            <a:headEnd/>
            <a:tailEnd/>
          </a:ln>
          <a:effectLst/>
        </p:spPr>
        <p:txBody>
          <a:bodyPr wrap="none" anchor="ctr"/>
          <a:lstStyle/>
          <a:p>
            <a:endParaRPr lang="en-US"/>
          </a:p>
        </p:txBody>
      </p:sp>
      <p:sp>
        <p:nvSpPr>
          <p:cNvPr id="30780" name="Text Box 60"/>
          <p:cNvSpPr txBox="1">
            <a:spLocks noChangeArrowheads="1"/>
          </p:cNvSpPr>
          <p:nvPr/>
        </p:nvSpPr>
        <p:spPr bwMode="auto">
          <a:xfrm>
            <a:off x="7748588" y="4362450"/>
            <a:ext cx="401637" cy="519113"/>
          </a:xfrm>
          <a:prstGeom prst="rect">
            <a:avLst/>
          </a:prstGeom>
          <a:noFill/>
          <a:ln w="9525">
            <a:noFill/>
            <a:miter lim="800000"/>
            <a:headEnd/>
            <a:tailEnd/>
          </a:ln>
          <a:effectLst/>
        </p:spPr>
        <p:txBody>
          <a:bodyPr wrap="none">
            <a:spAutoFit/>
          </a:bodyPr>
          <a:lstStyle/>
          <a:p>
            <a:pPr eaLnBrk="0" hangingPunct="0"/>
            <a:r>
              <a:rPr lang="en-US" altLang="en-US" sz="2800" b="1"/>
              <a:t>T</a:t>
            </a:r>
            <a:endParaRPr lang="en-US" altLang="en-US" sz="3200">
              <a:latin typeface="Times" pitchFamily="18" charset="0"/>
            </a:endParaRPr>
          </a:p>
        </p:txBody>
      </p:sp>
      <p:sp>
        <p:nvSpPr>
          <p:cNvPr id="30781" name="AutoShape 61"/>
          <p:cNvSpPr>
            <a:spLocks noChangeArrowheads="1"/>
          </p:cNvSpPr>
          <p:nvPr/>
        </p:nvSpPr>
        <p:spPr bwMode="auto">
          <a:xfrm>
            <a:off x="7696200" y="5029200"/>
            <a:ext cx="457200" cy="457200"/>
          </a:xfrm>
          <a:prstGeom prst="roundRect">
            <a:avLst>
              <a:gd name="adj" fmla="val 16667"/>
            </a:avLst>
          </a:prstGeom>
          <a:gradFill rotWithShape="0">
            <a:gsLst>
              <a:gs pos="0">
                <a:srgbClr val="6E0035"/>
              </a:gs>
              <a:gs pos="50000">
                <a:srgbClr val="D6ABB3"/>
              </a:gs>
              <a:gs pos="100000">
                <a:srgbClr val="6E0035"/>
              </a:gs>
            </a:gsLst>
            <a:lin ang="5400000" scaled="1"/>
          </a:gradFill>
          <a:ln w="9525">
            <a:noFill/>
            <a:round/>
            <a:headEnd/>
            <a:tailEnd/>
          </a:ln>
          <a:effectLst/>
        </p:spPr>
        <p:txBody>
          <a:bodyPr wrap="none" anchor="ctr"/>
          <a:lstStyle/>
          <a:p>
            <a:endParaRPr lang="en-US"/>
          </a:p>
        </p:txBody>
      </p:sp>
      <p:sp>
        <p:nvSpPr>
          <p:cNvPr id="30782" name="Text Box 62"/>
          <p:cNvSpPr txBox="1">
            <a:spLocks noChangeArrowheads="1"/>
          </p:cNvSpPr>
          <p:nvPr/>
        </p:nvSpPr>
        <p:spPr bwMode="auto">
          <a:xfrm>
            <a:off x="7712075" y="5048250"/>
            <a:ext cx="441325" cy="519113"/>
          </a:xfrm>
          <a:prstGeom prst="rect">
            <a:avLst/>
          </a:prstGeom>
          <a:noFill/>
          <a:ln w="9525">
            <a:noFill/>
            <a:miter lim="800000"/>
            <a:headEnd/>
            <a:tailEnd/>
          </a:ln>
          <a:effectLst/>
        </p:spPr>
        <p:txBody>
          <a:bodyPr wrap="none">
            <a:spAutoFit/>
          </a:bodyPr>
          <a:lstStyle/>
          <a:p>
            <a:pPr eaLnBrk="0" hangingPunct="0"/>
            <a:r>
              <a:rPr lang="en-US" altLang="en-US" sz="2800" b="1"/>
              <a:t>A</a:t>
            </a:r>
            <a:endParaRPr lang="en-US" altLang="en-US" sz="2800"/>
          </a:p>
        </p:txBody>
      </p:sp>
      <p:sp>
        <p:nvSpPr>
          <p:cNvPr id="30783" name="Line 63"/>
          <p:cNvSpPr>
            <a:spLocks noChangeShapeType="1"/>
          </p:cNvSpPr>
          <p:nvPr/>
        </p:nvSpPr>
        <p:spPr bwMode="auto">
          <a:xfrm>
            <a:off x="7924800" y="3429000"/>
            <a:ext cx="0" cy="228600"/>
          </a:xfrm>
          <a:prstGeom prst="line">
            <a:avLst/>
          </a:prstGeom>
          <a:noFill/>
          <a:ln w="19050">
            <a:solidFill>
              <a:srgbClr val="6E0035"/>
            </a:solidFill>
            <a:round/>
            <a:headEnd/>
            <a:tailEnd type="triangle" w="med" len="med"/>
          </a:ln>
          <a:effectLst/>
        </p:spPr>
        <p:txBody>
          <a:bodyPr wrap="none" anchor="ctr"/>
          <a:lstStyle/>
          <a:p>
            <a:endParaRPr lang="en-US"/>
          </a:p>
        </p:txBody>
      </p:sp>
      <p:sp>
        <p:nvSpPr>
          <p:cNvPr id="30784" name="Line 64"/>
          <p:cNvSpPr>
            <a:spLocks noChangeShapeType="1"/>
          </p:cNvSpPr>
          <p:nvPr/>
        </p:nvSpPr>
        <p:spPr bwMode="auto">
          <a:xfrm>
            <a:off x="7924800" y="4114800"/>
            <a:ext cx="0" cy="228600"/>
          </a:xfrm>
          <a:prstGeom prst="line">
            <a:avLst/>
          </a:prstGeom>
          <a:noFill/>
          <a:ln w="19050">
            <a:solidFill>
              <a:srgbClr val="6E0035"/>
            </a:solidFill>
            <a:round/>
            <a:headEnd/>
            <a:tailEnd type="triangle" w="med" len="med"/>
          </a:ln>
          <a:effectLst/>
        </p:spPr>
        <p:txBody>
          <a:bodyPr wrap="none" anchor="ctr"/>
          <a:lstStyle/>
          <a:p>
            <a:endParaRPr lang="en-US"/>
          </a:p>
        </p:txBody>
      </p:sp>
      <p:sp>
        <p:nvSpPr>
          <p:cNvPr id="30785" name="Line 65"/>
          <p:cNvSpPr>
            <a:spLocks noChangeShapeType="1"/>
          </p:cNvSpPr>
          <p:nvPr/>
        </p:nvSpPr>
        <p:spPr bwMode="auto">
          <a:xfrm>
            <a:off x="7924800" y="4800600"/>
            <a:ext cx="0" cy="228600"/>
          </a:xfrm>
          <a:prstGeom prst="line">
            <a:avLst/>
          </a:prstGeom>
          <a:noFill/>
          <a:ln w="19050">
            <a:solidFill>
              <a:srgbClr val="6E0035"/>
            </a:solidFill>
            <a:round/>
            <a:headEnd/>
            <a:tailEnd type="triangle" w="med" len="med"/>
          </a:ln>
          <a:effectLst/>
        </p:spPr>
        <p:txBody>
          <a:bodyPr wrap="none" anchor="ctr"/>
          <a:lstStyle/>
          <a:p>
            <a:endParaRPr lang="en-US"/>
          </a:p>
        </p:txBody>
      </p:sp>
      <p:sp>
        <p:nvSpPr>
          <p:cNvPr id="30786" name="Line 66"/>
          <p:cNvSpPr>
            <a:spLocks noChangeShapeType="1"/>
          </p:cNvSpPr>
          <p:nvPr/>
        </p:nvSpPr>
        <p:spPr bwMode="auto">
          <a:xfrm>
            <a:off x="7924800" y="5486400"/>
            <a:ext cx="0" cy="228600"/>
          </a:xfrm>
          <a:prstGeom prst="line">
            <a:avLst/>
          </a:prstGeom>
          <a:noFill/>
          <a:ln w="19050">
            <a:solidFill>
              <a:srgbClr val="6E0035"/>
            </a:solidFill>
            <a:round/>
            <a:headEnd/>
            <a:tailEnd type="triangle" w="med" len="med"/>
          </a:ln>
          <a:effectLst/>
        </p:spPr>
        <p:txBody>
          <a:bodyPr wrap="none" anchor="ctr"/>
          <a:lstStyle/>
          <a:p>
            <a:endParaRPr lang="en-US"/>
          </a:p>
        </p:txBody>
      </p:sp>
      <p:sp>
        <p:nvSpPr>
          <p:cNvPr id="30787" name="Text Box 67"/>
          <p:cNvSpPr txBox="1">
            <a:spLocks noChangeArrowheads="1"/>
          </p:cNvSpPr>
          <p:nvPr/>
        </p:nvSpPr>
        <p:spPr bwMode="auto">
          <a:xfrm>
            <a:off x="538163" y="1270000"/>
            <a:ext cx="7934325" cy="457200"/>
          </a:xfrm>
          <a:prstGeom prst="rect">
            <a:avLst/>
          </a:prstGeom>
          <a:noFill/>
          <a:ln w="9525">
            <a:noFill/>
            <a:miter lim="800000"/>
            <a:headEnd/>
            <a:tailEnd/>
          </a:ln>
          <a:effectLst/>
        </p:spPr>
        <p:txBody>
          <a:bodyPr wrap="none">
            <a:spAutoFit/>
          </a:bodyPr>
          <a:lstStyle/>
          <a:p>
            <a:r>
              <a:rPr lang="en-US" sz="2400" b="1"/>
              <a:t>Initialization vectors (IVs) modify encryption behavior</a:t>
            </a:r>
          </a:p>
        </p:txBody>
      </p:sp>
      <p:grpSp>
        <p:nvGrpSpPr>
          <p:cNvPr id="30788" name="Group 68"/>
          <p:cNvGrpSpPr>
            <a:grpSpLocks/>
          </p:cNvGrpSpPr>
          <p:nvPr/>
        </p:nvGrpSpPr>
        <p:grpSpPr bwMode="auto">
          <a:xfrm>
            <a:off x="5676900" y="1828800"/>
            <a:ext cx="1562100" cy="1143000"/>
            <a:chOff x="3576" y="1152"/>
            <a:chExt cx="984" cy="720"/>
          </a:xfrm>
        </p:grpSpPr>
        <p:pic>
          <p:nvPicPr>
            <p:cNvPr id="30789" name="Picture 69"/>
            <p:cNvPicPr>
              <a:picLocks noChangeAspect="1" noChangeArrowheads="1"/>
            </p:cNvPicPr>
            <p:nvPr/>
          </p:nvPicPr>
          <p:blipFill>
            <a:blip r:embed="rId2"/>
            <a:srcRect/>
            <a:stretch>
              <a:fillRect/>
            </a:stretch>
          </p:blipFill>
          <p:spPr bwMode="auto">
            <a:xfrm>
              <a:off x="3720" y="1152"/>
              <a:ext cx="641" cy="518"/>
            </a:xfrm>
            <a:prstGeom prst="rect">
              <a:avLst/>
            </a:prstGeom>
            <a:noFill/>
          </p:spPr>
        </p:pic>
        <p:sp>
          <p:nvSpPr>
            <p:cNvPr id="30790" name="Line 70"/>
            <p:cNvSpPr>
              <a:spLocks noChangeShapeType="1"/>
            </p:cNvSpPr>
            <p:nvPr/>
          </p:nvSpPr>
          <p:spPr bwMode="auto">
            <a:xfrm rot="3600000">
              <a:off x="3744" y="1512"/>
              <a:ext cx="24" cy="360"/>
            </a:xfrm>
            <a:prstGeom prst="line">
              <a:avLst/>
            </a:prstGeom>
            <a:noFill/>
            <a:ln w="19050">
              <a:solidFill>
                <a:srgbClr val="996600"/>
              </a:solidFill>
              <a:round/>
              <a:headEnd/>
              <a:tailEnd type="triangle" w="med" len="med"/>
            </a:ln>
            <a:effectLst/>
          </p:spPr>
          <p:txBody>
            <a:bodyPr wrap="none" anchor="ctr"/>
            <a:lstStyle/>
            <a:p>
              <a:endParaRPr lang="en-US"/>
            </a:p>
          </p:txBody>
        </p:sp>
        <p:sp>
          <p:nvSpPr>
            <p:cNvPr id="30791" name="Line 71"/>
            <p:cNvSpPr>
              <a:spLocks noChangeShapeType="1"/>
            </p:cNvSpPr>
            <p:nvPr/>
          </p:nvSpPr>
          <p:spPr bwMode="auto">
            <a:xfrm rot="-2700000">
              <a:off x="4536" y="1512"/>
              <a:ext cx="24" cy="360"/>
            </a:xfrm>
            <a:prstGeom prst="line">
              <a:avLst/>
            </a:prstGeom>
            <a:noFill/>
            <a:ln w="19050">
              <a:solidFill>
                <a:srgbClr val="996600"/>
              </a:solidFill>
              <a:round/>
              <a:headEnd/>
              <a:tailEnd type="triangle" w="med" len="med"/>
            </a:ln>
            <a:effectLst/>
          </p:spPr>
          <p:txBody>
            <a:bodyPr wrap="none" anchor="ctr"/>
            <a:lstStyle/>
            <a:p>
              <a:endParaRPr lang="en-US"/>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t>Granting permissions on keys </a:t>
            </a:r>
          </a:p>
        </p:txBody>
      </p:sp>
      <p:sp>
        <p:nvSpPr>
          <p:cNvPr id="10243" name="Rectangle 3"/>
          <p:cNvSpPr>
            <a:spLocks noGrp="1" noChangeArrowheads="1"/>
          </p:cNvSpPr>
          <p:nvPr>
            <p:ph type="body" idx="1"/>
          </p:nvPr>
        </p:nvSpPr>
        <p:spPr/>
        <p:txBody>
          <a:bodyPr/>
          <a:lstStyle/>
          <a:p>
            <a:r>
              <a:rPr lang="en-US" sz="2400"/>
              <a:t>The key owner must grant </a:t>
            </a:r>
            <a:r>
              <a:rPr lang="en-US" sz="2400" b="1"/>
              <a:t>select</a:t>
            </a:r>
            <a:r>
              <a:rPr lang="en-US" sz="2400"/>
              <a:t> permission on the key before another user can specify the key in the </a:t>
            </a:r>
            <a:r>
              <a:rPr lang="en-US" sz="2400" b="1"/>
              <a:t>create table</a:t>
            </a:r>
            <a:r>
              <a:rPr lang="en-US" sz="2400"/>
              <a:t>, </a:t>
            </a:r>
            <a:r>
              <a:rPr lang="en-US" sz="2400" b="1"/>
              <a:t>alter table</a:t>
            </a:r>
            <a:r>
              <a:rPr lang="en-US" sz="2400"/>
              <a:t>, and </a:t>
            </a:r>
            <a:r>
              <a:rPr lang="en-US" sz="2400" b="1"/>
              <a:t>select into</a:t>
            </a:r>
            <a:r>
              <a:rPr lang="en-US" sz="2400"/>
              <a:t> statements</a:t>
            </a:r>
            <a:r>
              <a:rPr lang="en-US"/>
              <a:t> </a:t>
            </a:r>
          </a:p>
          <a:p>
            <a:pPr lvl="1"/>
            <a:r>
              <a:rPr lang="en-US" sz="2400"/>
              <a:t>grant select on safe_key to db_admin_role </a:t>
            </a:r>
          </a:p>
          <a:p>
            <a:pPr lvl="1"/>
            <a:r>
              <a:rPr lang="en-US" sz="2400"/>
              <a:t>Changing the key </a:t>
            </a:r>
          </a:p>
          <a:p>
            <a:pPr lvl="2"/>
            <a:r>
              <a:rPr lang="en-US" sz="2400"/>
              <a:t>create encryption key cc_key_new for AES </a:t>
            </a:r>
          </a:p>
          <a:p>
            <a:pPr lvl="2"/>
            <a:r>
              <a:rPr lang="en-US" sz="2400"/>
              <a:t>alter table customer modify creditcard encrypt with cc_key_new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t>Permissions for decryption </a:t>
            </a:r>
          </a:p>
        </p:txBody>
      </p:sp>
      <p:sp>
        <p:nvSpPr>
          <p:cNvPr id="13315" name="Rectangle 3"/>
          <p:cNvSpPr>
            <a:spLocks noGrp="1" noChangeArrowheads="1"/>
          </p:cNvSpPr>
          <p:nvPr>
            <p:ph type="body" idx="1"/>
          </p:nvPr>
        </p:nvSpPr>
        <p:spPr/>
        <p:txBody>
          <a:bodyPr/>
          <a:lstStyle/>
          <a:p>
            <a:pPr>
              <a:lnSpc>
                <a:spcPct val="80000"/>
              </a:lnSpc>
            </a:pPr>
            <a:r>
              <a:rPr lang="en-US" sz="1900"/>
              <a:t>You must have these two permissions to select plaintext data from an encrypted column or to search or join on an encrypted column:</a:t>
            </a:r>
          </a:p>
          <a:p>
            <a:pPr lvl="1">
              <a:lnSpc>
                <a:spcPct val="80000"/>
              </a:lnSpc>
            </a:pPr>
            <a:r>
              <a:rPr lang="en-US" sz="1700" b="1"/>
              <a:t>select</a:t>
            </a:r>
            <a:r>
              <a:rPr lang="en-US" sz="1700"/>
              <a:t> permission on the column</a:t>
            </a:r>
          </a:p>
          <a:p>
            <a:pPr lvl="1">
              <a:lnSpc>
                <a:spcPct val="80000"/>
              </a:lnSpc>
            </a:pPr>
            <a:r>
              <a:rPr lang="en-US" sz="1700" b="1"/>
              <a:t>decrypt</a:t>
            </a:r>
            <a:r>
              <a:rPr lang="en-US" sz="1700"/>
              <a:t> permission on the column used in the target list and in </a:t>
            </a:r>
            <a:r>
              <a:rPr lang="en-US" sz="1700" b="1"/>
              <a:t>where</a:t>
            </a:r>
            <a:r>
              <a:rPr lang="en-US" sz="1700"/>
              <a:t>, </a:t>
            </a:r>
            <a:r>
              <a:rPr lang="en-US" sz="1700" b="1"/>
              <a:t>having</a:t>
            </a:r>
            <a:r>
              <a:rPr lang="en-US" sz="1700"/>
              <a:t>, </a:t>
            </a:r>
            <a:r>
              <a:rPr lang="en-US" sz="1700" b="1"/>
              <a:t>order by</a:t>
            </a:r>
            <a:r>
              <a:rPr lang="en-US" sz="1700"/>
              <a:t>, </a:t>
            </a:r>
            <a:r>
              <a:rPr lang="en-US" sz="1700" b="1"/>
              <a:t>update</a:t>
            </a:r>
            <a:r>
              <a:rPr lang="en-US" sz="1700"/>
              <a:t>, and other such clauses</a:t>
            </a:r>
          </a:p>
          <a:p>
            <a:pPr>
              <a:lnSpc>
                <a:spcPct val="80000"/>
              </a:lnSpc>
            </a:pPr>
            <a:r>
              <a:rPr lang="en-US" sz="1900"/>
              <a:t>Decrypt permission may be implicitly granted when a procedure or view owner grants:</a:t>
            </a:r>
          </a:p>
          <a:p>
            <a:pPr lvl="1">
              <a:lnSpc>
                <a:spcPct val="80000"/>
              </a:lnSpc>
            </a:pPr>
            <a:r>
              <a:rPr lang="en-US" sz="1700" b="1"/>
              <a:t>exec</a:t>
            </a:r>
            <a:r>
              <a:rPr lang="en-US" sz="1700"/>
              <a:t> permission on a stored procedure that selects from an encrypted column where the owner of the procedure also owns the table containing the encrypted column</a:t>
            </a:r>
          </a:p>
          <a:p>
            <a:pPr lvl="1">
              <a:lnSpc>
                <a:spcPct val="80000"/>
              </a:lnSpc>
            </a:pPr>
            <a:r>
              <a:rPr lang="en-US" sz="1700" b="1"/>
              <a:t>decrypt</a:t>
            </a:r>
            <a:r>
              <a:rPr lang="en-US" sz="1700"/>
              <a:t> permission on a view column that selects from an encrypted column where the owner of the view also owns the table</a:t>
            </a:r>
          </a:p>
          <a:p>
            <a:pPr>
              <a:lnSpc>
                <a:spcPct val="80000"/>
              </a:lnSpc>
            </a:pPr>
            <a:r>
              <a:rPr lang="en-US" sz="1900"/>
              <a:t>grant decrypt on [ </a:t>
            </a:r>
            <a:r>
              <a:rPr lang="en-US" sz="1900" i="1"/>
              <a:t>owner</a:t>
            </a:r>
            <a:r>
              <a:rPr lang="en-US" sz="1900"/>
              <a:t>.] </a:t>
            </a:r>
            <a:r>
              <a:rPr lang="en-US" sz="1900" i="1"/>
              <a:t>table</a:t>
            </a:r>
            <a:r>
              <a:rPr lang="en-US" sz="1900"/>
              <a:t>[( </a:t>
            </a:r>
            <a:r>
              <a:rPr lang="en-US" sz="1900" i="1"/>
              <a:t>column</a:t>
            </a:r>
            <a:r>
              <a:rPr lang="en-US" sz="1900"/>
              <a:t>[{,</a:t>
            </a:r>
            <a:r>
              <a:rPr lang="en-US" sz="1900" i="1"/>
              <a:t>column</a:t>
            </a:r>
            <a:r>
              <a:rPr lang="en-US" sz="1900"/>
              <a:t>}])] to </a:t>
            </a:r>
            <a:r>
              <a:rPr lang="en-US" sz="1900" i="1"/>
              <a:t>user</a:t>
            </a:r>
            <a:r>
              <a:rPr lang="en-US" sz="1900"/>
              <a:t> | </a:t>
            </a:r>
            <a:r>
              <a:rPr lang="en-US" sz="1900" i="1"/>
              <a:t>group</a:t>
            </a:r>
            <a:r>
              <a:rPr lang="en-US" sz="1900"/>
              <a:t> | </a:t>
            </a:r>
            <a:r>
              <a:rPr lang="en-US" sz="1900" i="1"/>
              <a:t>role</a:t>
            </a:r>
            <a:r>
              <a:rPr lang="en-US" sz="1900"/>
              <a:t> </a:t>
            </a:r>
          </a:p>
          <a:p>
            <a:pPr>
              <a:lnSpc>
                <a:spcPct val="80000"/>
              </a:lnSpc>
            </a:pPr>
            <a:r>
              <a:rPr lang="en-US" sz="1900"/>
              <a:t>You can revoke a user’s decryption permission using:</a:t>
            </a:r>
          </a:p>
          <a:p>
            <a:pPr>
              <a:lnSpc>
                <a:spcPct val="80000"/>
              </a:lnSpc>
            </a:pPr>
            <a:r>
              <a:rPr lang="en-US" sz="1900"/>
              <a:t>revoke decrypt on [ </a:t>
            </a:r>
            <a:r>
              <a:rPr lang="en-US" sz="1900" i="1"/>
              <a:t>owner</a:t>
            </a:r>
            <a:r>
              <a:rPr lang="en-US" sz="1900"/>
              <a:t>.] </a:t>
            </a:r>
            <a:r>
              <a:rPr lang="en-US" sz="1900" i="1"/>
              <a:t>table</a:t>
            </a:r>
            <a:r>
              <a:rPr lang="en-US" sz="1900"/>
              <a:t>[( </a:t>
            </a:r>
            <a:r>
              <a:rPr lang="en-US" sz="1900" i="1"/>
              <a:t>column</a:t>
            </a:r>
            <a:r>
              <a:rPr lang="en-US" sz="1900"/>
              <a:t>[ {,</a:t>
            </a:r>
            <a:r>
              <a:rPr lang="en-US" sz="1900" i="1"/>
              <a:t>column</a:t>
            </a:r>
            <a:r>
              <a:rPr lang="en-US" sz="1900"/>
              <a:t>}])] from </a:t>
            </a:r>
            <a:r>
              <a:rPr lang="en-US" sz="1900" i="1"/>
              <a:t>user</a:t>
            </a:r>
            <a:r>
              <a:rPr lang="en-US" sz="1900"/>
              <a:t> | </a:t>
            </a:r>
            <a:r>
              <a:rPr lang="en-US" sz="1900" i="1"/>
              <a:t>group</a:t>
            </a:r>
            <a:r>
              <a:rPr lang="en-US" sz="1900"/>
              <a:t> | </a:t>
            </a:r>
            <a:r>
              <a:rPr lang="en-US" sz="1900" i="1"/>
              <a:t>role</a:t>
            </a:r>
            <a:r>
              <a:rPr lang="en-US" sz="1900"/>
              <a:t> </a:t>
            </a:r>
          </a:p>
          <a:p>
            <a:pPr>
              <a:lnSpc>
                <a:spcPct val="80000"/>
              </a:lnSpc>
            </a:pPr>
            <a:endParaRPr lang="en-US" sz="1900"/>
          </a:p>
          <a:p>
            <a:pPr>
              <a:lnSpc>
                <a:spcPct val="80000"/>
              </a:lnSpc>
            </a:pPr>
            <a:endParaRPr lang="en-US" sz="19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sz="3800"/>
              <a:t>Specifying encryption on new tables </a:t>
            </a:r>
          </a:p>
        </p:txBody>
      </p:sp>
      <p:sp>
        <p:nvSpPr>
          <p:cNvPr id="11267" name="Rectangle 3"/>
          <p:cNvSpPr>
            <a:spLocks noGrp="1" noChangeArrowheads="1"/>
          </p:cNvSpPr>
          <p:nvPr>
            <p:ph type="body" idx="1"/>
          </p:nvPr>
        </p:nvSpPr>
        <p:spPr/>
        <p:txBody>
          <a:bodyPr/>
          <a:lstStyle/>
          <a:p>
            <a:pPr>
              <a:lnSpc>
                <a:spcPct val="80000"/>
              </a:lnSpc>
            </a:pPr>
            <a:r>
              <a:rPr lang="en-US" sz="1700"/>
              <a:t>create table. . . [encrypt [with [</a:t>
            </a:r>
            <a:r>
              <a:rPr lang="en-US" sz="1700" i="1"/>
              <a:t>database</a:t>
            </a:r>
            <a:r>
              <a:rPr lang="en-US" sz="1700"/>
              <a:t>.[</a:t>
            </a:r>
            <a:r>
              <a:rPr lang="en-US" sz="1700" i="1"/>
              <a:t>owner</a:t>
            </a:r>
            <a:r>
              <a:rPr lang="en-US" sz="1700"/>
              <a:t>].]</a:t>
            </a:r>
            <a:r>
              <a:rPr lang="en-US" sz="1700" i="1"/>
              <a:t>keyname</a:t>
            </a:r>
            <a:r>
              <a:rPr lang="en-US" sz="1700"/>
              <a:t>]] </a:t>
            </a:r>
          </a:p>
          <a:p>
            <a:pPr>
              <a:lnSpc>
                <a:spcPct val="80000"/>
              </a:lnSpc>
            </a:pPr>
            <a:r>
              <a:rPr lang="en-US" sz="1700"/>
              <a:t>create encryption key new_key as default for AES </a:t>
            </a:r>
          </a:p>
          <a:p>
            <a:pPr>
              <a:lnSpc>
                <a:spcPct val="80000"/>
              </a:lnSpc>
              <a:buFont typeface="Wingdings" pitchFamily="2" charset="2"/>
              <a:buNone/>
            </a:pPr>
            <a:r>
              <a:rPr lang="en-US" sz="1700"/>
              <a:t>    create encryption key cc_key for AES with keylength 256 init_vector null pad random </a:t>
            </a:r>
          </a:p>
          <a:p>
            <a:pPr>
              <a:lnSpc>
                <a:spcPct val="80000"/>
              </a:lnSpc>
              <a:buFont typeface="Wingdings" pitchFamily="2" charset="2"/>
              <a:buNone/>
            </a:pPr>
            <a:r>
              <a:rPr lang="en-US" sz="1700"/>
              <a:t>    </a:t>
            </a:r>
          </a:p>
          <a:p>
            <a:pPr>
              <a:lnSpc>
                <a:spcPct val="80000"/>
              </a:lnSpc>
              <a:buFont typeface="Wingdings" pitchFamily="2" charset="2"/>
              <a:buNone/>
            </a:pPr>
            <a:r>
              <a:rPr lang="en-US" sz="1700"/>
              <a:t>    create table employee_table (ssn char(15) encrypt) </a:t>
            </a:r>
          </a:p>
          <a:p>
            <a:pPr>
              <a:lnSpc>
                <a:spcPct val="80000"/>
              </a:lnSpc>
              <a:buFont typeface="Wingdings" pitchFamily="2" charset="2"/>
              <a:buNone/>
            </a:pPr>
            <a:r>
              <a:rPr lang="en-US" sz="1700"/>
              <a:t>    create table customer (creditcard char(20) encrypt with cc_key) </a:t>
            </a:r>
          </a:p>
          <a:p>
            <a:pPr>
              <a:lnSpc>
                <a:spcPct val="80000"/>
              </a:lnSpc>
            </a:pPr>
            <a:endParaRPr lang="en-US" sz="1700"/>
          </a:p>
          <a:p>
            <a:pPr>
              <a:lnSpc>
                <a:spcPct val="80000"/>
              </a:lnSpc>
            </a:pPr>
            <a:r>
              <a:rPr lang="en-US" sz="1700" b="1"/>
              <a:t>Creating indexes on encrypted columns</a:t>
            </a:r>
          </a:p>
          <a:p>
            <a:pPr lvl="1">
              <a:lnSpc>
                <a:spcPct val="80000"/>
              </a:lnSpc>
            </a:pPr>
            <a:r>
              <a:rPr lang="en-US" sz="1600"/>
              <a:t>You can create an index on an encrypted column if the encryption key has been specified without any initialization vector or random padding.</a:t>
            </a:r>
          </a:p>
          <a:p>
            <a:pPr>
              <a:lnSpc>
                <a:spcPct val="80000"/>
              </a:lnSpc>
            </a:pPr>
            <a:r>
              <a:rPr lang="en-US" sz="1600"/>
              <a:t>create table customer(custid int, creditcard varchar(16) encrypt with cc_key) </a:t>
            </a:r>
          </a:p>
          <a:p>
            <a:pPr>
              <a:lnSpc>
                <a:spcPct val="80000"/>
              </a:lnSpc>
              <a:buFont typeface="Wingdings" pitchFamily="2" charset="2"/>
              <a:buNone/>
            </a:pPr>
            <a:r>
              <a:rPr lang="en-US" sz="1600"/>
              <a:t>     </a:t>
            </a:r>
          </a:p>
          <a:p>
            <a:pPr>
              <a:lnSpc>
                <a:spcPct val="80000"/>
              </a:lnSpc>
              <a:buFont typeface="Wingdings" pitchFamily="2" charset="2"/>
              <a:buNone/>
            </a:pPr>
            <a:r>
              <a:rPr lang="en-US" sz="1600"/>
              <a:t>      create index cust_idx on customer(creditcard</a:t>
            </a:r>
            <a:r>
              <a:rPr lang="en-US" sz="1700"/>
              <a:t>) </a:t>
            </a:r>
            <a:br>
              <a:rPr lang="en-US" sz="1700"/>
            </a:br>
            <a:endParaRPr lang="en-US" sz="1700"/>
          </a:p>
        </p:txBody>
      </p:sp>
    </p:spTree>
  </p:cSld>
  <p:clrMapOvr>
    <a:masterClrMapping/>
  </p:clrMapOvr>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1539</TotalTime>
  <Words>1501</Words>
  <Application>Microsoft Office PowerPoint</Application>
  <PresentationFormat>On-screen Show (4:3)</PresentationFormat>
  <Paragraphs>150</Paragraphs>
  <Slides>21</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8" baseType="lpstr">
      <vt:lpstr>Arial</vt:lpstr>
      <vt:lpstr>Garamond</vt:lpstr>
      <vt:lpstr>Times New Roman</vt:lpstr>
      <vt:lpstr>Wingdings</vt:lpstr>
      <vt:lpstr>Times</vt:lpstr>
      <vt:lpstr>Edge</vt:lpstr>
      <vt:lpstr>Adobe Acrobat 7.0 Document</vt:lpstr>
      <vt:lpstr>Sybase Column Encryption</vt:lpstr>
      <vt:lpstr>How does it work ? </vt:lpstr>
      <vt:lpstr>ASE Encryption steps</vt:lpstr>
      <vt:lpstr>Setting the system encryption password </vt:lpstr>
      <vt:lpstr>Creating encryption keys </vt:lpstr>
      <vt:lpstr>With or without IV </vt:lpstr>
      <vt:lpstr>Granting permissions on keys </vt:lpstr>
      <vt:lpstr>Permissions for decryption </vt:lpstr>
      <vt:lpstr>Specifying encryption on new tables </vt:lpstr>
      <vt:lpstr>Encrypting data in existing tables</vt:lpstr>
      <vt:lpstr>Dropping encryption and encryption keys </vt:lpstr>
      <vt:lpstr> </vt:lpstr>
      <vt:lpstr> </vt:lpstr>
      <vt:lpstr>Slide 14</vt:lpstr>
      <vt:lpstr>Slide 15</vt:lpstr>
      <vt:lpstr>Slide 16</vt:lpstr>
      <vt:lpstr>Replicating encrypted data </vt:lpstr>
      <vt:lpstr>Bulk copy (bcp) </vt:lpstr>
      <vt:lpstr>Bulk copy (bcp)..continued </vt:lpstr>
      <vt:lpstr>load and dump databases </vt:lpstr>
      <vt:lpstr>load and dump databases..contd </vt:lpstr>
    </vt:vector>
  </TitlesOfParts>
  <Company>Lavalife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pgogoi</dc:creator>
  <cp:lastModifiedBy>jcui</cp:lastModifiedBy>
  <cp:revision>9</cp:revision>
  <dcterms:created xsi:type="dcterms:W3CDTF">2007-01-31T15:34:36Z</dcterms:created>
  <dcterms:modified xsi:type="dcterms:W3CDTF">2012-10-26T16:01:15Z</dcterms:modified>
</cp:coreProperties>
</file>