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5" r:id="rId2"/>
    <p:sldId id="453" r:id="rId3"/>
    <p:sldId id="259" r:id="rId4"/>
    <p:sldId id="476" r:id="rId5"/>
    <p:sldId id="477" r:id="rId6"/>
    <p:sldId id="479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474" r:id="rId2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2880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CC"/>
    <a:srgbClr val="FF99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29" autoAdjust="0"/>
  </p:normalViewPr>
  <p:slideViewPr>
    <p:cSldViewPr>
      <p:cViewPr varScale="1">
        <p:scale>
          <a:sx n="50" d="100"/>
          <a:sy n="50" d="100"/>
        </p:scale>
        <p:origin x="1956" y="54"/>
      </p:cViewPr>
      <p:guideLst>
        <p:guide orient="horz" pos="2568"/>
        <p:guide orient="horz" pos="618"/>
        <p:guide pos="288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6C72B0-08AB-4928-8284-02A98E701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4242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B894D-CCA4-4840-A165-FC7E05EA6A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91671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pt/java/javase/downloads/index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pt/java/javase/downloads/index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pt/java/javase/downloads/index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1991 iniciou-se o projeto, mas o surgimento se deu em 1995.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3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http://www.oracle.com/technetwork/pt/java/javase/downloads/index.html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http://www.oracle.com/technetwork/pt/java/javase/downloads/index.html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9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http://www.oracle.com/technetwork/pt/java/javase/downloads/index.html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53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0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793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65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3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22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65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8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892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4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6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https://exame.abril.com.br/tecnologia/estas-sao-as-20-linguagens-de-programacao-mais-usadas/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1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3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91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785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8949-579B-4010-A2DA-FFD14AC0BB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32BFCEC-6F17-4496-9A8C-C8C21D49D9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tion.orac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pt/java/javase/downloads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124348" y="765175"/>
            <a:ext cx="5688012" cy="14700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Apresentação</a:t>
            </a:r>
          </a:p>
        </p:txBody>
      </p:sp>
      <p:sp>
        <p:nvSpPr>
          <p:cNvPr id="4100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b="1" dirty="0">
                <a:latin typeface="Verdana" pitchFamily="34" charset="0"/>
              </a:rPr>
              <a:t>Prof. Thiago Xavier</a:t>
            </a:r>
          </a:p>
        </p:txBody>
      </p:sp>
    </p:spTree>
    <p:extLst>
      <p:ext uri="{BB962C8B-B14F-4D97-AF65-F5344CB8AC3E}">
        <p14:creationId xmlns:p14="http://schemas.microsoft.com/office/powerpoint/2010/main" val="32342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IDE –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Integrated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development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environment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Ambiente de desenvolvimento integrado;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 err="1">
                <a:latin typeface="+mj-lt"/>
                <a:ea typeface="宋体" charset="-122"/>
              </a:rPr>
              <a:t>Ide’s</a:t>
            </a:r>
            <a:r>
              <a:rPr lang="pt-BR" altLang="zh-CN" sz="1800" dirty="0">
                <a:latin typeface="+mj-lt"/>
                <a:ea typeface="宋体" charset="-122"/>
              </a:rPr>
              <a:t> </a:t>
            </a:r>
            <a:r>
              <a:rPr lang="pt-BR" altLang="zh-CN" sz="1800" dirty="0" err="1">
                <a:latin typeface="+mj-lt"/>
                <a:ea typeface="宋体" charset="-122"/>
              </a:rPr>
              <a:t>disponíves</a:t>
            </a:r>
            <a:r>
              <a:rPr lang="pt-BR" altLang="zh-CN" sz="1800" dirty="0">
                <a:latin typeface="+mj-lt"/>
                <a:ea typeface="宋体" charset="-122"/>
              </a:rPr>
              <a:t>: Eclipse, </a:t>
            </a:r>
            <a:r>
              <a:rPr lang="pt-BR" altLang="zh-CN" sz="1800" dirty="0" err="1">
                <a:latin typeface="+mj-lt"/>
                <a:ea typeface="宋体" charset="-122"/>
              </a:rPr>
              <a:t>Netbeans</a:t>
            </a:r>
            <a:r>
              <a:rPr lang="pt-BR" altLang="zh-CN" sz="1800" dirty="0">
                <a:latin typeface="+mj-lt"/>
                <a:ea typeface="宋体" charset="-122"/>
              </a:rPr>
              <a:t>, </a:t>
            </a:r>
            <a:r>
              <a:rPr lang="pt-BR" altLang="zh-CN" sz="1800" dirty="0" err="1">
                <a:latin typeface="+mj-lt"/>
                <a:ea typeface="宋体" charset="-122"/>
              </a:rPr>
              <a:t>BlueJ</a:t>
            </a:r>
            <a:r>
              <a:rPr lang="pt-BR" altLang="zh-CN" sz="1800" dirty="0">
                <a:latin typeface="+mj-lt"/>
                <a:ea typeface="宋体" charset="-122"/>
              </a:rPr>
              <a:t>, </a:t>
            </a:r>
            <a:r>
              <a:rPr lang="pt-BR" altLang="zh-CN" sz="1800" dirty="0" err="1">
                <a:latin typeface="+mj-lt"/>
                <a:ea typeface="宋体" charset="-122"/>
              </a:rPr>
              <a:t>Jcreator</a:t>
            </a:r>
            <a:r>
              <a:rPr lang="pt-BR" altLang="zh-CN" sz="1800" dirty="0">
                <a:latin typeface="+mj-lt"/>
                <a:ea typeface="宋体" charset="-122"/>
              </a:rPr>
              <a:t>, entre outras.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90114" name="Picture 2" descr="Resultado de imagem para eclipse ide">
            <a:extLst>
              <a:ext uri="{FF2B5EF4-FFF2-40B4-BE49-F238E27FC236}">
                <a16:creationId xmlns:a16="http://schemas.microsoft.com/office/drawing/2014/main" id="{B88C2229-22E2-4B84-B4F7-5908BED0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1345"/>
            <a:ext cx="2277915" cy="53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60870C-C9C5-410A-9594-BDAFB60F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565263"/>
            <a:ext cx="1727473" cy="17274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D92D68-0150-44FA-8E1D-529B2F246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9" y="4043246"/>
            <a:ext cx="1905000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21C04B-2349-48E7-A495-8D396AAA3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71" y="3895667"/>
            <a:ext cx="1905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Extensões dos arquivos Java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Os arquivos fonte possuem extensão </a:t>
            </a:r>
            <a:r>
              <a:rPr lang="pt-BR" altLang="zh-CN" sz="1800" dirty="0">
                <a:highlight>
                  <a:srgbClr val="FFFF00"/>
                </a:highlight>
                <a:latin typeface="+mj-lt"/>
                <a:ea typeface="宋体" charset="-122"/>
              </a:rPr>
              <a:t>.</a:t>
            </a:r>
            <a:r>
              <a:rPr lang="pt-BR" altLang="zh-CN" sz="1800" dirty="0" err="1">
                <a:highlight>
                  <a:srgbClr val="00FF00"/>
                </a:highlight>
                <a:latin typeface="+mj-lt"/>
                <a:ea typeface="宋体" charset="-122"/>
              </a:rPr>
              <a:t>java</a:t>
            </a:r>
            <a:r>
              <a:rPr lang="pt-BR" altLang="zh-CN" sz="1800" dirty="0">
                <a:highlight>
                  <a:srgbClr val="00FF00"/>
                </a:highlight>
                <a:latin typeface="+mj-lt"/>
                <a:ea typeface="宋体" charset="-122"/>
              </a:rPr>
              <a:t>;</a:t>
            </a:r>
            <a:r>
              <a:rPr lang="pt-BR" altLang="zh-CN" sz="1800" dirty="0">
                <a:latin typeface="+mj-lt"/>
                <a:ea typeface="宋体" charset="-122"/>
              </a:rPr>
              <a:t>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Os arquivos compilados do Java possuem extensão .</a:t>
            </a:r>
            <a:r>
              <a:rPr lang="pt-BR" altLang="zh-CN" sz="1800" dirty="0" err="1">
                <a:highlight>
                  <a:srgbClr val="00FF00"/>
                </a:highlight>
                <a:latin typeface="+mj-lt"/>
                <a:ea typeface="宋体" charset="-122"/>
              </a:rPr>
              <a:t>class</a:t>
            </a:r>
            <a:r>
              <a:rPr lang="pt-BR" altLang="zh-CN" sz="1800" dirty="0">
                <a:highlight>
                  <a:srgbClr val="00FF00"/>
                </a:highlight>
                <a:latin typeface="+mj-lt"/>
                <a:ea typeface="宋体" charset="-122"/>
              </a:rPr>
              <a:t>;</a:t>
            </a:r>
            <a:r>
              <a:rPr lang="pt-BR" altLang="zh-CN" sz="1800" dirty="0">
                <a:latin typeface="+mj-lt"/>
                <a:ea typeface="宋体" charset="-122"/>
              </a:rPr>
              <a:t>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Extensão </a:t>
            </a:r>
            <a:r>
              <a:rPr lang="pt-BR" altLang="zh-CN" sz="1800" dirty="0">
                <a:highlight>
                  <a:srgbClr val="00FF00"/>
                </a:highlight>
                <a:latin typeface="+mj-lt"/>
                <a:ea typeface="宋体" charset="-122"/>
              </a:rPr>
              <a:t>.</a:t>
            </a:r>
            <a:r>
              <a:rPr lang="pt-BR" altLang="zh-CN" sz="1800" dirty="0" err="1">
                <a:highlight>
                  <a:srgbClr val="00FF00"/>
                </a:highlight>
                <a:latin typeface="+mj-lt"/>
                <a:ea typeface="宋体" charset="-122"/>
              </a:rPr>
              <a:t>jar</a:t>
            </a:r>
            <a:r>
              <a:rPr lang="pt-BR" altLang="zh-CN" sz="1800" dirty="0">
                <a:highlight>
                  <a:srgbClr val="00FF00"/>
                </a:highlight>
                <a:latin typeface="+mj-lt"/>
                <a:ea typeface="宋体" charset="-122"/>
              </a:rPr>
              <a:t> </a:t>
            </a:r>
            <a:r>
              <a:rPr lang="pt-BR" altLang="zh-CN" sz="1800" dirty="0">
                <a:latin typeface="+mj-lt"/>
                <a:ea typeface="宋体" charset="-122"/>
              </a:rPr>
              <a:t>refere-se a um pacote de arquivos .</a:t>
            </a:r>
            <a:r>
              <a:rPr lang="pt-BR" altLang="zh-CN" sz="1800" dirty="0" err="1">
                <a:latin typeface="+mj-lt"/>
                <a:ea typeface="宋体" charset="-122"/>
              </a:rPr>
              <a:t>class</a:t>
            </a:r>
            <a:r>
              <a:rPr lang="pt-BR" altLang="zh-CN" sz="1800" dirty="0">
                <a:latin typeface="+mj-lt"/>
                <a:ea typeface="宋体" charset="-122"/>
              </a:rPr>
              <a:t>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Java e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Javascript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, é a mesma coisa?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solidFill>
                  <a:srgbClr val="FF0000"/>
                </a:solidFill>
                <a:latin typeface="+mj-lt"/>
                <a:ea typeface="宋体" charset="-122"/>
              </a:rPr>
              <a:t>Muito cuidado!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O </a:t>
            </a:r>
            <a:r>
              <a:rPr lang="pt-BR" altLang="zh-CN" sz="1800" dirty="0" err="1">
                <a:latin typeface="+mj-lt"/>
                <a:ea typeface="宋体" charset="-122"/>
              </a:rPr>
              <a:t>Javascript</a:t>
            </a:r>
            <a:r>
              <a:rPr lang="pt-BR" altLang="zh-CN" sz="1800" dirty="0">
                <a:latin typeface="+mj-lt"/>
                <a:ea typeface="宋体" charset="-122"/>
              </a:rPr>
              <a:t> é uma linguagem que é executada diretamente nos navegadores, ou seja, é uma linguagem </a:t>
            </a:r>
            <a:r>
              <a:rPr lang="pt-BR" altLang="zh-CN" sz="1800" i="1" dirty="0">
                <a:solidFill>
                  <a:srgbClr val="FF0000"/>
                </a:solidFill>
                <a:latin typeface="+mj-lt"/>
                <a:ea typeface="宋体" charset="-122"/>
              </a:rPr>
              <a:t>cliente;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Java é uma linguagem de alto nível que requer compilação e executada dentro da JVM ou no server;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Certificações Java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A linguagem cresceu tanto que possui certificações próprias;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As diversas certificações podem ser encontradas no endereço: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r>
              <a:rPr lang="pt-BR" b="1" dirty="0">
                <a:hlinkClick r:id="rId3"/>
              </a:rPr>
              <a:t>http://education.oracle.com/</a:t>
            </a: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9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Preparação do ambiente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pt-BR" altLang="zh-CN" sz="1800" dirty="0">
                <a:latin typeface="+mj-lt"/>
                <a:ea typeface="宋体" charset="-122"/>
              </a:rPr>
              <a:t>JDK SE – Java </a:t>
            </a:r>
            <a:r>
              <a:rPr lang="pt-BR" altLang="zh-CN" sz="1800" dirty="0" err="1">
                <a:latin typeface="+mj-lt"/>
                <a:ea typeface="宋体" charset="-122"/>
              </a:rPr>
              <a:t>development</a:t>
            </a:r>
            <a:r>
              <a:rPr lang="pt-BR" altLang="zh-CN" sz="1800" dirty="0">
                <a:latin typeface="+mj-lt"/>
                <a:ea typeface="宋体" charset="-122"/>
              </a:rPr>
              <a:t> Kit para standard </a:t>
            </a:r>
            <a:r>
              <a:rPr lang="pt-BR" altLang="zh-CN" sz="1800" dirty="0" err="1">
                <a:latin typeface="+mj-lt"/>
                <a:ea typeface="宋体" charset="-122"/>
              </a:rPr>
              <a:t>edition</a:t>
            </a:r>
            <a:r>
              <a:rPr lang="pt-BR" altLang="zh-CN" sz="1800" dirty="0">
                <a:latin typeface="+mj-lt"/>
                <a:ea typeface="宋体" charset="-122"/>
              </a:rPr>
              <a:t>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pt-BR" altLang="zh-CN" sz="1800" dirty="0" err="1">
                <a:latin typeface="+mj-lt"/>
                <a:ea typeface="宋体" charset="-122"/>
              </a:rPr>
              <a:t>Netbeans</a:t>
            </a:r>
            <a:r>
              <a:rPr lang="pt-BR" altLang="zh-CN" sz="1800" dirty="0">
                <a:latin typeface="+mj-lt"/>
                <a:ea typeface="宋体" charset="-122"/>
              </a:rPr>
              <a:t> – A IDE que usaremos para desenvolvimento Java;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hlinkClick r:id="rId3"/>
              </a:rPr>
              <a:t>http://www.oracle.com/technetwork/pt/java/javase/downloads/index.html</a:t>
            </a:r>
            <a:endParaRPr lang="pt-BR" b="1" dirty="0"/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www.netbeans.org</a:t>
            </a:r>
            <a:endParaRPr lang="pt-BR" altLang="zh-CN" b="1" dirty="0"/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2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Vamos começar?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1026" name="Picture 2" descr="A imagem mostra a janela do software Netbeans, onde pode-se verificar que do lado esquerdo hÃ¡ trÃªs abas: Projeto (onde ficarÃ£o expostos os arquivos do projeto organizados pela IDE), Arquivo (onde ficarÃ£o os arquivos reais do projeto) e serviÃ§os (onde pode-se acessar recursos Ãºteis ao projeto, como bancos de dados, por exemplo). No painel central estÃ¡ a pÃ¡gina inicial do Netbeans, onde pode-se fazer um tour pelo software, e acessar o material de ajuda. Na imagem mostrada nÃ£o hÃ¡ nenhum projeto iniciado, apenas a tela principal do aplicativo.">
            <a:extLst>
              <a:ext uri="{FF2B5EF4-FFF2-40B4-BE49-F238E27FC236}">
                <a16:creationId xmlns:a16="http://schemas.microsoft.com/office/drawing/2014/main" id="{5847F463-6F73-4734-80C1-8C4E795F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68760"/>
            <a:ext cx="8382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62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o projeto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196752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pt-BR" altLang="zh-CN" sz="1800" dirty="0">
                <a:latin typeface="+mj-lt"/>
                <a:ea typeface="宋体" charset="-122"/>
              </a:rPr>
              <a:t>Clique em arquivo &gt; Novo projeto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2050" name="Picture 2" descr="A imagem mostra uma janela de seleÃ§Ã£o de tipo de projetos Java disponÃ­veis no Netbeans, com dois quadros principais: O quadro do lado esquerdo serve para se selecionar a categoria de projeto utilizada, neste caso Java. Ao selecionar a categoria, pode-se, entÃ£o, selecionar o tipo de projeto, neste caso, AplicaÃ§Ã£o Java estÃ¡ selecionado. Feito isso, pode-se clicar em prÃ³ximo.">
            <a:extLst>
              <a:ext uri="{FF2B5EF4-FFF2-40B4-BE49-F238E27FC236}">
                <a16:creationId xmlns:a16="http://schemas.microsoft.com/office/drawing/2014/main" id="{F1849F0B-0CF5-4769-B7B1-736744D8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8199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5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Nomear e salvar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89981" y="1053381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+mj-lt"/>
              <a:buAutoNum type="arabicPeriod" startAt="2"/>
            </a:pPr>
            <a:r>
              <a:rPr lang="pt-BR" altLang="zh-CN" sz="1800" dirty="0">
                <a:latin typeface="+mj-lt"/>
                <a:ea typeface="宋体" charset="-122"/>
              </a:rPr>
              <a:t>Nomear o projeto e salvar no drive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074" name="Picture 2" descr="A imagem mostra a segunda etapa para se criar um projeto Netbeans, com alguns campos para se digitar: No primeiro campo digita-se o titulo do projeto; no segundo a localizaÃ§Ã£o fÃ­sica do projeto em seu computador; no terceiro campo poderes-se alterar a pasta onde o projeto ficarÃ¡ dentro da pasta fÃ­sica. Ã preciso desmarcar a opÃ§Ã£o ">
            <a:extLst>
              <a:ext uri="{FF2B5EF4-FFF2-40B4-BE49-F238E27FC236}">
                <a16:creationId xmlns:a16="http://schemas.microsoft.com/office/drawing/2014/main" id="{1552D4BD-CF48-4CB7-93DE-25D36B5E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686275" cy="45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9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Projeto criado – Janela de projetos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89981" y="1053381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+mj-lt"/>
              <a:buAutoNum type="arabicPeriod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3. Perceba que foi criado um projeto com o nome especificado;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4100" name="Picture 4" descr="A imagem mostra a janela de projetos do Netbeans, logo apÃ³s de se criar o projeto. A estrutura gerenciada pelo programa mostra o titulo do projeto em primeiro lugar e, logo abaixo mostra as pasta ">
            <a:extLst>
              <a:ext uri="{FF2B5EF4-FFF2-40B4-BE49-F238E27FC236}">
                <a16:creationId xmlns:a16="http://schemas.microsoft.com/office/drawing/2014/main" id="{E85EDC86-21CA-49D8-ACC5-00D70078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366094"/>
            <a:ext cx="4762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44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classe e pacote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4. Vamos criar um pacote, não é obrigatório, mas é importante para organização;</a:t>
            </a:r>
          </a:p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5. Criar uma classe dentro do pacote criado;</a:t>
            </a: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2" name="Picture 2" descr="A imagem mostra a tela do NetBeans com o projeto e o pacote criados. Agora Ã© preciso clicar com o bota direito sobre o pacote criado e, no menu que foi aberto, clicar em ">
            <a:extLst>
              <a:ext uri="{FF2B5EF4-FFF2-40B4-BE49-F238E27FC236}">
                <a16:creationId xmlns:a16="http://schemas.microsoft.com/office/drawing/2014/main" id="{95CDC165-325A-4BE8-9FD4-4168799D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6" y="2132856"/>
            <a:ext cx="5730733" cy="4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5" y="404664"/>
            <a:ext cx="7773987" cy="720725"/>
          </a:xfrm>
        </p:spPr>
        <p:txBody>
          <a:bodyPr/>
          <a:lstStyle/>
          <a:p>
            <a:r>
              <a:rPr lang="pt-BR" dirty="0"/>
              <a:t>Introdução ao Java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539750" y="1484313"/>
            <a:ext cx="8064500" cy="316865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pt-BR" altLang="pt-BR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br>
              <a:rPr lang="pt-BR" altLang="pt-BR" sz="2000" dirty="0"/>
            </a:br>
            <a:r>
              <a:rPr lang="pt-BR" altLang="pt-BR" sz="2000" dirty="0"/>
              <a:t>	</a:t>
            </a:r>
            <a:endParaRPr lang="pt-BR" altLang="pt-BR" sz="1600" dirty="0">
              <a:latin typeface="Verdana" pitchFamily="34" charset="0"/>
            </a:endParaRPr>
          </a:p>
        </p:txBody>
      </p:sp>
      <p:pic>
        <p:nvPicPr>
          <p:cNvPr id="81922" name="Picture 2" descr="Resultado de imagem para java">
            <a:extLst>
              <a:ext uri="{FF2B5EF4-FFF2-40B4-BE49-F238E27FC236}">
                <a16:creationId xmlns:a16="http://schemas.microsoft.com/office/drawing/2014/main" id="{6EDC0A6E-64F2-4BC0-9BC3-274498317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484313"/>
            <a:ext cx="59531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1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Criar classe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6146" name="Picture 2" descr="A imagem mostra o assistente de criaÃ§Ã£o de classes do Netbeans. No primeiro campo coloca-se o nome da classe, neste caso, ">
            <a:extLst>
              <a:ext uri="{FF2B5EF4-FFF2-40B4-BE49-F238E27FC236}">
                <a16:creationId xmlns:a16="http://schemas.microsoft.com/office/drawing/2014/main" id="{E297C37C-1C7B-47FB-AB73-45D02723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023938"/>
            <a:ext cx="67913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8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Classe criada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7170" name="Picture 2" descr="A imagem mostra a classe criada no Netbeans, com sua estrutura prÃ©-definida pela IDE. Pode-se ler:package br.uninove.poo.pacotePrincipal;public class OlaMundo {                                       }Essa Ã© a estrutura da classe vazia, criada pela IDE. Vamos programar dentro dessa estrutura. ">
            <a:extLst>
              <a:ext uri="{FF2B5EF4-FFF2-40B4-BE49-F238E27FC236}">
                <a16:creationId xmlns:a16="http://schemas.microsoft.com/office/drawing/2014/main" id="{2952AF71-1469-4DFE-A637-426FCD52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09625"/>
            <a:ext cx="8382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Método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main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7. O método </a:t>
            </a:r>
            <a:r>
              <a:rPr lang="pt-BR" altLang="zh-CN" sz="1800" dirty="0" err="1">
                <a:latin typeface="+mj-lt"/>
                <a:ea typeface="宋体" charset="-122"/>
              </a:rPr>
              <a:t>main</a:t>
            </a:r>
            <a:r>
              <a:rPr lang="pt-BR" altLang="zh-CN" sz="1800" dirty="0">
                <a:latin typeface="+mj-lt"/>
                <a:ea typeface="宋体" charset="-122"/>
              </a:rPr>
              <a:t> será o primeiro método executado;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35D29F-D57C-4997-80FF-590B4494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6" y="2060848"/>
            <a:ext cx="8260332" cy="17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0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Executar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8. Podemos pressionar F6 ou clicar no botão play da IDE;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8194" name="Picture 2" descr="A imagem mostra a execuÃ§Ã£o do cÃ³digo no Netbeans. HÃ¡ dois destaques na imagem: Um na seta onde se clica para que o cÃ³digo seja executado e outro no console (na parte de baixo do netbeans), onde pode-se ler ">
            <a:extLst>
              <a:ext uri="{FF2B5EF4-FFF2-40B4-BE49-F238E27FC236}">
                <a16:creationId xmlns:a16="http://schemas.microsoft.com/office/drawing/2014/main" id="{A8023165-38D5-4AA7-8AA2-170D96A2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0056"/>
            <a:ext cx="4226419" cy="46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3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i="1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System.out.println</a:t>
            </a:r>
            <a:r>
              <a:rPr lang="pt-BR" altLang="pt-BR" sz="3600" i="1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9. O comando “</a:t>
            </a:r>
            <a:r>
              <a:rPr lang="pt-BR" altLang="zh-CN" sz="1800" dirty="0" err="1">
                <a:latin typeface="+mj-lt"/>
                <a:ea typeface="宋体" charset="-122"/>
              </a:rPr>
              <a:t>System.out.println</a:t>
            </a:r>
            <a:r>
              <a:rPr lang="pt-BR" altLang="zh-CN" sz="1800" dirty="0">
                <a:latin typeface="+mj-lt"/>
                <a:ea typeface="宋体" charset="-122"/>
              </a:rPr>
              <a:t>()” é uma chamada ao método “</a:t>
            </a:r>
            <a:r>
              <a:rPr lang="pt-BR" altLang="zh-CN" sz="1800" dirty="0" err="1">
                <a:latin typeface="+mj-lt"/>
                <a:ea typeface="宋体" charset="-122"/>
              </a:rPr>
              <a:t>println</a:t>
            </a:r>
            <a:r>
              <a:rPr lang="pt-BR" altLang="zh-CN" sz="1800" dirty="0">
                <a:latin typeface="+mj-lt"/>
                <a:ea typeface="宋体" charset="-122"/>
              </a:rPr>
              <a:t>” que imprime o texto informado e coloca uma quebra de linha ao final.</a:t>
            </a: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r>
              <a:rPr lang="pt-BR" altLang="zh-CN" sz="1800" dirty="0">
                <a:latin typeface="+mj-lt"/>
                <a:ea typeface="宋体" charset="-122"/>
              </a:rPr>
              <a:t>10. O famoso ponto e vírgula: </a:t>
            </a:r>
            <a:r>
              <a:rPr lang="pt-BR" altLang="pt-BR" sz="16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Muito cuidado, pois esquecer o “ponto e vírgula” é a causa de muitos erros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7349F0-F4C8-4C68-8CA3-D2DC6A52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04" y="2204864"/>
            <a:ext cx="6534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8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11814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Resumo da aula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79512" y="742538"/>
            <a:ext cx="7560642" cy="3240088"/>
          </a:xfrm>
        </p:spPr>
        <p:txBody>
          <a:bodyPr/>
          <a:lstStyle/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O breve histórico do Java, que começou a se popularizar em 1995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 evolução da linguagem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 importância do Java na tecnologia hoje, devido a diversos fatores, como portabilidade, orientação a objetos etc.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As importantes siglas que compõe o mundo Java: JRE, JDK, JSE, JEE, JME e JVM. Usaremos uma IDE para desenvolver em Java, o NetBeans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As extensões que envolvem o mundo Java (.</a:t>
            </a:r>
            <a:r>
              <a:rPr lang="pt-BR" altLang="pt-BR" sz="1600" dirty="0" err="1">
                <a:latin typeface="+mj-lt"/>
              </a:rPr>
              <a:t>java</a:t>
            </a:r>
            <a:r>
              <a:rPr lang="pt-BR" altLang="pt-BR" sz="1600" dirty="0">
                <a:latin typeface="+mj-lt"/>
              </a:rPr>
              <a:t>, .</a:t>
            </a:r>
            <a:r>
              <a:rPr lang="pt-BR" altLang="pt-BR" sz="1600" dirty="0" err="1">
                <a:latin typeface="+mj-lt"/>
              </a:rPr>
              <a:t>class</a:t>
            </a:r>
            <a:r>
              <a:rPr lang="pt-BR" altLang="pt-BR" sz="1600" dirty="0">
                <a:latin typeface="+mj-lt"/>
              </a:rPr>
              <a:t>, .</a:t>
            </a:r>
            <a:r>
              <a:rPr lang="pt-BR" altLang="pt-BR" sz="1600" dirty="0" err="1">
                <a:latin typeface="+mj-lt"/>
              </a:rPr>
              <a:t>jar</a:t>
            </a:r>
            <a:r>
              <a:rPr lang="pt-BR" altLang="pt-BR" sz="1600" dirty="0">
                <a:latin typeface="+mj-lt"/>
              </a:rPr>
              <a:t>)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 diferença entre Java e </a:t>
            </a:r>
            <a:r>
              <a:rPr lang="pt-BR" altLang="pt-BR" sz="1600" dirty="0" err="1">
                <a:latin typeface="+mj-lt"/>
              </a:rPr>
              <a:t>JavaScript</a:t>
            </a:r>
            <a:r>
              <a:rPr lang="pt-BR" altLang="pt-BR" sz="1600" dirty="0">
                <a:latin typeface="+mj-lt"/>
              </a:rPr>
              <a:t>, que não são a mesma coisa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A preparação do ambiente NetBeans</a:t>
            </a:r>
          </a:p>
          <a:p>
            <a:pPr marL="1200150" lvl="2" indent="-28575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1600" dirty="0">
                <a:latin typeface="+mj-lt"/>
              </a:rPr>
              <a:t>Uma primeira aplicação Java: O </a:t>
            </a:r>
            <a:r>
              <a:rPr lang="pt-BR" altLang="pt-BR" sz="1600" dirty="0" err="1">
                <a:latin typeface="+mj-lt"/>
              </a:rPr>
              <a:t>Hello</a:t>
            </a:r>
            <a:r>
              <a:rPr lang="pt-BR" altLang="pt-BR" sz="1600" dirty="0">
                <a:latin typeface="+mj-lt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00719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Fim</a:t>
            </a:r>
          </a:p>
        </p:txBody>
      </p:sp>
      <p:sp>
        <p:nvSpPr>
          <p:cNvPr id="62467" name="Subtítulo 8"/>
          <p:cNvSpPr>
            <a:spLocks noGrp="1"/>
          </p:cNvSpPr>
          <p:nvPr>
            <p:ph type="subTitle" idx="1"/>
          </p:nvPr>
        </p:nvSpPr>
        <p:spPr>
          <a:xfrm>
            <a:off x="539750" y="1649114"/>
            <a:ext cx="8604250" cy="345685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pt-BR" altLang="pt-BR" sz="1600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algn="just" eaLnBrk="1" hangingPunct="1">
              <a:lnSpc>
                <a:spcPct val="130000"/>
              </a:lnSpc>
            </a:pPr>
            <a:r>
              <a:rPr lang="pt-BR" altLang="pt-BR" sz="1600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pt-BR" altLang="pt-BR" sz="1600" b="1" i="1" dirty="0">
              <a:solidFill>
                <a:schemeClr val="tx2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lang="pt-BR" altLang="pt-BR" sz="1600" b="1" i="1" dirty="0">
                <a:solidFill>
                  <a:schemeClr val="tx2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endParaRPr lang="pt-BR" altLang="pt-BR" sz="8000" dirty="0">
              <a:solidFill>
                <a:schemeClr val="tx2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lnSpc>
                <a:spcPct val="130000"/>
              </a:lnSpc>
            </a:pPr>
            <a:endParaRPr lang="pt-BR" altLang="pt-BR" sz="16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 eaLnBrk="1" hangingPunct="1">
              <a:lnSpc>
                <a:spcPct val="130000"/>
              </a:lnSpc>
            </a:pPr>
            <a:endParaRPr lang="pt-BR" altLang="pt-BR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1" hangingPunct="1">
              <a:lnSpc>
                <a:spcPct val="130000"/>
              </a:lnSpc>
            </a:pPr>
            <a:br>
              <a:rPr lang="pt-BR" altLang="pt-BR" sz="2000" dirty="0"/>
            </a:br>
            <a:endParaRPr lang="pt-BR" altLang="pt-BR" sz="1400" dirty="0">
              <a:latin typeface="Verdana" pitchFamily="34" charset="0"/>
            </a:endParaRPr>
          </a:p>
        </p:txBody>
      </p:sp>
      <p:pic>
        <p:nvPicPr>
          <p:cNvPr id="10242" name="Picture 2" descr="Resultado de imagem para meme de programador">
            <a:extLst>
              <a:ext uri="{FF2B5EF4-FFF2-40B4-BE49-F238E27FC236}">
                <a16:creationId xmlns:a16="http://schemas.microsoft.com/office/drawing/2014/main" id="{71C12BF2-576B-45B6-960B-F305E5BD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8884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Breve histórico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Empresa proprietária – Oracle;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Surgimento 1995;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i="1" dirty="0">
                <a:latin typeface="+mj-lt"/>
                <a:ea typeface="宋体" charset="-122"/>
              </a:rPr>
              <a:t>Open </a:t>
            </a:r>
            <a:r>
              <a:rPr lang="pt-BR" altLang="zh-CN" sz="1800" i="1" dirty="0" err="1">
                <a:latin typeface="+mj-lt"/>
                <a:ea typeface="宋体" charset="-122"/>
              </a:rPr>
              <a:t>Souce</a:t>
            </a:r>
            <a:r>
              <a:rPr lang="pt-BR" altLang="zh-CN" sz="1800" i="1" dirty="0">
                <a:latin typeface="+mj-lt"/>
                <a:ea typeface="宋体" charset="-122"/>
              </a:rPr>
              <a:t> </a:t>
            </a:r>
            <a:r>
              <a:rPr lang="pt-BR" altLang="zh-CN" sz="1800" dirty="0">
                <a:latin typeface="+mj-lt"/>
                <a:ea typeface="宋体" charset="-122"/>
              </a:rPr>
              <a:t>(código aberto);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113810-FF72-42D0-B0E6-F815BDD5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43" y="3051701"/>
            <a:ext cx="27527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Multiplataforma</a:t>
            </a:r>
            <a:endParaRPr lang="pt-BR" altLang="pt-BR" sz="3600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É sem dúvida a linguagem mais popular do mundo;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Sua </a:t>
            </a:r>
            <a:r>
              <a:rPr lang="pt-BR" altLang="zh-CN" sz="1800" dirty="0">
                <a:solidFill>
                  <a:srgbClr val="FF0000"/>
                </a:solidFill>
                <a:latin typeface="+mj-lt"/>
                <a:ea typeface="宋体" charset="-122"/>
              </a:rPr>
              <a:t>portabilidade</a:t>
            </a:r>
            <a:r>
              <a:rPr lang="pt-BR" altLang="zh-CN" sz="1800" dirty="0">
                <a:latin typeface="+mj-lt"/>
                <a:ea typeface="宋体" charset="-122"/>
              </a:rPr>
              <a:t> é um dos pontos mais fortes;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Possui um único compilador. Diferente das outras linguagens;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83970" name="Picture 2" descr="Resultado de imagem para portabilidade">
            <a:extLst>
              <a:ext uri="{FF2B5EF4-FFF2-40B4-BE49-F238E27FC236}">
                <a16:creationId xmlns:a16="http://schemas.microsoft.com/office/drawing/2014/main" id="{58756F95-F694-420A-98E1-291634D1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6" y="3448145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3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Máquina virtual (JVM)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475754" y="1593478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Os binários são executados em uma máquina virtual  Java (JVM – </a:t>
            </a:r>
            <a:r>
              <a:rPr lang="pt-BR" altLang="zh-CN" sz="1800" i="1" dirty="0">
                <a:latin typeface="+mj-lt"/>
                <a:ea typeface="宋体" charset="-122"/>
              </a:rPr>
              <a:t>Java Virtual </a:t>
            </a:r>
            <a:r>
              <a:rPr lang="pt-BR" altLang="zh-CN" sz="1800" i="1" dirty="0" err="1">
                <a:latin typeface="+mj-lt"/>
                <a:ea typeface="宋体" charset="-122"/>
              </a:rPr>
              <a:t>Machine</a:t>
            </a:r>
            <a:r>
              <a:rPr lang="pt-BR" altLang="zh-CN" sz="1800" dirty="0">
                <a:latin typeface="+mj-lt"/>
                <a:ea typeface="宋体" charset="-122"/>
              </a:rPr>
              <a:t>);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Por rodar dentro de uma JVM, a linguagem pode ser executada em quase todos os dispositivos. Como por exemplo: controle remotos, micro-ondas , entro outros;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84994" name="Picture 2" descr="Resultado de imagem para microondas">
            <a:extLst>
              <a:ext uri="{FF2B5EF4-FFF2-40B4-BE49-F238E27FC236}">
                <a16:creationId xmlns:a16="http://schemas.microsoft.com/office/drawing/2014/main" id="{36E094C7-67C0-4573-AFEF-7FDFC49A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004891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8DB395-D12B-43B5-8FF4-C773781B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004891"/>
            <a:ext cx="2483552" cy="13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5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Linguagens de programação mais utilizadas – ano: 2018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467544" y="1808956"/>
            <a:ext cx="7560642" cy="3240088"/>
          </a:xfrm>
        </p:spPr>
        <p:txBody>
          <a:bodyPr/>
          <a:lstStyle/>
          <a:p>
            <a:pPr lvl="2" algn="l" eaLnBrk="1" hangingPunct="1">
              <a:lnSpc>
                <a:spcPct val="130000"/>
              </a:lnSpc>
            </a:pPr>
            <a:r>
              <a:rPr lang="pt-BR" sz="2000" dirty="0"/>
              <a:t>1.JavaScript (</a:t>
            </a:r>
            <a:r>
              <a:rPr lang="pt-BR" sz="2000" dirty="0" err="1"/>
              <a:t>client</a:t>
            </a:r>
            <a:r>
              <a:rPr lang="pt-BR" sz="2000" dirty="0"/>
              <a:t>) </a:t>
            </a:r>
            <a:br>
              <a:rPr lang="pt-BR" sz="2000" dirty="0"/>
            </a:br>
            <a:r>
              <a:rPr lang="pt-BR" sz="2000" dirty="0"/>
              <a:t>2.Java</a:t>
            </a:r>
            <a:br>
              <a:rPr lang="pt-BR" sz="2000" dirty="0"/>
            </a:br>
            <a:r>
              <a:rPr lang="pt-BR" sz="2000" dirty="0"/>
              <a:t>3.Python</a:t>
            </a:r>
            <a:br>
              <a:rPr lang="pt-BR" sz="2000" dirty="0"/>
            </a:br>
            <a:r>
              <a:rPr lang="pt-BR" sz="2000" dirty="0"/>
              <a:t>4.C#</a:t>
            </a:r>
            <a:br>
              <a:rPr lang="pt-BR" sz="2000" dirty="0"/>
            </a:br>
            <a:r>
              <a:rPr lang="pt-BR" sz="2000" dirty="0"/>
              <a:t>5.PHP</a:t>
            </a:r>
            <a:br>
              <a:rPr lang="pt-BR" sz="2000" dirty="0"/>
            </a:br>
            <a:r>
              <a:rPr lang="pt-BR" sz="2000" dirty="0"/>
              <a:t>6.C++</a:t>
            </a:r>
            <a:br>
              <a:rPr lang="pt-BR" sz="2000" dirty="0"/>
            </a:br>
            <a:r>
              <a:rPr lang="pt-BR" sz="2000" dirty="0"/>
              <a:t>7.C</a:t>
            </a:r>
            <a:br>
              <a:rPr lang="pt-BR" sz="2000" dirty="0"/>
            </a:br>
            <a:r>
              <a:rPr lang="pt-BR" sz="2000" dirty="0"/>
              <a:t>9.Typescript (</a:t>
            </a:r>
            <a:r>
              <a:rPr lang="pt-BR" sz="2000" dirty="0" err="1"/>
              <a:t>client</a:t>
            </a:r>
            <a:r>
              <a:rPr lang="pt-BR" sz="2000" dirty="0"/>
              <a:t>)</a:t>
            </a:r>
            <a:br>
              <a:rPr lang="pt-BR" sz="1400" dirty="0"/>
            </a:br>
            <a:endParaRPr lang="pt-BR" altLang="zh-CN" sz="14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6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JRE </a:t>
            </a:r>
            <a:r>
              <a:rPr lang="pt-BR" altLang="pt-BR" sz="3600" i="1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(</a:t>
            </a:r>
            <a:r>
              <a:rPr lang="pt-BR" altLang="pt-BR" sz="3600" i="1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java</a:t>
            </a:r>
            <a:r>
              <a:rPr lang="pt-BR" altLang="pt-BR" sz="3600" i="1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pt-BR" altLang="pt-BR" sz="3600" i="1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runtime</a:t>
            </a:r>
            <a:r>
              <a:rPr lang="pt-BR" altLang="pt-BR" sz="3600" i="1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pt-BR" altLang="pt-BR" sz="3600" i="1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environment</a:t>
            </a:r>
            <a:r>
              <a:rPr lang="pt-BR" altLang="pt-BR" sz="3600" i="1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JRE – </a:t>
            </a:r>
            <a:r>
              <a:rPr lang="pt-BR" altLang="zh-CN" sz="1800" i="1" dirty="0">
                <a:latin typeface="+mj-lt"/>
                <a:ea typeface="宋体" charset="-122"/>
              </a:rPr>
              <a:t>Java </a:t>
            </a:r>
            <a:r>
              <a:rPr lang="pt-BR" altLang="zh-CN" sz="1800" i="1" dirty="0" err="1">
                <a:latin typeface="+mj-lt"/>
                <a:ea typeface="宋体" charset="-122"/>
              </a:rPr>
              <a:t>runtime</a:t>
            </a:r>
            <a:r>
              <a:rPr lang="pt-BR" altLang="zh-CN" sz="1800" i="1" dirty="0">
                <a:latin typeface="+mj-lt"/>
                <a:ea typeface="宋体" charset="-122"/>
              </a:rPr>
              <a:t> </a:t>
            </a:r>
            <a:r>
              <a:rPr lang="pt-BR" altLang="zh-CN" sz="1800" i="1" dirty="0" err="1">
                <a:latin typeface="+mj-lt"/>
                <a:ea typeface="宋体" charset="-122"/>
              </a:rPr>
              <a:t>environment</a:t>
            </a:r>
            <a:r>
              <a:rPr lang="pt-BR" altLang="zh-CN" sz="1800" dirty="0">
                <a:latin typeface="+mj-lt"/>
                <a:ea typeface="宋体" charset="-122"/>
              </a:rPr>
              <a:t> (ambiente de execução Java)</a:t>
            </a:r>
            <a:r>
              <a:rPr lang="pt-BR" altLang="zh-CN" sz="1800" b="1" dirty="0">
                <a:latin typeface="+mj-lt"/>
                <a:ea typeface="宋体" charset="-122"/>
              </a:rPr>
              <a:t>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Contém bibliotecas responsáveis pela execução das aplicações na JVM;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Composta por: JVM, bibliotecas e componentes; </a:t>
            </a: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86018" name="Picture 2" descr="Imagem relacionada">
            <a:extLst>
              <a:ext uri="{FF2B5EF4-FFF2-40B4-BE49-F238E27FC236}">
                <a16:creationId xmlns:a16="http://schemas.microsoft.com/office/drawing/2014/main" id="{AC517C6C-57D5-4487-9D61-871D1D2C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29000"/>
            <a:ext cx="3296773" cy="23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4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JVM (Java Virtual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Machine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)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Máquina virtual </a:t>
            </a:r>
            <a:r>
              <a:rPr lang="pt-BR" altLang="zh-CN" sz="1800" dirty="0" err="1">
                <a:latin typeface="+mj-lt"/>
                <a:ea typeface="宋体" charset="-122"/>
              </a:rPr>
              <a:t>java</a:t>
            </a:r>
            <a:r>
              <a:rPr lang="pt-BR" altLang="zh-CN" sz="1800" dirty="0">
                <a:latin typeface="+mj-lt"/>
                <a:ea typeface="宋体" charset="-122"/>
              </a:rPr>
              <a:t>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Responsável por executar as instruções;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É um ambiente de computação virtualizado (abstrato);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89090" name="Picture 2" descr="Resultado de imagem para jvm java">
            <a:extLst>
              <a:ext uri="{FF2B5EF4-FFF2-40B4-BE49-F238E27FC236}">
                <a16:creationId xmlns:a16="http://schemas.microsoft.com/office/drawing/2014/main" id="{C2913864-D15C-46DC-9F10-A44FC701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49" y="3044225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7"/>
          <p:cNvSpPr>
            <a:spLocks noGrp="1"/>
          </p:cNvSpPr>
          <p:nvPr>
            <p:ph type="ctrTitle"/>
          </p:nvPr>
        </p:nvSpPr>
        <p:spPr>
          <a:xfrm>
            <a:off x="685006" y="332656"/>
            <a:ext cx="7773987" cy="720725"/>
          </a:xfrm>
        </p:spPr>
        <p:txBody>
          <a:bodyPr/>
          <a:lstStyle/>
          <a:p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JDK – Java </a:t>
            </a:r>
            <a:r>
              <a:rPr lang="pt-BR" altLang="pt-BR" sz="3600" kern="1200" dirty="0" err="1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development</a:t>
            </a:r>
            <a:r>
              <a:rPr lang="pt-BR" altLang="pt-BR" sz="3600" kern="12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Kit</a:t>
            </a:r>
            <a:endParaRPr lang="pt-BR" altLang="pt-BR" sz="3600" i="1" kern="1200" dirty="0">
              <a:solidFill>
                <a:srgbClr val="004588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5123" name="Subtítulo 8"/>
          <p:cNvSpPr>
            <a:spLocks noGrp="1"/>
          </p:cNvSpPr>
          <p:nvPr>
            <p:ph type="subTitle" idx="1"/>
          </p:nvPr>
        </p:nvSpPr>
        <p:spPr>
          <a:xfrm>
            <a:off x="1043608" y="1412875"/>
            <a:ext cx="7560642" cy="3240088"/>
          </a:xfrm>
        </p:spPr>
        <p:txBody>
          <a:bodyPr/>
          <a:lstStyle/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Kit de desenvolvimento </a:t>
            </a:r>
            <a:r>
              <a:rPr lang="pt-BR" altLang="zh-CN" sz="1800" dirty="0" err="1">
                <a:latin typeface="+mj-lt"/>
                <a:ea typeface="宋体" charset="-122"/>
              </a:rPr>
              <a:t>java</a:t>
            </a:r>
            <a:r>
              <a:rPr lang="pt-BR" altLang="zh-CN" sz="1800" dirty="0">
                <a:latin typeface="+mj-lt"/>
                <a:ea typeface="宋体" charset="-122"/>
              </a:rPr>
              <a:t>;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Possui ferramentas para desenvolver e compilar o código para a JRE;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Instalado ao instalar a versão do Java: 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zh-CN" sz="1800" dirty="0">
                <a:latin typeface="+mj-lt"/>
                <a:ea typeface="宋体" charset="-122"/>
              </a:rPr>
              <a:t>Versões: JSE (edição padrão), JEE (edição corporativa) e JME (edição micro do </a:t>
            </a:r>
            <a:r>
              <a:rPr lang="pt-BR" altLang="zh-CN" sz="1800" dirty="0" err="1">
                <a:latin typeface="+mj-lt"/>
                <a:ea typeface="宋体" charset="-122"/>
              </a:rPr>
              <a:t>java</a:t>
            </a:r>
            <a:r>
              <a:rPr lang="pt-BR" altLang="zh-CN" sz="1800" dirty="0">
                <a:latin typeface="+mj-lt"/>
                <a:ea typeface="宋体" charset="-122"/>
              </a:rPr>
              <a:t>). A versão JME possui ferramentas para desenvolvimento </a:t>
            </a:r>
            <a:r>
              <a:rPr lang="pt-BR" altLang="zh-CN" sz="1800" dirty="0" err="1">
                <a:latin typeface="+mj-lt"/>
                <a:ea typeface="宋体" charset="-122"/>
              </a:rPr>
              <a:t>android</a:t>
            </a:r>
            <a:r>
              <a:rPr lang="pt-BR" altLang="zh-CN" sz="1800" dirty="0">
                <a:latin typeface="+mj-lt"/>
                <a:ea typeface="宋体" charset="-122"/>
              </a:rPr>
              <a:t>.</a:t>
            </a: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lvl="2" algn="l" eaLnBrk="1" hangingPunct="1">
              <a:lnSpc>
                <a:spcPct val="130000"/>
              </a:lnSpc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1257300" lvl="2" indent="-3429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pt-BR" altLang="zh-CN" sz="1800" dirty="0">
              <a:latin typeface="+mj-lt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  <a:ea typeface="宋体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1600" b="1" dirty="0">
              <a:latin typeface="Verdana" pitchFamily="34" charset="0"/>
            </a:endParaRPr>
          </a:p>
        </p:txBody>
      </p:sp>
      <p:pic>
        <p:nvPicPr>
          <p:cNvPr id="91138" name="Picture 2" descr="Resultado de imagem para jdk">
            <a:extLst>
              <a:ext uri="{FF2B5EF4-FFF2-40B4-BE49-F238E27FC236}">
                <a16:creationId xmlns:a16="http://schemas.microsoft.com/office/drawing/2014/main" id="{1AFF6A20-5E22-496D-B59D-82069CB5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20307"/>
            <a:ext cx="2447209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6542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7445</TotalTime>
  <Words>799</Words>
  <Application>Microsoft Office PowerPoint</Application>
  <PresentationFormat>Apresentação na tela (4:3)</PresentationFormat>
  <Paragraphs>171</Paragraphs>
  <Slides>26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宋体</vt:lpstr>
      <vt:lpstr>Arial</vt:lpstr>
      <vt:lpstr>Arial Rounded MT Bold</vt:lpstr>
      <vt:lpstr>Calibri</vt:lpstr>
      <vt:lpstr>Verdana</vt:lpstr>
      <vt:lpstr>Design padrão</vt:lpstr>
      <vt:lpstr>Apresentação</vt:lpstr>
      <vt:lpstr>Introdução ao Java</vt:lpstr>
      <vt:lpstr>Breve histórico</vt:lpstr>
      <vt:lpstr>Multiplataforma</vt:lpstr>
      <vt:lpstr>Máquina virtual (JVM)</vt:lpstr>
      <vt:lpstr>Linguagens de programação mais utilizadas – ano: 2018</vt:lpstr>
      <vt:lpstr>JRE (java runtime environment)</vt:lpstr>
      <vt:lpstr>JVM (Java Virtual Machine)</vt:lpstr>
      <vt:lpstr>JDK – Java development Kit</vt:lpstr>
      <vt:lpstr>IDE – Integrated development environment</vt:lpstr>
      <vt:lpstr>Extensões dos arquivos Java</vt:lpstr>
      <vt:lpstr>Java e Javascript, é a mesma coisa?</vt:lpstr>
      <vt:lpstr>Certificações Java</vt:lpstr>
      <vt:lpstr>Preparação do ambiente</vt:lpstr>
      <vt:lpstr>Vamos começar?</vt:lpstr>
      <vt:lpstr>Criar o projeto</vt:lpstr>
      <vt:lpstr>Nomear e salvar</vt:lpstr>
      <vt:lpstr>Projeto criado – Janela de projetos</vt:lpstr>
      <vt:lpstr>Criar classe e pacote</vt:lpstr>
      <vt:lpstr>Criar classe</vt:lpstr>
      <vt:lpstr>Classe criada</vt:lpstr>
      <vt:lpstr>Método main</vt:lpstr>
      <vt:lpstr>Executar</vt:lpstr>
      <vt:lpstr>System.out.println()</vt:lpstr>
      <vt:lpstr>Resumo da aula</vt:lpstr>
      <vt:lpstr>Fim</vt:lpstr>
    </vt:vector>
  </TitlesOfParts>
  <Company>SESI-SENAI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SESI-SENAI SP</dc:creator>
  <cp:lastModifiedBy>Thiago Souza Xavier</cp:lastModifiedBy>
  <cp:revision>393</cp:revision>
  <cp:lastPrinted>2014-09-08T15:19:57Z</cp:lastPrinted>
  <dcterms:created xsi:type="dcterms:W3CDTF">2009-09-10T17:53:45Z</dcterms:created>
  <dcterms:modified xsi:type="dcterms:W3CDTF">2018-08-09T21:37:34Z</dcterms:modified>
</cp:coreProperties>
</file>