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62" r:id="rId7"/>
    <p:sldId id="268" r:id="rId8"/>
    <p:sldId id="278" r:id="rId9"/>
    <p:sldId id="279" r:id="rId10"/>
    <p:sldId id="280" r:id="rId11"/>
    <p:sldId id="287" r:id="rId12"/>
    <p:sldId id="291" r:id="rId13"/>
    <p:sldId id="29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704" autoAdjust="0"/>
  </p:normalViewPr>
  <p:slideViewPr>
    <p:cSldViewPr snapToGrid="0">
      <p:cViewPr>
        <p:scale>
          <a:sx n="67" d="100"/>
          <a:sy n="67" d="100"/>
        </p:scale>
        <p:origin x="6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0">
            <a:extLst>
              <a:ext uri="{FF2B5EF4-FFF2-40B4-BE49-F238E27FC236}">
                <a16:creationId xmlns:a16="http://schemas.microsoft.com/office/drawing/2014/main" id="{F42D335D-3A9D-4622-BD4D-07515CC0B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169328"/>
            <a:ext cx="4941771" cy="1387714"/>
          </a:xfrm>
        </p:spPr>
        <p:txBody>
          <a:bodyPr/>
          <a:lstStyle/>
          <a:p>
            <a:pPr marL="0" marR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DISTRIBUIRANE BAZE PODATAKA - CASSANDRA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2425955" cy="396660"/>
          </a:xfrm>
        </p:spPr>
        <p:txBody>
          <a:bodyPr>
            <a:normAutofit/>
          </a:bodyPr>
          <a:lstStyle/>
          <a:p>
            <a:r>
              <a:rPr lang="sr-Latn-RS" dirty="0"/>
              <a:t>Jovan Mladenović 1277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E8DE3F1-2BDD-477A-AFA8-98DBDE2771AB}"/>
              </a:ext>
            </a:extLst>
          </p:cNvPr>
          <p:cNvSpPr txBox="1">
            <a:spLocks/>
          </p:cNvSpPr>
          <p:nvPr/>
        </p:nvSpPr>
        <p:spPr>
          <a:xfrm>
            <a:off x="8931856" y="5586890"/>
            <a:ext cx="2425955" cy="3966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sr-Latn-RS" dirty="0"/>
              <a:t>Dr. Aleksadar Stanimirović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830" y="2991102"/>
            <a:ext cx="2895600" cy="875796"/>
          </a:xfrm>
        </p:spPr>
        <p:txBody>
          <a:bodyPr/>
          <a:lstStyle/>
          <a:p>
            <a:r>
              <a:rPr lang="sr-Latn-RS" dirty="0"/>
              <a:t>HVALA NA PAŽNJI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3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810021"/>
            <a:ext cx="5111750" cy="1204912"/>
          </a:xfrm>
        </p:spPr>
        <p:txBody>
          <a:bodyPr/>
          <a:lstStyle/>
          <a:p>
            <a:r>
              <a:rPr lang="sr-Latn-RS" dirty="0"/>
              <a:t>Uvod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270821"/>
            <a:ext cx="6339020" cy="43014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Apache Cassandra je </a:t>
            </a:r>
            <a:r>
              <a:rPr lang="en-US" dirty="0" err="1"/>
              <a:t>započela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projekat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Facbook</a:t>
            </a:r>
            <a:r>
              <a:rPr lang="en-US" dirty="0"/>
              <a:t>-a za </a:t>
            </a:r>
            <a:r>
              <a:rPr lang="en-US" dirty="0" err="1"/>
              <a:t>brzu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laku</a:t>
            </a:r>
            <a:r>
              <a:rPr lang="en-US" dirty="0"/>
              <a:t> </a:t>
            </a:r>
            <a:r>
              <a:rPr lang="en-US" dirty="0" err="1"/>
              <a:t>pretragu</a:t>
            </a:r>
            <a:r>
              <a:rPr lang="en-US" dirty="0"/>
              <a:t> </a:t>
            </a:r>
            <a:r>
              <a:rPr lang="en-US" dirty="0" err="1"/>
              <a:t>konverzacija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drugog</a:t>
            </a:r>
            <a:r>
              <a:rPr lang="en-US" dirty="0"/>
              <a:t> </a:t>
            </a:r>
            <a:r>
              <a:rPr lang="en-US" dirty="0" err="1"/>
              <a:t>sadržaja</a:t>
            </a:r>
            <a:r>
              <a:rPr lang="en-US" dirty="0"/>
              <a:t> koji je </a:t>
            </a:r>
            <a:r>
              <a:rPr lang="en-US" dirty="0" err="1"/>
              <a:t>zanimao</a:t>
            </a:r>
            <a:r>
              <a:rPr lang="en-US" dirty="0"/>
              <a:t> </a:t>
            </a:r>
            <a:r>
              <a:rPr lang="en-US" dirty="0" err="1"/>
              <a:t>korisnike</a:t>
            </a:r>
            <a:r>
              <a:rPr lang="en-US" dirty="0"/>
              <a:t>. </a:t>
            </a:r>
            <a:r>
              <a:rPr lang="en-US" dirty="0" err="1"/>
              <a:t>Arhitektura</a:t>
            </a:r>
            <a:r>
              <a:rPr lang="en-US" dirty="0"/>
              <a:t> je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kombinovana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modelom</a:t>
            </a:r>
            <a:r>
              <a:rPr lang="en-US" dirty="0"/>
              <a:t> po </a:t>
            </a:r>
            <a:r>
              <a:rPr lang="en-US" dirty="0" err="1"/>
              <a:t>kome</a:t>
            </a:r>
            <a:r>
              <a:rPr lang="en-US" dirty="0"/>
              <a:t> je </a:t>
            </a:r>
            <a:r>
              <a:rPr lang="en-US" dirty="0" err="1"/>
              <a:t>baziran</a:t>
            </a:r>
            <a:r>
              <a:rPr lang="en-US" dirty="0"/>
              <a:t> </a:t>
            </a:r>
            <a:r>
              <a:rPr lang="en-US" dirty="0" err="1"/>
              <a:t>Amazonovog</a:t>
            </a:r>
            <a:r>
              <a:rPr lang="en-US" dirty="0"/>
              <a:t> Dynamo koji </a:t>
            </a:r>
            <a:r>
              <a:rPr lang="en-US" dirty="0" err="1"/>
              <a:t>dozvoljava</a:t>
            </a:r>
            <a:r>
              <a:rPr lang="en-US" dirty="0"/>
              <a:t> </a:t>
            </a:r>
            <a:r>
              <a:rPr lang="en-US" dirty="0" err="1"/>
              <a:t>skalabilnost</a:t>
            </a:r>
            <a:r>
              <a:rPr lang="en-US" dirty="0"/>
              <a:t>. </a:t>
            </a:r>
            <a:r>
              <a:rPr lang="en-US" dirty="0" err="1"/>
              <a:t>Rezultat</a:t>
            </a:r>
            <a:r>
              <a:rPr lang="en-US" dirty="0"/>
              <a:t> je bio </a:t>
            </a:r>
            <a:r>
              <a:rPr lang="en-US" dirty="0" err="1"/>
              <a:t>visoko</a:t>
            </a:r>
            <a:r>
              <a:rPr lang="en-US" dirty="0"/>
              <a:t> </a:t>
            </a:r>
            <a:r>
              <a:rPr lang="en-US" dirty="0" err="1"/>
              <a:t>skalabilana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je </a:t>
            </a:r>
            <a:r>
              <a:rPr lang="en-US" dirty="0" err="1"/>
              <a:t>mogla</a:t>
            </a:r>
            <a:r>
              <a:rPr lang="en-US" dirty="0"/>
              <a:t> da </a:t>
            </a:r>
            <a:r>
              <a:rPr lang="en-US" dirty="0" err="1"/>
              <a:t>izdrži</a:t>
            </a:r>
            <a:r>
              <a:rPr lang="en-US" dirty="0"/>
              <a:t> </a:t>
            </a:r>
            <a:r>
              <a:rPr lang="en-US" dirty="0" err="1"/>
              <a:t>najzahtevnije</a:t>
            </a:r>
            <a:r>
              <a:rPr lang="en-US" dirty="0"/>
              <a:t> </a:t>
            </a:r>
            <a:r>
              <a:rPr lang="en-US" dirty="0" err="1"/>
              <a:t>slučajeve</a:t>
            </a:r>
            <a:r>
              <a:rPr lang="en-US" dirty="0"/>
              <a:t> </a:t>
            </a:r>
            <a:r>
              <a:rPr lang="en-US" dirty="0" err="1"/>
              <a:t>korišćenja</a:t>
            </a:r>
            <a:r>
              <a:rPr lang="en-US" dirty="0"/>
              <a:t>. Danas, Cassandra, je </a:t>
            </a:r>
            <a:r>
              <a:rPr lang="en-US" dirty="0" err="1"/>
              <a:t>besplatna</a:t>
            </a:r>
            <a:r>
              <a:rPr lang="en-US" dirty="0"/>
              <a:t> za </a:t>
            </a:r>
            <a:r>
              <a:rPr lang="en-US" dirty="0" err="1"/>
              <a:t>upotrebu</a:t>
            </a:r>
            <a:r>
              <a:rPr lang="en-US" dirty="0"/>
              <a:t> pod Apache 2.0 </a:t>
            </a:r>
            <a:r>
              <a:rPr lang="en-US" dirty="0" err="1"/>
              <a:t>licencom</a:t>
            </a:r>
            <a:r>
              <a:rPr lang="en-US" dirty="0"/>
              <a:t>. Kasandra </a:t>
            </a:r>
            <a:r>
              <a:rPr lang="en-US" dirty="0" err="1"/>
              <a:t>nudi</a:t>
            </a:r>
            <a:r>
              <a:rPr lang="en-US" dirty="0"/>
              <a:t> Cassandra Query Language (CQL), </a:t>
            </a:r>
            <a:r>
              <a:rPr lang="en-US" dirty="0" err="1"/>
              <a:t>jezik</a:t>
            </a:r>
            <a:r>
              <a:rPr lang="en-US" dirty="0"/>
              <a:t> </a:t>
            </a:r>
            <a:r>
              <a:rPr lang="en-US" dirty="0" err="1"/>
              <a:t>slišan</a:t>
            </a:r>
            <a:r>
              <a:rPr lang="en-US" dirty="0"/>
              <a:t> SQL-u za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podacima</a:t>
            </a:r>
            <a:r>
              <a:rPr lang="en-US" dirty="0"/>
              <a:t>. CQL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korisnicima</a:t>
            </a:r>
            <a:r>
              <a:rPr lang="en-US" dirty="0"/>
              <a:t> da </a:t>
            </a:r>
            <a:r>
              <a:rPr lang="en-US" dirty="0" err="1"/>
              <a:t>organizuju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klastera</a:t>
            </a:r>
            <a:r>
              <a:rPr lang="en-US" dirty="0"/>
              <a:t> </a:t>
            </a:r>
            <a:r>
              <a:rPr lang="en-US" dirty="0" err="1"/>
              <a:t>korišćenjem</a:t>
            </a:r>
            <a:r>
              <a:rPr lang="en-US" dirty="0"/>
              <a:t>:</a:t>
            </a:r>
            <a:endParaRPr lang="sr-Latn-RS" dirty="0"/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sr-Latn-RS" dirty="0"/>
              <a:t>Neke od glavnih osobina kasandre su:</a:t>
            </a:r>
            <a:endParaRPr lang="en-US" dirty="0"/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Latn-RS" dirty="0"/>
              <a:t>Open source</a:t>
            </a:r>
            <a:endParaRPr lang="en-US" dirty="0"/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Latn-RS" dirty="0"/>
              <a:t>Fleksibilan i prepoznatljiv interfejs – Kasandrin upitni jezik je jako sličan SQL-u, što olakšava prelazak većini programera</a:t>
            </a:r>
            <a:endParaRPr lang="en-US" dirty="0"/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Latn-RS" dirty="0"/>
              <a:t>Visoke performanse – svaki čvor može da obavlja sve operacija čitanja i upisa za razliku od tradicionalnih SQL sistema</a:t>
            </a:r>
            <a:endParaRPr lang="en-US" dirty="0"/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Latn-RS" dirty="0"/>
              <a:t>Zero downtime – ako neki čvor otkaže, korisnik se upućuje na sledeći dostupan čvor</a:t>
            </a:r>
            <a:endParaRPr lang="en-US" dirty="0"/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Latn-RS" dirty="0"/>
              <a:t>Skalabilnost – kasandra dozvoljava skaliranje prostim dodavanjem više čvorova</a:t>
            </a:r>
            <a:endParaRPr lang="en-US" dirty="0"/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sr-Latn-RS" dirty="0"/>
              <a:t>Efikasna replikacija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8E2D258-9CA6-4096-B5F6-C4AA8B8C2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765" y="1988579"/>
            <a:ext cx="3603436" cy="241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 err="1"/>
              <a:t>Arhitektura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1624664-CB85-44A7-80F8-B82BB4BA0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15E4FF-F5A3-4195-BFE4-A8B5068E75F8}"/>
              </a:ext>
            </a:extLst>
          </p:cNvPr>
          <p:cNvSpPr txBox="1"/>
          <p:nvPr/>
        </p:nvSpPr>
        <p:spPr>
          <a:xfrm>
            <a:off x="1223682" y="1398495"/>
            <a:ext cx="9744635" cy="2247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sr-Latn-R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Kasandra se oslanja na nekoliko tehnika preuzetih od Amazonovog Dynamo distribuiranog key-value sistema. Konkretno, Kasandra se bazirano na Dynamu oslanja na:</a:t>
            </a:r>
            <a:endParaRPr lang="en-US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Latn-R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Particioniranje podataka korišćenjem konzistentnog haširanja.</a:t>
            </a:r>
            <a:endParaRPr lang="en-US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Latn-R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Multi-master replikaciju korišćenjem verzioniranih podataka</a:t>
            </a:r>
            <a:endParaRPr lang="en-US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Latn-R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Distribuirano članstvo klastera i detekcija otkazivanja bazirana na protokolu tračarenja (gossip)</a:t>
            </a:r>
            <a:endParaRPr lang="en-US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sr-Latn-R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Ikrementalno skaliranje na pristupačnom harveru</a:t>
            </a:r>
            <a:endParaRPr lang="en-US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/>
          <a:lstStyle/>
          <a:p>
            <a:r>
              <a:rPr lang="sr-Latn-RS" dirty="0"/>
              <a:t>Konzistentno haširanje</a:t>
            </a:r>
            <a:r>
              <a:rPr lang="en-US" dirty="0"/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943D92-1458-4582-B21A-E0936EEE8F57}"/>
              </a:ext>
            </a:extLst>
          </p:cNvPr>
          <p:cNvSpPr txBox="1"/>
          <p:nvPr/>
        </p:nvSpPr>
        <p:spPr>
          <a:xfrm>
            <a:off x="923365" y="1337982"/>
            <a:ext cx="10345270" cy="1259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sr-Latn-R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Kasandra particionira podatke unutar čvorova korišćenjem specijalne vrste haširanja koje se zove conzistentno haširanje. Kasandra mapira svaki čvor na jedan ili više tokena na kontinualnom haš prstenu, i odlučuje o vlasništvu nad ključem haširanjem ključa na prsten i „kružeći“ po prstenu u jednim smeru.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882EA-FC78-4543-A082-CAE7FF4FB7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74477" y="2597814"/>
            <a:ext cx="3395345" cy="355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4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/>
          <a:lstStyle/>
          <a:p>
            <a:r>
              <a:rPr lang="sr-Latn-RS" dirty="0"/>
              <a:t>Replikacija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C9735-BC0B-4A35-8863-EBEC7FECD878}"/>
              </a:ext>
            </a:extLst>
          </p:cNvPr>
          <p:cNvSpPr txBox="1"/>
          <p:nvPr/>
        </p:nvSpPr>
        <p:spPr>
          <a:xfrm>
            <a:off x="485378" y="1302702"/>
            <a:ext cx="50911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Kasandra vrši replikaciju svake particije na više čvorova unutar klastera kako bi održala dostupnost i izdržljivost. Sve strategije replikacije imaju faktor replikacije (RF), koji govori Kasandri koliko kopija particije treba da postoje. Na primer ako je RF = 3, podaci se upisuju u tri različite replike. Replike su uvek takve da se nalaze na različitim fizičkim čvorovima.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CC895-642C-4213-B18C-7FABBCA07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509" y="1302702"/>
            <a:ext cx="5091113" cy="32050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92DB73-F8EE-4B00-AAE1-9106B58926FF}"/>
              </a:ext>
            </a:extLst>
          </p:cNvPr>
          <p:cNvSpPr txBox="1"/>
          <p:nvPr/>
        </p:nvSpPr>
        <p:spPr>
          <a:xfrm>
            <a:off x="609600" y="4286250"/>
            <a:ext cx="93630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Strategije replikacije:</a:t>
            </a:r>
          </a:p>
          <a:p>
            <a:r>
              <a:rPr lang="en-US" dirty="0"/>
              <a:t>•</a:t>
            </a:r>
            <a:r>
              <a:rPr lang="sr-Latn-RS" dirty="0"/>
              <a:t> </a:t>
            </a:r>
            <a:r>
              <a:rPr lang="en-US" b="1" dirty="0" err="1"/>
              <a:t>NetworkTopologyStrategy</a:t>
            </a:r>
            <a:r>
              <a:rPr lang="en-US" dirty="0"/>
              <a:t> - </a:t>
            </a:r>
            <a:r>
              <a:rPr lang="en-US" dirty="0" err="1"/>
              <a:t>zahteva</a:t>
            </a:r>
            <a:r>
              <a:rPr lang="en-US" dirty="0"/>
              <a:t> da se </a:t>
            </a:r>
            <a:r>
              <a:rPr lang="en-US" dirty="0" err="1"/>
              <a:t>specificira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replikacije</a:t>
            </a:r>
            <a:r>
              <a:rPr lang="en-US" dirty="0"/>
              <a:t> za </a:t>
            </a:r>
            <a:r>
              <a:rPr lang="en-US" dirty="0" err="1"/>
              <a:t>svaki</a:t>
            </a:r>
            <a:r>
              <a:rPr lang="en-US" dirty="0"/>
              <a:t> data </a:t>
            </a:r>
            <a:r>
              <a:rPr lang="en-US" dirty="0" err="1"/>
              <a:t>centar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klastera</a:t>
            </a:r>
            <a:r>
              <a:rPr lang="en-US" dirty="0"/>
              <a:t>, </a:t>
            </a:r>
            <a:r>
              <a:rPr lang="en-US" dirty="0" err="1"/>
              <a:t>čak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klaster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jedan</a:t>
            </a:r>
            <a:r>
              <a:rPr lang="en-US" dirty="0"/>
              <a:t> data </a:t>
            </a:r>
            <a:r>
              <a:rPr lang="en-US" dirty="0" err="1"/>
              <a:t>centar</a:t>
            </a:r>
            <a:r>
              <a:rPr lang="en-US" dirty="0"/>
              <a:t>. </a:t>
            </a:r>
            <a:r>
              <a:rPr lang="en-US" dirty="0" err="1"/>
              <a:t>Takođe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rafova</a:t>
            </a:r>
            <a:r>
              <a:rPr lang="en-US" dirty="0"/>
              <a:t> </a:t>
            </a:r>
            <a:r>
              <a:rPr lang="en-US" dirty="0" err="1"/>
              <a:t>veći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jednak</a:t>
            </a:r>
            <a:r>
              <a:rPr lang="en-US" dirty="0"/>
              <a:t> </a:t>
            </a:r>
            <a:r>
              <a:rPr lang="en-US" dirty="0" err="1"/>
              <a:t>faktoru</a:t>
            </a:r>
            <a:r>
              <a:rPr lang="en-US" dirty="0"/>
              <a:t> </a:t>
            </a:r>
            <a:r>
              <a:rPr lang="en-US" dirty="0" err="1"/>
              <a:t>replikacije</a:t>
            </a:r>
            <a:r>
              <a:rPr lang="en-US" dirty="0"/>
              <a:t> </a:t>
            </a:r>
            <a:r>
              <a:rPr lang="en-US" dirty="0" err="1"/>
              <a:t>NetworkTopologyStrategy</a:t>
            </a:r>
            <a:r>
              <a:rPr lang="en-US" dirty="0"/>
              <a:t> </a:t>
            </a:r>
            <a:r>
              <a:rPr lang="en-US" dirty="0" err="1"/>
              <a:t>garantuje</a:t>
            </a:r>
            <a:r>
              <a:rPr lang="en-US" dirty="0"/>
              <a:t>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replika</a:t>
            </a:r>
            <a:r>
              <a:rPr lang="en-US" dirty="0"/>
              <a:t> </a:t>
            </a:r>
            <a:r>
              <a:rPr lang="en-US" dirty="0" err="1"/>
              <a:t>untar</a:t>
            </a:r>
            <a:r>
              <a:rPr lang="en-US" dirty="0"/>
              <a:t> data centra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različitim</a:t>
            </a:r>
            <a:r>
              <a:rPr lang="en-US" dirty="0"/>
              <a:t> </a:t>
            </a:r>
            <a:r>
              <a:rPr lang="en-US" dirty="0" err="1"/>
              <a:t>rafovima</a:t>
            </a:r>
            <a:endParaRPr lang="sr-Latn-RS" dirty="0"/>
          </a:p>
          <a:p>
            <a:r>
              <a:rPr lang="en-US" dirty="0"/>
              <a:t>•</a:t>
            </a:r>
            <a:r>
              <a:rPr lang="sr-Latn-RS" dirty="0"/>
              <a:t> </a:t>
            </a:r>
            <a:r>
              <a:rPr lang="en-US" b="1" dirty="0" err="1"/>
              <a:t>SimpleStrategy</a:t>
            </a:r>
            <a:r>
              <a:rPr lang="en-US" dirty="0"/>
              <a:t> - se </a:t>
            </a:r>
            <a:r>
              <a:rPr lang="en-US" dirty="0" err="1"/>
              <a:t>odnosi</a:t>
            </a:r>
            <a:r>
              <a:rPr lang="en-US" dirty="0"/>
              <a:t> </a:t>
            </a:r>
            <a:r>
              <a:rPr lang="en-US" dirty="0" err="1"/>
              <a:t>prema</a:t>
            </a:r>
            <a:r>
              <a:rPr lang="en-US" dirty="0"/>
              <a:t>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dirty="0" err="1"/>
              <a:t>čvorovima</a:t>
            </a:r>
            <a:r>
              <a:rPr lang="en-US" dirty="0"/>
              <a:t> </a:t>
            </a:r>
            <a:r>
              <a:rPr lang="en-US" dirty="0" err="1"/>
              <a:t>identično</a:t>
            </a:r>
            <a:r>
              <a:rPr lang="en-US" dirty="0"/>
              <a:t>, ne </a:t>
            </a:r>
            <a:r>
              <a:rPr lang="en-US" dirty="0" err="1"/>
              <a:t>uzimajući</a:t>
            </a:r>
            <a:r>
              <a:rPr lang="en-US" dirty="0"/>
              <a:t> u </a:t>
            </a:r>
            <a:r>
              <a:rPr lang="en-US" dirty="0" err="1"/>
              <a:t>obzir</a:t>
            </a:r>
            <a:r>
              <a:rPr lang="en-US" dirty="0"/>
              <a:t> </a:t>
            </a:r>
            <a:r>
              <a:rPr lang="en-US" dirty="0" err="1"/>
              <a:t>konfigurisane</a:t>
            </a:r>
            <a:r>
              <a:rPr lang="en-US" dirty="0"/>
              <a:t> data </a:t>
            </a:r>
            <a:r>
              <a:rPr lang="en-US" dirty="0" err="1"/>
              <a:t>centre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rafove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3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/>
          <a:lstStyle/>
          <a:p>
            <a:r>
              <a:rPr lang="sr-Latn-RS" dirty="0"/>
              <a:t>Verzioniranje podataka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943D92-1458-4582-B21A-E0936EEE8F57}"/>
              </a:ext>
            </a:extLst>
          </p:cNvPr>
          <p:cNvSpPr txBox="1"/>
          <p:nvPr/>
        </p:nvSpPr>
        <p:spPr>
          <a:xfrm>
            <a:off x="923365" y="1128086"/>
            <a:ext cx="10345270" cy="195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repike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Kasandre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nezavisno</a:t>
            </a:r>
            <a:r>
              <a:rPr lang="en-US" dirty="0"/>
              <a:t> da </a:t>
            </a:r>
            <a:r>
              <a:rPr lang="en-US" dirty="0" err="1"/>
              <a:t>prihvataju</a:t>
            </a:r>
            <a:r>
              <a:rPr lang="en-US" dirty="0"/>
              <a:t> </a:t>
            </a:r>
            <a:r>
              <a:rPr lang="en-US" dirty="0" err="1"/>
              <a:t>izmene</a:t>
            </a:r>
            <a:r>
              <a:rPr lang="en-US" dirty="0"/>
              <a:t>, </a:t>
            </a:r>
            <a:r>
              <a:rPr lang="en-US" dirty="0" err="1"/>
              <a:t>moguće</a:t>
            </a:r>
            <a:r>
              <a:rPr lang="en-US" dirty="0"/>
              <a:t> je da </a:t>
            </a:r>
            <a:r>
              <a:rPr lang="en-US" dirty="0" err="1"/>
              <a:t>neke</a:t>
            </a:r>
            <a:r>
              <a:rPr lang="en-US" dirty="0"/>
              <a:t> </a:t>
            </a:r>
            <a:r>
              <a:rPr lang="en-US" dirty="0" err="1"/>
              <a:t>replike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novije</a:t>
            </a:r>
            <a:r>
              <a:rPr lang="en-US" dirty="0"/>
              <a:t> </a:t>
            </a:r>
            <a:r>
              <a:rPr lang="en-US" dirty="0" err="1"/>
              <a:t>verzije</a:t>
            </a:r>
            <a:r>
              <a:rPr lang="en-US" dirty="0"/>
              <a:t> od </a:t>
            </a:r>
            <a:r>
              <a:rPr lang="en-US" dirty="0" err="1"/>
              <a:t>drugih</a:t>
            </a:r>
            <a:r>
              <a:rPr lang="en-US" dirty="0"/>
              <a:t>. </a:t>
            </a:r>
            <a:r>
              <a:rPr lang="sr-Latn-RS" dirty="0"/>
              <a:t>Kao kod Dynamo-a, Kassandra implementira anti-entropy repair &lt;repair&gt; gde replike kalkulišu hijerarhijska haš stabla na osnovu svojih data setova (Markle stabla) koja se mogu upoređivati između replika kako bi identifikovali podatke koji se ne poklapaju.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sr-Latn-RS" dirty="0"/>
              <a:t>Međutim, Kasandra je sposobna da poveća rezoluciju haš stabla (čak do nivoa particije) kreirajući viče stabla koja obuhvataju porcije celog skupa podataka.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D340A5-60EB-4165-BBA1-7BB0CDCFC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3317897"/>
            <a:ext cx="5257800" cy="297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8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1D877E7-AAFA-402F-A137-4E8F879E652E}"/>
              </a:ext>
            </a:extLst>
          </p:cNvPr>
          <p:cNvSpPr txBox="1">
            <a:spLocks/>
          </p:cNvSpPr>
          <p:nvPr/>
        </p:nvSpPr>
        <p:spPr>
          <a:xfrm>
            <a:off x="755645" y="1672197"/>
            <a:ext cx="10464805" cy="4861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 </a:t>
            </a:r>
            <a:r>
              <a:rPr lang="en-US" dirty="0" err="1"/>
              <a:t>Kasandri</a:t>
            </a:r>
            <a:r>
              <a:rPr lang="en-US" dirty="0"/>
              <a:t> se </a:t>
            </a:r>
            <a:r>
              <a:rPr lang="en-US" dirty="0" err="1"/>
              <a:t>bira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niza</a:t>
            </a:r>
            <a:r>
              <a:rPr lang="en-US" dirty="0"/>
              <a:t> </a:t>
            </a:r>
            <a:r>
              <a:rPr lang="en-US" dirty="0" err="1"/>
              <a:t>nivoa</a:t>
            </a:r>
            <a:r>
              <a:rPr lang="en-US" dirty="0"/>
              <a:t> </a:t>
            </a:r>
            <a:r>
              <a:rPr lang="en-US" dirty="0" err="1"/>
              <a:t>konzistentnosti</a:t>
            </a:r>
            <a:r>
              <a:rPr lang="en-US" dirty="0"/>
              <a:t> koji </a:t>
            </a:r>
            <a:r>
              <a:rPr lang="en-US" dirty="0" err="1"/>
              <a:t>dozvoljavaju</a:t>
            </a:r>
            <a:r>
              <a:rPr lang="en-US" dirty="0"/>
              <a:t> </a:t>
            </a:r>
            <a:r>
              <a:rPr lang="en-US" dirty="0" err="1"/>
              <a:t>operatoru</a:t>
            </a:r>
            <a:r>
              <a:rPr lang="en-US" dirty="0"/>
              <a:t> da </a:t>
            </a:r>
            <a:r>
              <a:rPr lang="en-US" dirty="0" err="1"/>
              <a:t>bira</a:t>
            </a:r>
            <a:r>
              <a:rPr lang="en-US" dirty="0"/>
              <a:t> </a:t>
            </a:r>
            <a:r>
              <a:rPr lang="en-US" dirty="0" err="1"/>
              <a:t>ponašanje</a:t>
            </a:r>
            <a:r>
              <a:rPr lang="en-US" dirty="0"/>
              <a:t> R </a:t>
            </a:r>
            <a:r>
              <a:rPr lang="en-US" dirty="0" err="1"/>
              <a:t>i</a:t>
            </a:r>
            <a:r>
              <a:rPr lang="en-US" dirty="0"/>
              <a:t> W bez </a:t>
            </a:r>
            <a:r>
              <a:rPr lang="en-US" dirty="0" err="1"/>
              <a:t>poznavanja</a:t>
            </a:r>
            <a:r>
              <a:rPr lang="en-US" dirty="0"/>
              <a:t> </a:t>
            </a:r>
            <a:r>
              <a:rPr lang="en-US" dirty="0" err="1"/>
              <a:t>faktora</a:t>
            </a:r>
            <a:r>
              <a:rPr lang="en-US" dirty="0"/>
              <a:t> </a:t>
            </a:r>
            <a:r>
              <a:rPr lang="en-US" dirty="0" err="1"/>
              <a:t>replikacije</a:t>
            </a:r>
            <a:r>
              <a:rPr lang="en-US" dirty="0"/>
              <a:t>. </a:t>
            </a:r>
            <a:r>
              <a:rPr lang="en-US" dirty="0" err="1"/>
              <a:t>Postoje</a:t>
            </a:r>
            <a:r>
              <a:rPr lang="en-US" dirty="0"/>
              <a:t>:</a:t>
            </a:r>
          </a:p>
          <a:p>
            <a:r>
              <a:rPr lang="en-US" dirty="0"/>
              <a:t>•</a:t>
            </a:r>
            <a:r>
              <a:rPr lang="sr-Latn-RS" dirty="0"/>
              <a:t> </a:t>
            </a:r>
            <a:r>
              <a:rPr lang="en-US" b="1" dirty="0"/>
              <a:t>ONE</a:t>
            </a:r>
            <a:r>
              <a:rPr lang="en-US" dirty="0"/>
              <a:t> –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replika</a:t>
            </a:r>
            <a:r>
              <a:rPr lang="en-US" dirty="0"/>
              <a:t> mora da </a:t>
            </a:r>
            <a:r>
              <a:rPr lang="en-US" dirty="0" err="1"/>
              <a:t>odgovori</a:t>
            </a:r>
            <a:endParaRPr lang="en-US" dirty="0"/>
          </a:p>
          <a:p>
            <a:r>
              <a:rPr lang="en-US" dirty="0"/>
              <a:t>•</a:t>
            </a:r>
            <a:r>
              <a:rPr lang="sr-Latn-RS" dirty="0"/>
              <a:t> </a:t>
            </a:r>
            <a:r>
              <a:rPr lang="en-US" b="1" dirty="0"/>
              <a:t>TWO</a:t>
            </a:r>
            <a:r>
              <a:rPr lang="en-US" dirty="0"/>
              <a:t> – 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replike</a:t>
            </a:r>
            <a:r>
              <a:rPr lang="en-US" dirty="0"/>
              <a:t> </a:t>
            </a:r>
            <a:r>
              <a:rPr lang="en-US" dirty="0" err="1"/>
              <a:t>moraju</a:t>
            </a:r>
            <a:r>
              <a:rPr lang="en-US" dirty="0"/>
              <a:t> da </a:t>
            </a:r>
            <a:r>
              <a:rPr lang="en-US" dirty="0" err="1"/>
              <a:t>odgovore</a:t>
            </a:r>
            <a:endParaRPr lang="en-US" dirty="0"/>
          </a:p>
          <a:p>
            <a:r>
              <a:rPr lang="en-US" dirty="0"/>
              <a:t>•</a:t>
            </a:r>
            <a:r>
              <a:rPr lang="sr-Latn-RS" dirty="0"/>
              <a:t> </a:t>
            </a:r>
            <a:r>
              <a:rPr lang="en-US" b="1" dirty="0"/>
              <a:t>THREE</a:t>
            </a:r>
            <a:r>
              <a:rPr lang="en-US" dirty="0"/>
              <a:t> – tri </a:t>
            </a:r>
            <a:r>
              <a:rPr lang="en-US" dirty="0" err="1"/>
              <a:t>replike</a:t>
            </a:r>
            <a:r>
              <a:rPr lang="en-US" dirty="0"/>
              <a:t> </a:t>
            </a:r>
            <a:r>
              <a:rPr lang="en-US" dirty="0" err="1"/>
              <a:t>moraju</a:t>
            </a:r>
            <a:r>
              <a:rPr lang="en-US" dirty="0"/>
              <a:t> da </a:t>
            </a:r>
            <a:r>
              <a:rPr lang="en-US" dirty="0" err="1"/>
              <a:t>odgovore</a:t>
            </a:r>
            <a:endParaRPr lang="en-US" dirty="0"/>
          </a:p>
          <a:p>
            <a:r>
              <a:rPr lang="en-US" dirty="0"/>
              <a:t>•</a:t>
            </a:r>
            <a:r>
              <a:rPr lang="sr-Latn-RS" dirty="0"/>
              <a:t> </a:t>
            </a:r>
            <a:r>
              <a:rPr lang="en-US" b="1" dirty="0"/>
              <a:t>QUORUM</a:t>
            </a:r>
            <a:r>
              <a:rPr lang="en-US" dirty="0"/>
              <a:t> – </a:t>
            </a:r>
            <a:r>
              <a:rPr lang="en-US" dirty="0" err="1"/>
              <a:t>većina</a:t>
            </a:r>
            <a:r>
              <a:rPr lang="en-US" dirty="0"/>
              <a:t> (n/2 + 1) </a:t>
            </a:r>
            <a:r>
              <a:rPr lang="en-US" dirty="0" err="1"/>
              <a:t>replika</a:t>
            </a:r>
            <a:r>
              <a:rPr lang="en-US" dirty="0"/>
              <a:t> </a:t>
            </a:r>
            <a:r>
              <a:rPr lang="en-US" dirty="0" err="1"/>
              <a:t>moraju</a:t>
            </a:r>
            <a:r>
              <a:rPr lang="en-US" dirty="0"/>
              <a:t> da </a:t>
            </a:r>
            <a:r>
              <a:rPr lang="en-US" dirty="0" err="1"/>
              <a:t>odgovore</a:t>
            </a:r>
            <a:endParaRPr lang="en-US" dirty="0"/>
          </a:p>
          <a:p>
            <a:r>
              <a:rPr lang="en-US" dirty="0"/>
              <a:t>•</a:t>
            </a:r>
            <a:r>
              <a:rPr lang="sr-Latn-RS" dirty="0"/>
              <a:t> </a:t>
            </a:r>
            <a:r>
              <a:rPr lang="en-US" b="1" dirty="0"/>
              <a:t>ALL</a:t>
            </a:r>
            <a:r>
              <a:rPr lang="en-US" dirty="0"/>
              <a:t> –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replike</a:t>
            </a:r>
            <a:r>
              <a:rPr lang="en-US" dirty="0"/>
              <a:t> </a:t>
            </a:r>
            <a:r>
              <a:rPr lang="en-US" dirty="0" err="1"/>
              <a:t>moraju</a:t>
            </a:r>
            <a:r>
              <a:rPr lang="en-US" dirty="0"/>
              <a:t> da </a:t>
            </a:r>
            <a:r>
              <a:rPr lang="en-US" dirty="0" err="1"/>
              <a:t>odgovore</a:t>
            </a:r>
            <a:endParaRPr lang="en-US" dirty="0"/>
          </a:p>
          <a:p>
            <a:r>
              <a:rPr lang="en-US" dirty="0"/>
              <a:t>•</a:t>
            </a:r>
            <a:r>
              <a:rPr lang="sr-Latn-RS" dirty="0"/>
              <a:t> </a:t>
            </a:r>
            <a:r>
              <a:rPr lang="en-US" b="1" dirty="0"/>
              <a:t>LOCAL</a:t>
            </a:r>
            <a:r>
              <a:rPr lang="en-US" dirty="0"/>
              <a:t>_</a:t>
            </a:r>
            <a:r>
              <a:rPr lang="en-US" b="1" dirty="0"/>
              <a:t>QUORUM</a:t>
            </a:r>
            <a:r>
              <a:rPr lang="en-US" dirty="0"/>
              <a:t> – </a:t>
            </a:r>
            <a:r>
              <a:rPr lang="en-US" dirty="0" err="1"/>
              <a:t>većina</a:t>
            </a:r>
            <a:r>
              <a:rPr lang="en-US" dirty="0"/>
              <a:t> </a:t>
            </a:r>
            <a:r>
              <a:rPr lang="en-US" dirty="0" err="1"/>
              <a:t>replika</a:t>
            </a:r>
            <a:r>
              <a:rPr lang="en-US" dirty="0"/>
              <a:t> u </a:t>
            </a:r>
            <a:r>
              <a:rPr lang="en-US" dirty="0" err="1"/>
              <a:t>lokalnom</a:t>
            </a:r>
            <a:r>
              <a:rPr lang="en-US" dirty="0"/>
              <a:t> </a:t>
            </a:r>
            <a:r>
              <a:rPr lang="en-US" dirty="0" err="1"/>
              <a:t>datacentru</a:t>
            </a:r>
            <a:r>
              <a:rPr lang="en-US" dirty="0"/>
              <a:t> (u </a:t>
            </a:r>
            <a:r>
              <a:rPr lang="en-US" dirty="0" err="1"/>
              <a:t>kome</a:t>
            </a:r>
            <a:r>
              <a:rPr lang="en-US" dirty="0"/>
              <a:t> god </a:t>
            </a:r>
            <a:r>
              <a:rPr lang="en-US" dirty="0" err="1"/>
              <a:t>datacentru</a:t>
            </a:r>
            <a:r>
              <a:rPr lang="en-US" dirty="0"/>
              <a:t> se </a:t>
            </a:r>
            <a:r>
              <a:rPr lang="en-US" dirty="0" err="1"/>
              <a:t>nalazi</a:t>
            </a:r>
            <a:r>
              <a:rPr lang="en-US" dirty="0"/>
              <a:t> </a:t>
            </a:r>
            <a:r>
              <a:rPr lang="en-US" dirty="0" err="1"/>
              <a:t>koordinator</a:t>
            </a:r>
            <a:r>
              <a:rPr lang="en-US" dirty="0"/>
              <a:t>) </a:t>
            </a:r>
            <a:r>
              <a:rPr lang="en-US" dirty="0" err="1"/>
              <a:t>moraju</a:t>
            </a:r>
            <a:r>
              <a:rPr lang="en-US" dirty="0"/>
              <a:t> </a:t>
            </a:r>
            <a:r>
              <a:rPr lang="en-US" dirty="0" err="1"/>
              <a:t>odgovoriti</a:t>
            </a:r>
            <a:r>
              <a:rPr lang="en-US" dirty="0"/>
              <a:t>.</a:t>
            </a:r>
          </a:p>
          <a:p>
            <a:r>
              <a:rPr lang="en-US" dirty="0"/>
              <a:t>•</a:t>
            </a:r>
            <a:r>
              <a:rPr lang="sr-Latn-RS" dirty="0"/>
              <a:t> </a:t>
            </a:r>
            <a:r>
              <a:rPr lang="en-US" b="1" dirty="0"/>
              <a:t>EACH_QUORUM </a:t>
            </a:r>
            <a:r>
              <a:rPr lang="en-US" dirty="0"/>
              <a:t>– </a:t>
            </a:r>
            <a:r>
              <a:rPr lang="en-US" dirty="0" err="1"/>
              <a:t>većina</a:t>
            </a:r>
            <a:r>
              <a:rPr lang="en-US" dirty="0"/>
              <a:t> </a:t>
            </a:r>
            <a:r>
              <a:rPr lang="en-US" dirty="0" err="1"/>
              <a:t>replika</a:t>
            </a:r>
            <a:r>
              <a:rPr lang="en-US" dirty="0"/>
              <a:t> u </a:t>
            </a:r>
            <a:r>
              <a:rPr lang="en-US" dirty="0" err="1"/>
              <a:t>svakom</a:t>
            </a:r>
            <a:r>
              <a:rPr lang="en-US" dirty="0"/>
              <a:t> data </a:t>
            </a:r>
            <a:r>
              <a:rPr lang="en-US" dirty="0" err="1"/>
              <a:t>centru</a:t>
            </a:r>
            <a:r>
              <a:rPr lang="en-US" dirty="0"/>
              <a:t> </a:t>
            </a:r>
            <a:r>
              <a:rPr lang="en-US" dirty="0" err="1"/>
              <a:t>moraju</a:t>
            </a:r>
            <a:r>
              <a:rPr lang="en-US" dirty="0"/>
              <a:t> da </a:t>
            </a:r>
            <a:r>
              <a:rPr lang="en-US" dirty="0" err="1"/>
              <a:t>odgovore</a:t>
            </a:r>
            <a:endParaRPr lang="en-US" dirty="0"/>
          </a:p>
          <a:p>
            <a:r>
              <a:rPr lang="en-US" dirty="0"/>
              <a:t>•</a:t>
            </a:r>
            <a:r>
              <a:rPr lang="sr-Latn-RS" dirty="0"/>
              <a:t> </a:t>
            </a:r>
            <a:r>
              <a:rPr lang="en-US" b="1" dirty="0"/>
              <a:t>LOCAL_ONE </a:t>
            </a:r>
            <a:r>
              <a:rPr lang="en-US" dirty="0"/>
              <a:t>–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replika</a:t>
            </a:r>
            <a:r>
              <a:rPr lang="en-US" dirty="0"/>
              <a:t> mora da </a:t>
            </a:r>
            <a:r>
              <a:rPr lang="en-US" dirty="0" err="1"/>
              <a:t>odgovori</a:t>
            </a:r>
            <a:r>
              <a:rPr lang="en-US" dirty="0"/>
              <a:t>,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višestrukih</a:t>
            </a:r>
            <a:r>
              <a:rPr lang="en-US" dirty="0"/>
              <a:t> data </a:t>
            </a:r>
            <a:r>
              <a:rPr lang="en-US" dirty="0" err="1"/>
              <a:t>centar</a:t>
            </a:r>
            <a:r>
              <a:rPr lang="en-US" dirty="0"/>
              <a:t> </a:t>
            </a:r>
            <a:r>
              <a:rPr lang="en-US" dirty="0" err="1"/>
              <a:t>klastera</a:t>
            </a:r>
            <a:r>
              <a:rPr lang="en-US" dirty="0"/>
              <a:t> </a:t>
            </a:r>
            <a:r>
              <a:rPr lang="en-US" dirty="0" err="1"/>
              <a:t>ovo</a:t>
            </a:r>
            <a:r>
              <a:rPr lang="en-US" dirty="0"/>
              <a:t> </a:t>
            </a:r>
            <a:r>
              <a:rPr lang="en-US" dirty="0" err="1"/>
              <a:t>garantuje</a:t>
            </a:r>
            <a:r>
              <a:rPr lang="en-US" dirty="0"/>
              <a:t> da se </a:t>
            </a:r>
            <a:r>
              <a:rPr lang="en-US" dirty="0" err="1"/>
              <a:t>zahtev</a:t>
            </a:r>
            <a:r>
              <a:rPr lang="en-US" dirty="0"/>
              <a:t> ne </a:t>
            </a:r>
            <a:r>
              <a:rPr lang="en-US" dirty="0" err="1"/>
              <a:t>šalje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remote </a:t>
            </a:r>
            <a:r>
              <a:rPr lang="en-US" dirty="0" err="1"/>
              <a:t>datacentre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7E9965-C848-468B-91D6-65EB5E7A15DA}"/>
              </a:ext>
            </a:extLst>
          </p:cNvPr>
          <p:cNvSpPr txBox="1">
            <a:spLocks/>
          </p:cNvSpPr>
          <p:nvPr/>
        </p:nvSpPr>
        <p:spPr>
          <a:xfrm>
            <a:off x="2747960" y="444638"/>
            <a:ext cx="6696075" cy="8029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dirty="0"/>
              <a:t>Podesiva kozistentnost</a:t>
            </a:r>
          </a:p>
        </p:txBody>
      </p:sp>
    </p:spTree>
    <p:extLst>
      <p:ext uri="{BB962C8B-B14F-4D97-AF65-F5344CB8AC3E}">
        <p14:creationId xmlns:p14="http://schemas.microsoft.com/office/powerpoint/2010/main" val="182765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1D877E7-AAFA-402F-A137-4E8F879E652E}"/>
              </a:ext>
            </a:extLst>
          </p:cNvPr>
          <p:cNvSpPr txBox="1">
            <a:spLocks/>
          </p:cNvSpPr>
          <p:nvPr/>
        </p:nvSpPr>
        <p:spPr>
          <a:xfrm>
            <a:off x="755645" y="1672197"/>
            <a:ext cx="10464805" cy="4861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Tračarenje</a:t>
            </a:r>
            <a:r>
              <a:rPr lang="en-US" dirty="0"/>
              <a:t> je </a:t>
            </a:r>
            <a:r>
              <a:rPr lang="en-US" dirty="0" err="1"/>
              <a:t>kako</a:t>
            </a:r>
            <a:r>
              <a:rPr lang="en-US" dirty="0"/>
              <a:t> Kasandra </a:t>
            </a:r>
            <a:r>
              <a:rPr lang="en-US" dirty="0" err="1"/>
              <a:t>propagira</a:t>
            </a:r>
            <a:r>
              <a:rPr lang="en-US" dirty="0"/>
              <a:t> </a:t>
            </a:r>
            <a:r>
              <a:rPr lang="en-US" dirty="0" err="1"/>
              <a:t>osnovne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o </a:t>
            </a:r>
            <a:r>
              <a:rPr lang="en-US" dirty="0" err="1"/>
              <a:t>klasteru</a:t>
            </a:r>
            <a:r>
              <a:rPr lang="en-US" dirty="0"/>
              <a:t>. U </a:t>
            </a:r>
            <a:r>
              <a:rPr lang="en-US" dirty="0" err="1"/>
              <a:t>kasandri</a:t>
            </a:r>
            <a:r>
              <a:rPr lang="en-US" dirty="0"/>
              <a:t> </a:t>
            </a:r>
            <a:r>
              <a:rPr lang="en-US" dirty="0" err="1"/>
              <a:t>čvorovi</a:t>
            </a:r>
            <a:r>
              <a:rPr lang="en-US" dirty="0"/>
              <a:t> </a:t>
            </a:r>
            <a:r>
              <a:rPr lang="en-US" dirty="0" err="1"/>
              <a:t>razmenjuju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 ne </a:t>
            </a:r>
            <a:r>
              <a:rPr lang="en-US" dirty="0" err="1"/>
              <a:t>samo</a:t>
            </a:r>
            <a:r>
              <a:rPr lang="en-US" dirty="0"/>
              <a:t> o </a:t>
            </a:r>
            <a:r>
              <a:rPr lang="en-US" dirty="0" err="1"/>
              <a:t>svom</a:t>
            </a:r>
            <a:r>
              <a:rPr lang="en-US" dirty="0"/>
              <a:t> </a:t>
            </a:r>
            <a:r>
              <a:rPr lang="en-US" dirty="0" err="1"/>
              <a:t>stanju</a:t>
            </a:r>
            <a:r>
              <a:rPr lang="en-US" dirty="0"/>
              <a:t> </a:t>
            </a:r>
            <a:r>
              <a:rPr lang="en-US" dirty="0" err="1"/>
              <a:t>već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o </a:t>
            </a:r>
            <a:r>
              <a:rPr lang="en-US" dirty="0" err="1"/>
              <a:t>čvorovima</a:t>
            </a:r>
            <a:r>
              <a:rPr lang="en-US" dirty="0"/>
              <a:t> za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oni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informacije</a:t>
            </a:r>
            <a:r>
              <a:rPr lang="en-US" dirty="0"/>
              <a:t>. </a:t>
            </a:r>
            <a:r>
              <a:rPr lang="en-US" dirty="0" err="1"/>
              <a:t>Svake</a:t>
            </a:r>
            <a:r>
              <a:rPr lang="en-US" dirty="0"/>
              <a:t> </a:t>
            </a:r>
            <a:r>
              <a:rPr lang="en-US" dirty="0" err="1"/>
              <a:t>sekunde</a:t>
            </a:r>
            <a:r>
              <a:rPr lang="en-US" dirty="0"/>
              <a:t>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čvor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klastera</a:t>
            </a:r>
            <a:r>
              <a:rPr lang="en-US" dirty="0"/>
              <a:t>:</a:t>
            </a:r>
          </a:p>
          <a:p>
            <a:r>
              <a:rPr lang="en-US" dirty="0"/>
              <a:t>•</a:t>
            </a:r>
            <a:r>
              <a:rPr lang="sr-Latn-RS" dirty="0"/>
              <a:t> </a:t>
            </a:r>
            <a:r>
              <a:rPr lang="en-US" dirty="0" err="1"/>
              <a:t>Ažurira</a:t>
            </a:r>
            <a:r>
              <a:rPr lang="en-US" dirty="0"/>
              <a:t> </a:t>
            </a:r>
            <a:r>
              <a:rPr lang="en-US" dirty="0" err="1"/>
              <a:t>lokalno</a:t>
            </a:r>
            <a:r>
              <a:rPr lang="en-US" dirty="0"/>
              <a:t> heartbeat </a:t>
            </a:r>
            <a:r>
              <a:rPr lang="en-US" dirty="0" err="1"/>
              <a:t>stanje</a:t>
            </a:r>
            <a:r>
              <a:rPr lang="en-US" dirty="0"/>
              <a:t> (</a:t>
            </a:r>
            <a:r>
              <a:rPr lang="en-US" dirty="0" err="1"/>
              <a:t>verziju</a:t>
            </a:r>
            <a:r>
              <a:rPr lang="en-US" dirty="0"/>
              <a:t>)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konstruiše</a:t>
            </a:r>
            <a:r>
              <a:rPr lang="en-US" dirty="0"/>
              <a:t> </a:t>
            </a:r>
            <a:r>
              <a:rPr lang="en-US" dirty="0" err="1"/>
              <a:t>čvorov</a:t>
            </a:r>
            <a:r>
              <a:rPr lang="en-US" dirty="0"/>
              <a:t> </a:t>
            </a:r>
            <a:r>
              <a:rPr lang="en-US" dirty="0" err="1"/>
              <a:t>lokalni</a:t>
            </a:r>
            <a:r>
              <a:rPr lang="en-US" dirty="0"/>
              <a:t> </a:t>
            </a:r>
            <a:r>
              <a:rPr lang="en-US" dirty="0" err="1"/>
              <a:t>pogled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klastera</a:t>
            </a:r>
            <a:r>
              <a:rPr lang="en-US" dirty="0"/>
              <a:t>.</a:t>
            </a:r>
          </a:p>
          <a:p>
            <a:r>
              <a:rPr lang="en-US" dirty="0"/>
              <a:t>•</a:t>
            </a:r>
            <a:r>
              <a:rPr lang="sr-Latn-RS" dirty="0"/>
              <a:t> </a:t>
            </a:r>
            <a:r>
              <a:rPr lang="en-US" dirty="0"/>
              <a:t>Bira </a:t>
            </a:r>
            <a:r>
              <a:rPr lang="en-US" dirty="0" err="1"/>
              <a:t>nasumično</a:t>
            </a:r>
            <a:r>
              <a:rPr lang="en-US" dirty="0"/>
              <a:t> </a:t>
            </a:r>
            <a:r>
              <a:rPr lang="en-US" dirty="0" err="1"/>
              <a:t>drugi</a:t>
            </a:r>
            <a:r>
              <a:rPr lang="en-US" dirty="0"/>
              <a:t> </a:t>
            </a:r>
            <a:r>
              <a:rPr lang="en-US" dirty="0" err="1"/>
              <a:t>čvor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kojim</a:t>
            </a:r>
            <a:r>
              <a:rPr lang="en-US" dirty="0"/>
              <a:t> </a:t>
            </a:r>
            <a:r>
              <a:rPr lang="en-US" dirty="0" err="1"/>
              <a:t>razmenjuje</a:t>
            </a:r>
            <a:r>
              <a:rPr lang="en-US" dirty="0"/>
              <a:t> </a:t>
            </a:r>
            <a:r>
              <a:rPr lang="en-US" dirty="0" err="1"/>
              <a:t>trač</a:t>
            </a:r>
            <a:r>
              <a:rPr lang="en-US" dirty="0"/>
              <a:t>.</a:t>
            </a:r>
          </a:p>
          <a:p>
            <a:r>
              <a:rPr lang="en-US" dirty="0"/>
              <a:t>•</a:t>
            </a:r>
            <a:r>
              <a:rPr lang="sr-Latn-RS" dirty="0"/>
              <a:t> </a:t>
            </a:r>
            <a:r>
              <a:rPr lang="en-US" dirty="0" err="1"/>
              <a:t>Pokušava</a:t>
            </a:r>
            <a:r>
              <a:rPr lang="en-US" dirty="0"/>
              <a:t> da </a:t>
            </a:r>
            <a:r>
              <a:rPr lang="en-US" dirty="0" err="1"/>
              <a:t>komunicira</a:t>
            </a:r>
            <a:r>
              <a:rPr lang="en-US" dirty="0"/>
              <a:t> se </a:t>
            </a:r>
            <a:r>
              <a:rPr lang="en-US" dirty="0" err="1"/>
              <a:t>nedostupnim</a:t>
            </a:r>
            <a:r>
              <a:rPr lang="en-US" dirty="0"/>
              <a:t> </a:t>
            </a:r>
            <a:r>
              <a:rPr lang="en-US" dirty="0" err="1"/>
              <a:t>čvorem</a:t>
            </a:r>
            <a:r>
              <a:rPr lang="en-US" dirty="0"/>
              <a:t>,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takav</a:t>
            </a:r>
            <a:r>
              <a:rPr lang="en-US" dirty="0"/>
              <a:t> </a:t>
            </a:r>
            <a:r>
              <a:rPr lang="en-US" dirty="0" err="1"/>
              <a:t>postoji</a:t>
            </a:r>
            <a:endParaRPr lang="en-US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7E9965-C848-468B-91D6-65EB5E7A15DA}"/>
              </a:ext>
            </a:extLst>
          </p:cNvPr>
          <p:cNvSpPr txBox="1">
            <a:spLocks/>
          </p:cNvSpPr>
          <p:nvPr/>
        </p:nvSpPr>
        <p:spPr>
          <a:xfrm>
            <a:off x="2747960" y="444638"/>
            <a:ext cx="6696075" cy="8029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dirty="0"/>
              <a:t>Člansto distribuiranog klastera </a:t>
            </a:r>
          </a:p>
        </p:txBody>
      </p:sp>
    </p:spTree>
    <p:extLst>
      <p:ext uri="{BB962C8B-B14F-4D97-AF65-F5344CB8AC3E}">
        <p14:creationId xmlns:p14="http://schemas.microsoft.com/office/powerpoint/2010/main" val="797458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2029</TotalTime>
  <Words>727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</vt:lpstr>
      <vt:lpstr>Symbol</vt:lpstr>
      <vt:lpstr>Tenorite</vt:lpstr>
      <vt:lpstr>Office Theme</vt:lpstr>
      <vt:lpstr>DISTRIBUIRANE BAZE PODATAKA - CASSANDRA</vt:lpstr>
      <vt:lpstr>Uvod</vt:lpstr>
      <vt:lpstr>Arhitektura</vt:lpstr>
      <vt:lpstr>PowerPoint Presentation</vt:lpstr>
      <vt:lpstr>Konzistentno haširanje </vt:lpstr>
      <vt:lpstr>Replikacija</vt:lpstr>
      <vt:lpstr>Verzioniranje podataka</vt:lpstr>
      <vt:lpstr>PowerPoint Presentation</vt:lpstr>
      <vt:lpstr>PowerPoint Presentation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 struktura i organizacija skladišta podataka PostgreSQL</dc:title>
  <dc:creator>Jovan Mladenovic</dc:creator>
  <cp:lastModifiedBy>Jovan Mladenovic</cp:lastModifiedBy>
  <cp:revision>38</cp:revision>
  <dcterms:created xsi:type="dcterms:W3CDTF">2022-04-26T11:12:52Z</dcterms:created>
  <dcterms:modified xsi:type="dcterms:W3CDTF">2022-06-23T20:06:20Z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