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1" r:id="rId12"/>
    <p:sldId id="264" r:id="rId13"/>
    <p:sldId id="276" r:id="rId14"/>
    <p:sldId id="277" r:id="rId15"/>
    <p:sldId id="265" r:id="rId16"/>
    <p:sldId id="268" r:id="rId17"/>
    <p:sldId id="278" r:id="rId18"/>
    <p:sldId id="279" r:id="rId19"/>
    <p:sldId id="280" r:id="rId20"/>
    <p:sldId id="281" r:id="rId21"/>
    <p:sldId id="260" r:id="rId22"/>
    <p:sldId id="261" r:id="rId23"/>
    <p:sldId id="282" r:id="rId24"/>
    <p:sldId id="283" r:id="rId25"/>
    <p:sldId id="284" r:id="rId26"/>
    <p:sldId id="285" r:id="rId27"/>
    <p:sldId id="263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0">
            <a:extLst>
              <a:ext uri="{FF2B5EF4-FFF2-40B4-BE49-F238E27FC236}">
                <a16:creationId xmlns:a16="http://schemas.microsoft.com/office/drawing/2014/main" id="{F42D335D-3A9D-4622-BD4D-07515CC0B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pPr marL="0" marR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Interna </a:t>
            </a:r>
            <a:r>
              <a:rPr lang="en-US" sz="2800" dirty="0" err="1"/>
              <a:t>struktura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organizacija</a:t>
            </a:r>
            <a:r>
              <a:rPr lang="en-US" sz="2800" dirty="0"/>
              <a:t> </a:t>
            </a:r>
            <a:r>
              <a:rPr lang="en-US" sz="2800" dirty="0" err="1"/>
              <a:t>skladišta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r>
              <a:rPr lang="en-US" sz="2800" dirty="0"/>
              <a:t>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2425955" cy="396660"/>
          </a:xfrm>
        </p:spPr>
        <p:txBody>
          <a:bodyPr>
            <a:normAutofit/>
          </a:bodyPr>
          <a:lstStyle/>
          <a:p>
            <a:r>
              <a:rPr lang="sr-Latn-RS" dirty="0"/>
              <a:t>Jovan Mladenović 1277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8DE3F1-2BDD-477A-AFA8-98DBDE2771AB}"/>
              </a:ext>
            </a:extLst>
          </p:cNvPr>
          <p:cNvSpPr txBox="1">
            <a:spLocks/>
          </p:cNvSpPr>
          <p:nvPr/>
        </p:nvSpPr>
        <p:spPr>
          <a:xfrm>
            <a:off x="8931856" y="5586890"/>
            <a:ext cx="2425955" cy="396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dirty="0"/>
              <a:t>Dr. Aleksadar Stanimirović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985DD67B-1CB8-4A40-ADE4-3FBFFE38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4180"/>
            <a:ext cx="5827619" cy="1204912"/>
          </a:xfrm>
        </p:spPr>
        <p:txBody>
          <a:bodyPr/>
          <a:lstStyle/>
          <a:p>
            <a:pPr algn="l"/>
            <a:r>
              <a:rPr lang="sr-Latn-RS" dirty="0"/>
              <a:t>Procesna arhitektura</a:t>
            </a:r>
          </a:p>
        </p:txBody>
      </p:sp>
      <p:pic>
        <p:nvPicPr>
          <p:cNvPr id="60" name="Picture 59" descr="Fig. 2.1. An example of the process architecture in PostgreSQL.">
            <a:extLst>
              <a:ext uri="{FF2B5EF4-FFF2-40B4-BE49-F238E27FC236}">
                <a16:creationId xmlns:a16="http://schemas.microsoft.com/office/drawing/2014/main" id="{7BD8A246-6159-4C46-B9DC-3A4D46000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7" y="1710027"/>
            <a:ext cx="8177679" cy="343794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929C3064-8155-49B1-A32A-AEAAE5B5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9977" y="1308847"/>
            <a:ext cx="4312024" cy="3673913"/>
          </a:xfrm>
        </p:spPr>
        <p:txBody>
          <a:bodyPr/>
          <a:lstStyle/>
          <a:p>
            <a:pPr algn="l"/>
            <a:r>
              <a:rPr lang="sr-Latn-RS" b="1" dirty="0"/>
              <a:t>Backend process</a:t>
            </a:r>
            <a:r>
              <a:rPr lang="en-US" b="1" dirty="0"/>
              <a:t> - </a:t>
            </a:r>
            <a:r>
              <a:rPr lang="sr-Latn-RS" dirty="0"/>
              <a:t>kreiran od strane postgres servera i izvršava zahteve jedneg klijenta. 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dirty="0"/>
              <a:t>Komunikacija sa klijentom je ostvarena TCP konekcijom koja se ukida kada se klijent diskonektuje.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dirty="0"/>
              <a:t>Backend proces može da radi samo nad jednom bazom, koja se mora navesti prilikom uspostavljanja konekcije sa postgres serverom.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dirty="0"/>
              <a:t>PostgresSQL dozvoljava više istovremenih konekcija sa klijentima</a:t>
            </a:r>
            <a:endParaRPr lang="en-US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877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  <p:bldP spid="58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985DD67B-1CB8-4A40-ADE4-3FBFFE38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4180"/>
            <a:ext cx="5827619" cy="1204912"/>
          </a:xfrm>
        </p:spPr>
        <p:txBody>
          <a:bodyPr/>
          <a:lstStyle/>
          <a:p>
            <a:pPr algn="l"/>
            <a:r>
              <a:rPr lang="sr-Latn-RS" dirty="0"/>
              <a:t>Procesna arhitektura</a:t>
            </a:r>
          </a:p>
        </p:txBody>
      </p:sp>
      <p:pic>
        <p:nvPicPr>
          <p:cNvPr id="60" name="Picture 59" descr="Fig. 2.1. An example of the process architecture in PostgreSQL.">
            <a:extLst>
              <a:ext uri="{FF2B5EF4-FFF2-40B4-BE49-F238E27FC236}">
                <a16:creationId xmlns:a16="http://schemas.microsoft.com/office/drawing/2014/main" id="{7BD8A246-6159-4C46-B9DC-3A4D46000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7" y="1710027"/>
            <a:ext cx="8177679" cy="343794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929C3064-8155-49B1-A32A-AEAAE5B5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9977" y="1308848"/>
            <a:ext cx="4312024" cy="1595718"/>
          </a:xfrm>
        </p:spPr>
        <p:txBody>
          <a:bodyPr/>
          <a:lstStyle/>
          <a:p>
            <a:pPr algn="l"/>
            <a:r>
              <a:rPr lang="sr-Latn-RS" b="1" dirty="0"/>
              <a:t>Background proces</a:t>
            </a:r>
            <a:r>
              <a:rPr lang="sr-Latn-RS" dirty="0"/>
              <a:t> – svaki ima svoju funkcionalnost koja odigrava ulogu u održavanju pravilnog rada PostgreSQL.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22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sr-Latn-RS" dirty="0"/>
              <a:t>UPITA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EF269A0-1706-472A-844E-47DCDD521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sr-Latn-RS" dirty="0"/>
              <a:t>UPITA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E4FF-F5A3-4195-BFE4-A8B5068E75F8}"/>
              </a:ext>
            </a:extLst>
          </p:cNvPr>
          <p:cNvSpPr txBox="1"/>
          <p:nvPr/>
        </p:nvSpPr>
        <p:spPr>
          <a:xfrm>
            <a:off x="1223682" y="1398495"/>
            <a:ext cx="974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Query’ja</a:t>
            </a:r>
            <a:r>
              <a:rPr lang="en-US" dirty="0"/>
              <a:t> je </a:t>
            </a:r>
            <a:r>
              <a:rPr lang="en-US" dirty="0" err="1"/>
              <a:t>najkomplikovaniji</a:t>
            </a:r>
            <a:r>
              <a:rPr lang="en-US" dirty="0"/>
              <a:t> </a:t>
            </a:r>
            <a:r>
              <a:rPr lang="en-US" dirty="0" err="1"/>
              <a:t>podsistem</a:t>
            </a:r>
            <a:r>
              <a:rPr lang="en-US" dirty="0"/>
              <a:t> </a:t>
            </a:r>
            <a:r>
              <a:rPr lang="en-US" dirty="0" err="1"/>
              <a:t>PostrgresSQL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je </a:t>
            </a:r>
            <a:r>
              <a:rPr lang="en-US" dirty="0" err="1"/>
              <a:t>efikasno</a:t>
            </a:r>
            <a:r>
              <a:rPr lang="en-US" dirty="0"/>
              <a:t> u </a:t>
            </a:r>
            <a:r>
              <a:rPr lang="en-US" dirty="0" err="1"/>
              <a:t>procesiranju</a:t>
            </a:r>
            <a:r>
              <a:rPr lang="en-US" dirty="0"/>
              <a:t> </a:t>
            </a:r>
            <a:r>
              <a:rPr lang="en-US" dirty="0" err="1"/>
              <a:t>podržanog</a:t>
            </a:r>
            <a:r>
              <a:rPr lang="en-US" dirty="0"/>
              <a:t> SQL-a.</a:t>
            </a:r>
            <a:endParaRPr lang="sr-Latn-RS" dirty="0"/>
          </a:p>
          <a:p>
            <a:r>
              <a:rPr lang="en-US" dirty="0"/>
              <a:t>I </a:t>
            </a:r>
            <a:r>
              <a:rPr lang="en-US" dirty="0" err="1"/>
              <a:t>akoje</a:t>
            </a:r>
            <a:r>
              <a:rPr lang="en-US" dirty="0"/>
              <a:t> </a:t>
            </a:r>
            <a:r>
              <a:rPr lang="en-US" dirty="0" err="1"/>
              <a:t>podržano</a:t>
            </a:r>
            <a:r>
              <a:rPr lang="en-US" dirty="0"/>
              <a:t> </a:t>
            </a:r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query-ja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background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od background </a:t>
            </a:r>
            <a:r>
              <a:rPr lang="en-US" dirty="0" err="1"/>
              <a:t>procesa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pet </a:t>
            </a:r>
            <a:r>
              <a:rPr lang="en-US" dirty="0" err="1"/>
              <a:t>podsistema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51C7A-5B2A-4325-9400-E2A4D94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5" y="2689887"/>
            <a:ext cx="3132938" cy="3802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3710-4002-449C-BE10-AF52D59D29A1}"/>
              </a:ext>
            </a:extLst>
          </p:cNvPr>
          <p:cNvSpPr txBox="1"/>
          <p:nvPr/>
        </p:nvSpPr>
        <p:spPr>
          <a:xfrm>
            <a:off x="4392706" y="3137647"/>
            <a:ext cx="6961094" cy="307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Parser</a:t>
            </a:r>
            <a:r>
              <a:rPr lang="en-US" dirty="0"/>
              <a:t> – </a:t>
            </a:r>
            <a:r>
              <a:rPr lang="en-US" dirty="0" err="1"/>
              <a:t>generiše</a:t>
            </a:r>
            <a:r>
              <a:rPr lang="en-US" dirty="0"/>
              <a:t> parse tree (</a:t>
            </a:r>
            <a:r>
              <a:rPr lang="en-US" dirty="0" err="1"/>
              <a:t>stablo</a:t>
            </a:r>
            <a:r>
              <a:rPr lang="en-US" dirty="0"/>
              <a:t>) od SQL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dobijenom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Analyzer/</a:t>
            </a:r>
            <a:r>
              <a:rPr lang="sr-Latn-RS" b="1" dirty="0"/>
              <a:t>analzser </a:t>
            </a:r>
            <a:r>
              <a:rPr lang="sr-Latn-RS" dirty="0"/>
              <a:t>– vrši nalaizu nad parse tree i generiše query tree.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Rewriter</a:t>
            </a:r>
            <a:r>
              <a:rPr lang="sr-Latn-RS" dirty="0"/>
              <a:t> – vrši transformaciju nad qurty tree baziranu po rule szstem-u ako je to potrebno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Planner</a:t>
            </a:r>
            <a:r>
              <a:rPr lang="sr-Latn-RS" dirty="0"/>
              <a:t> – greneriše plan tree koji je najefikasnije izvršenje query tree-ja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Executor</a:t>
            </a:r>
            <a:r>
              <a:rPr lang="sr-Latn-RS" dirty="0"/>
              <a:t> – izvršava query pristupanjem tabelama i indeksima po redosledu baziranim na plan tree-ju.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Parser </a:t>
            </a:r>
          </a:p>
        </p:txBody>
      </p:sp>
      <p:pic>
        <p:nvPicPr>
          <p:cNvPr id="42" name="Picture 41" descr="Fig. 3.2. An example of a parse tree.">
            <a:extLst>
              <a:ext uri="{FF2B5EF4-FFF2-40B4-BE49-F238E27FC236}">
                <a16:creationId xmlns:a16="http://schemas.microsoft.com/office/drawing/2014/main" id="{43A739EC-AFD5-4626-B216-E59CBC34A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96" y="1277891"/>
            <a:ext cx="9733807" cy="430221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896471" y="5719482"/>
            <a:ext cx="10345270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Parser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generisanja</a:t>
            </a:r>
            <a:r>
              <a:rPr lang="en-US" dirty="0"/>
              <a:t> parse tree-ja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u </a:t>
            </a:r>
            <a:r>
              <a:rPr lang="en-US" dirty="0" err="1"/>
              <a:t>slušaju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b="1" dirty="0" err="1"/>
              <a:t>sintaksa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 </a:t>
            </a:r>
            <a:r>
              <a:rPr lang="en-US" dirty="0" err="1"/>
              <a:t>valja</a:t>
            </a:r>
            <a:r>
              <a:rPr lang="en-US" dirty="0"/>
              <a:t>, ne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validnost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4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Analyzer/</a:t>
            </a:r>
            <a:r>
              <a:rPr lang="en-US" dirty="0" err="1"/>
              <a:t>Analyser</a:t>
            </a:r>
            <a:endParaRPr lang="en-US" dirty="0"/>
          </a:p>
        </p:txBody>
      </p:sp>
      <p:pic>
        <p:nvPicPr>
          <p:cNvPr id="5" name="Picture 4" descr="Fig. 3.3. An example of a query tree.">
            <a:extLst>
              <a:ext uri="{FF2B5EF4-FFF2-40B4-BE49-F238E27FC236}">
                <a16:creationId xmlns:a16="http://schemas.microsoft.com/office/drawing/2014/main" id="{BF280A25-5CA0-47C6-B5CB-B8263E4C3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5" y="1054417"/>
            <a:ext cx="9525000" cy="419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93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Rewriter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896471" y="5719482"/>
            <a:ext cx="10345270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Revriter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primenjuje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 system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transformiše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query tree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upamćenih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pg_rules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sistemskog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 descr="Fig. 3.4. An example of the rewriter stage.">
            <a:extLst>
              <a:ext uri="{FF2B5EF4-FFF2-40B4-BE49-F238E27FC236}">
                <a16:creationId xmlns:a16="http://schemas.microsoft.com/office/drawing/2014/main" id="{729356AA-BBB4-4A96-9E3F-DC9745E0A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4" y="1042333"/>
            <a:ext cx="12151659" cy="429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08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Planner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Executor</a:t>
            </a:r>
            <a:endParaRPr lang="en-US" dirty="0"/>
          </a:p>
        </p:txBody>
      </p:sp>
      <p:pic>
        <p:nvPicPr>
          <p:cNvPr id="6" name="Picture 5" descr="Fig. 3.5. A simple plan tree and the relationship between the plan tree and the result of the EXPLAIN command.">
            <a:extLst>
              <a:ext uri="{FF2B5EF4-FFF2-40B4-BE49-F238E27FC236}">
                <a16:creationId xmlns:a16="http://schemas.microsoft.com/office/drawing/2014/main" id="{EE07A14F-B627-48D6-88CA-39248329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76" y="1057836"/>
            <a:ext cx="12495515" cy="397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konkurentnosti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8432319-2EB4-4DB0-9CB1-9F70D157E8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9DD3BC-2159-474F-91A0-7C5C78AD9A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ID transakcije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1073478"/>
            <a:ext cx="9353179" cy="1179582"/>
          </a:xfrm>
        </p:spPr>
        <p:txBody>
          <a:bodyPr>
            <a:normAutofit/>
          </a:bodyPr>
          <a:lstStyle/>
          <a:p>
            <a:r>
              <a:rPr lang="en-US" dirty="0"/>
              <a:t>Kad god se </a:t>
            </a:r>
            <a:r>
              <a:rPr lang="en-US" dirty="0" err="1"/>
              <a:t>zapošne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, </a:t>
            </a:r>
            <a:r>
              <a:rPr lang="en-US" dirty="0" err="1"/>
              <a:t>njoj</a:t>
            </a:r>
            <a:r>
              <a:rPr lang="en-US" dirty="0"/>
              <a:t> se </a:t>
            </a:r>
            <a:r>
              <a:rPr lang="en-US" dirty="0" err="1"/>
              <a:t>dodeli</a:t>
            </a:r>
            <a:r>
              <a:rPr lang="en-US" dirty="0"/>
              <a:t> ID </a:t>
            </a:r>
            <a:r>
              <a:rPr lang="en-US" dirty="0" err="1"/>
              <a:t>transakcije</a:t>
            </a:r>
            <a:r>
              <a:rPr lang="en-US" dirty="0"/>
              <a:t> (transaction ID)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menadžera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.</a:t>
            </a:r>
            <a:r>
              <a:rPr lang="sr-Latn-RS" dirty="0"/>
              <a:t> </a:t>
            </a:r>
            <a:r>
              <a:rPr lang="en-US" dirty="0"/>
              <a:t>ID</a:t>
            </a:r>
            <a:r>
              <a:rPr lang="sr-Latn-RS" dirty="0"/>
              <a:t>-jevi</a:t>
            </a:r>
            <a:r>
              <a:rPr lang="en-US" dirty="0"/>
              <a:t> </a:t>
            </a:r>
            <a:r>
              <a:rPr lang="en-US" dirty="0" err="1"/>
              <a:t>transakcij</a:t>
            </a:r>
            <a:r>
              <a:rPr lang="sr-Latn-RS" dirty="0"/>
              <a:t>a su uporedivi - značući da za txid od vrednosti N, txid-jevi sa vrednošću manjom od N su u prošlosti a sa većom su u budučnosti</a:t>
            </a:r>
            <a:endParaRPr lang="en-US" dirty="0"/>
          </a:p>
        </p:txBody>
      </p:sp>
      <p:pic>
        <p:nvPicPr>
          <p:cNvPr id="22" name="Picture 21" descr="Fig. 5.1. Transaction ids in PostgreSQL.">
            <a:extLst>
              <a:ext uri="{FF2B5EF4-FFF2-40B4-BE49-F238E27FC236}">
                <a16:creationId xmlns:a16="http://schemas.microsoft.com/office/drawing/2014/main" id="{0C078F36-70BD-4C6A-AD11-97C149CDB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51" y="2138374"/>
            <a:ext cx="7824697" cy="3196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Uvod</a:t>
            </a:r>
            <a:endParaRPr lang="en-US" dirty="0"/>
          </a:p>
          <a:p>
            <a:r>
              <a:rPr lang="sr-Latn-RS" dirty="0"/>
              <a:t>Klasteri, baze i tabele</a:t>
            </a:r>
            <a:endParaRPr lang="en-US" dirty="0"/>
          </a:p>
          <a:p>
            <a:r>
              <a:rPr lang="sr-Latn-RS" dirty="0"/>
              <a:t>Procesna i memorijska arhitektura</a:t>
            </a:r>
            <a:endParaRPr lang="en-US" dirty="0"/>
          </a:p>
          <a:p>
            <a:r>
              <a:rPr lang="sr-Latn-RS" dirty="0"/>
              <a:t>Procesiranje upita</a:t>
            </a:r>
            <a:endParaRPr lang="en-US" dirty="0"/>
          </a:p>
          <a:p>
            <a:r>
              <a:rPr lang="sr-Latn-RS" dirty="0"/>
              <a:t>Kontrola konkurentnosti</a:t>
            </a:r>
          </a:p>
          <a:p>
            <a:r>
              <a:rPr lang="sr-Latn-RS" dirty="0"/>
              <a:t>Vakuum procesiranje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Struktura tuple-a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1073477"/>
            <a:ext cx="9353179" cy="2570965"/>
          </a:xfrm>
        </p:spPr>
        <p:txBody>
          <a:bodyPr>
            <a:noAutofit/>
          </a:bodyPr>
          <a:lstStyle/>
          <a:p>
            <a:r>
              <a:rPr lang="en-US" dirty="0" err="1"/>
              <a:t>HeapTupleHeaderData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sedam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četiri</a:t>
            </a:r>
            <a:r>
              <a:rPr lang="en-US" dirty="0"/>
              <a:t> od </a:t>
            </a:r>
            <a:r>
              <a:rPr lang="en-US" dirty="0" err="1"/>
              <a:t>interesa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umetnula</a:t>
            </a:r>
            <a:r>
              <a:rPr lang="en-US" dirty="0"/>
              <a:t>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obrisala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ažurirala</a:t>
            </a:r>
            <a:r>
              <a:rPr lang="en-US" dirty="0"/>
              <a:t> tuple.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neuspelo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0,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stanje</a:t>
            </a:r>
            <a:r>
              <a:rPr lang="en-US" dirty="0"/>
              <a:t> INVALID.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predstavlja</a:t>
            </a:r>
            <a:r>
              <a:rPr lang="en-US" dirty="0"/>
              <a:t> command id, koji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SQL </a:t>
            </a:r>
            <a:r>
              <a:rPr lang="en-US" dirty="0" err="1"/>
              <a:t>komandi</a:t>
            </a:r>
            <a:r>
              <a:rPr lang="en-US" dirty="0"/>
              <a:t> je </a:t>
            </a:r>
            <a:r>
              <a:rPr lang="en-US" dirty="0" err="1"/>
              <a:t>izvršeno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izvršila</a:t>
            </a:r>
            <a:r>
              <a:rPr lang="en-US" dirty="0"/>
              <a:t> data </a:t>
            </a:r>
            <a:r>
              <a:rPr lang="en-US" dirty="0" err="1"/>
              <a:t>komanda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dirty="0" err="1"/>
              <a:t>identifikor</a:t>
            </a:r>
            <a:r>
              <a:rPr lang="en-US" dirty="0"/>
              <a:t> tuple-a, </a:t>
            </a:r>
            <a:r>
              <a:rPr lang="en-US" dirty="0" err="1"/>
              <a:t>opisuje</a:t>
            </a:r>
            <a:r>
              <a:rPr lang="en-US" dirty="0"/>
              <a:t> tuple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tuple </a:t>
            </a:r>
            <a:r>
              <a:rPr lang="en-US" dirty="0" err="1"/>
              <a:t>ažurira</a:t>
            </a:r>
            <a:r>
              <a:rPr lang="en-US" dirty="0"/>
              <a:t>, </a:t>
            </a:r>
            <a:r>
              <a:rPr lang="en-US" dirty="0" err="1"/>
              <a:t>t_ctid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tuple, u </a:t>
            </a:r>
            <a:r>
              <a:rPr lang="en-US" dirty="0" err="1"/>
              <a:t>suprotnom</a:t>
            </a:r>
            <a:r>
              <a:rPr lang="en-US" dirty="0"/>
              <a:t> </a:t>
            </a:r>
            <a:r>
              <a:rPr lang="en-US" dirty="0" err="1"/>
              <a:t>ukazje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  <p:pic>
        <p:nvPicPr>
          <p:cNvPr id="5" name="Picture 4" descr="Fig. 5.2. Tuple structure.">
            <a:extLst>
              <a:ext uri="{FF2B5EF4-FFF2-40B4-BE49-F238E27FC236}">
                <a16:creationId xmlns:a16="http://schemas.microsoft.com/office/drawing/2014/main" id="{55BA89A4-54F4-4379-8353-1422FD9E9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11" y="3644443"/>
            <a:ext cx="9353178" cy="17657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DFBBB2-B040-4F45-963B-8CC226B71451}"/>
              </a:ext>
            </a:extLst>
          </p:cNvPr>
          <p:cNvSpPr/>
          <p:nvPr/>
        </p:nvSpPr>
        <p:spPr>
          <a:xfrm>
            <a:off x="2321859" y="4312024"/>
            <a:ext cx="582706" cy="600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04818 0.000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8 0.0007 L 0.0974 0.000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07 L 0.14519 -0.0004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581403" cy="23555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dirty="0"/>
              <a:t> je 99 </a:t>
            </a:r>
            <a:r>
              <a:rPr lang="en-US" dirty="0" err="1"/>
              <a:t>jer</a:t>
            </a:r>
            <a:r>
              <a:rPr lang="en-US" dirty="0"/>
              <a:t> je to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izvršio</a:t>
            </a:r>
            <a:r>
              <a:rPr lang="en-US" dirty="0"/>
              <a:t> </a:t>
            </a:r>
            <a:r>
              <a:rPr lang="en-US" dirty="0" err="1"/>
              <a:t>upis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došlo</a:t>
            </a:r>
            <a:r>
              <a:rPr lang="en-US" dirty="0"/>
              <a:t> do </a:t>
            </a:r>
            <a:r>
              <a:rPr lang="en-US" dirty="0" err="1"/>
              <a:t>brisanja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ažuriranja</a:t>
            </a:r>
            <a:r>
              <a:rPr lang="en-US" dirty="0"/>
              <a:t> tuple-a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1)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  <p:pic>
        <p:nvPicPr>
          <p:cNvPr id="5" name="Picture 4" descr="Fig. 5.4. Tuple insertion.">
            <a:extLst>
              <a:ext uri="{FF2B5EF4-FFF2-40B4-BE49-F238E27FC236}">
                <a16:creationId xmlns:a16="http://schemas.microsoft.com/office/drawing/2014/main" id="{470E1CF9-3F10-4AA0-ACDB-4EFE60ACB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1" y="2566444"/>
            <a:ext cx="7531259" cy="172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  <p:pic>
        <p:nvPicPr>
          <p:cNvPr id="6" name="Picture 5" descr="Fig. 5.5. Tuple deletion.">
            <a:extLst>
              <a:ext uri="{FF2B5EF4-FFF2-40B4-BE49-F238E27FC236}">
                <a16:creationId xmlns:a16="http://schemas.microsoft.com/office/drawing/2014/main" id="{F36B2E84-9655-4D5E-9DBB-4F8BB4F02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1" y="2593969"/>
            <a:ext cx="7651376" cy="16700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581401" cy="23555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dirty="0"/>
              <a:t> je </a:t>
            </a:r>
            <a:r>
              <a:rPr lang="sr-Latn-RS" dirty="0"/>
              <a:t>100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je to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izvršio</a:t>
            </a:r>
            <a:r>
              <a:rPr lang="en-US" dirty="0"/>
              <a:t> </a:t>
            </a:r>
            <a:r>
              <a:rPr lang="en-US" dirty="0" err="1"/>
              <a:t>upis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</a:t>
            </a:r>
            <a:r>
              <a:rPr lang="sr-Latn-RS" dirty="0"/>
              <a:t>111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sr-Latn-RS" dirty="0"/>
              <a:t>je to txid transakcije koja je obavila brisanje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1)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. 5.6. Update the row twice.">
            <a:extLst>
              <a:ext uri="{FF2B5EF4-FFF2-40B4-BE49-F238E27FC236}">
                <a16:creationId xmlns:a16="http://schemas.microsoft.com/office/drawing/2014/main" id="{25C5DA00-C482-42EC-BD08-934281E46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8" y="2028250"/>
            <a:ext cx="7178596" cy="30547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962401" cy="2355523"/>
          </a:xfrm>
        </p:spPr>
        <p:txBody>
          <a:bodyPr>
            <a:noAutofit/>
          </a:bodyPr>
          <a:lstStyle/>
          <a:p>
            <a:r>
              <a:rPr lang="sr-Latn-RS" dirty="0"/>
              <a:t>TUPLE_1: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</a:t>
            </a:r>
            <a:r>
              <a:rPr lang="sr-Latn-RS" dirty="0"/>
              <a:t>100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sr-Latn-RS" dirty="0"/>
              <a:t>je to txid transakcije koja je obavila ažuriranje.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</a:t>
            </a:r>
            <a:r>
              <a:rPr lang="sr-Latn-RS" dirty="0"/>
              <a:t>2</a:t>
            </a:r>
            <a:r>
              <a:rPr lang="en-US" dirty="0"/>
              <a:t>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/>
              <a:t>novi tuple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sr-Latn-RS" dirty="0"/>
              <a:t>VAKUUM PROCESIRANJE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3425820" y="1777812"/>
            <a:ext cx="5340351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Konkuretni</a:t>
            </a:r>
            <a:r>
              <a:rPr lang="en-US" dirty="0"/>
              <a:t> </a:t>
            </a:r>
            <a:r>
              <a:rPr lang="en-US" dirty="0" err="1"/>
              <a:t>vakuum</a:t>
            </a:r>
            <a:r>
              <a:rPr lang="en-US" dirty="0"/>
              <a:t> (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vakuum</a:t>
            </a:r>
            <a:r>
              <a:rPr lang="en-US" dirty="0"/>
              <a:t>) </a:t>
            </a:r>
            <a:r>
              <a:rPr lang="en-US" dirty="0" err="1"/>
              <a:t>briše</a:t>
            </a:r>
            <a:r>
              <a:rPr lang="en-US" dirty="0"/>
              <a:t> </a:t>
            </a:r>
            <a:r>
              <a:rPr lang="en-US" dirty="0" err="1"/>
              <a:t>mertve</a:t>
            </a:r>
            <a:r>
              <a:rPr lang="en-US" dirty="0"/>
              <a:t> tuple-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stranicama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čitati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je </a:t>
            </a:r>
            <a:r>
              <a:rPr lang="en-US" dirty="0" err="1"/>
              <a:t>proces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Konkurentno (concurent)</a:t>
            </a:r>
            <a:br>
              <a:rPr lang="sr-Latn-RS" dirty="0"/>
            </a:br>
            <a:r>
              <a:rPr lang="sr-Latn-RS" dirty="0"/>
              <a:t>vakuum</a:t>
            </a:r>
          </a:p>
        </p:txBody>
      </p:sp>
      <p:pic>
        <p:nvPicPr>
          <p:cNvPr id="9" name="Picture 8" descr="Fig. 6.1. Removing a dead tuple.">
            <a:extLst>
              <a:ext uri="{FF2B5EF4-FFF2-40B4-BE49-F238E27FC236}">
                <a16:creationId xmlns:a16="http://schemas.microsoft.com/office/drawing/2014/main" id="{2EE17C9E-E64A-4561-B3DA-A7C7200B5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4" y="3120932"/>
            <a:ext cx="8821125" cy="31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65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g. 6.8. An example showing the disadvantages of (concurrent) VACUUM.">
            <a:extLst>
              <a:ext uri="{FF2B5EF4-FFF2-40B4-BE49-F238E27FC236}">
                <a16:creationId xmlns:a16="http://schemas.microsoft.com/office/drawing/2014/main" id="{50B80597-3EBF-4A65-B8E8-E9501C2BE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551" y="2706969"/>
            <a:ext cx="4880888" cy="41416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2634567" y="1777812"/>
            <a:ext cx="6922857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I ako je konkurentni vakuum potreban za funkcionisanje, nije sposoban da smanji veličinu tabele ako je u njoj postoje mnogo mrtvih tuple-ova i samim tim obara performanse baze.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Konkurentno (concurent)</a:t>
            </a:r>
            <a:br>
              <a:rPr lang="sr-Latn-RS" dirty="0"/>
            </a:br>
            <a:r>
              <a:rPr lang="sr-Latn-RS" dirty="0"/>
              <a:t>vakuum</a:t>
            </a:r>
          </a:p>
        </p:txBody>
      </p:sp>
    </p:spTree>
    <p:extLst>
      <p:ext uri="{BB962C8B-B14F-4D97-AF65-F5344CB8AC3E}">
        <p14:creationId xmlns:p14="http://schemas.microsoft.com/office/powerpoint/2010/main" val="16307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3145061" y="1481977"/>
            <a:ext cx="5901872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Potpuni</a:t>
            </a:r>
            <a:r>
              <a:rPr lang="en-US" dirty="0"/>
              <a:t> </a:t>
            </a:r>
            <a:r>
              <a:rPr lang="en-US" dirty="0" err="1"/>
              <a:t>vakuum</a:t>
            </a:r>
            <a:r>
              <a:rPr lang="en-US" dirty="0"/>
              <a:t> </a:t>
            </a:r>
            <a:r>
              <a:rPr lang="en-US" dirty="0" err="1"/>
              <a:t>briše</a:t>
            </a:r>
            <a:r>
              <a:rPr lang="en-US" dirty="0"/>
              <a:t> </a:t>
            </a:r>
            <a:r>
              <a:rPr lang="en-US" dirty="0" err="1"/>
              <a:t>mrtve</a:t>
            </a:r>
            <a:r>
              <a:rPr lang="en-US" dirty="0"/>
              <a:t> tuple-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defragmentaciju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, </a:t>
            </a:r>
            <a:r>
              <a:rPr lang="en-US" dirty="0" err="1"/>
              <a:t>transakcije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čitaju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je </a:t>
            </a:r>
            <a:r>
              <a:rPr lang="en-US" dirty="0" err="1"/>
              <a:t>proces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64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potpuni (full) vakuum</a:t>
            </a:r>
          </a:p>
        </p:txBody>
      </p:sp>
      <p:pic>
        <p:nvPicPr>
          <p:cNvPr id="5" name="Picture 4" descr="Fig. 6.9. Outline of Full VACUUM mode.">
            <a:extLst>
              <a:ext uri="{FF2B5EF4-FFF2-40B4-BE49-F238E27FC236}">
                <a16:creationId xmlns:a16="http://schemas.microsoft.com/office/drawing/2014/main" id="{6081D43F-16C0-4AC6-90E4-181D35F4D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34" y="2428197"/>
            <a:ext cx="10278036" cy="4109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2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30" y="2991102"/>
            <a:ext cx="2895600" cy="875796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 err="1"/>
              <a:t>Napravljen</a:t>
            </a:r>
            <a:r>
              <a:rPr lang="en-US" dirty="0"/>
              <a:t> u </a:t>
            </a:r>
            <a:r>
              <a:rPr lang="en-US" dirty="0" err="1"/>
              <a:t>Univerzitetu</a:t>
            </a:r>
            <a:r>
              <a:rPr lang="en-US" dirty="0"/>
              <a:t> u </a:t>
            </a:r>
            <a:r>
              <a:rPr lang="en-US" dirty="0" err="1"/>
              <a:t>Kaliforniji</a:t>
            </a:r>
            <a:r>
              <a:rPr lang="en-US" dirty="0"/>
              <a:t> u </a:t>
            </a:r>
            <a:r>
              <a:rPr lang="en-US" dirty="0" err="1"/>
              <a:t>odeljenju</a:t>
            </a:r>
            <a:r>
              <a:rPr lang="en-US" dirty="0"/>
              <a:t> za </a:t>
            </a:r>
            <a:r>
              <a:rPr lang="en-US" dirty="0" err="1"/>
              <a:t>kompjuterske</a:t>
            </a:r>
            <a:r>
              <a:rPr lang="en-US" dirty="0"/>
              <a:t> </a:t>
            </a:r>
            <a:r>
              <a:rPr lang="en-US" dirty="0" err="1"/>
              <a:t>nauke</a:t>
            </a:r>
            <a:r>
              <a:rPr lang="en-US" dirty="0"/>
              <a:t> PostgreSQL je </a:t>
            </a:r>
            <a:r>
              <a:rPr lang="en-US" dirty="0" err="1"/>
              <a:t>pionir</a:t>
            </a:r>
            <a:r>
              <a:rPr lang="en-US" dirty="0"/>
              <a:t> </a:t>
            </a:r>
            <a:r>
              <a:rPr lang="en-US" dirty="0" err="1"/>
              <a:t>koncepta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postali</a:t>
            </a:r>
            <a:r>
              <a:rPr lang="en-US" dirty="0"/>
              <a:t> </a:t>
            </a:r>
            <a:r>
              <a:rPr lang="en-US" dirty="0" err="1"/>
              <a:t>dostupni</a:t>
            </a:r>
            <a:r>
              <a:rPr lang="en-US" dirty="0"/>
              <a:t> u </a:t>
            </a:r>
            <a:r>
              <a:rPr lang="en-US" dirty="0" err="1"/>
              <a:t>komercijalnim</a:t>
            </a:r>
            <a:r>
              <a:rPr lang="en-US" dirty="0"/>
              <a:t> DBMS (Database </a:t>
            </a:r>
            <a:r>
              <a:rPr lang="en-US" dirty="0" err="1"/>
              <a:t>Managment</a:t>
            </a:r>
            <a:r>
              <a:rPr lang="en-US" dirty="0"/>
              <a:t> System) </a:t>
            </a:r>
            <a:r>
              <a:rPr lang="en-US" dirty="0" err="1"/>
              <a:t>sistemima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kasnije</a:t>
            </a:r>
            <a:r>
              <a:rPr lang="en-US" dirty="0"/>
              <a:t>. PostgreSQL je open-source </a:t>
            </a:r>
            <a:r>
              <a:rPr lang="en-US" dirty="0" err="1"/>
              <a:t>višenamenska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sr-Latn-RS" dirty="0"/>
              <a:t> koja nudi korisniku da proširuje njene funkcionalnosti.</a:t>
            </a:r>
            <a:endParaRPr lang="en-US" dirty="0"/>
          </a:p>
        </p:txBody>
      </p:sp>
      <p:pic>
        <p:nvPicPr>
          <p:cNvPr id="1026" name="Picture 2" descr="PostgreSQL Reviews: 520+ User Reviews and Ratings in 2022 | G2">
            <a:extLst>
              <a:ext uri="{FF2B5EF4-FFF2-40B4-BE49-F238E27FC236}">
                <a16:creationId xmlns:a16="http://schemas.microsoft.com/office/drawing/2014/main" id="{8D4F32DC-46A3-44C1-A423-9CE9BA42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46" y="227409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klasteri</a:t>
            </a:r>
            <a:r>
              <a:rPr lang="en-US" dirty="0"/>
              <a:t>,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624664-CB85-44A7-80F8-B82BB4BA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4479-518D-432A-9ECB-072EEAF7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737972" cy="1204912"/>
          </a:xfrm>
        </p:spPr>
        <p:txBody>
          <a:bodyPr/>
          <a:lstStyle/>
          <a:p>
            <a:r>
              <a:rPr lang="sr-Latn-RS" dirty="0"/>
              <a:t>Logička struktura klastera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CE67-501B-4934-B596-D8E4D7EAD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PostgreSQL server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jednoj</a:t>
            </a:r>
            <a:r>
              <a:rPr lang="en-US" dirty="0"/>
              <a:t> </a:t>
            </a:r>
            <a:r>
              <a:rPr lang="en-US" dirty="0" err="1"/>
              <a:t>mašini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</a:t>
            </a:r>
            <a:r>
              <a:rPr lang="en-US" dirty="0" err="1"/>
              <a:t>jednim</a:t>
            </a:r>
            <a:r>
              <a:rPr lang="en-US" dirty="0"/>
              <a:t> </a:t>
            </a:r>
            <a:r>
              <a:rPr lang="en-US" dirty="0" err="1"/>
              <a:t>klasterom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U PostgreSQL-u same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 object-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logički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razdvojeni</a:t>
            </a:r>
            <a:r>
              <a:rPr lang="en-US" dirty="0"/>
              <a:t> </a:t>
            </a:r>
            <a:r>
              <a:rPr lang="en-US" dirty="0" err="1"/>
              <a:t>međusobno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ostali</a:t>
            </a:r>
            <a:r>
              <a:rPr lang="en-US" dirty="0"/>
              <a:t> database object-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tabele</a:t>
            </a:r>
            <a:r>
              <a:rPr lang="en-US" dirty="0"/>
              <a:t>, </a:t>
            </a:r>
            <a:r>
              <a:rPr lang="en-US" dirty="0" err="1"/>
              <a:t>indeksi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.) </a:t>
            </a:r>
            <a:r>
              <a:rPr lang="en-US" dirty="0" err="1"/>
              <a:t>pripadaju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bazama</a:t>
            </a:r>
            <a:endParaRPr lang="en-US" dirty="0"/>
          </a:p>
        </p:txBody>
      </p:sp>
      <p:pic>
        <p:nvPicPr>
          <p:cNvPr id="8" name="Picture 7" descr="Fig. 1.1. Logical structure of a database cluster.">
            <a:extLst>
              <a:ext uri="{FF2B5EF4-FFF2-40B4-BE49-F238E27FC236}">
                <a16:creationId xmlns:a16="http://schemas.microsoft.com/office/drawing/2014/main" id="{E54AB2BE-B2D2-4DC0-A3A2-FB59AB3BC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717746"/>
            <a:ext cx="7504019" cy="243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37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4.79167E-6 -0.2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4.79167E-6 -0.187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-0.177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 1.2. An example of database cluster.">
            <a:extLst>
              <a:ext uri="{FF2B5EF4-FFF2-40B4-BE49-F238E27FC236}">
                <a16:creationId xmlns:a16="http://schemas.microsoft.com/office/drawing/2014/main" id="{AC167838-955A-44ED-BEAC-059AF14DC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473849"/>
            <a:ext cx="7714129" cy="41199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D888A-D345-43F7-8623-8D98BBA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4180"/>
            <a:ext cx="5827619" cy="1204912"/>
          </a:xfrm>
        </p:spPr>
        <p:txBody>
          <a:bodyPr/>
          <a:lstStyle/>
          <a:p>
            <a:r>
              <a:rPr lang="en-US" dirty="0" err="1"/>
              <a:t>Fizička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4632F-13EB-4C8F-AB2C-ED6A95B0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83400"/>
            <a:ext cx="5111750" cy="1525588"/>
          </a:xfrm>
        </p:spPr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poddirektorijum</a:t>
            </a:r>
            <a:r>
              <a:rPr lang="en-US" dirty="0"/>
              <a:t> BASE </a:t>
            </a:r>
            <a:r>
              <a:rPr lang="en-US" dirty="0" err="1"/>
              <a:t>poddirektorijuma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tabela</a:t>
            </a:r>
            <a:r>
              <a:rPr lang="en-US" dirty="0"/>
              <a:t>,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 koji </a:t>
            </a:r>
            <a:r>
              <a:rPr lang="en-US" dirty="0" err="1"/>
              <a:t>pripadaju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predstavljeni</a:t>
            </a:r>
            <a:r>
              <a:rPr lang="en-US" dirty="0"/>
              <a:t> </a:t>
            </a:r>
            <a:r>
              <a:rPr lang="en-US" dirty="0" err="1"/>
              <a:t>fajlovima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poddirektorijuma</a:t>
            </a:r>
            <a:r>
              <a:rPr lang="en-US" dirty="0"/>
              <a:t> za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928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888A-D345-43F7-8623-8D98BBA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4180"/>
            <a:ext cx="7512984" cy="1204912"/>
          </a:xfrm>
        </p:spPr>
        <p:txBody>
          <a:bodyPr/>
          <a:lstStyle/>
          <a:p>
            <a:r>
              <a:rPr lang="en-US" dirty="0" err="1"/>
              <a:t>Organizacija</a:t>
            </a:r>
            <a:r>
              <a:rPr lang="en-US" dirty="0"/>
              <a:t> Heap Table </a:t>
            </a:r>
            <a:r>
              <a:rPr lang="en-US" dirty="0" err="1"/>
              <a:t>datoteke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4632F-13EB-4C8F-AB2C-ED6A95B0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83400"/>
            <a:ext cx="5111750" cy="1525588"/>
          </a:xfrm>
        </p:spPr>
        <p:txBody>
          <a:bodyPr/>
          <a:lstStyle/>
          <a:p>
            <a:r>
              <a:rPr lang="en-US" dirty="0" err="1"/>
              <a:t>Unutar</a:t>
            </a:r>
            <a:r>
              <a:rPr lang="en-US" dirty="0"/>
              <a:t> data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je </a:t>
            </a:r>
            <a:r>
              <a:rPr lang="en-US" dirty="0" err="1"/>
              <a:t>podeljena</a:t>
            </a:r>
            <a:r>
              <a:rPr lang="en-US" dirty="0"/>
              <a:t> u </a:t>
            </a:r>
            <a:r>
              <a:rPr lang="en-US" dirty="0" err="1"/>
              <a:t>strane</a:t>
            </a:r>
            <a:r>
              <a:rPr lang="en-US" dirty="0"/>
              <a:t> (pages </a:t>
            </a:r>
            <a:r>
              <a:rPr lang="en-US" dirty="0" err="1"/>
              <a:t>ili</a:t>
            </a:r>
            <a:r>
              <a:rPr lang="en-US" dirty="0"/>
              <a:t> blocks) </a:t>
            </a:r>
            <a:r>
              <a:rPr lang="en-US" dirty="0" err="1"/>
              <a:t>fiksnih</a:t>
            </a:r>
            <a:r>
              <a:rPr lang="en-US" dirty="0"/>
              <a:t> </a:t>
            </a:r>
            <a:r>
              <a:rPr lang="en-US" dirty="0" err="1"/>
              <a:t>veličina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8" name="Picture 7" descr="Fig. 1.4. Page layout of a heap table file.">
            <a:extLst>
              <a:ext uri="{FF2B5EF4-FFF2-40B4-BE49-F238E27FC236}">
                <a16:creationId xmlns:a16="http://schemas.microsoft.com/office/drawing/2014/main" id="{24BF1373-B1DC-43B6-82EF-317757E145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474203"/>
            <a:ext cx="7327120" cy="25496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DC737-5C2F-4243-9700-D6103AE4497E}"/>
              </a:ext>
            </a:extLst>
          </p:cNvPr>
          <p:cNvSpPr txBox="1"/>
          <p:nvPr/>
        </p:nvSpPr>
        <p:spPr>
          <a:xfrm>
            <a:off x="1362075" y="2326379"/>
            <a:ext cx="3370730" cy="284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Heap tuple</a:t>
            </a:r>
            <a:r>
              <a:rPr lang="en-US" sz="1400" dirty="0"/>
              <a:t>(s) – 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podatak</a:t>
            </a:r>
            <a:r>
              <a:rPr lang="en-US" sz="1400" dirty="0"/>
              <a:t>, </a:t>
            </a:r>
            <a:r>
              <a:rPr lang="en-US" sz="1400" dirty="0" err="1"/>
              <a:t>ređaju</a:t>
            </a:r>
            <a:r>
              <a:rPr lang="en-US" sz="1400" dirty="0"/>
              <a:t> se od </a:t>
            </a:r>
            <a:r>
              <a:rPr lang="en-US" sz="1400" dirty="0" err="1"/>
              <a:t>dna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r>
              <a:rPr lang="en-US" sz="1400" dirty="0"/>
              <a:t> pre </a:t>
            </a:r>
            <a:r>
              <a:rPr lang="en-US" sz="1400" dirty="0" err="1"/>
              <a:t>vrhu</a:t>
            </a:r>
            <a:r>
              <a:rPr lang="en-US" sz="1400" dirty="0"/>
              <a:t>.</a:t>
            </a:r>
            <a:endParaRPr lang="sr-Latn-RS" sz="1400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Line pointer</a:t>
            </a:r>
            <a:r>
              <a:rPr lang="en-US" sz="1400" dirty="0"/>
              <a:t>(s) – </a:t>
            </a:r>
            <a:r>
              <a:rPr lang="en-US" sz="1400" dirty="0" err="1"/>
              <a:t>pokazivač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svaki</a:t>
            </a:r>
            <a:r>
              <a:rPr lang="en-US" sz="1400" dirty="0"/>
              <a:t> tuple, </a:t>
            </a:r>
            <a:r>
              <a:rPr lang="en-US" sz="1400" dirty="0" err="1"/>
              <a:t>takođe</a:t>
            </a:r>
            <a:r>
              <a:rPr lang="en-US" sz="1400" dirty="0"/>
              <a:t> </a:t>
            </a:r>
            <a:r>
              <a:rPr lang="en-US" sz="1400" dirty="0" err="1"/>
              <a:t>poznati</a:t>
            </a:r>
            <a:r>
              <a:rPr lang="en-US" sz="1400" dirty="0"/>
              <a:t> </a:t>
            </a:r>
            <a:r>
              <a:rPr lang="en-US" sz="1400" dirty="0" err="1"/>
              <a:t>kao</a:t>
            </a:r>
            <a:r>
              <a:rPr lang="en-US" sz="1400" dirty="0"/>
              <a:t> item </a:t>
            </a:r>
            <a:r>
              <a:rPr lang="en-US" sz="1400" dirty="0" err="1"/>
              <a:t>pointeri</a:t>
            </a:r>
            <a:r>
              <a:rPr lang="en-US" sz="1400" dirty="0"/>
              <a:t>. Line </a:t>
            </a:r>
            <a:r>
              <a:rPr lang="en-US" sz="1400" dirty="0" err="1"/>
              <a:t>pointeri</a:t>
            </a:r>
            <a:r>
              <a:rPr lang="en-US" sz="1400" dirty="0"/>
              <a:t> </a:t>
            </a:r>
            <a:r>
              <a:rPr lang="en-US" sz="1400" dirty="0" err="1"/>
              <a:t>čine</a:t>
            </a:r>
            <a:r>
              <a:rPr lang="en-US" sz="1400" dirty="0"/>
              <a:t> </a:t>
            </a:r>
            <a:r>
              <a:rPr lang="en-US" sz="1400" dirty="0" err="1"/>
              <a:t>niz</a:t>
            </a:r>
            <a:r>
              <a:rPr lang="en-US" sz="1400" dirty="0"/>
              <a:t> koji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ulogu</a:t>
            </a:r>
            <a:r>
              <a:rPr lang="en-US" sz="1400" dirty="0"/>
              <a:t> </a:t>
            </a:r>
            <a:r>
              <a:rPr lang="en-US" sz="1400" dirty="0" err="1"/>
              <a:t>indeksa</a:t>
            </a:r>
            <a:r>
              <a:rPr lang="en-US" sz="1400" dirty="0"/>
              <a:t>, </a:t>
            </a:r>
            <a:r>
              <a:rPr lang="en-US" sz="1400" dirty="0" err="1"/>
              <a:t>svaki</a:t>
            </a:r>
            <a:r>
              <a:rPr lang="en-US" sz="1400" dirty="0"/>
              <a:t> </a:t>
            </a:r>
            <a:r>
              <a:rPr lang="en-US" sz="1400" dirty="0" err="1"/>
              <a:t>indeks</a:t>
            </a:r>
            <a:r>
              <a:rPr lang="en-US" sz="1400" dirty="0"/>
              <a:t> je </a:t>
            </a:r>
            <a:r>
              <a:rPr lang="en-US" sz="1400" dirty="0" err="1"/>
              <a:t>enumerisan</a:t>
            </a:r>
            <a:r>
              <a:rPr lang="en-US" sz="1400" dirty="0"/>
              <a:t> </a:t>
            </a:r>
            <a:r>
              <a:rPr lang="en-US" sz="1400" dirty="0" err="1"/>
              <a:t>sekvencijalno</a:t>
            </a:r>
            <a:r>
              <a:rPr lang="en-US" sz="1400" dirty="0"/>
              <a:t> </a:t>
            </a:r>
            <a:r>
              <a:rPr lang="en-US" sz="1400" dirty="0" err="1"/>
              <a:t>počevši</a:t>
            </a:r>
            <a:r>
              <a:rPr lang="en-US" sz="1400" dirty="0"/>
              <a:t> od 1 (offset number). </a:t>
            </a:r>
            <a:endParaRPr lang="sr-Latn-RS" sz="1400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Header data </a:t>
            </a:r>
            <a:r>
              <a:rPr lang="en-US" sz="1400" dirty="0"/>
              <a:t>– </a:t>
            </a:r>
            <a:r>
              <a:rPr lang="en-US" sz="1400" dirty="0" err="1"/>
              <a:t>definisan</a:t>
            </a:r>
            <a:r>
              <a:rPr lang="en-US" sz="1400" dirty="0"/>
              <a:t> </a:t>
            </a:r>
            <a:r>
              <a:rPr lang="en-US" sz="1400" dirty="0" err="1"/>
              <a:t>PageDataHeader</a:t>
            </a:r>
            <a:r>
              <a:rPr lang="en-US" sz="1400" dirty="0"/>
              <a:t> </a:t>
            </a:r>
            <a:r>
              <a:rPr lang="en-US" sz="1400" dirty="0" err="1"/>
              <a:t>strukturom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nalazi</a:t>
            </a:r>
            <a:r>
              <a:rPr lang="en-US" sz="1400" dirty="0"/>
              <a:t> se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vrhu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sadrži</a:t>
            </a:r>
            <a:r>
              <a:rPr lang="en-US" sz="1400" dirty="0"/>
              <a:t> </a:t>
            </a:r>
            <a:r>
              <a:rPr lang="en-US" sz="1400" dirty="0" err="1"/>
              <a:t>informacije</a:t>
            </a:r>
            <a:r>
              <a:rPr lang="en-US" sz="1400" dirty="0"/>
              <a:t> </a:t>
            </a:r>
            <a:r>
              <a:rPr lang="en-US" sz="1400" dirty="0" err="1"/>
              <a:t>vezane</a:t>
            </a:r>
            <a:r>
              <a:rPr lang="en-US" sz="1400" dirty="0"/>
              <a:t> za </a:t>
            </a:r>
            <a:r>
              <a:rPr lang="en-US" sz="1400" dirty="0" err="1"/>
              <a:t>stranicu</a:t>
            </a:r>
            <a:r>
              <a:rPr lang="en-US" sz="1400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5D4A6-308A-45B5-B67C-FD56A76F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319469"/>
            <a:ext cx="8382000" cy="13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30052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6499412" cy="1524735"/>
          </a:xfrm>
        </p:spPr>
        <p:txBody>
          <a:bodyPr/>
          <a:lstStyle/>
          <a:p>
            <a:r>
              <a:rPr lang="pl-PL" dirty="0"/>
              <a:t>Procesna i memorijska arhitektura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F2136F-8327-413C-A026-0AAB9D209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985DD67B-1CB8-4A40-ADE4-3FBFFE38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4180"/>
            <a:ext cx="5827619" cy="1204912"/>
          </a:xfrm>
        </p:spPr>
        <p:txBody>
          <a:bodyPr/>
          <a:lstStyle/>
          <a:p>
            <a:pPr algn="l"/>
            <a:r>
              <a:rPr lang="sr-Latn-RS" dirty="0"/>
              <a:t>Procesna arhitektura</a:t>
            </a:r>
          </a:p>
        </p:txBody>
      </p:sp>
      <p:pic>
        <p:nvPicPr>
          <p:cNvPr id="60" name="Picture 59" descr="Fig. 2.1. An example of the process architecture in PostgreSQL.">
            <a:extLst>
              <a:ext uri="{FF2B5EF4-FFF2-40B4-BE49-F238E27FC236}">
                <a16:creationId xmlns:a16="http://schemas.microsoft.com/office/drawing/2014/main" id="{7BD8A246-6159-4C46-B9DC-3A4D46000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60" y="1710027"/>
            <a:ext cx="8177679" cy="343794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929C3064-8155-49B1-A32A-AEAAE5B5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9977" y="1308847"/>
            <a:ext cx="4312024" cy="3673913"/>
          </a:xfrm>
        </p:spPr>
        <p:txBody>
          <a:bodyPr/>
          <a:lstStyle/>
          <a:p>
            <a:pPr algn="l"/>
            <a:r>
              <a:rPr lang="sr-Latn-RS" b="1" dirty="0"/>
              <a:t>Postgres server </a:t>
            </a:r>
            <a:r>
              <a:rPr lang="en-US" dirty="0"/>
              <a:t>- </a:t>
            </a:r>
            <a:r>
              <a:rPr lang="sr-Latn-RS" dirty="0"/>
              <a:t>proces je glavni (parent) proces</a:t>
            </a:r>
            <a:r>
              <a:rPr lang="en-US" dirty="0"/>
              <a:t>. </a:t>
            </a:r>
            <a:r>
              <a:rPr lang="sr-Latn-RS" dirty="0"/>
              <a:t>Pri pokretanju rezerviše memorijski prostor i pokreće potrebne potprocese. 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dirty="0"/>
              <a:t>Kada se klijent konektuje kreira </a:t>
            </a:r>
            <a:r>
              <a:rPr lang="sr-Latn-RS" b="1" dirty="0"/>
              <a:t>backend</a:t>
            </a:r>
            <a:r>
              <a:rPr lang="sr-Latn-RS" dirty="0"/>
              <a:t> proces koji nadalje rešava zahteve.</a:t>
            </a:r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dirty="0"/>
              <a:t>Postgres server osluškuje samo jedan port na mašini. 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dirty="0"/>
              <a:t>Mogu se pokrenuti više postgres servera na jednoj mašini ali svaka mora da sluša različit port.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29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  <p:bldP spid="58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249</TotalTime>
  <Words>977</Words>
  <Application>Microsoft Office PowerPoint</Application>
  <PresentationFormat>Widescreen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Tenorite</vt:lpstr>
      <vt:lpstr>Office Theme</vt:lpstr>
      <vt:lpstr>Interna struktura i organizacija skladišta podataka PostgreSQL</vt:lpstr>
      <vt:lpstr>Sadržaj</vt:lpstr>
      <vt:lpstr>Uvod</vt:lpstr>
      <vt:lpstr>klasteri, baze i tabele</vt:lpstr>
      <vt:lpstr>Logička struktura klastera</vt:lpstr>
      <vt:lpstr>Fizička struktura klastera</vt:lpstr>
      <vt:lpstr>Organizacija Heap Table datoteke</vt:lpstr>
      <vt:lpstr>Procesna i memorijska arhitektura</vt:lpstr>
      <vt:lpstr>Procesna arhitektura</vt:lpstr>
      <vt:lpstr>Procesna arhitektura</vt:lpstr>
      <vt:lpstr>Procesna arhitektura</vt:lpstr>
      <vt:lpstr>Procesiranje UPITA</vt:lpstr>
      <vt:lpstr>Procesiranje UPITA</vt:lpstr>
      <vt:lpstr>Parser </vt:lpstr>
      <vt:lpstr>Analyzer/Analyser</vt:lpstr>
      <vt:lpstr>Rewriter</vt:lpstr>
      <vt:lpstr>Planner i Executor</vt:lpstr>
      <vt:lpstr>Kontrola konkurentnosti</vt:lpstr>
      <vt:lpstr>ID transakcije</vt:lpstr>
      <vt:lpstr>Struktura tuple-a</vt:lpstr>
      <vt:lpstr>UPIS, BRISANJE I AŽURIRANJE</vt:lpstr>
      <vt:lpstr>UPIS, BRISANJE I AŽURIRANJE</vt:lpstr>
      <vt:lpstr>UPIS, BRISANJE I AŽURIRANJE</vt:lpstr>
      <vt:lpstr>VAKUUM PROCESIRANJE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PostgreSQL</dc:title>
  <dc:creator>Jovan Mladenovic</dc:creator>
  <cp:lastModifiedBy>Jovan Mladenovic</cp:lastModifiedBy>
  <cp:revision>22</cp:revision>
  <dcterms:created xsi:type="dcterms:W3CDTF">2022-04-26T11:12:52Z</dcterms:created>
  <dcterms:modified xsi:type="dcterms:W3CDTF">2022-04-26T15:22:18Z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