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62" r:id="rId7"/>
    <p:sldId id="268" r:id="rId8"/>
    <p:sldId id="278" r:id="rId9"/>
    <p:sldId id="279" r:id="rId10"/>
    <p:sldId id="280" r:id="rId11"/>
    <p:sldId id="281" r:id="rId12"/>
    <p:sldId id="291" r:id="rId13"/>
    <p:sldId id="260" r:id="rId14"/>
    <p:sldId id="261" r:id="rId15"/>
    <p:sldId id="282" r:id="rId16"/>
    <p:sldId id="283" r:id="rId17"/>
    <p:sldId id="284" r:id="rId18"/>
    <p:sldId id="285" r:id="rId19"/>
    <p:sldId id="287" r:id="rId20"/>
    <p:sldId id="288" r:id="rId21"/>
    <p:sldId id="289" r:id="rId22"/>
    <p:sldId id="292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0">
            <a:extLst>
              <a:ext uri="{FF2B5EF4-FFF2-40B4-BE49-F238E27FC236}">
                <a16:creationId xmlns:a16="http://schemas.microsoft.com/office/drawing/2014/main" id="{F42D335D-3A9D-4622-BD4D-07515CC0B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169328"/>
            <a:ext cx="4941771" cy="1387714"/>
          </a:xfrm>
        </p:spPr>
        <p:txBody>
          <a:bodyPr/>
          <a:lstStyle/>
          <a:p>
            <a:pPr marL="0" marR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 -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Obrada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transakcija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planovi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izvršavanja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transakcija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izolacija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zaključavanje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2425955" cy="396660"/>
          </a:xfrm>
        </p:spPr>
        <p:txBody>
          <a:bodyPr>
            <a:normAutofit/>
          </a:bodyPr>
          <a:lstStyle/>
          <a:p>
            <a:r>
              <a:rPr lang="sr-Latn-RS" dirty="0"/>
              <a:t>Jovan Mladenović 1277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8DE3F1-2BDD-477A-AFA8-98DBDE2771AB}"/>
              </a:ext>
            </a:extLst>
          </p:cNvPr>
          <p:cNvSpPr txBox="1">
            <a:spLocks/>
          </p:cNvSpPr>
          <p:nvPr/>
        </p:nvSpPr>
        <p:spPr>
          <a:xfrm>
            <a:off x="8931856" y="5586890"/>
            <a:ext cx="2425955" cy="396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r-Latn-RS" dirty="0"/>
              <a:t>Dr. Aleksadar Stanimirović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konkurentnosti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8432319-2EB4-4DB0-9CB1-9F70D157E8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09DD3BC-2159-474F-91A0-7C5C78AD9A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23"/>
            <a:ext cx="8421688" cy="1064896"/>
          </a:xfrm>
        </p:spPr>
        <p:txBody>
          <a:bodyPr/>
          <a:lstStyle/>
          <a:p>
            <a:r>
              <a:rPr lang="sr-Latn-RS" dirty="0"/>
              <a:t>ID transakcije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3" y="1073478"/>
            <a:ext cx="9353179" cy="1179582"/>
          </a:xfrm>
        </p:spPr>
        <p:txBody>
          <a:bodyPr>
            <a:normAutofit/>
          </a:bodyPr>
          <a:lstStyle/>
          <a:p>
            <a:r>
              <a:rPr lang="en-US" dirty="0"/>
              <a:t>Kad god se </a:t>
            </a:r>
            <a:r>
              <a:rPr lang="en-US" dirty="0" err="1"/>
              <a:t>zapošne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, </a:t>
            </a:r>
            <a:r>
              <a:rPr lang="en-US" dirty="0" err="1"/>
              <a:t>njoj</a:t>
            </a:r>
            <a:r>
              <a:rPr lang="en-US" dirty="0"/>
              <a:t> se </a:t>
            </a:r>
            <a:r>
              <a:rPr lang="en-US" dirty="0" err="1"/>
              <a:t>dodeli</a:t>
            </a:r>
            <a:r>
              <a:rPr lang="en-US" dirty="0"/>
              <a:t> ID </a:t>
            </a:r>
            <a:r>
              <a:rPr lang="en-US" dirty="0" err="1"/>
              <a:t>transakcije</a:t>
            </a:r>
            <a:r>
              <a:rPr lang="en-US" dirty="0"/>
              <a:t> (transaction ID)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menadžera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.</a:t>
            </a:r>
            <a:r>
              <a:rPr lang="sr-Latn-RS" dirty="0"/>
              <a:t> </a:t>
            </a:r>
            <a:r>
              <a:rPr lang="en-US" dirty="0"/>
              <a:t>ID</a:t>
            </a:r>
            <a:r>
              <a:rPr lang="sr-Latn-RS" dirty="0"/>
              <a:t>-jevi</a:t>
            </a:r>
            <a:r>
              <a:rPr lang="en-US" dirty="0"/>
              <a:t> </a:t>
            </a:r>
            <a:r>
              <a:rPr lang="en-US" dirty="0" err="1"/>
              <a:t>transakcij</a:t>
            </a:r>
            <a:r>
              <a:rPr lang="sr-Latn-RS" dirty="0"/>
              <a:t>a su uporedivi - značući da za txid od vrednosti N, txid-jevi sa vrednošću manjom od N su u prošlosti a sa većom su u budučnosti</a:t>
            </a:r>
            <a:endParaRPr lang="en-US" dirty="0"/>
          </a:p>
        </p:txBody>
      </p:sp>
      <p:pic>
        <p:nvPicPr>
          <p:cNvPr id="22" name="Picture 21" descr="Fig. 5.1. Transaction ids in PostgreSQL.">
            <a:extLst>
              <a:ext uri="{FF2B5EF4-FFF2-40B4-BE49-F238E27FC236}">
                <a16:creationId xmlns:a16="http://schemas.microsoft.com/office/drawing/2014/main" id="{0C078F36-70BD-4C6A-AD11-97C149CDB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51" y="2138374"/>
            <a:ext cx="7824697" cy="3196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23"/>
            <a:ext cx="8421688" cy="1064896"/>
          </a:xfrm>
        </p:spPr>
        <p:txBody>
          <a:bodyPr/>
          <a:lstStyle/>
          <a:p>
            <a:r>
              <a:rPr lang="sr-Latn-RS" dirty="0"/>
              <a:t>Struktura </a:t>
            </a:r>
            <a:r>
              <a:rPr lang="en-US" dirty="0" err="1"/>
              <a:t>reda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3" y="1073477"/>
            <a:ext cx="9353179" cy="2570965"/>
          </a:xfrm>
        </p:spPr>
        <p:txBody>
          <a:bodyPr>
            <a:noAutofit/>
          </a:bodyPr>
          <a:lstStyle/>
          <a:p>
            <a:r>
              <a:rPr lang="en-US" dirty="0" err="1"/>
              <a:t>HeapTupleHeaderData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sedam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četiri</a:t>
            </a:r>
            <a:r>
              <a:rPr lang="en-US" dirty="0"/>
              <a:t> od </a:t>
            </a:r>
            <a:r>
              <a:rPr lang="en-US" dirty="0" err="1"/>
              <a:t>interesa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t_xmin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txid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umetnula</a:t>
            </a:r>
            <a:r>
              <a:rPr lang="en-US" dirty="0"/>
              <a:t> 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t_xmax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txid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obrisala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ažurirala</a:t>
            </a:r>
            <a:r>
              <a:rPr lang="en-US" dirty="0"/>
              <a:t> red.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neuspelo</a:t>
            </a:r>
            <a:r>
              <a:rPr lang="en-US" dirty="0"/>
              <a:t> </a:t>
            </a:r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ažuriranje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je 0,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stanje</a:t>
            </a:r>
            <a:r>
              <a:rPr lang="en-US" dirty="0"/>
              <a:t> INVALID.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t_cid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predstavlja</a:t>
            </a:r>
            <a:r>
              <a:rPr lang="en-US" dirty="0"/>
              <a:t> command id, koji </a:t>
            </a:r>
            <a:r>
              <a:rPr lang="en-US" dirty="0" err="1"/>
              <a:t>označava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SQL </a:t>
            </a:r>
            <a:r>
              <a:rPr lang="en-US" dirty="0" err="1"/>
              <a:t>komandi</a:t>
            </a:r>
            <a:r>
              <a:rPr lang="en-US" dirty="0"/>
              <a:t> je </a:t>
            </a:r>
            <a:r>
              <a:rPr lang="en-US" dirty="0" err="1"/>
              <a:t>izvršeno</a:t>
            </a:r>
            <a:r>
              <a:rPr lang="en-US" dirty="0"/>
              <a:t> pre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izvršila</a:t>
            </a:r>
            <a:r>
              <a:rPr lang="en-US" dirty="0"/>
              <a:t> data </a:t>
            </a:r>
            <a:r>
              <a:rPr lang="en-US" dirty="0" err="1"/>
              <a:t>komanda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t_ctid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en-US" dirty="0" err="1"/>
              <a:t>identifikor</a:t>
            </a:r>
            <a:r>
              <a:rPr lang="en-US" dirty="0"/>
              <a:t> </a:t>
            </a:r>
            <a:r>
              <a:rPr lang="en-US" dirty="0" err="1"/>
              <a:t>reda</a:t>
            </a:r>
            <a:r>
              <a:rPr lang="en-US" dirty="0"/>
              <a:t>, </a:t>
            </a:r>
            <a:r>
              <a:rPr lang="en-US" dirty="0" err="1"/>
              <a:t>opisuje</a:t>
            </a:r>
            <a:r>
              <a:rPr lang="en-US" dirty="0"/>
              <a:t> red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se tuple </a:t>
            </a:r>
            <a:r>
              <a:rPr lang="en-US" dirty="0" err="1"/>
              <a:t>ažurira</a:t>
            </a:r>
            <a:r>
              <a:rPr lang="en-US" dirty="0"/>
              <a:t>, </a:t>
            </a:r>
            <a:r>
              <a:rPr lang="en-US" dirty="0" err="1"/>
              <a:t>t_ctid</a:t>
            </a:r>
            <a:r>
              <a:rPr lang="en-US" dirty="0"/>
              <a:t> </a:t>
            </a:r>
            <a:r>
              <a:rPr lang="en-US" dirty="0" err="1"/>
              <a:t>ukazuje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red, u </a:t>
            </a:r>
            <a:r>
              <a:rPr lang="en-US" dirty="0" err="1"/>
              <a:t>suprotnom</a:t>
            </a:r>
            <a:r>
              <a:rPr lang="en-US" dirty="0"/>
              <a:t> </a:t>
            </a:r>
            <a:r>
              <a:rPr lang="en-US" dirty="0" err="1"/>
              <a:t>ukazje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.</a:t>
            </a:r>
          </a:p>
        </p:txBody>
      </p:sp>
      <p:pic>
        <p:nvPicPr>
          <p:cNvPr id="5" name="Picture 4" descr="Fig. 5.2. Tuple structure.">
            <a:extLst>
              <a:ext uri="{FF2B5EF4-FFF2-40B4-BE49-F238E27FC236}">
                <a16:creationId xmlns:a16="http://schemas.microsoft.com/office/drawing/2014/main" id="{55BA89A4-54F4-4379-8353-1422FD9E90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11" y="3644443"/>
            <a:ext cx="9353178" cy="17657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DFBBB2-B040-4F45-963B-8CC226B71451}"/>
              </a:ext>
            </a:extLst>
          </p:cNvPr>
          <p:cNvSpPr/>
          <p:nvPr/>
        </p:nvSpPr>
        <p:spPr>
          <a:xfrm>
            <a:off x="2321859" y="4312024"/>
            <a:ext cx="582706" cy="6006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0.04818 0.000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8 0.0007 L 0.0974 0.000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4 0.0007 L 0.14519 -0.0004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96517" y="2251238"/>
            <a:ext cx="3581403" cy="235552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t_xmin</a:t>
            </a:r>
            <a:r>
              <a:rPr lang="en-US" dirty="0"/>
              <a:t> je 99 </a:t>
            </a:r>
            <a:r>
              <a:rPr lang="en-US" dirty="0" err="1"/>
              <a:t>jer</a:t>
            </a:r>
            <a:r>
              <a:rPr lang="en-US" dirty="0"/>
              <a:t> je to </a:t>
            </a:r>
            <a:r>
              <a:rPr lang="en-US" dirty="0" err="1"/>
              <a:t>txid</a:t>
            </a:r>
            <a:r>
              <a:rPr lang="en-US" dirty="0"/>
              <a:t> koji je </a:t>
            </a:r>
            <a:r>
              <a:rPr lang="en-US" dirty="0" err="1"/>
              <a:t>izvršio</a:t>
            </a:r>
            <a:r>
              <a:rPr lang="en-US" dirty="0"/>
              <a:t> </a:t>
            </a:r>
            <a:r>
              <a:rPr lang="en-US" dirty="0" err="1"/>
              <a:t>upis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t_xmax</a:t>
            </a:r>
            <a:r>
              <a:rPr lang="en-US" dirty="0"/>
              <a:t> je 0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došlo</a:t>
            </a:r>
            <a:r>
              <a:rPr lang="en-US" dirty="0"/>
              <a:t> do </a:t>
            </a:r>
            <a:r>
              <a:rPr lang="en-US" dirty="0" err="1"/>
              <a:t>brisanja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ažuriranja</a:t>
            </a:r>
            <a:r>
              <a:rPr lang="en-US" dirty="0"/>
              <a:t> </a:t>
            </a:r>
            <a:r>
              <a:rPr lang="en-US" dirty="0" err="1"/>
              <a:t>reda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t_cid</a:t>
            </a:r>
            <a:r>
              <a:rPr lang="en-US" dirty="0"/>
              <a:t> je 0 </a:t>
            </a:r>
            <a:r>
              <a:rPr lang="en-US" dirty="0" err="1"/>
              <a:t>jer</a:t>
            </a:r>
            <a:r>
              <a:rPr lang="en-US" dirty="0"/>
              <a:t> je </a:t>
            </a:r>
            <a:r>
              <a:rPr lang="en-US" dirty="0" err="1"/>
              <a:t>prva</a:t>
            </a:r>
            <a:r>
              <a:rPr lang="en-US" dirty="0"/>
              <a:t> </a:t>
            </a:r>
            <a:r>
              <a:rPr lang="en-US" dirty="0" err="1"/>
              <a:t>komanda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transakcije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t_ctid</a:t>
            </a:r>
            <a:r>
              <a:rPr lang="en-US" b="1" dirty="0"/>
              <a:t> </a:t>
            </a:r>
            <a:r>
              <a:rPr lang="en-US" dirty="0"/>
              <a:t>je (0, 1)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ukazuje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.</a:t>
            </a:r>
          </a:p>
        </p:txBody>
      </p:sp>
      <p:pic>
        <p:nvPicPr>
          <p:cNvPr id="5" name="Picture 4" descr="Fig. 5.4. Tuple insertion.">
            <a:extLst>
              <a:ext uri="{FF2B5EF4-FFF2-40B4-BE49-F238E27FC236}">
                <a16:creationId xmlns:a16="http://schemas.microsoft.com/office/drawing/2014/main" id="{470E1CF9-3F10-4AA0-ACDB-4EFE60ACBB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1" y="2566444"/>
            <a:ext cx="7531259" cy="17251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23"/>
            <a:ext cx="8421688" cy="1064896"/>
          </a:xfrm>
        </p:spPr>
        <p:txBody>
          <a:bodyPr/>
          <a:lstStyle/>
          <a:p>
            <a:r>
              <a:rPr lang="sr-Latn-RS" dirty="0"/>
              <a:t>UPIS, BRISANJE I AŽURIRANJE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8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23"/>
            <a:ext cx="8421688" cy="1064896"/>
          </a:xfrm>
        </p:spPr>
        <p:txBody>
          <a:bodyPr/>
          <a:lstStyle/>
          <a:p>
            <a:r>
              <a:rPr lang="sr-Latn-RS" dirty="0"/>
              <a:t>UPIS, BRISANJE I AŽURIRANJE</a:t>
            </a:r>
            <a:endParaRPr lang="en-US" dirty="0"/>
          </a:p>
        </p:txBody>
      </p:sp>
      <p:pic>
        <p:nvPicPr>
          <p:cNvPr id="6" name="Picture 5" descr="Fig. 5.5. Tuple deletion.">
            <a:extLst>
              <a:ext uri="{FF2B5EF4-FFF2-40B4-BE49-F238E27FC236}">
                <a16:creationId xmlns:a16="http://schemas.microsoft.com/office/drawing/2014/main" id="{F36B2E84-9655-4D5E-9DBB-4F8BB4F024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1" y="2593969"/>
            <a:ext cx="7651376" cy="16700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96517" y="2251238"/>
            <a:ext cx="3581401" cy="235552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t_xmin</a:t>
            </a:r>
            <a:r>
              <a:rPr lang="en-US" dirty="0"/>
              <a:t> je </a:t>
            </a:r>
            <a:r>
              <a:rPr lang="sr-Latn-RS" dirty="0"/>
              <a:t>100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je to </a:t>
            </a:r>
            <a:r>
              <a:rPr lang="en-US" dirty="0" err="1"/>
              <a:t>txid</a:t>
            </a:r>
            <a:r>
              <a:rPr lang="en-US" dirty="0"/>
              <a:t> koji je </a:t>
            </a:r>
            <a:r>
              <a:rPr lang="en-US" dirty="0" err="1"/>
              <a:t>izvršio</a:t>
            </a:r>
            <a:r>
              <a:rPr lang="en-US" dirty="0"/>
              <a:t> </a:t>
            </a:r>
            <a:r>
              <a:rPr lang="en-US" dirty="0" err="1"/>
              <a:t>upis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t_xmax</a:t>
            </a:r>
            <a:r>
              <a:rPr lang="en-US" dirty="0"/>
              <a:t> je </a:t>
            </a:r>
            <a:r>
              <a:rPr lang="sr-Latn-RS" dirty="0"/>
              <a:t>111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sr-Latn-RS" dirty="0"/>
              <a:t>je to txid transakcije koja je obavila brisanje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t_cid</a:t>
            </a:r>
            <a:r>
              <a:rPr lang="en-US" dirty="0"/>
              <a:t> je 0 </a:t>
            </a:r>
            <a:r>
              <a:rPr lang="en-US" dirty="0" err="1"/>
              <a:t>jer</a:t>
            </a:r>
            <a:r>
              <a:rPr lang="en-US" dirty="0"/>
              <a:t> je </a:t>
            </a:r>
            <a:r>
              <a:rPr lang="en-US" dirty="0" err="1"/>
              <a:t>prva</a:t>
            </a:r>
            <a:r>
              <a:rPr lang="en-US" dirty="0"/>
              <a:t> </a:t>
            </a:r>
            <a:r>
              <a:rPr lang="en-US" dirty="0" err="1"/>
              <a:t>komanda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transakcije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t_ctid</a:t>
            </a:r>
            <a:r>
              <a:rPr lang="en-US" b="1" dirty="0"/>
              <a:t> </a:t>
            </a:r>
            <a:r>
              <a:rPr lang="en-US" dirty="0"/>
              <a:t>je (0, 1)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ukazuje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52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. 5.6. Update the row twice.">
            <a:extLst>
              <a:ext uri="{FF2B5EF4-FFF2-40B4-BE49-F238E27FC236}">
                <a16:creationId xmlns:a16="http://schemas.microsoft.com/office/drawing/2014/main" id="{25C5DA00-C482-42EC-BD08-934281E46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88" y="2028250"/>
            <a:ext cx="7178596" cy="30547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23"/>
            <a:ext cx="8421688" cy="1064896"/>
          </a:xfrm>
        </p:spPr>
        <p:txBody>
          <a:bodyPr/>
          <a:lstStyle/>
          <a:p>
            <a:r>
              <a:rPr lang="sr-Latn-RS" dirty="0"/>
              <a:t>UPIS, BRISANJE I AŽURIRANJE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96517" y="2251238"/>
            <a:ext cx="3962401" cy="2355523"/>
          </a:xfrm>
        </p:spPr>
        <p:txBody>
          <a:bodyPr>
            <a:noAutofit/>
          </a:bodyPr>
          <a:lstStyle/>
          <a:p>
            <a:r>
              <a:rPr lang="sr-Latn-RS" dirty="0"/>
              <a:t>TUPLE_1: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t_xmax</a:t>
            </a:r>
            <a:r>
              <a:rPr lang="en-US" dirty="0"/>
              <a:t> je </a:t>
            </a:r>
            <a:r>
              <a:rPr lang="sr-Latn-RS" dirty="0"/>
              <a:t>100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sr-Latn-RS" dirty="0"/>
              <a:t>je to txid transakcije koja je obavila ažuriranje.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t_ctid</a:t>
            </a:r>
            <a:r>
              <a:rPr lang="en-US" b="1" dirty="0"/>
              <a:t> </a:t>
            </a:r>
            <a:r>
              <a:rPr lang="en-US" dirty="0"/>
              <a:t>je (0, </a:t>
            </a:r>
            <a:r>
              <a:rPr lang="sr-Latn-RS" dirty="0"/>
              <a:t>2</a:t>
            </a:r>
            <a:r>
              <a:rPr lang="en-US" dirty="0"/>
              <a:t>)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ukazuje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/>
              <a:t>novi </a:t>
            </a:r>
            <a:r>
              <a:rPr lang="en-US" dirty="0"/>
              <a:t>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D877E7-AAFA-402F-A137-4E8F879E652E}"/>
              </a:ext>
            </a:extLst>
          </p:cNvPr>
          <p:cNvSpPr txBox="1">
            <a:spLocks/>
          </p:cNvSpPr>
          <p:nvPr/>
        </p:nvSpPr>
        <p:spPr>
          <a:xfrm>
            <a:off x="755645" y="1672197"/>
            <a:ext cx="5340351" cy="268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PostgreSQL </a:t>
            </a:r>
            <a:r>
              <a:rPr lang="en-US" dirty="0" err="1"/>
              <a:t>pamti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commit log-a, </a:t>
            </a:r>
            <a:r>
              <a:rPr lang="en-US" dirty="0" err="1"/>
              <a:t>poznat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clog.</a:t>
            </a:r>
            <a:r>
              <a:rPr lang="en-US" dirty="0"/>
              <a:t> </a:t>
            </a:r>
            <a:r>
              <a:rPr lang="en-US" dirty="0" err="1"/>
              <a:t>Nalazi</a:t>
            </a:r>
            <a:r>
              <a:rPr lang="en-US" dirty="0"/>
              <a:t> se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deljene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 PostgreSQL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obrade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sr-Latn-RS" dirty="0"/>
              <a:t>tri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: IN_PROGRESS, COMMITTED, ABORTED</a:t>
            </a:r>
            <a:r>
              <a:rPr lang="sr-Cyrl-RS" dirty="0"/>
              <a:t>.</a:t>
            </a:r>
            <a:endParaRPr lang="sr-Latn-R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7E9965-C848-468B-91D6-65EB5E7A15DA}"/>
              </a:ext>
            </a:extLst>
          </p:cNvPr>
          <p:cNvSpPr txBox="1">
            <a:spLocks/>
          </p:cNvSpPr>
          <p:nvPr/>
        </p:nvSpPr>
        <p:spPr>
          <a:xfrm>
            <a:off x="2747960" y="444638"/>
            <a:ext cx="6696075" cy="8029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dirty="0" err="1"/>
              <a:t>Commit</a:t>
            </a:r>
            <a:r>
              <a:rPr lang="sr-Latn-RS" dirty="0"/>
              <a:t> log (</a:t>
            </a:r>
            <a:r>
              <a:rPr lang="sr-Latn-RS" dirty="0" err="1"/>
              <a:t>clog</a:t>
            </a:r>
            <a:r>
              <a:rPr lang="sr-Latn-RS" dirty="0"/>
              <a:t>)</a:t>
            </a:r>
          </a:p>
        </p:txBody>
      </p:sp>
      <p:pic>
        <p:nvPicPr>
          <p:cNvPr id="10" name="Picture 9" descr="Fig. 5.7. How the clog operates.">
            <a:extLst>
              <a:ext uri="{FF2B5EF4-FFF2-40B4-BE49-F238E27FC236}">
                <a16:creationId xmlns:a16="http://schemas.microsoft.com/office/drawing/2014/main" id="{B60B502F-05C0-E830-40A2-E477E178B7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00" y="3825884"/>
            <a:ext cx="10559591" cy="2530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76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D877E7-AAFA-402F-A137-4E8F879E652E}"/>
              </a:ext>
            </a:extLst>
          </p:cNvPr>
          <p:cNvSpPr txBox="1">
            <a:spLocks/>
          </p:cNvSpPr>
          <p:nvPr/>
        </p:nvSpPr>
        <p:spPr>
          <a:xfrm>
            <a:off x="981936" y="1490238"/>
            <a:ext cx="9009352" cy="243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Transaction snapshot </a:t>
            </a: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date u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trenutku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perspektive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. </a:t>
            </a:r>
            <a:r>
              <a:rPr lang="en-US" dirty="0" err="1"/>
              <a:t>Aktivna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je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u </a:t>
            </a:r>
            <a:r>
              <a:rPr lang="en-US" dirty="0" err="1"/>
              <a:t>toku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počela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 err="1"/>
              <a:t>Reprezentacija</a:t>
            </a:r>
            <a:r>
              <a:rPr lang="en-US" dirty="0"/>
              <a:t> transaction </a:t>
            </a:r>
            <a:r>
              <a:rPr lang="en-US" dirty="0" err="1"/>
              <a:t>snapshota</a:t>
            </a:r>
            <a:r>
              <a:rPr lang="en-US" dirty="0"/>
              <a:t> je </a:t>
            </a:r>
            <a:r>
              <a:rPr lang="en-US" b="1" dirty="0" err="1"/>
              <a:t>xmin</a:t>
            </a:r>
            <a:r>
              <a:rPr lang="en-US" b="1" dirty="0"/>
              <a:t> : </a:t>
            </a:r>
            <a:r>
              <a:rPr lang="en-US" b="1" dirty="0" err="1"/>
              <a:t>xmax</a:t>
            </a:r>
            <a:r>
              <a:rPr lang="en-US" b="1" dirty="0"/>
              <a:t> : </a:t>
            </a:r>
            <a:r>
              <a:rPr lang="en-US" b="1" dirty="0" err="1"/>
              <a:t>xip_list</a:t>
            </a:r>
            <a:r>
              <a:rPr lang="en-US" b="1" dirty="0"/>
              <a:t> </a:t>
            </a:r>
            <a:r>
              <a:rPr lang="en-US" dirty="0" err="1"/>
              <a:t>gde</a:t>
            </a:r>
            <a:r>
              <a:rPr lang="en-US" dirty="0"/>
              <a:t> je:</a:t>
            </a:r>
            <a:endParaRPr lang="sr-Latn-R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xmin</a:t>
            </a:r>
            <a:r>
              <a:rPr lang="en-US" dirty="0"/>
              <a:t> – </a:t>
            </a:r>
            <a:r>
              <a:rPr lang="en-US" dirty="0" err="1"/>
              <a:t>najmanji</a:t>
            </a:r>
            <a:r>
              <a:rPr lang="en-US" dirty="0"/>
              <a:t> </a:t>
            </a:r>
            <a:r>
              <a:rPr lang="en-US" dirty="0" err="1"/>
              <a:t>txid</a:t>
            </a:r>
            <a:r>
              <a:rPr lang="en-US" dirty="0"/>
              <a:t> koji je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aktivan</a:t>
            </a:r>
            <a:endParaRPr lang="sr-Latn-R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xmax</a:t>
            </a:r>
            <a:r>
              <a:rPr lang="en-US" dirty="0"/>
              <a:t> – </a:t>
            </a:r>
            <a:r>
              <a:rPr lang="en-US" dirty="0" err="1"/>
              <a:t>txid</a:t>
            </a:r>
            <a:r>
              <a:rPr lang="en-US" dirty="0"/>
              <a:t> koji je </a:t>
            </a:r>
            <a:r>
              <a:rPr lang="en-US" dirty="0" err="1"/>
              <a:t>sledeći</a:t>
            </a:r>
            <a:r>
              <a:rPr lang="en-US" dirty="0"/>
              <a:t> za </a:t>
            </a:r>
            <a:r>
              <a:rPr lang="en-US" dirty="0" err="1"/>
              <a:t>izdavanje</a:t>
            </a:r>
            <a:endParaRPr lang="sr-Latn-R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xip_list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txid-jevi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u </a:t>
            </a:r>
            <a:r>
              <a:rPr lang="en-US" dirty="0" err="1"/>
              <a:t>toku</a:t>
            </a:r>
            <a:r>
              <a:rPr lang="en-US" dirty="0"/>
              <a:t> za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izdavanja</a:t>
            </a:r>
            <a:r>
              <a:rPr lang="en-US" dirty="0"/>
              <a:t> transaction snapshot-a</a:t>
            </a:r>
            <a:endParaRPr lang="sr-Latn-R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7E9965-C848-468B-91D6-65EB5E7A15DA}"/>
              </a:ext>
            </a:extLst>
          </p:cNvPr>
          <p:cNvSpPr txBox="1">
            <a:spLocks/>
          </p:cNvSpPr>
          <p:nvPr/>
        </p:nvSpPr>
        <p:spPr>
          <a:xfrm>
            <a:off x="2747960" y="444638"/>
            <a:ext cx="6696075" cy="8029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dirty="0" err="1"/>
              <a:t>Transaction</a:t>
            </a:r>
            <a:r>
              <a:rPr lang="sr-Latn-RS" dirty="0"/>
              <a:t> </a:t>
            </a:r>
            <a:r>
              <a:rPr lang="sr-Latn-RS" dirty="0" err="1"/>
              <a:t>snapshot</a:t>
            </a:r>
            <a:endParaRPr lang="sr-Latn-RS" dirty="0"/>
          </a:p>
        </p:txBody>
      </p:sp>
      <p:pic>
        <p:nvPicPr>
          <p:cNvPr id="5" name="Picture 4" descr="Fig. 5.8. Examples of transaction snapshot representation.">
            <a:extLst>
              <a:ext uri="{FF2B5EF4-FFF2-40B4-BE49-F238E27FC236}">
                <a16:creationId xmlns:a16="http://schemas.microsoft.com/office/drawing/2014/main" id="{D3B040B9-224F-C096-D8D0-4CBD4D50F9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05" y="3660969"/>
            <a:ext cx="8125436" cy="2901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75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D877E7-AAFA-402F-A137-4E8F879E652E}"/>
              </a:ext>
            </a:extLst>
          </p:cNvPr>
          <p:cNvSpPr txBox="1">
            <a:spLocks/>
          </p:cNvSpPr>
          <p:nvPr/>
        </p:nvSpPr>
        <p:spPr>
          <a:xfrm>
            <a:off x="604007" y="1481977"/>
            <a:ext cx="8442926" cy="268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Transaction snapshots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generisani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transakcionog</a:t>
            </a:r>
            <a:r>
              <a:rPr lang="en-US" dirty="0"/>
              <a:t> </a:t>
            </a:r>
            <a:r>
              <a:rPr lang="en-US" dirty="0" err="1"/>
              <a:t>menadžera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se za </a:t>
            </a:r>
            <a:r>
              <a:rPr lang="en-US" dirty="0" err="1"/>
              <a:t>proveru</a:t>
            </a:r>
            <a:r>
              <a:rPr lang="en-US" dirty="0"/>
              <a:t> </a:t>
            </a:r>
            <a:r>
              <a:rPr lang="en-US" dirty="0" err="1"/>
              <a:t>vidljivosti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kasnije</a:t>
            </a:r>
            <a:r>
              <a:rPr lang="en-US" dirty="0"/>
              <a:t> </a:t>
            </a:r>
            <a:r>
              <a:rPr lang="en-US" dirty="0" err="1"/>
              <a:t>opisana</a:t>
            </a:r>
            <a:r>
              <a:rPr lang="en-US" dirty="0"/>
              <a:t> u </a:t>
            </a:r>
            <a:r>
              <a:rPr lang="en-US" dirty="0" err="1"/>
              <a:t>dokumentu</a:t>
            </a:r>
            <a:r>
              <a:rPr lang="en-US" dirty="0"/>
              <a:t>.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nivoa</a:t>
            </a:r>
            <a:r>
              <a:rPr lang="en-US" dirty="0"/>
              <a:t> </a:t>
            </a:r>
            <a:r>
              <a:rPr lang="en-US" dirty="0" err="1"/>
              <a:t>izolacije</a:t>
            </a:r>
            <a:r>
              <a:rPr lang="en-US" dirty="0"/>
              <a:t>:</a:t>
            </a:r>
            <a:endParaRPr lang="sr-Latn-R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READ COMMITTED</a:t>
            </a:r>
            <a:r>
              <a:rPr lang="en-US" dirty="0"/>
              <a:t> –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dobija</a:t>
            </a:r>
            <a:r>
              <a:rPr lang="en-US" dirty="0"/>
              <a:t> snapshot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izvršenju</a:t>
            </a:r>
            <a:r>
              <a:rPr lang="en-US" dirty="0"/>
              <a:t> </a:t>
            </a:r>
            <a:r>
              <a:rPr lang="en-US" dirty="0" err="1"/>
              <a:t>svake</a:t>
            </a:r>
            <a:r>
              <a:rPr lang="en-US" dirty="0"/>
              <a:t> SQL </a:t>
            </a:r>
            <a:r>
              <a:rPr lang="en-US" dirty="0" err="1"/>
              <a:t>komande</a:t>
            </a:r>
            <a:r>
              <a:rPr lang="en-US" dirty="0"/>
              <a:t>.</a:t>
            </a:r>
            <a:endParaRPr lang="sr-Latn-R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REPEATABLE READ </a:t>
            </a:r>
            <a:r>
              <a:rPr lang="en-US" b="1" dirty="0" err="1"/>
              <a:t>i</a:t>
            </a:r>
            <a:r>
              <a:rPr lang="en-US" b="1" dirty="0"/>
              <a:t> SERIALIZABLE </a:t>
            </a:r>
            <a:r>
              <a:rPr lang="en-US" dirty="0"/>
              <a:t>–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dobija</a:t>
            </a:r>
            <a:r>
              <a:rPr lang="en-US" dirty="0"/>
              <a:t> snapshot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prvoj</a:t>
            </a:r>
            <a:r>
              <a:rPr lang="en-US" dirty="0"/>
              <a:t> SQL </a:t>
            </a:r>
            <a:r>
              <a:rPr lang="en-US" dirty="0" err="1"/>
              <a:t>komandi</a:t>
            </a:r>
            <a:r>
              <a:rPr lang="en-US" dirty="0"/>
              <a:t>.</a:t>
            </a:r>
            <a:endParaRPr lang="sr-Latn-RS" dirty="0"/>
          </a:p>
          <a:p>
            <a:pPr lvl="0"/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izolacije</a:t>
            </a:r>
            <a:r>
              <a:rPr lang="en-US" dirty="0"/>
              <a:t> se </a:t>
            </a:r>
            <a:r>
              <a:rPr lang="en-US" dirty="0" err="1"/>
              <a:t>menja</a:t>
            </a:r>
            <a:r>
              <a:rPr lang="en-US" dirty="0"/>
              <a:t> </a:t>
            </a:r>
            <a:r>
              <a:rPr lang="en-US" dirty="0" err="1"/>
              <a:t>komandom</a:t>
            </a:r>
            <a:r>
              <a:rPr lang="en-US" dirty="0"/>
              <a:t> </a:t>
            </a:r>
            <a:r>
              <a:rPr lang="en-US" b="1" dirty="0"/>
              <a:t>SET TRANSACTION </a:t>
            </a:r>
            <a:r>
              <a:rPr lang="en-US" b="1"/>
              <a:t>transaction_mode</a:t>
            </a:r>
            <a:endParaRPr lang="sr-Latn-R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7E9965-C848-468B-91D6-65EB5E7A15DA}"/>
              </a:ext>
            </a:extLst>
          </p:cNvPr>
          <p:cNvSpPr txBox="1">
            <a:spLocks/>
          </p:cNvSpPr>
          <p:nvPr/>
        </p:nvSpPr>
        <p:spPr>
          <a:xfrm>
            <a:off x="2747960" y="444638"/>
            <a:ext cx="6696075" cy="640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dirty="0" err="1"/>
              <a:t>Transaction</a:t>
            </a:r>
            <a:r>
              <a:rPr lang="sr-Latn-RS" dirty="0"/>
              <a:t> </a:t>
            </a:r>
            <a:r>
              <a:rPr lang="sr-Latn-RS" dirty="0" err="1"/>
              <a:t>snapshots</a:t>
            </a:r>
            <a:r>
              <a:rPr lang="sr-Latn-RS" dirty="0"/>
              <a:t> – nivoi izolacije</a:t>
            </a:r>
          </a:p>
        </p:txBody>
      </p:sp>
      <p:pic>
        <p:nvPicPr>
          <p:cNvPr id="6" name="Picture 5" descr="Fig. 5.9. Transaction manager and transactions.">
            <a:extLst>
              <a:ext uri="{FF2B5EF4-FFF2-40B4-BE49-F238E27FC236}">
                <a16:creationId xmlns:a16="http://schemas.microsoft.com/office/drawing/2014/main" id="{AFF6F324-FA7C-F41C-4037-9B95A6A17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37" y="3004327"/>
            <a:ext cx="8442926" cy="3542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32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D877E7-AAFA-402F-A137-4E8F879E652E}"/>
              </a:ext>
            </a:extLst>
          </p:cNvPr>
          <p:cNvSpPr txBox="1">
            <a:spLocks/>
          </p:cNvSpPr>
          <p:nvPr/>
        </p:nvSpPr>
        <p:spPr>
          <a:xfrm>
            <a:off x="604007" y="1481977"/>
            <a:ext cx="8442926" cy="268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PostgreSQL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redove</a:t>
            </a:r>
            <a:r>
              <a:rPr lang="en-US" dirty="0"/>
              <a:t> </a:t>
            </a:r>
            <a:r>
              <a:rPr lang="en-US" dirty="0" err="1"/>
              <a:t>adekvatne</a:t>
            </a:r>
            <a:r>
              <a:rPr lang="en-US" dirty="0"/>
              <a:t> </a:t>
            </a:r>
            <a:r>
              <a:rPr lang="en-US" dirty="0" err="1"/>
              <a:t>verzije</a:t>
            </a:r>
            <a:r>
              <a:rPr lang="en-US" dirty="0"/>
              <a:t> za </a:t>
            </a:r>
            <a:r>
              <a:rPr lang="sr-Latn-RS" dirty="0"/>
              <a:t>neku</a:t>
            </a:r>
            <a:r>
              <a:rPr lang="en-US" dirty="0"/>
              <a:t> </a:t>
            </a:r>
            <a:r>
              <a:rPr lang="en-US" dirty="0" err="1"/>
              <a:t>transakciju</a:t>
            </a:r>
            <a:r>
              <a:rPr lang="en-US" dirty="0"/>
              <a:t> </a:t>
            </a:r>
            <a:r>
              <a:rPr lang="sr-Latn-RS" dirty="0"/>
              <a:t>i </a:t>
            </a:r>
            <a:r>
              <a:rPr lang="en-US" dirty="0" err="1"/>
              <a:t>sprečava</a:t>
            </a:r>
            <a:r>
              <a:rPr lang="en-US" dirty="0"/>
              <a:t> </a:t>
            </a:r>
            <a:r>
              <a:rPr lang="en-US" dirty="0" err="1"/>
              <a:t>anomalije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i="1" dirty="0"/>
              <a:t>Dirty Reads, Repeatable Reads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/>
              <a:t>Phantom Reads</a:t>
            </a:r>
            <a:r>
              <a:rPr lang="sr-Latn-RS" dirty="0"/>
              <a:t>, ovo se zove provera vidljivosti.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7E9965-C848-468B-91D6-65EB5E7A15DA}"/>
              </a:ext>
            </a:extLst>
          </p:cNvPr>
          <p:cNvSpPr txBox="1">
            <a:spLocks/>
          </p:cNvSpPr>
          <p:nvPr/>
        </p:nvSpPr>
        <p:spPr>
          <a:xfrm>
            <a:off x="2747960" y="444638"/>
            <a:ext cx="6696075" cy="640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dirty="0"/>
              <a:t>Provera Vidljivosti</a:t>
            </a:r>
          </a:p>
        </p:txBody>
      </p:sp>
      <p:pic>
        <p:nvPicPr>
          <p:cNvPr id="5" name="Picture 4" descr="Fig. 5.10. Scenario to describe visibility check.">
            <a:extLst>
              <a:ext uri="{FF2B5EF4-FFF2-40B4-BE49-F238E27FC236}">
                <a16:creationId xmlns:a16="http://schemas.microsoft.com/office/drawing/2014/main" id="{F9FAEDEA-6E3D-925C-3BF2-36BBB77FDB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109" y="2314735"/>
            <a:ext cx="9009776" cy="4192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02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3"/>
            <a:ext cx="6339020" cy="2572247"/>
          </a:xfrm>
        </p:spPr>
        <p:txBody>
          <a:bodyPr>
            <a:normAutofit/>
          </a:bodyPr>
          <a:lstStyle/>
          <a:p>
            <a:r>
              <a:rPr lang="en-US" dirty="0" err="1"/>
              <a:t>Transakcije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fundamentalni</a:t>
            </a:r>
            <a:r>
              <a:rPr lang="en-US" dirty="0"/>
              <a:t> </a:t>
            </a:r>
            <a:r>
              <a:rPr lang="en-US" dirty="0" err="1"/>
              <a:t>koncept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DBMS </a:t>
            </a:r>
            <a:r>
              <a:rPr lang="en-US" dirty="0" err="1"/>
              <a:t>sistema</a:t>
            </a:r>
            <a:r>
              <a:rPr lang="en-US" dirty="0"/>
              <a:t>. </a:t>
            </a:r>
            <a:r>
              <a:rPr lang="en-US" dirty="0" err="1"/>
              <a:t>Srž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je da </a:t>
            </a:r>
            <a:r>
              <a:rPr lang="en-US" dirty="0" err="1"/>
              <a:t>poveže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koraka</a:t>
            </a:r>
            <a:r>
              <a:rPr lang="en-US" dirty="0"/>
              <a:t> u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ništa</a:t>
            </a:r>
            <a:r>
              <a:rPr lang="en-US" dirty="0"/>
              <a:t> </a:t>
            </a:r>
            <a:r>
              <a:rPr lang="en-US" dirty="0" err="1"/>
              <a:t>operaciju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dođe</a:t>
            </a:r>
            <a:r>
              <a:rPr lang="en-US" dirty="0"/>
              <a:t> do </a:t>
            </a:r>
            <a:r>
              <a:rPr lang="en-US" dirty="0" err="1"/>
              <a:t>grške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sprečava</a:t>
            </a:r>
            <a:r>
              <a:rPr lang="en-US" dirty="0"/>
              <a:t> </a:t>
            </a:r>
            <a:r>
              <a:rPr lang="en-US" dirty="0" err="1"/>
              <a:t>transakciju</a:t>
            </a:r>
            <a:r>
              <a:rPr lang="en-US" dirty="0"/>
              <a:t> od </a:t>
            </a:r>
            <a:r>
              <a:rPr lang="en-US" dirty="0" err="1"/>
              <a:t>izvršenja</a:t>
            </a:r>
            <a:r>
              <a:rPr lang="en-US" dirty="0"/>
              <a:t>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nijedan</a:t>
            </a:r>
            <a:r>
              <a:rPr lang="en-US" dirty="0"/>
              <a:t> od </a:t>
            </a:r>
            <a:r>
              <a:rPr lang="en-US" dirty="0" err="1"/>
              <a:t>izvršenih</a:t>
            </a:r>
            <a:r>
              <a:rPr lang="en-US" dirty="0"/>
              <a:t> </a:t>
            </a:r>
            <a:r>
              <a:rPr lang="en-US" dirty="0" err="1"/>
              <a:t>koraka</a:t>
            </a:r>
            <a:r>
              <a:rPr lang="en-US" dirty="0"/>
              <a:t> </a:t>
            </a:r>
            <a:r>
              <a:rPr lang="en-US" dirty="0" err="1"/>
              <a:t>neće</a:t>
            </a:r>
            <a:r>
              <a:rPr lang="en-US" dirty="0"/>
              <a:t> </a:t>
            </a:r>
            <a:r>
              <a:rPr lang="en-US" dirty="0" err="1"/>
              <a:t>uticati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bazu</a:t>
            </a:r>
            <a:r>
              <a:rPr lang="en-US" dirty="0"/>
              <a:t>. </a:t>
            </a:r>
            <a:r>
              <a:rPr lang="en-US" dirty="0" err="1"/>
              <a:t>Takođe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uspešno</a:t>
            </a:r>
            <a:r>
              <a:rPr lang="en-US" dirty="0"/>
              <a:t> </a:t>
            </a:r>
            <a:r>
              <a:rPr lang="en-US" dirty="0" err="1"/>
              <a:t>izvrši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, </a:t>
            </a:r>
            <a:r>
              <a:rPr lang="en-US" dirty="0" err="1"/>
              <a:t>potrebno</a:t>
            </a:r>
            <a:r>
              <a:rPr lang="en-US" dirty="0"/>
              <a:t> je 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permanentno</a:t>
            </a:r>
            <a:r>
              <a:rPr lang="en-US" dirty="0"/>
              <a:t> </a:t>
            </a:r>
            <a:r>
              <a:rPr lang="en-US" dirty="0" err="1"/>
              <a:t>upamti</a:t>
            </a:r>
            <a:r>
              <a:rPr lang="en-US" dirty="0"/>
              <a:t> novo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ne </a:t>
            </a:r>
            <a:r>
              <a:rPr lang="en-US" dirty="0" err="1"/>
              <a:t>izgubi</a:t>
            </a:r>
            <a:r>
              <a:rPr lang="en-US" dirty="0"/>
              <a:t> ga </a:t>
            </a:r>
            <a:r>
              <a:rPr lang="en-US" dirty="0" err="1"/>
              <a:t>čak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dođe</a:t>
            </a:r>
            <a:r>
              <a:rPr lang="en-US" dirty="0"/>
              <a:t> do </a:t>
            </a:r>
            <a:r>
              <a:rPr lang="en-US" dirty="0" err="1"/>
              <a:t>prekida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ubrzo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izvršenja</a:t>
            </a:r>
            <a:r>
              <a:rPr lang="en-US" dirty="0"/>
              <a:t>.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bitna</a:t>
            </a:r>
            <a:r>
              <a:rPr lang="en-US" dirty="0"/>
              <a:t> </a:t>
            </a:r>
            <a:r>
              <a:rPr lang="en-US" dirty="0" err="1"/>
              <a:t>osobina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je da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atomične</a:t>
            </a:r>
            <a:r>
              <a:rPr lang="en-US" dirty="0"/>
              <a:t>,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 </a:t>
            </a:r>
            <a:r>
              <a:rPr lang="en-US" dirty="0" err="1"/>
              <a:t>izvrčavaju</a:t>
            </a:r>
            <a:r>
              <a:rPr lang="en-US" dirty="0"/>
              <a:t> </a:t>
            </a:r>
            <a:r>
              <a:rPr lang="en-US" dirty="0" err="1"/>
              <a:t>istovremeno</a:t>
            </a:r>
            <a:r>
              <a:rPr lang="en-US" dirty="0"/>
              <a:t> one </a:t>
            </a:r>
            <a:r>
              <a:rPr lang="en-US" dirty="0" err="1"/>
              <a:t>međusobno</a:t>
            </a:r>
            <a:r>
              <a:rPr lang="en-US" dirty="0"/>
              <a:t> ne bi </a:t>
            </a:r>
            <a:r>
              <a:rPr lang="en-US" dirty="0" err="1"/>
              <a:t>trebale</a:t>
            </a:r>
            <a:r>
              <a:rPr lang="en-US" dirty="0"/>
              <a:t> da vide </a:t>
            </a:r>
            <a:r>
              <a:rPr lang="en-US" dirty="0" err="1"/>
              <a:t>nepotpune</a:t>
            </a:r>
            <a:r>
              <a:rPr lang="en-US" dirty="0"/>
              <a:t> </a:t>
            </a:r>
            <a:r>
              <a:rPr lang="en-US" dirty="0" err="1"/>
              <a:t>izmene</a:t>
            </a:r>
            <a:r>
              <a:rPr lang="en-US" dirty="0"/>
              <a:t>.</a:t>
            </a:r>
          </a:p>
        </p:txBody>
      </p:sp>
      <p:pic>
        <p:nvPicPr>
          <p:cNvPr id="1026" name="Picture 2" descr="PostgreSQL Reviews: 520+ User Reviews and Ratings in 2022 | G2">
            <a:extLst>
              <a:ext uri="{FF2B5EF4-FFF2-40B4-BE49-F238E27FC236}">
                <a16:creationId xmlns:a16="http://schemas.microsoft.com/office/drawing/2014/main" id="{8D4F32DC-46A3-44C1-A423-9CE9BA42C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646" y="2274095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30" y="2991102"/>
            <a:ext cx="2895600" cy="875796"/>
          </a:xfrm>
        </p:spPr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3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upita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624664-CB85-44A7-80F8-B82BB4BA0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Procesiranje</a:t>
            </a:r>
            <a:r>
              <a:rPr lang="en-US" dirty="0"/>
              <a:t> </a:t>
            </a:r>
            <a:r>
              <a:rPr lang="sr-Latn-RS" dirty="0"/>
              <a:t>UPITA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5E4FF-F5A3-4195-BFE4-A8B5068E75F8}"/>
              </a:ext>
            </a:extLst>
          </p:cNvPr>
          <p:cNvSpPr txBox="1"/>
          <p:nvPr/>
        </p:nvSpPr>
        <p:spPr>
          <a:xfrm>
            <a:off x="1223682" y="1398495"/>
            <a:ext cx="9744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Procesiranje</a:t>
            </a:r>
            <a:r>
              <a:rPr lang="en-US" dirty="0"/>
              <a:t> </a:t>
            </a:r>
            <a:r>
              <a:rPr lang="en-US" dirty="0" err="1"/>
              <a:t>Query’ja</a:t>
            </a:r>
            <a:r>
              <a:rPr lang="en-US" dirty="0"/>
              <a:t> je </a:t>
            </a:r>
            <a:r>
              <a:rPr lang="en-US" dirty="0" err="1"/>
              <a:t>najkomplikovaniji</a:t>
            </a:r>
            <a:r>
              <a:rPr lang="en-US" dirty="0"/>
              <a:t> </a:t>
            </a:r>
            <a:r>
              <a:rPr lang="en-US" dirty="0" err="1"/>
              <a:t>podsistem</a:t>
            </a:r>
            <a:r>
              <a:rPr lang="en-US" dirty="0"/>
              <a:t> </a:t>
            </a:r>
            <a:r>
              <a:rPr lang="en-US" dirty="0" err="1"/>
              <a:t>PostrgresSQL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veoma</a:t>
            </a:r>
            <a:r>
              <a:rPr lang="en-US" dirty="0"/>
              <a:t> je </a:t>
            </a:r>
            <a:r>
              <a:rPr lang="en-US" dirty="0" err="1"/>
              <a:t>efikasno</a:t>
            </a:r>
            <a:r>
              <a:rPr lang="en-US" dirty="0"/>
              <a:t> u </a:t>
            </a:r>
            <a:r>
              <a:rPr lang="en-US" dirty="0" err="1"/>
              <a:t>procesiranju</a:t>
            </a:r>
            <a:r>
              <a:rPr lang="en-US" dirty="0"/>
              <a:t> </a:t>
            </a:r>
            <a:r>
              <a:rPr lang="en-US" dirty="0" err="1"/>
              <a:t>podržanog</a:t>
            </a:r>
            <a:r>
              <a:rPr lang="en-US" dirty="0"/>
              <a:t> SQL-a.</a:t>
            </a:r>
            <a:endParaRPr lang="sr-Latn-RS" dirty="0"/>
          </a:p>
          <a:p>
            <a:r>
              <a:rPr lang="en-US" dirty="0"/>
              <a:t>I </a:t>
            </a:r>
            <a:r>
              <a:rPr lang="en-US" dirty="0" err="1"/>
              <a:t>akoje</a:t>
            </a:r>
            <a:r>
              <a:rPr lang="en-US" dirty="0"/>
              <a:t> </a:t>
            </a:r>
            <a:r>
              <a:rPr lang="en-US" dirty="0" err="1"/>
              <a:t>podržano</a:t>
            </a:r>
            <a:r>
              <a:rPr lang="en-US" dirty="0"/>
              <a:t> </a:t>
            </a:r>
            <a:r>
              <a:rPr lang="en-US" dirty="0" err="1"/>
              <a:t>paralelno</a:t>
            </a:r>
            <a:r>
              <a:rPr lang="en-US" dirty="0"/>
              <a:t> </a:t>
            </a:r>
            <a:r>
              <a:rPr lang="en-US" dirty="0" err="1"/>
              <a:t>izvršenje</a:t>
            </a:r>
            <a:r>
              <a:rPr lang="en-US" dirty="0"/>
              <a:t> query-ja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background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od background </a:t>
            </a:r>
            <a:r>
              <a:rPr lang="en-US" dirty="0" err="1"/>
              <a:t>procesa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od pet </a:t>
            </a:r>
            <a:r>
              <a:rPr lang="en-US" dirty="0" err="1"/>
              <a:t>podsistema</a:t>
            </a:r>
            <a:r>
              <a:rPr lang="sr-Latn-RS" dirty="0"/>
              <a:t>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51C7A-5B2A-4325-9400-E2A4D94C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5" y="2689887"/>
            <a:ext cx="3132938" cy="38029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53710-4002-449C-BE10-AF52D59D29A1}"/>
              </a:ext>
            </a:extLst>
          </p:cNvPr>
          <p:cNvSpPr txBox="1"/>
          <p:nvPr/>
        </p:nvSpPr>
        <p:spPr>
          <a:xfrm>
            <a:off x="4392706" y="3137647"/>
            <a:ext cx="6961094" cy="307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Parser</a:t>
            </a:r>
            <a:r>
              <a:rPr lang="en-US" dirty="0"/>
              <a:t> – </a:t>
            </a:r>
            <a:r>
              <a:rPr lang="en-US" dirty="0" err="1"/>
              <a:t>generiše</a:t>
            </a:r>
            <a:r>
              <a:rPr lang="en-US" dirty="0"/>
              <a:t> parse </a:t>
            </a:r>
            <a:r>
              <a:rPr lang="en-US" dirty="0" err="1"/>
              <a:t>stablo</a:t>
            </a:r>
            <a:r>
              <a:rPr lang="en-US" dirty="0"/>
              <a:t> od SQL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dobijenom</a:t>
            </a:r>
            <a:r>
              <a:rPr lang="en-US" dirty="0"/>
              <a:t> u </a:t>
            </a:r>
            <a:r>
              <a:rPr lang="en-US" dirty="0" err="1"/>
              <a:t>obliku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Analyzer/</a:t>
            </a:r>
            <a:r>
              <a:rPr lang="sr-Latn-RS" b="1" dirty="0"/>
              <a:t>analzser </a:t>
            </a:r>
            <a:r>
              <a:rPr lang="sr-Latn-RS" dirty="0"/>
              <a:t>– vrši </a:t>
            </a:r>
            <a:r>
              <a:rPr lang="en-US" dirty="0"/>
              <a:t>a</a:t>
            </a:r>
            <a:r>
              <a:rPr lang="sr-Latn-RS" dirty="0" err="1"/>
              <a:t>nalaizu</a:t>
            </a:r>
            <a:r>
              <a:rPr lang="sr-Latn-RS" dirty="0"/>
              <a:t> nad </a:t>
            </a:r>
            <a:r>
              <a:rPr lang="sr-Latn-RS" dirty="0" err="1"/>
              <a:t>parse</a:t>
            </a:r>
            <a:r>
              <a:rPr lang="sr-Latn-RS" dirty="0"/>
              <a:t> </a:t>
            </a:r>
            <a:r>
              <a:rPr lang="en-US" dirty="0" err="1"/>
              <a:t>stablom</a:t>
            </a:r>
            <a:r>
              <a:rPr lang="sr-Latn-RS" dirty="0"/>
              <a:t> i generiše </a:t>
            </a:r>
            <a:r>
              <a:rPr lang="sr-Latn-RS" dirty="0" err="1"/>
              <a:t>query</a:t>
            </a:r>
            <a:r>
              <a:rPr lang="sr-Latn-RS" dirty="0"/>
              <a:t> </a:t>
            </a:r>
            <a:r>
              <a:rPr lang="en-US" dirty="0" err="1"/>
              <a:t>stablo</a:t>
            </a:r>
            <a:r>
              <a:rPr lang="sr-Latn-RS" dirty="0"/>
              <a:t>.</a:t>
            </a:r>
            <a:endParaRPr lang="en-US" dirty="0"/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b="1" dirty="0"/>
              <a:t>Rewriter</a:t>
            </a:r>
            <a:r>
              <a:rPr lang="sr-Latn-RS" dirty="0"/>
              <a:t> – vrši transformaciju nad </a:t>
            </a:r>
            <a:r>
              <a:rPr lang="sr-Latn-RS" dirty="0" err="1"/>
              <a:t>qu</a:t>
            </a:r>
            <a:r>
              <a:rPr lang="en-US" dirty="0"/>
              <a:t>e</a:t>
            </a:r>
            <a:r>
              <a:rPr lang="sr-Latn-RS" dirty="0" err="1"/>
              <a:t>ry</a:t>
            </a:r>
            <a:r>
              <a:rPr lang="sr-Latn-RS" dirty="0"/>
              <a:t> </a:t>
            </a:r>
            <a:r>
              <a:rPr lang="en-US" dirty="0"/>
              <a:t>stable </a:t>
            </a:r>
            <a:r>
              <a:rPr lang="sr-Latn-RS" dirty="0"/>
              <a:t>baziranu po </a:t>
            </a:r>
            <a:r>
              <a:rPr lang="sr-Latn-RS" dirty="0" err="1"/>
              <a:t>rule</a:t>
            </a:r>
            <a:r>
              <a:rPr lang="sr-Latn-RS" dirty="0"/>
              <a:t> s</a:t>
            </a:r>
            <a:r>
              <a:rPr lang="en-US" dirty="0"/>
              <a:t>y</a:t>
            </a:r>
            <a:r>
              <a:rPr lang="sr-Latn-RS" dirty="0" err="1"/>
              <a:t>stem</a:t>
            </a:r>
            <a:r>
              <a:rPr lang="sr-Latn-RS" dirty="0"/>
              <a:t>-u ako je to potrebno</a:t>
            </a:r>
            <a:endParaRPr lang="en-US" dirty="0"/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b="1" dirty="0"/>
              <a:t>Planner</a:t>
            </a:r>
            <a:r>
              <a:rPr lang="sr-Latn-RS" dirty="0"/>
              <a:t> – greneriše plan </a:t>
            </a:r>
            <a:r>
              <a:rPr lang="en-US" dirty="0" err="1"/>
              <a:t>stablo</a:t>
            </a:r>
            <a:r>
              <a:rPr lang="sr-Latn-RS" dirty="0"/>
              <a:t> koji je najefikasnije izvršenje </a:t>
            </a:r>
            <a:r>
              <a:rPr lang="sr-Latn-RS" dirty="0" err="1"/>
              <a:t>query</a:t>
            </a:r>
            <a:r>
              <a:rPr lang="sr-Latn-RS" dirty="0"/>
              <a:t> </a:t>
            </a:r>
            <a:r>
              <a:rPr lang="en-US" dirty="0" err="1"/>
              <a:t>stabla</a:t>
            </a:r>
            <a:endParaRPr lang="en-US" dirty="0"/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RS" b="1" dirty="0"/>
              <a:t>Executor</a:t>
            </a:r>
            <a:r>
              <a:rPr lang="sr-Latn-RS" dirty="0"/>
              <a:t> – izvršava query pristupanjem tabelama i indeksima po redosledu baziranim </a:t>
            </a:r>
            <a:r>
              <a:rPr lang="en-US" dirty="0"/>
              <a:t>po </a:t>
            </a:r>
            <a:r>
              <a:rPr lang="sr-Latn-RS" dirty="0"/>
              <a:t>plan</a:t>
            </a:r>
            <a:r>
              <a:rPr lang="en-US" dirty="0"/>
              <a:t> </a:t>
            </a:r>
            <a:r>
              <a:rPr lang="en-US" dirty="0" err="1"/>
              <a:t>stablu</a:t>
            </a:r>
            <a:r>
              <a:rPr lang="sr-Latn-R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 dirty="0"/>
              <a:t>Parser </a:t>
            </a:r>
          </a:p>
        </p:txBody>
      </p:sp>
      <p:pic>
        <p:nvPicPr>
          <p:cNvPr id="42" name="Picture 41" descr="Fig. 3.2. An example of a parse tree.">
            <a:extLst>
              <a:ext uri="{FF2B5EF4-FFF2-40B4-BE49-F238E27FC236}">
                <a16:creationId xmlns:a16="http://schemas.microsoft.com/office/drawing/2014/main" id="{43A739EC-AFD5-4626-B216-E59CBC34A1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96" y="1277891"/>
            <a:ext cx="9733807" cy="430221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3943D92-1458-4582-B21A-E0936EEE8F57}"/>
              </a:ext>
            </a:extLst>
          </p:cNvPr>
          <p:cNvSpPr txBox="1"/>
          <p:nvPr/>
        </p:nvSpPr>
        <p:spPr>
          <a:xfrm>
            <a:off x="896471" y="5719482"/>
            <a:ext cx="10345270" cy="6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Parser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generisanja</a:t>
            </a:r>
            <a:r>
              <a:rPr lang="en-US" dirty="0"/>
              <a:t> parse tree-ja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grešku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u </a:t>
            </a:r>
            <a:r>
              <a:rPr lang="en-US" dirty="0" err="1"/>
              <a:t>slušaju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b="1" dirty="0" err="1"/>
              <a:t>sintaksa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ne </a:t>
            </a:r>
            <a:r>
              <a:rPr lang="en-US" dirty="0" err="1"/>
              <a:t>valja</a:t>
            </a:r>
            <a:r>
              <a:rPr lang="en-US" dirty="0"/>
              <a:t>, ne </a:t>
            </a:r>
            <a:r>
              <a:rPr lang="en-US" dirty="0" err="1"/>
              <a:t>uzima</a:t>
            </a:r>
            <a:r>
              <a:rPr lang="en-US" dirty="0"/>
              <a:t> u </a:t>
            </a:r>
            <a:r>
              <a:rPr lang="en-US" dirty="0" err="1"/>
              <a:t>obzir</a:t>
            </a:r>
            <a:r>
              <a:rPr lang="en-US" dirty="0"/>
              <a:t> </a:t>
            </a:r>
            <a:r>
              <a:rPr lang="en-US" dirty="0" err="1"/>
              <a:t>validnost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sr-Latn-R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 dirty="0"/>
              <a:t>Analyzer/</a:t>
            </a:r>
            <a:r>
              <a:rPr lang="en-US" dirty="0" err="1"/>
              <a:t>Analyser</a:t>
            </a:r>
            <a:endParaRPr lang="en-US" dirty="0"/>
          </a:p>
        </p:txBody>
      </p:sp>
      <p:pic>
        <p:nvPicPr>
          <p:cNvPr id="5" name="Picture 4" descr="Fig. 3.3. An example of a query tree.">
            <a:extLst>
              <a:ext uri="{FF2B5EF4-FFF2-40B4-BE49-F238E27FC236}">
                <a16:creationId xmlns:a16="http://schemas.microsoft.com/office/drawing/2014/main" id="{BF280A25-5CA0-47C6-B5CB-B8263E4C3F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65" y="1054417"/>
            <a:ext cx="9525000" cy="4191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09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 dirty="0"/>
              <a:t>Rewriter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943D92-1458-4582-B21A-E0936EEE8F57}"/>
              </a:ext>
            </a:extLst>
          </p:cNvPr>
          <p:cNvSpPr txBox="1"/>
          <p:nvPr/>
        </p:nvSpPr>
        <p:spPr>
          <a:xfrm>
            <a:off x="896471" y="5719482"/>
            <a:ext cx="10345270" cy="6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Revriter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primenjuje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 system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transformiše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query tree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osnovu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pravila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upamćenih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pg_rules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sistemskog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kataloga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potrebno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5" name="Picture 4" descr="Fig. 3.4. An example of the rewriter stage.">
            <a:extLst>
              <a:ext uri="{FF2B5EF4-FFF2-40B4-BE49-F238E27FC236}">
                <a16:creationId xmlns:a16="http://schemas.microsoft.com/office/drawing/2014/main" id="{729356AA-BBB4-4A96-9E3F-DC9745E0AB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24" y="1042333"/>
            <a:ext cx="12151659" cy="4297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0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Planner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Executor</a:t>
            </a:r>
            <a:endParaRPr lang="en-US" dirty="0"/>
          </a:p>
        </p:txBody>
      </p:sp>
      <p:pic>
        <p:nvPicPr>
          <p:cNvPr id="6" name="Picture 5" descr="Fig. 3.5. A simple plan tree and the relationship between the plan tree and the result of the EXPLAIN command.">
            <a:extLst>
              <a:ext uri="{FF2B5EF4-FFF2-40B4-BE49-F238E27FC236}">
                <a16:creationId xmlns:a16="http://schemas.microsoft.com/office/drawing/2014/main" id="{EE07A14F-B627-48D6-88CA-392483299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276" y="1057836"/>
            <a:ext cx="12495515" cy="3978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sr-Latn-RS" dirty="0"/>
              <a:t>Pronalaženje najjeftinijeg puta kod </a:t>
            </a:r>
            <a:r>
              <a:rPr lang="sr-Latn-RS" dirty="0" err="1"/>
              <a:t>višetabelarnih</a:t>
            </a:r>
            <a:r>
              <a:rPr lang="sr-Latn-RS" dirty="0"/>
              <a:t> upita</a:t>
            </a:r>
            <a:endParaRPr lang="en-US" dirty="0"/>
          </a:p>
        </p:txBody>
      </p:sp>
      <p:pic>
        <p:nvPicPr>
          <p:cNvPr id="6" name="Picture 5" descr="Fig. 3.31. How to get the cheapest access path using dynamic programming.">
            <a:extLst>
              <a:ext uri="{FF2B5EF4-FFF2-40B4-BE49-F238E27FC236}">
                <a16:creationId xmlns:a16="http://schemas.microsoft.com/office/drawing/2014/main" id="{158C0625-ED18-64A8-965E-54E21F892C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456" y="1399613"/>
            <a:ext cx="8981114" cy="4058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43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616</TotalTime>
  <Words>832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Tenorite</vt:lpstr>
      <vt:lpstr>Office Theme</vt:lpstr>
      <vt:lpstr>PostgreSQL - Obrada transakcija, planovi izvršavanja transakcija, izolacija i zaključavanje</vt:lpstr>
      <vt:lpstr>Uvod</vt:lpstr>
      <vt:lpstr>Obrada upita</vt:lpstr>
      <vt:lpstr>Procesiranje UPITA</vt:lpstr>
      <vt:lpstr>Parser </vt:lpstr>
      <vt:lpstr>Analyzer/Analyser</vt:lpstr>
      <vt:lpstr>Rewriter</vt:lpstr>
      <vt:lpstr>Planner i Executor</vt:lpstr>
      <vt:lpstr>Pronalaženje najjeftinijeg puta kod višetabelarnih upita</vt:lpstr>
      <vt:lpstr>Kontrola konkurentnosti</vt:lpstr>
      <vt:lpstr>ID transakcije</vt:lpstr>
      <vt:lpstr>Struktura reda</vt:lpstr>
      <vt:lpstr>UPIS, BRISANJE I AŽURIRANJE</vt:lpstr>
      <vt:lpstr>UPIS, BRISANJE I AŽURIRANJE</vt:lpstr>
      <vt:lpstr>UPIS, BRISANJE I AŽURIRANJE</vt:lpstr>
      <vt:lpstr>PowerPoint Presentation</vt:lpstr>
      <vt:lpstr>PowerPoint Presentation</vt:lpstr>
      <vt:lpstr>PowerPoint Presentation</vt:lpstr>
      <vt:lpstr>PowerPoint Presentation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skladišta podataka PostgreSQL</dc:title>
  <dc:creator>Jovan Mladenovic</dc:creator>
  <cp:lastModifiedBy>Jovan Mladenovic</cp:lastModifiedBy>
  <cp:revision>27</cp:revision>
  <dcterms:created xsi:type="dcterms:W3CDTF">2022-04-26T11:12:52Z</dcterms:created>
  <dcterms:modified xsi:type="dcterms:W3CDTF">2022-06-07T15:38:06Z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