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571"/>
  </p:normalViewPr>
  <p:slideViewPr>
    <p:cSldViewPr snapToGrid="0" snapToObjects="1">
      <p:cViewPr varScale="1">
        <p:scale>
          <a:sx n="47" d="100"/>
          <a:sy n="47" d="100"/>
        </p:scale>
        <p:origin x="13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believe it was the triumph of the nerds because they used math to help save millions of lives. </a:t>
            </a:r>
          </a:p>
          <a:p>
            <a:endParaRPr lang="en-US" dirty="0"/>
          </a:p>
          <a:p>
            <a:r>
              <a:rPr lang="en-US" dirty="0"/>
              <a:t>On the left is an actual Enigma machine that was found after the war, and on the right</a:t>
            </a:r>
          </a:p>
        </p:txBody>
      </p:sp>
    </p:spTree>
    <p:extLst>
      <p:ext uri="{BB962C8B-B14F-4D97-AF65-F5344CB8AC3E}">
        <p14:creationId xmlns:p14="http://schemas.microsoft.com/office/powerpoint/2010/main" val="185286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most messages were transmitted in morse code, they were kept </a:t>
            </a:r>
            <a:r>
              <a:rPr lang="en-US" dirty="0" err="1"/>
              <a:t>realatively</a:t>
            </a:r>
            <a:r>
              <a:rPr lang="en-US" dirty="0"/>
              <a:t> short, this meant that most of the time, the 3</a:t>
            </a:r>
            <a:r>
              <a:rPr lang="en-US" baseline="30000" dirty="0"/>
              <a:t>rd</a:t>
            </a:r>
            <a:r>
              <a:rPr lang="en-US" dirty="0"/>
              <a:t> rotor did not rotate</a:t>
            </a:r>
          </a:p>
          <a:p>
            <a:endParaRPr lang="en-US" dirty="0"/>
          </a:p>
          <a:p>
            <a:r>
              <a:rPr lang="en-US" dirty="0"/>
              <a:t>This meant that you could do some kind of letter frequency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69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this process did was basically give a weighted score to what he thought were letter pairs</a:t>
            </a:r>
          </a:p>
          <a:p>
            <a:endParaRPr lang="en-US" dirty="0"/>
          </a:p>
          <a:p>
            <a:r>
              <a:rPr lang="en-US" dirty="0"/>
              <a:t>His technique made use of the </a:t>
            </a:r>
            <a:r>
              <a:rPr lang="en-US" dirty="0" err="1"/>
              <a:t>Baye’s</a:t>
            </a:r>
            <a:r>
              <a:rPr lang="en-US" dirty="0"/>
              <a:t> rule which is basically:</a:t>
            </a:r>
          </a:p>
          <a:p>
            <a:endParaRPr lang="en-US" dirty="0"/>
          </a:p>
          <a:p>
            <a:r>
              <a:rPr lang="en-US" dirty="0"/>
              <a:t>The probability that A is true given B is equal to the probability that B is true given A, multiplied by the probability of A divided by the probability of B</a:t>
            </a:r>
          </a:p>
        </p:txBody>
      </p:sp>
    </p:spTree>
    <p:extLst>
      <p:ext uri="{BB962C8B-B14F-4D97-AF65-F5344CB8AC3E}">
        <p14:creationId xmlns:p14="http://schemas.microsoft.com/office/powerpoint/2010/main" val="67730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take the highest weighted letter scores and punch them out of the sheets</a:t>
            </a:r>
          </a:p>
          <a:p>
            <a:endParaRPr lang="en-US" dirty="0"/>
          </a:p>
          <a:p>
            <a:r>
              <a:rPr lang="en-US" dirty="0"/>
              <a:t>Then they would slide the sheets over the cipher text looking for possible pairings that would give away which rotors were in position 1 and 2</a:t>
            </a:r>
          </a:p>
          <a:p>
            <a:endParaRPr lang="en-US" dirty="0"/>
          </a:p>
          <a:p>
            <a:r>
              <a:rPr lang="en-US" dirty="0"/>
              <a:t>Knowing that each message ended in double H’s E’s and L’s helped this process dramatically </a:t>
            </a:r>
          </a:p>
        </p:txBody>
      </p:sp>
    </p:spTree>
    <p:extLst>
      <p:ext uri="{BB962C8B-B14F-4D97-AF65-F5344CB8AC3E}">
        <p14:creationId xmlns:p14="http://schemas.microsoft.com/office/powerpoint/2010/main" val="2418209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UK only made around 5 of the Bombes, but the large majority was made by the United States which had more expendable resources</a:t>
            </a:r>
          </a:p>
        </p:txBody>
      </p:sp>
    </p:spTree>
    <p:extLst>
      <p:ext uri="{BB962C8B-B14F-4D97-AF65-F5344CB8AC3E}">
        <p14:creationId xmlns:p14="http://schemas.microsoft.com/office/powerpoint/2010/main" val="481219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an example: </a:t>
            </a:r>
          </a:p>
          <a:p>
            <a:endParaRPr lang="en-US" dirty="0"/>
          </a:p>
          <a:p>
            <a:r>
              <a:rPr lang="en-US" dirty="0"/>
              <a:t>Lets say you wire up the back of the enigma to check if T is paired with A on the plug board</a:t>
            </a:r>
          </a:p>
          <a:p>
            <a:endParaRPr lang="en-US" dirty="0"/>
          </a:p>
          <a:p>
            <a:r>
              <a:rPr lang="en-US" dirty="0"/>
              <a:t>It’s going to run through all of these deductions instantly, and if it finds a contradiction like in this case K is found to be paired with A</a:t>
            </a:r>
          </a:p>
          <a:p>
            <a:endParaRPr lang="en-US" dirty="0"/>
          </a:p>
          <a:p>
            <a:r>
              <a:rPr lang="en-US" dirty="0"/>
              <a:t>The rotor position would shift once and the process would repeat</a:t>
            </a:r>
          </a:p>
        </p:txBody>
      </p:sp>
    </p:spTree>
    <p:extLst>
      <p:ext uri="{BB962C8B-B14F-4D97-AF65-F5344CB8AC3E}">
        <p14:creationId xmlns:p14="http://schemas.microsoft.com/office/powerpoint/2010/main" val="421003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 the right is an original enigma without the plugboard.</a:t>
            </a:r>
          </a:p>
        </p:txBody>
      </p:sp>
    </p:spTree>
    <p:extLst>
      <p:ext uri="{BB962C8B-B14F-4D97-AF65-F5344CB8AC3E}">
        <p14:creationId xmlns:p14="http://schemas.microsoft.com/office/powerpoint/2010/main" val="251301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having fixed rotors, they had a combination of configurations</a:t>
            </a:r>
          </a:p>
          <a:p>
            <a:endParaRPr lang="en-US" dirty="0"/>
          </a:p>
          <a:p>
            <a:r>
              <a:rPr lang="en-US" dirty="0"/>
              <a:t>When I say unique rotors, each rotor had a different set of internal cross wiring.</a:t>
            </a:r>
          </a:p>
          <a:p>
            <a:endParaRPr lang="en-US" dirty="0"/>
          </a:p>
          <a:p>
            <a:r>
              <a:rPr lang="en-US" dirty="0"/>
              <a:t>For example. Rotor #1 is cross wired to turn A into G, but rotor #7 is cross wired to turn A into X</a:t>
            </a:r>
          </a:p>
        </p:txBody>
      </p:sp>
    </p:spTree>
    <p:extLst>
      <p:ext uri="{BB962C8B-B14F-4D97-AF65-F5344CB8AC3E}">
        <p14:creationId xmlns:p14="http://schemas.microsoft.com/office/powerpoint/2010/main" val="418804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 cubed gives us 17,256 possible starting letter positions for the rotors</a:t>
            </a:r>
          </a:p>
          <a:p>
            <a:endParaRPr lang="en-US" dirty="0"/>
          </a:p>
          <a:p>
            <a:r>
              <a:rPr lang="en-US" dirty="0"/>
              <a:t>Then 8 * 7 * 6 gives us the 336 different ways you can arrange the 8 different rotors</a:t>
            </a:r>
          </a:p>
          <a:p>
            <a:endParaRPr lang="en-US" dirty="0"/>
          </a:p>
          <a:p>
            <a:r>
              <a:rPr lang="en-US" dirty="0"/>
              <a:t>Lastly the plugboard added an extreme amount of complexity.</a:t>
            </a:r>
          </a:p>
          <a:p>
            <a:endParaRPr lang="en-US" dirty="0"/>
          </a:p>
          <a:p>
            <a:r>
              <a:rPr lang="en-US" dirty="0"/>
              <a:t>26! for the letters, </a:t>
            </a:r>
            <a:r>
              <a:rPr lang="en-US" dirty="0" err="1"/>
              <a:t>divived</a:t>
            </a:r>
            <a:r>
              <a:rPr lang="en-US" dirty="0"/>
              <a:t> by ^6! For the letters not used, 10! For the amount of pairs, and 2^10 for the same pairs found. </a:t>
            </a:r>
          </a:p>
          <a:p>
            <a:endParaRPr lang="en-US" dirty="0"/>
          </a:p>
          <a:p>
            <a:r>
              <a:rPr lang="en-US" dirty="0"/>
              <a:t>Example: Pair AT and TA are the same so don’t them twice.</a:t>
            </a:r>
          </a:p>
          <a:p>
            <a:endParaRPr lang="en-US" dirty="0"/>
          </a:p>
          <a:p>
            <a:r>
              <a:rPr lang="en-US" dirty="0"/>
              <a:t>Take those two numbers, add them together and </a:t>
            </a:r>
            <a:r>
              <a:rPr lang="en-US" dirty="0" err="1"/>
              <a:t>mulitiply</a:t>
            </a:r>
            <a:r>
              <a:rPr lang="en-US" dirty="0"/>
              <a:t> the 3</a:t>
            </a:r>
            <a:r>
              <a:rPr lang="en-US" baseline="30000" dirty="0"/>
              <a:t>rd</a:t>
            </a:r>
            <a:r>
              <a:rPr lang="en-US" dirty="0"/>
              <a:t> and you get roughly 159 quintillion possible Enigma combinations</a:t>
            </a:r>
          </a:p>
          <a:p>
            <a:endParaRPr lang="en-US" dirty="0"/>
          </a:p>
          <a:p>
            <a:r>
              <a:rPr lang="en-US" dirty="0"/>
              <a:t>Its no wonder why the </a:t>
            </a:r>
            <a:r>
              <a:rPr lang="en-US" dirty="0" err="1"/>
              <a:t>germans</a:t>
            </a:r>
            <a:r>
              <a:rPr lang="en-US" dirty="0"/>
              <a:t> thought it to be unbreakable</a:t>
            </a:r>
          </a:p>
        </p:txBody>
      </p:sp>
    </p:spTree>
    <p:extLst>
      <p:ext uri="{BB962C8B-B14F-4D97-AF65-F5344CB8AC3E}">
        <p14:creationId xmlns:p14="http://schemas.microsoft.com/office/powerpoint/2010/main" val="216638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for some reason the </a:t>
            </a:r>
            <a:r>
              <a:rPr lang="en-US" dirty="0" err="1"/>
              <a:t>german</a:t>
            </a:r>
            <a:r>
              <a:rPr lang="en-US" dirty="0"/>
              <a:t> military believed a sheet had been found, they would simply print new sheets.</a:t>
            </a:r>
          </a:p>
        </p:txBody>
      </p:sp>
    </p:spTree>
    <p:extLst>
      <p:ext uri="{BB962C8B-B14F-4D97-AF65-F5344CB8AC3E}">
        <p14:creationId xmlns:p14="http://schemas.microsoft.com/office/powerpoint/2010/main" val="242833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is inputted and goes through the plugboard and comes out as K</a:t>
            </a:r>
          </a:p>
          <a:p>
            <a:endParaRPr lang="en-US" dirty="0"/>
          </a:p>
          <a:p>
            <a:r>
              <a:rPr lang="en-US" dirty="0"/>
              <a:t>Like I talked about early, each of those rotors contain different cross wirings as you can see here. </a:t>
            </a:r>
          </a:p>
          <a:p>
            <a:endParaRPr lang="en-US" dirty="0"/>
          </a:p>
          <a:p>
            <a:r>
              <a:rPr lang="en-US" dirty="0"/>
              <a:t>After the rotors it hits the reflector and returns through the rotors </a:t>
            </a:r>
            <a:r>
              <a:rPr lang="en-US" dirty="0" err="1"/>
              <a:t>againd</a:t>
            </a:r>
            <a:r>
              <a:rPr lang="en-US" dirty="0"/>
              <a:t> and once more through the plugboard</a:t>
            </a:r>
          </a:p>
          <a:p>
            <a:endParaRPr lang="en-US" dirty="0"/>
          </a:p>
          <a:p>
            <a:r>
              <a:rPr lang="en-US" dirty="0"/>
              <a:t>After all that, a lamp lights up on the </a:t>
            </a:r>
            <a:r>
              <a:rPr lang="en-US" dirty="0" err="1"/>
              <a:t>lampboard</a:t>
            </a:r>
            <a:r>
              <a:rPr lang="en-US" dirty="0"/>
              <a:t> and gives you the encrypted output which in this case is 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2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 the Nazi’s would send a weather report at 6AM every morning</a:t>
            </a:r>
          </a:p>
          <a:p>
            <a:endParaRPr lang="en-US" dirty="0"/>
          </a:p>
          <a:p>
            <a:r>
              <a:rPr lang="en-US" dirty="0"/>
              <a:t>So theoretically, we should be able to make assumptions about the plugboard </a:t>
            </a:r>
            <a:r>
              <a:rPr lang="en-US" dirty="0" err="1"/>
              <a:t>paris</a:t>
            </a:r>
            <a:r>
              <a:rPr lang="en-US" dirty="0"/>
              <a:t> in the cipher output</a:t>
            </a:r>
          </a:p>
        </p:txBody>
      </p:sp>
    </p:spTree>
    <p:extLst>
      <p:ext uri="{BB962C8B-B14F-4D97-AF65-F5344CB8AC3E}">
        <p14:creationId xmlns:p14="http://schemas.microsoft.com/office/powerpoint/2010/main" val="173260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many more huts inside Bletchley but Hut 6  and 8 worked on the harder Military and Naval enigma that I’m going over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1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 Justin Cabra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By Justin Cabral</a:t>
            </a:r>
          </a:p>
        </p:txBody>
      </p:sp>
      <p:sp>
        <p:nvSpPr>
          <p:cNvPr id="152" name="Decrypting Enigma"/>
          <p:cNvSpPr txBox="1">
            <a:spLocks noGrp="1"/>
          </p:cNvSpPr>
          <p:nvPr>
            <p:ph type="ctrTitle"/>
          </p:nvPr>
        </p:nvSpPr>
        <p:spPr>
          <a:xfrm>
            <a:off x="1206498" y="-2175769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Decrypting Enigma</a:t>
            </a:r>
          </a:p>
        </p:txBody>
      </p:sp>
      <p:sp>
        <p:nvSpPr>
          <p:cNvPr id="153" name="Triumph of the Nerds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2575378"/>
            <a:ext cx="21971000" cy="1905001"/>
          </a:xfrm>
          <a:prstGeom prst="rect">
            <a:avLst/>
          </a:prstGeom>
        </p:spPr>
        <p:txBody>
          <a:bodyPr/>
          <a:lstStyle/>
          <a:p>
            <a:r>
              <a:t>Triumph of the Nerds</a:t>
            </a:r>
          </a:p>
        </p:txBody>
      </p:sp>
      <p:pic>
        <p:nvPicPr>
          <p:cNvPr id="154" name="a3841035943_10.jpg" descr="a3841035943_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20" y="3918168"/>
            <a:ext cx="10219424" cy="6812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4 Bletchley Park Workers - Jeremy Collins.jpg" descr="4 Bletchley Park Workers - Jeremy Collin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916" y="3865990"/>
            <a:ext cx="9223074" cy="6917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nigma’s Critical Design Fla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Enigma’s Critical Design Flaw</a:t>
            </a:r>
          </a:p>
        </p:txBody>
      </p:sp>
      <p:sp>
        <p:nvSpPr>
          <p:cNvPr id="201" name="The Reflecto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The Reflector</a:t>
            </a:r>
          </a:p>
        </p:txBody>
      </p:sp>
      <p:sp>
        <p:nvSpPr>
          <p:cNvPr id="202" name="It meant a letter could never be encrypted as itself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meant a letter could never be encrypted as itself</a:t>
            </a:r>
          </a:p>
        </p:txBody>
      </p:sp>
      <p:sp>
        <p:nvSpPr>
          <p:cNvPr id="203" name="Rectangle"/>
          <p:cNvSpPr/>
          <p:nvPr/>
        </p:nvSpPr>
        <p:spPr>
          <a:xfrm>
            <a:off x="8890757" y="6513862"/>
            <a:ext cx="6135668" cy="2579791"/>
          </a:xfrm>
          <a:prstGeom prst="rect">
            <a:avLst/>
          </a:pr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4" name="T  != T"/>
          <p:cNvSpPr txBox="1"/>
          <p:nvPr/>
        </p:nvSpPr>
        <p:spPr>
          <a:xfrm>
            <a:off x="10422132" y="7029941"/>
            <a:ext cx="3072918" cy="130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200"/>
            </a:lvl1pPr>
          </a:lstStyle>
          <a:p>
            <a:r>
              <a:t>T  != 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How to exploit this fla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exploit this flaw?</a:t>
            </a:r>
          </a:p>
        </p:txBody>
      </p:sp>
      <p:sp>
        <p:nvSpPr>
          <p:cNvPr id="207" name="Wetterbericht (Weather Report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Wetterbericht (Weather Report)</a:t>
            </a:r>
          </a:p>
        </p:txBody>
      </p:sp>
      <p:sp>
        <p:nvSpPr>
          <p:cNvPr id="208" name="The Nazi’s sent a weather report at 6am every morning…"/>
          <p:cNvSpPr txBox="1">
            <a:spLocks noGrp="1"/>
          </p:cNvSpPr>
          <p:nvPr>
            <p:ph type="body" idx="1"/>
          </p:nvPr>
        </p:nvSpPr>
        <p:spPr>
          <a:xfrm>
            <a:off x="1206500" y="3957641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rPr dirty="0"/>
              <a:t>The Nazi’s sent a weather report at 6am every morning</a:t>
            </a:r>
          </a:p>
          <a:p>
            <a:r>
              <a:rPr dirty="0"/>
              <a:t>It meant you could check the text and make assumptions on plugboard pairs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 dirty="0"/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20" y="7503440"/>
            <a:ext cx="69469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Line"/>
          <p:cNvSpPr/>
          <p:nvPr/>
        </p:nvSpPr>
        <p:spPr>
          <a:xfrm>
            <a:off x="10296594" y="8716290"/>
            <a:ext cx="1905939" cy="1"/>
          </a:xfrm>
          <a:prstGeom prst="line">
            <a:avLst/>
          </a:prstGeom>
          <a:ln w="177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0688" y="7560590"/>
            <a:ext cx="7404101" cy="2311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ssume(t-&gt;g)"/>
          <p:cNvSpPr txBox="1"/>
          <p:nvPr/>
        </p:nvSpPr>
        <p:spPr>
          <a:xfrm>
            <a:off x="15551335" y="10468277"/>
            <a:ext cx="2422806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Assume(t-&gt;g)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hats what they d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Thats</a:t>
            </a:r>
            <a:r>
              <a:rPr dirty="0"/>
              <a:t> what they did</a:t>
            </a:r>
          </a:p>
        </p:txBody>
      </p:sp>
      <p:sp>
        <p:nvSpPr>
          <p:cNvPr id="215" name="Bletchley Park Hut 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Bletchley Park Hut 8</a:t>
            </a:r>
          </a:p>
        </p:txBody>
      </p:sp>
      <p:sp>
        <p:nvSpPr>
          <p:cNvPr id="216" name="Worked out of the United Kingdom during WW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599" indent="-609599">
              <a:defRPr sz="4400"/>
            </a:pPr>
            <a:r>
              <a:rPr dirty="0"/>
              <a:t>Worked out of the United Kingdom during WW2</a:t>
            </a:r>
          </a:p>
          <a:p>
            <a:pPr marL="609599" indent="-609599">
              <a:defRPr sz="4400"/>
            </a:pPr>
            <a:r>
              <a:rPr dirty="0"/>
              <a:t>Alan Turing invented the Bombe machine</a:t>
            </a:r>
          </a:p>
          <a:p>
            <a:pPr marL="609599" indent="-609599">
              <a:defRPr sz="4400"/>
            </a:pPr>
            <a:r>
              <a:rPr dirty="0"/>
              <a:t>Joan Clarke came up with ways to reduce operations</a:t>
            </a:r>
          </a:p>
          <a:p>
            <a:pPr marL="609599" indent="-609599">
              <a:defRPr sz="4400"/>
            </a:pPr>
            <a:r>
              <a:rPr dirty="0"/>
              <a:t>Hugh Alexander did work to recognize code patterns</a:t>
            </a:r>
          </a:p>
        </p:txBody>
      </p:sp>
      <p:pic>
        <p:nvPicPr>
          <p:cNvPr id="217" name="2 Capt Ridley's Shooting Party - Jeremy Collins.JPG" descr="2 Capt Ridley's Shooting Party - Jeremy Colli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1145" y="505844"/>
            <a:ext cx="7794202" cy="584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3 Bletchley Park Hut Work - Jeremy Collins.jpg" descr="3 Bletchley Park Hut Work - Jeremy Collin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1143" y="7074320"/>
            <a:ext cx="7794203" cy="584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ducing Oper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Reducing Operations</a:t>
            </a:r>
          </a:p>
        </p:txBody>
      </p:sp>
      <p:sp>
        <p:nvSpPr>
          <p:cNvPr id="221" name="Clever tactic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Clever tactics</a:t>
            </a:r>
          </a:p>
        </p:txBody>
      </p:sp>
      <p:sp>
        <p:nvSpPr>
          <p:cNvPr id="222" name="The 3rd rotor rarely rotates in a mess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3rd rotor rarely rotates in a message</a:t>
            </a:r>
          </a:p>
          <a:p>
            <a:r>
              <a:rPr dirty="0"/>
              <a:t>First two rotors - &gt; 26 * 26 = 676 characters</a:t>
            </a:r>
          </a:p>
          <a:p>
            <a:r>
              <a:rPr dirty="0"/>
              <a:t>Most messages were less than this</a:t>
            </a:r>
          </a:p>
          <a:p>
            <a:r>
              <a:rPr dirty="0"/>
              <a:t>Letter frequency analysis can be done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he Banburismus Techniq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dirty="0" err="1"/>
              <a:t>Banburismus</a:t>
            </a:r>
            <a:r>
              <a:rPr dirty="0"/>
              <a:t> Technique</a:t>
            </a:r>
          </a:p>
        </p:txBody>
      </p:sp>
      <p:sp>
        <p:nvSpPr>
          <p:cNvPr id="225" name="Alan Turing’s second invention at Bletchley Park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Alan Turing’s second invention at Bletchley Park</a:t>
            </a:r>
          </a:p>
        </p:txBody>
      </p:sp>
      <p:sp>
        <p:nvSpPr>
          <p:cNvPr id="226" name="Cryptanalytic proce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599" indent="-609599">
              <a:defRPr sz="4200"/>
            </a:pPr>
            <a:r>
              <a:rPr dirty="0"/>
              <a:t>Cryptanalytic process</a:t>
            </a:r>
          </a:p>
          <a:p>
            <a:pPr marL="609599" indent="-609599">
              <a:defRPr sz="4200"/>
            </a:pPr>
            <a:r>
              <a:rPr dirty="0"/>
              <a:t>Sequential Conditional Bayesian Probability</a:t>
            </a:r>
          </a:p>
          <a:p>
            <a:pPr marL="609599" indent="-609599">
              <a:defRPr sz="4200"/>
            </a:pPr>
            <a:r>
              <a:rPr dirty="0"/>
              <a:t>Gave a score to single repeats, bigrams, and trigrams.</a:t>
            </a:r>
          </a:p>
          <a:p>
            <a:pPr marL="609599" indent="-609599">
              <a:defRPr sz="4200"/>
            </a:pPr>
            <a:r>
              <a:rPr dirty="0"/>
              <a:t>Classified from 1942 - 2010</a:t>
            </a:r>
          </a:p>
          <a:p>
            <a:pPr marL="609599" indent="-609599">
              <a:defRPr sz="4200"/>
            </a:pPr>
            <a:r>
              <a:rPr dirty="0"/>
              <a:t>Used in conjunction with the Banbury sheets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195" y="4847625"/>
            <a:ext cx="6856197" cy="2460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anbury She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Banbury Sheets</a:t>
            </a:r>
          </a:p>
        </p:txBody>
      </p:sp>
      <p:sp>
        <p:nvSpPr>
          <p:cNvPr id="230" name="More operation reduc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More operation reduction</a:t>
            </a:r>
          </a:p>
        </p:txBody>
      </p:sp>
      <p:sp>
        <p:nvSpPr>
          <p:cNvPr id="231" name="Hugh Alexander would work with these shee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599" indent="-609599">
              <a:defRPr sz="3500"/>
            </a:pPr>
            <a:r>
              <a:rPr dirty="0"/>
              <a:t>Hugh Alexander would work with these sheets</a:t>
            </a:r>
          </a:p>
          <a:p>
            <a:pPr marL="609599" indent="-609599">
              <a:defRPr sz="3500"/>
            </a:pPr>
            <a:r>
              <a:rPr dirty="0"/>
              <a:t>Find rotor positions before configuring Bombe machine</a:t>
            </a:r>
          </a:p>
          <a:p>
            <a:pPr marL="609599" indent="-609599">
              <a:defRPr sz="3500"/>
            </a:pPr>
            <a:r>
              <a:rPr dirty="0"/>
              <a:t>Reduce Bombe calculation time dramatically</a:t>
            </a:r>
          </a:p>
          <a:p>
            <a:pPr marL="609599" indent="-609599">
              <a:defRPr sz="3500"/>
            </a:pPr>
            <a:r>
              <a:rPr dirty="0"/>
              <a:t>Bombe only needed to work out what the 3rd rotor was</a:t>
            </a:r>
          </a:p>
          <a:p>
            <a:pPr marL="609599" indent="-609599">
              <a:defRPr sz="3500"/>
            </a:pPr>
            <a:r>
              <a:rPr dirty="0"/>
              <a:t>Every message ended in Heil Hitler</a:t>
            </a:r>
          </a:p>
          <a:p>
            <a:pPr marL="609599" indent="-609599">
              <a:defRPr sz="3400"/>
            </a:pPr>
            <a:r>
              <a:rPr dirty="0"/>
              <a:t>The double H’s, E’s and L’s aided in spotting patterns</a:t>
            </a:r>
          </a:p>
        </p:txBody>
      </p:sp>
      <p:pic>
        <p:nvPicPr>
          <p:cNvPr id="232" name="1280px-Part_of_a_Banbury_Sheet_as_used_in_Banburismus.jpg" descr="1280px-Part_of_a_Banbury_Sheet_as_used_in_Banburism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52" y="4485361"/>
            <a:ext cx="10748554" cy="716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he Bomb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Bombe Machine</a:t>
            </a:r>
          </a:p>
        </p:txBody>
      </p:sp>
      <p:sp>
        <p:nvSpPr>
          <p:cNvPr id="235" name="How it worke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How it worked</a:t>
            </a:r>
          </a:p>
        </p:txBody>
      </p:sp>
      <p:sp>
        <p:nvSpPr>
          <p:cNvPr id="236" name="Basically many parallel enigma machin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Basically many parallel enigma machines</a:t>
            </a:r>
          </a:p>
          <a:p>
            <a:pPr>
              <a:defRPr sz="4600"/>
            </a:pPr>
            <a:r>
              <a:t>Over 50 were made over the course of WW2</a:t>
            </a:r>
          </a:p>
          <a:p>
            <a:pPr>
              <a:defRPr sz="4600"/>
            </a:pPr>
            <a:r>
              <a:t>They work backwards to find configuration</a:t>
            </a:r>
          </a:p>
          <a:p>
            <a:pPr>
              <a:defRPr sz="4600"/>
            </a:pPr>
            <a:r>
              <a:t>Each start with an initial letter pair assumption</a:t>
            </a:r>
          </a:p>
          <a:p>
            <a:pPr>
              <a:defRPr sz="4600"/>
            </a:pPr>
            <a:r>
              <a:t>Work continues until an assumption is proven true</a:t>
            </a:r>
          </a:p>
          <a:p>
            <a:pPr>
              <a:defRPr sz="4600"/>
            </a:pPr>
            <a:r>
              <a:t>Can crack enigma in 20 minutes</a:t>
            </a:r>
          </a:p>
        </p:txBody>
      </p:sp>
      <p:pic>
        <p:nvPicPr>
          <p:cNvPr id="237" name="_60957552_bombemachine.jpg" descr="_60957552_bombemach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400" y="4675914"/>
            <a:ext cx="8582179" cy="6208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he Bomb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Bombe Machine</a:t>
            </a:r>
          </a:p>
        </p:txBody>
      </p:sp>
      <p:sp>
        <p:nvSpPr>
          <p:cNvPr id="240" name="How it worke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How it worked</a:t>
            </a:r>
          </a:p>
        </p:txBody>
      </p:sp>
      <p:sp>
        <p:nvSpPr>
          <p:cNvPr id="241" name="K is found to pair with A on Plugboard after deductions…"/>
          <p:cNvSpPr txBox="1"/>
          <p:nvPr/>
        </p:nvSpPr>
        <p:spPr>
          <a:xfrm>
            <a:off x="3527731" y="9971062"/>
            <a:ext cx="16291459" cy="346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rPr dirty="0"/>
              <a:t>K is found to pair with A on Plugboard after deductions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This contradicts the original assumption, meaning the enigma rotor settings are incorrect.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Therefore all plugboard pairs found up until that point are no longer checked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The Bombe machine then flips the first rotor and tries assumption again</a:t>
            </a:r>
          </a:p>
        </p:txBody>
      </p:sp>
      <p:pic>
        <p:nvPicPr>
          <p:cNvPr id="242" name="Screen Shot 2021-10-10 at 8.22.47 PM.png" descr="Screen Shot 2021-10-10 at 8.22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26" y="3515252"/>
            <a:ext cx="12631269" cy="597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July 9th, 19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July 9th, 1941</a:t>
            </a:r>
          </a:p>
        </p:txBody>
      </p:sp>
      <p:sp>
        <p:nvSpPr>
          <p:cNvPr id="245" name="A historic da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 historic day</a:t>
            </a:r>
          </a:p>
        </p:txBody>
      </p:sp>
      <p:sp>
        <p:nvSpPr>
          <p:cNvPr id="246" name="The Bombe machine cracks it’s first enigma configur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Bombe machine cracks it’s first enigma configuration</a:t>
            </a:r>
          </a:p>
          <a:p>
            <a:r>
              <a:t>The allies are able to alert transport ships of Nazi U-Boat locations</a:t>
            </a:r>
          </a:p>
          <a:p>
            <a:r>
              <a:t>Millions of lives are saved in the future as the war turns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 New Age of National Secu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New Age of National Security</a:t>
            </a:r>
          </a:p>
        </p:txBody>
      </p:sp>
      <p:sp>
        <p:nvSpPr>
          <p:cNvPr id="249" name="Cryptography is the futur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Cryptography is the future</a:t>
            </a:r>
          </a:p>
        </p:txBody>
      </p:sp>
      <p:sp>
        <p:nvSpPr>
          <p:cNvPr id="250" name="United Kingdom would develop the X machine which fixed Enigma fla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United Kingdom would develop the X machine which fixed Enigma flaws</a:t>
            </a:r>
          </a:p>
          <a:p>
            <a:r>
              <a:t>United States would develop Colossus which was kept secret until 1970’s</a:t>
            </a:r>
          </a:p>
        </p:txBody>
      </p:sp>
      <p:pic>
        <p:nvPicPr>
          <p:cNvPr id="251" name="full.jpg" descr="fu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21" y="6607294"/>
            <a:ext cx="8136271" cy="6127629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X Machine"/>
          <p:cNvSpPr txBox="1"/>
          <p:nvPr/>
        </p:nvSpPr>
        <p:spPr>
          <a:xfrm>
            <a:off x="5032464" y="12913186"/>
            <a:ext cx="154838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 Machine</a:t>
            </a:r>
          </a:p>
        </p:txBody>
      </p:sp>
      <p:pic>
        <p:nvPicPr>
          <p:cNvPr id="253" name="90.jpeg" descr="9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074" y="6767493"/>
            <a:ext cx="8738152" cy="580723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Colossus"/>
          <p:cNvSpPr txBox="1"/>
          <p:nvPr/>
        </p:nvSpPr>
        <p:spPr>
          <a:xfrm>
            <a:off x="15740845" y="12913186"/>
            <a:ext cx="13786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Colossus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rief Hi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Brief History</a:t>
            </a:r>
          </a:p>
        </p:txBody>
      </p:sp>
      <p:sp>
        <p:nvSpPr>
          <p:cNvPr id="158" name="The original enigm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The original enigma </a:t>
            </a:r>
          </a:p>
        </p:txBody>
      </p:sp>
      <p:sp>
        <p:nvSpPr>
          <p:cNvPr id="159" name="Developed by Arthur Scherbius after WW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Developed by Arthur </a:t>
            </a:r>
            <a:r>
              <a:rPr dirty="0" err="1"/>
              <a:t>Scherbius</a:t>
            </a:r>
            <a:r>
              <a:rPr dirty="0"/>
              <a:t> after WW1</a:t>
            </a:r>
          </a:p>
          <a:p>
            <a:r>
              <a:rPr dirty="0"/>
              <a:t>Became a commercial product in the 1920’s</a:t>
            </a:r>
          </a:p>
          <a:p>
            <a:r>
              <a:rPr dirty="0"/>
              <a:t>Adopted by German military before WW2</a:t>
            </a:r>
          </a:p>
          <a:p>
            <a:r>
              <a:rPr dirty="0"/>
              <a:t>3 or 4 Fixed Rotors</a:t>
            </a:r>
          </a:p>
          <a:p>
            <a:r>
              <a:rPr dirty="0"/>
              <a:t>No Plugboard</a:t>
            </a:r>
          </a:p>
        </p:txBody>
      </p:sp>
      <p:pic>
        <p:nvPicPr>
          <p:cNvPr id="160" name="a156783d8b534b6024fa889b4ee72029d76a585b.jpeg" descr="a156783d8b534b6024fa889b4ee72029d76a585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106" y="1888742"/>
            <a:ext cx="6330596" cy="9495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And the rest is history…."/>
          <p:cNvSpPr txBox="1">
            <a:spLocks noGrp="1"/>
          </p:cNvSpPr>
          <p:nvPr>
            <p:ph type="title"/>
          </p:nvPr>
        </p:nvSpPr>
        <p:spPr>
          <a:xfrm>
            <a:off x="6021895" y="6141418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t>And the rest is history….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rief Hi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Brief History</a:t>
            </a:r>
          </a:p>
        </p:txBody>
      </p:sp>
      <p:sp>
        <p:nvSpPr>
          <p:cNvPr id="163" name="Original Enigma Codebreaker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Original Enigma Codebreakers</a:t>
            </a:r>
          </a:p>
        </p:txBody>
      </p:sp>
      <p:sp>
        <p:nvSpPr>
          <p:cNvPr id="164" name="1930 Poland noticed a change in German encryption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rPr dirty="0"/>
              <a:t>1930 Poland noticed a change in German encryption</a:t>
            </a:r>
          </a:p>
          <a:p>
            <a:r>
              <a:rPr dirty="0"/>
              <a:t>Polish Cipher Bureau was established</a:t>
            </a:r>
          </a:p>
          <a:p>
            <a:r>
              <a:rPr dirty="0"/>
              <a:t>Broke the code in 1932 using permutation theory</a:t>
            </a:r>
          </a:p>
          <a:p>
            <a:r>
              <a:rPr dirty="0"/>
              <a:t>Marian Rejewski, Henryk </a:t>
            </a:r>
            <a:r>
              <a:rPr dirty="0" err="1"/>
              <a:t>Zygalski</a:t>
            </a:r>
            <a:r>
              <a:rPr dirty="0"/>
              <a:t>, Jerzy </a:t>
            </a:r>
            <a:r>
              <a:rPr dirty="0" err="1"/>
              <a:t>Rozycki</a:t>
            </a:r>
            <a:endParaRPr dirty="0"/>
          </a:p>
          <a:p>
            <a:r>
              <a:rPr dirty="0"/>
              <a:t>Didn’t share techniques until 1939 when WW2 started</a:t>
            </a:r>
          </a:p>
        </p:txBody>
      </p:sp>
      <p:pic>
        <p:nvPicPr>
          <p:cNvPr id="165" name="00-enigma-1280x720.jpg" descr="00-enigma-1280x7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941" y="681198"/>
            <a:ext cx="5758262" cy="3239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rief Hi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Brief History</a:t>
            </a:r>
          </a:p>
        </p:txBody>
      </p:sp>
      <p:sp>
        <p:nvSpPr>
          <p:cNvPr id="168" name="The bomba machine"/>
          <p:cNvSpPr txBox="1">
            <a:spLocks noGrp="1"/>
          </p:cNvSpPr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The bomba machine</a:t>
            </a:r>
          </a:p>
        </p:txBody>
      </p:sp>
      <p:sp>
        <p:nvSpPr>
          <p:cNvPr id="169" name="Created by Marian Rejewsk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Marian Rejewski</a:t>
            </a:r>
          </a:p>
          <a:p>
            <a:r>
              <a:t>Mechanical Enigma Decrypter</a:t>
            </a:r>
          </a:p>
          <a:p>
            <a:r>
              <a:t>Cost $50,000 to build in 1930’s</a:t>
            </a:r>
          </a:p>
          <a:p>
            <a:r>
              <a:t>Equivalent of $850,000 today</a:t>
            </a:r>
          </a:p>
          <a:p>
            <a:r>
              <a:t>Too costly for Poland during WW2</a:t>
            </a:r>
          </a:p>
        </p:txBody>
      </p:sp>
      <p:pic>
        <p:nvPicPr>
          <p:cNvPr id="170" name="bomba_3_full.jpg" descr="bomba_3_fu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60" y="1645049"/>
            <a:ext cx="6262385" cy="10425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W2 Starts…"/>
          <p:cNvSpPr txBox="1">
            <a:spLocks noGrp="1"/>
          </p:cNvSpPr>
          <p:nvPr>
            <p:ph type="title"/>
          </p:nvPr>
        </p:nvSpPr>
        <p:spPr>
          <a:xfrm>
            <a:off x="5740955" y="5380078"/>
            <a:ext cx="22494327" cy="4578006"/>
          </a:xfrm>
          <a:prstGeom prst="rect">
            <a:avLst/>
          </a:prstGeom>
        </p:spPr>
        <p:txBody>
          <a:bodyPr/>
          <a:lstStyle>
            <a:lvl1pPr>
              <a:defRPr sz="18000" spc="-360"/>
            </a:lvl1pPr>
          </a:lstStyle>
          <a:p>
            <a:r>
              <a:t>WW2 Starts…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Military/Navy Enigma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Military/Navy Enigma Machine</a:t>
            </a:r>
          </a:p>
        </p:txBody>
      </p:sp>
      <p:sp>
        <p:nvSpPr>
          <p:cNvPr id="175" name="A mechanical stream cipher dev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A</a:t>
            </a:r>
            <a:r>
              <a:rPr lang="en-US" dirty="0"/>
              <a:t>n </a:t>
            </a:r>
            <a:r>
              <a:rPr dirty="0"/>
              <a:t> </a:t>
            </a:r>
            <a:r>
              <a:rPr lang="en-US" dirty="0"/>
              <a:t>electro</a:t>
            </a:r>
            <a:r>
              <a:rPr dirty="0"/>
              <a:t>mechanical stream cipher device</a:t>
            </a:r>
          </a:p>
        </p:txBody>
      </p:sp>
      <p:pic>
        <p:nvPicPr>
          <p:cNvPr id="176" name="enigma.jpeg" descr="enigm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71" y="4543818"/>
            <a:ext cx="101600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Nazi Military and Navy made two major changes…"/>
          <p:cNvSpPr txBox="1">
            <a:spLocks noGrp="1"/>
          </p:cNvSpPr>
          <p:nvPr>
            <p:ph type="body" sz="half" idx="1"/>
          </p:nvPr>
        </p:nvSpPr>
        <p:spPr>
          <a:xfrm>
            <a:off x="12000742" y="6365339"/>
            <a:ext cx="14763478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3200"/>
            </a:pPr>
            <a:r>
              <a:rPr dirty="0"/>
              <a:t>Nazi Military and Navy made </a:t>
            </a:r>
            <a:r>
              <a:rPr b="1" u="sng" dirty="0"/>
              <a:t>two</a:t>
            </a:r>
            <a:r>
              <a:rPr dirty="0"/>
              <a:t> major changes</a:t>
            </a:r>
          </a:p>
          <a:p>
            <a:pPr marL="609599" indent="-609599">
              <a:defRPr sz="3200"/>
            </a:pPr>
            <a:r>
              <a:rPr dirty="0"/>
              <a:t>5-8 unique rotors that can be placed in different combinations</a:t>
            </a:r>
          </a:p>
          <a:p>
            <a:pPr marL="609599" indent="-609599">
              <a:defRPr sz="3200"/>
            </a:pPr>
            <a:r>
              <a:rPr dirty="0"/>
              <a:t>A plug-board system to swap letters and add more complexity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ow Complex was i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Complex was it?</a:t>
            </a:r>
          </a:p>
        </p:txBody>
      </p:sp>
      <p:sp>
        <p:nvSpPr>
          <p:cNvPr id="180" name="Lets do the mat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Lets do the math</a:t>
            </a:r>
          </a:p>
        </p:txBody>
      </p:sp>
      <p:sp>
        <p:nvSpPr>
          <p:cNvPr id="181" name="Each rotor contains 26 different letters…"/>
          <p:cNvSpPr txBox="1">
            <a:spLocks noGrp="1"/>
          </p:cNvSpPr>
          <p:nvPr>
            <p:ph type="body" sz="quarter" idx="1"/>
          </p:nvPr>
        </p:nvSpPr>
        <p:spPr>
          <a:xfrm>
            <a:off x="1206500" y="4248504"/>
            <a:ext cx="21971000" cy="2622911"/>
          </a:xfrm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rPr dirty="0"/>
              <a:t>Each rotor contains 26 different letters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rPr dirty="0"/>
              <a:t>There are 3 of 8 rotors that can be placed in any combination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rPr dirty="0"/>
              <a:t>26 Letter Plugboard that uses 10 pairs at a time</a:t>
            </a:r>
          </a:p>
        </p:txBody>
      </p:sp>
      <p:pic>
        <p:nvPicPr>
          <p:cNvPr id="182" name="Screen Shot 2021-10-10 at 4.43.41 PM.png" descr="Screen Shot 2021-10-10 at 4.43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818" y="3587848"/>
            <a:ext cx="7216110" cy="103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21-10-10 at 4.45.12 PM.png" descr="Screen Shot 2021-10-10 at 4.45.1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823" y="5012601"/>
            <a:ext cx="5298100" cy="1071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 Shot 2021-10-10 at 4.53.14 PM.png" descr="Screen Shot 2021-10-10 at 4.53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7941" y="6472898"/>
            <a:ext cx="2967857" cy="1315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21-10-10 at 4.53.47 PM.png" descr="Screen Shot 2021-10-10 at 4.53.47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7654" y="6708612"/>
            <a:ext cx="5298099" cy="84451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otal Ways to Configure…"/>
          <p:cNvSpPr txBox="1"/>
          <p:nvPr/>
        </p:nvSpPr>
        <p:spPr>
          <a:xfrm>
            <a:off x="1779340" y="10978904"/>
            <a:ext cx="7801129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200"/>
            </a:pPr>
            <a:r>
              <a:t>Total Ways to Configure</a:t>
            </a:r>
          </a:p>
          <a:p>
            <a:pPr algn="l">
              <a:defRPr sz="4200"/>
            </a:pPr>
            <a:r>
              <a:t> the Enigma Machine is…………</a:t>
            </a:r>
          </a:p>
        </p:txBody>
      </p:sp>
      <p:pic>
        <p:nvPicPr>
          <p:cNvPr id="187" name="Screen Shot 2021-10-10 at 4.58.21 PM.png" descr="Screen Shot 2021-10-10 at 4.58.21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0252" y="10774644"/>
            <a:ext cx="12843234" cy="176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nigma Sett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Enigma Settings</a:t>
            </a:r>
          </a:p>
        </p:txBody>
      </p:sp>
      <p:sp>
        <p:nvSpPr>
          <p:cNvPr id="190" name="Keys kept on pap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Keys kept on paper</a:t>
            </a:r>
          </a:p>
        </p:txBody>
      </p:sp>
      <p:sp>
        <p:nvSpPr>
          <p:cNvPr id="191" name="Rotor Combin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Rotor Combinations</a:t>
            </a:r>
          </a:p>
          <a:p>
            <a:r>
              <a:rPr dirty="0"/>
              <a:t>Initial Rotor Setting</a:t>
            </a:r>
          </a:p>
          <a:p>
            <a:r>
              <a:rPr dirty="0"/>
              <a:t>Plugboard Configuration</a:t>
            </a:r>
          </a:p>
          <a:p>
            <a:r>
              <a:rPr dirty="0"/>
              <a:t>Test letters</a:t>
            </a:r>
          </a:p>
          <a:p>
            <a:r>
              <a:rPr dirty="0"/>
              <a:t>New configuration each month</a:t>
            </a:r>
          </a:p>
        </p:txBody>
      </p:sp>
      <p:pic>
        <p:nvPicPr>
          <p:cNvPr id="192" name="main-qimg-9d35b744e468b3ecd95e1d5b7dc62420.png" descr="main-qimg-9d35b744e468b3ecd95e1d5b7dc624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276" y="3804856"/>
            <a:ext cx="12871680" cy="8787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ow does it wor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it work?</a:t>
            </a:r>
          </a:p>
        </p:txBody>
      </p:sp>
      <p:sp>
        <p:nvSpPr>
          <p:cNvPr id="195" name="Lets look ins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Lets look inside</a:t>
            </a:r>
          </a:p>
        </p:txBody>
      </p:sp>
      <p:pic>
        <p:nvPicPr>
          <p:cNvPr id="196" name="enigma-machine-working.jpg" descr="enigma-machine-wor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29" y="4004232"/>
            <a:ext cx="12019342" cy="830867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Input - T"/>
          <p:cNvSpPr txBox="1"/>
          <p:nvPr/>
        </p:nvSpPr>
        <p:spPr>
          <a:xfrm>
            <a:off x="3606754" y="10667673"/>
            <a:ext cx="16578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Input - T</a:t>
            </a:r>
          </a:p>
        </p:txBody>
      </p:sp>
      <p:sp>
        <p:nvSpPr>
          <p:cNvPr id="198" name="Output - G"/>
          <p:cNvSpPr txBox="1"/>
          <p:nvPr/>
        </p:nvSpPr>
        <p:spPr>
          <a:xfrm>
            <a:off x="18916035" y="10667673"/>
            <a:ext cx="206461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Output - 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1275</Words>
  <Application>Microsoft Macintosh PowerPoint</Application>
  <PresentationFormat>Custom</PresentationFormat>
  <Paragraphs>168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Helvetica Neue</vt:lpstr>
      <vt:lpstr>Helvetica Neue Medium</vt:lpstr>
      <vt:lpstr>20_BasicBlack</vt:lpstr>
      <vt:lpstr>Decrypting Enigma</vt:lpstr>
      <vt:lpstr>Brief History</vt:lpstr>
      <vt:lpstr>Brief History</vt:lpstr>
      <vt:lpstr>Brief History</vt:lpstr>
      <vt:lpstr>WW2 Starts…</vt:lpstr>
      <vt:lpstr>The Military/Navy Enigma Machine</vt:lpstr>
      <vt:lpstr>How Complex was it?</vt:lpstr>
      <vt:lpstr>Enigma Settings</vt:lpstr>
      <vt:lpstr>How does it work?</vt:lpstr>
      <vt:lpstr>Enigma’s Critical Design Flaw</vt:lpstr>
      <vt:lpstr>How to exploit this flaw?</vt:lpstr>
      <vt:lpstr>Thats what they did</vt:lpstr>
      <vt:lpstr>Reducing Operations</vt:lpstr>
      <vt:lpstr>The Banburismus Technique</vt:lpstr>
      <vt:lpstr>Banbury Sheets</vt:lpstr>
      <vt:lpstr>The Bombe Machine</vt:lpstr>
      <vt:lpstr>The Bombe Machine</vt:lpstr>
      <vt:lpstr>July 9th, 1941</vt:lpstr>
      <vt:lpstr>A New Age of National Security</vt:lpstr>
      <vt:lpstr>And the rest is history….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Decrypting Enigma</dc:title>
  <cp:lastModifiedBy>Cabral, Justin J.</cp:lastModifiedBy>
  <cp:revision>2</cp:revision>
  <dcterms:modified xsi:type="dcterms:W3CDTF">2021-10-11T19:07:06Z</dcterms:modified>
</cp:coreProperties>
</file>